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58" r:id="rId3"/>
    <p:sldId id="592" r:id="rId4"/>
    <p:sldId id="614" r:id="rId5"/>
    <p:sldId id="615" r:id="rId6"/>
    <p:sldId id="613" r:id="rId7"/>
    <p:sldId id="616" r:id="rId8"/>
    <p:sldId id="621" r:id="rId9"/>
    <p:sldId id="607" r:id="rId10"/>
    <p:sldId id="623" r:id="rId11"/>
    <p:sldId id="622" r:id="rId12"/>
    <p:sldId id="618" r:id="rId13"/>
    <p:sldId id="619" r:id="rId14"/>
    <p:sldId id="625" r:id="rId15"/>
    <p:sldId id="620" r:id="rId16"/>
    <p:sldId id="626" r:id="rId17"/>
    <p:sldId id="624" r:id="rId18"/>
    <p:sldId id="5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89295" autoAdjust="0"/>
  </p:normalViewPr>
  <p:slideViewPr>
    <p:cSldViewPr snapToGrid="0">
      <p:cViewPr varScale="1">
        <p:scale>
          <a:sx n="88" d="100"/>
          <a:sy n="88" d="100"/>
        </p:scale>
        <p:origin x="1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5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1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68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5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17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78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52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4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2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9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dirty="0" err="1"/>
              <a:t>쿠버네티스란</a:t>
            </a:r>
            <a:r>
              <a:rPr lang="ko-KR" altLang="en-US" dirty="0"/>
              <a:t> 명칭은 키잡이</a:t>
            </a:r>
            <a:r>
              <a:rPr lang="en-US" altLang="ko-KR" dirty="0"/>
              <a:t>(helmsman)</a:t>
            </a:r>
            <a:r>
              <a:rPr lang="ko-KR" altLang="en-US" dirty="0"/>
              <a:t>나 파일럿을 뜻하는 그리스어에서 유래했다</a:t>
            </a:r>
            <a:r>
              <a:rPr lang="en-US" altLang="ko-KR" dirty="0"/>
              <a:t>.</a:t>
            </a: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9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2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ubicura.com/k8s/2020/12/19/deprecate-docker/" TargetMode="External"/><Relationship Id="rId3" Type="http://schemas.openxmlformats.org/officeDocument/2006/relationships/hyperlink" Target="https://www.redhat.com/ko/topics/containers/what-is-kubernetes" TargetMode="External"/><Relationship Id="rId7" Type="http://schemas.openxmlformats.org/officeDocument/2006/relationships/hyperlink" Target="https://jbhs7014.tistory.com/8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tworld.co.kr/news/135282" TargetMode="External"/><Relationship Id="rId5" Type="http://schemas.openxmlformats.org/officeDocument/2006/relationships/hyperlink" Target="https://wooono.tistory.com/109" TargetMode="External"/><Relationship Id="rId4" Type="http://schemas.openxmlformats.org/officeDocument/2006/relationships/hyperlink" Target="https://kubernetes.io/ko/docs/concepts/overview/what-is-kubernetes/" TargetMode="External"/><Relationship Id="rId9" Type="http://schemas.openxmlformats.org/officeDocument/2006/relationships/hyperlink" Target="https://bangu4.tistory.com/14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Kubernetes / Docker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5EE110-9069-49BE-AA4A-1D76C58F6A0B}"/>
              </a:ext>
            </a:extLst>
          </p:cNvPr>
          <p:cNvSpPr/>
          <p:nvPr/>
        </p:nvSpPr>
        <p:spPr>
          <a:xfrm>
            <a:off x="978686" y="3351300"/>
            <a:ext cx="1868128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>
                <a:solidFill>
                  <a:srgbClr val="222426"/>
                </a:solidFill>
                <a:effectLst/>
                <a:latin typeface="Noto Sans Demilight"/>
              </a:rPr>
              <a:t>자동화된 복구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(self-healing)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2BABC8-BC95-4CFF-BFA7-35FB7090CE95}"/>
              </a:ext>
            </a:extLst>
          </p:cNvPr>
          <p:cNvSpPr/>
          <p:nvPr/>
        </p:nvSpPr>
        <p:spPr>
          <a:xfrm>
            <a:off x="3734954" y="3357354"/>
            <a:ext cx="1868128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222426"/>
                </a:solidFill>
                <a:latin typeface="Noto Sans Demilight"/>
              </a:rPr>
              <a:t>로드밸런싱</a:t>
            </a:r>
            <a:endParaRPr lang="en-US" altLang="ko-KR" sz="1600" b="1" dirty="0">
              <a:solidFill>
                <a:srgbClr val="222426"/>
              </a:solidFill>
              <a:latin typeface="Noto Sans Demilight"/>
            </a:endParaRPr>
          </a:p>
          <a:p>
            <a:pPr algn="ctr"/>
            <a:r>
              <a:rPr lang="en-US" altLang="ko-KR" sz="1600" b="1" dirty="0">
                <a:solidFill>
                  <a:srgbClr val="222426"/>
                </a:solidFill>
                <a:latin typeface="Noto Sans Demilight"/>
              </a:rPr>
              <a:t>(Load Balancing)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2070BA-36C3-49D6-A837-6A3CA9C5504A}"/>
              </a:ext>
            </a:extLst>
          </p:cNvPr>
          <p:cNvSpPr/>
          <p:nvPr/>
        </p:nvSpPr>
        <p:spPr>
          <a:xfrm>
            <a:off x="6491222" y="3414203"/>
            <a:ext cx="1843610" cy="85101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 err="1">
                <a:solidFill>
                  <a:srgbClr val="222426"/>
                </a:solidFill>
                <a:effectLst/>
                <a:latin typeface="Noto Sans Demilight"/>
              </a:rPr>
              <a:t>무중단</a:t>
            </a:r>
            <a:endParaRPr lang="en-US" altLang="ko-KR" sz="1600" b="1" i="0" dirty="0">
              <a:solidFill>
                <a:srgbClr val="222426"/>
              </a:solidFill>
              <a:effectLst/>
              <a:latin typeface="Noto Sans Demilight"/>
            </a:endParaRPr>
          </a:p>
          <a:p>
            <a:pPr algn="ctr"/>
            <a:r>
              <a:rPr lang="en-US" altLang="ko-KR" sz="1600" b="1" dirty="0">
                <a:solidFill>
                  <a:srgbClr val="222426"/>
                </a:solidFill>
                <a:latin typeface="Noto Sans Demilight"/>
              </a:rPr>
              <a:t>(Fault Tolerance)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69A770B-96D7-4852-A99C-FF5B7916AD2E}"/>
              </a:ext>
            </a:extLst>
          </p:cNvPr>
          <p:cNvSpPr/>
          <p:nvPr/>
        </p:nvSpPr>
        <p:spPr>
          <a:xfrm>
            <a:off x="9222972" y="3429000"/>
            <a:ext cx="2061326" cy="85101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>
                <a:solidFill>
                  <a:srgbClr val="222426"/>
                </a:solidFill>
                <a:effectLst/>
                <a:latin typeface="Noto Sans Demilight"/>
              </a:rPr>
              <a:t>호환성</a:t>
            </a:r>
            <a:endParaRPr lang="en-US" altLang="ko-KR" sz="1600" b="1" i="0" dirty="0">
              <a:solidFill>
                <a:srgbClr val="222426"/>
              </a:solidFill>
              <a:effectLst/>
              <a:latin typeface="Noto Sans Demilight"/>
            </a:endParaRPr>
          </a:p>
          <a:p>
            <a:pPr algn="ctr"/>
            <a:r>
              <a:rPr lang="en-US" altLang="ko-KR" sz="1600" b="1" dirty="0">
                <a:solidFill>
                  <a:srgbClr val="222426"/>
                </a:solidFill>
                <a:latin typeface="Noto Sans Demilight"/>
              </a:rPr>
              <a:t>(Vendor Lock In</a:t>
            </a:r>
            <a:r>
              <a:rPr lang="ko-KR" altLang="en-US" sz="1600" b="1" dirty="0">
                <a:solidFill>
                  <a:srgbClr val="222426"/>
                </a:solidFill>
                <a:latin typeface="Noto Sans Demilight"/>
              </a:rPr>
              <a:t>해결</a:t>
            </a:r>
            <a:r>
              <a:rPr lang="en-US" altLang="ko-KR" sz="1600" b="1" dirty="0">
                <a:solidFill>
                  <a:srgbClr val="222426"/>
                </a:solidFill>
                <a:latin typeface="Noto Sans Demilight"/>
              </a:rPr>
              <a:t>)</a:t>
            </a:r>
            <a:endParaRPr lang="ko-KR" altLang="en-US" sz="1600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91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B25F5-8EA6-4496-AE98-CADE7FAB41C9}"/>
              </a:ext>
            </a:extLst>
          </p:cNvPr>
          <p:cNvSpPr txBox="1"/>
          <p:nvPr/>
        </p:nvSpPr>
        <p:spPr>
          <a:xfrm>
            <a:off x="179265" y="712152"/>
            <a:ext cx="443262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자동화된 복구</a:t>
            </a:r>
            <a:r>
              <a:rPr lang="en-US" altLang="ko-KR" sz="2800" b="1" dirty="0">
                <a:latin typeface="Noto Sans Demilight"/>
              </a:rPr>
              <a:t>(Self-Healing)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14" name="Picture 4" descr="IconExperience » I-Collection » Cargo Container Icon">
            <a:extLst>
              <a:ext uri="{FF2B5EF4-FFF2-40B4-BE49-F238E27FC236}">
                <a16:creationId xmlns:a16="http://schemas.microsoft.com/office/drawing/2014/main" id="{2984A862-C5CA-4FFE-8DD3-A31740CD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84" y="3538462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conExperience » I-Collection » Cargo Container Icon">
            <a:extLst>
              <a:ext uri="{FF2B5EF4-FFF2-40B4-BE49-F238E27FC236}">
                <a16:creationId xmlns:a16="http://schemas.microsoft.com/office/drawing/2014/main" id="{33D364F0-1AD7-44BE-85B4-F5570749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85" y="3538462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conExperience » I-Collection » Cargo Container Icon">
            <a:extLst>
              <a:ext uri="{FF2B5EF4-FFF2-40B4-BE49-F238E27FC236}">
                <a16:creationId xmlns:a16="http://schemas.microsoft.com/office/drawing/2014/main" id="{699CA493-46D5-413D-A9BB-E3652990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53" y="3538462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89956D-A1D6-4A20-B83C-D5027FAB8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33" y="1641773"/>
            <a:ext cx="2083476" cy="1083733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C2C200E-189E-48B7-856F-BCB0CDA89DAE}"/>
              </a:ext>
            </a:extLst>
          </p:cNvPr>
          <p:cNvCxnSpPr/>
          <p:nvPr/>
        </p:nvCxnSpPr>
        <p:spPr>
          <a:xfrm>
            <a:off x="7074040" y="2725506"/>
            <a:ext cx="884255" cy="7034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E32AAF-505D-4E47-B65E-8F7504AF9741}"/>
              </a:ext>
            </a:extLst>
          </p:cNvPr>
          <p:cNvSpPr txBox="1"/>
          <p:nvPr/>
        </p:nvSpPr>
        <p:spPr>
          <a:xfrm rot="2322993">
            <a:off x="7215593" y="2821514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자동복구</a:t>
            </a:r>
          </a:p>
        </p:txBody>
      </p:sp>
    </p:spTree>
    <p:extLst>
      <p:ext uri="{BB962C8B-B14F-4D97-AF65-F5344CB8AC3E}">
        <p14:creationId xmlns:p14="http://schemas.microsoft.com/office/powerpoint/2010/main" val="3852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B25F5-8EA6-4496-AE98-CADE7FAB41C9}"/>
              </a:ext>
            </a:extLst>
          </p:cNvPr>
          <p:cNvSpPr txBox="1"/>
          <p:nvPr/>
        </p:nvSpPr>
        <p:spPr>
          <a:xfrm>
            <a:off x="179265" y="712152"/>
            <a:ext cx="44406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Noto Sans Demilight"/>
              </a:rPr>
              <a:t>로드밸런싱</a:t>
            </a:r>
            <a:r>
              <a:rPr lang="en-US" altLang="ko-KR" sz="2800" b="1" dirty="0">
                <a:latin typeface="Noto Sans Demilight"/>
              </a:rPr>
              <a:t>(Load Balancing)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5" name="Picture 4" descr="IconExperience » I-Collection » Cargo Container Icon">
            <a:extLst>
              <a:ext uri="{FF2B5EF4-FFF2-40B4-BE49-F238E27FC236}">
                <a16:creationId xmlns:a16="http://schemas.microsoft.com/office/drawing/2014/main" id="{82E79870-8CBA-49C7-8D6D-8565189D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28" y="3366148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conExperience » I-Collection » Cargo Container Icon">
            <a:extLst>
              <a:ext uri="{FF2B5EF4-FFF2-40B4-BE49-F238E27FC236}">
                <a16:creationId xmlns:a16="http://schemas.microsoft.com/office/drawing/2014/main" id="{273F0FD4-609B-4F99-9201-3FA4C8A2C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29" y="3366148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conExperience » I-Collection » Cargo Container Icon">
            <a:extLst>
              <a:ext uri="{FF2B5EF4-FFF2-40B4-BE49-F238E27FC236}">
                <a16:creationId xmlns:a16="http://schemas.microsoft.com/office/drawing/2014/main" id="{2EAE072C-8C28-41F7-AF11-95F4F230B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330" y="3366148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B371365-1E9A-4650-AC08-6D874ED22352}"/>
              </a:ext>
            </a:extLst>
          </p:cNvPr>
          <p:cNvSpPr/>
          <p:nvPr/>
        </p:nvSpPr>
        <p:spPr>
          <a:xfrm rot="16200000">
            <a:off x="1587422" y="4059424"/>
            <a:ext cx="3245619" cy="8141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4ABFF19-0B9A-4BA1-9F91-ECB0A854791E}"/>
              </a:ext>
            </a:extLst>
          </p:cNvPr>
          <p:cNvSpPr/>
          <p:nvPr/>
        </p:nvSpPr>
        <p:spPr>
          <a:xfrm rot="16200000">
            <a:off x="4241479" y="4064449"/>
            <a:ext cx="3245619" cy="8141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D5D90-9376-4662-9FBA-22B6FCEC0424}"/>
              </a:ext>
            </a:extLst>
          </p:cNvPr>
          <p:cNvSpPr txBox="1"/>
          <p:nvPr/>
        </p:nvSpPr>
        <p:spPr>
          <a:xfrm flipH="1">
            <a:off x="2243464" y="5933771"/>
            <a:ext cx="475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Noto Sans Demilight"/>
              </a:rPr>
              <a:t>!!</a:t>
            </a:r>
            <a:r>
              <a:rPr lang="ko-KR" altLang="en-US" sz="3200" b="1" dirty="0">
                <a:latin typeface="Noto Sans Demilight"/>
              </a:rPr>
              <a:t>과부하</a:t>
            </a:r>
            <a:r>
              <a:rPr lang="en-US" altLang="ko-KR" sz="3200" b="1" dirty="0">
                <a:latin typeface="Noto Sans Demilight"/>
              </a:rPr>
              <a:t>!!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D6D275-2A25-4477-98FC-80FBF9FFB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95" y="1018313"/>
            <a:ext cx="2083476" cy="108373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46CEA6-84ED-4164-8545-67C3B8EED9A9}"/>
              </a:ext>
            </a:extLst>
          </p:cNvPr>
          <p:cNvCxnSpPr>
            <a:cxnSpLocks/>
          </p:cNvCxnSpPr>
          <p:nvPr/>
        </p:nvCxnSpPr>
        <p:spPr>
          <a:xfrm>
            <a:off x="7045095" y="2105853"/>
            <a:ext cx="923330" cy="1048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FDD0D0-65FB-4302-92BB-2F56A463F246}"/>
              </a:ext>
            </a:extLst>
          </p:cNvPr>
          <p:cNvSpPr txBox="1"/>
          <p:nvPr/>
        </p:nvSpPr>
        <p:spPr>
          <a:xfrm rot="2900651">
            <a:off x="7192380" y="2439460"/>
            <a:ext cx="8651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자동 증축</a:t>
            </a:r>
          </a:p>
        </p:txBody>
      </p:sp>
    </p:spTree>
    <p:extLst>
      <p:ext uri="{BB962C8B-B14F-4D97-AF65-F5344CB8AC3E}">
        <p14:creationId xmlns:p14="http://schemas.microsoft.com/office/powerpoint/2010/main" val="50433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B25F5-8EA6-4496-AE98-CADE7FAB41C9}"/>
              </a:ext>
            </a:extLst>
          </p:cNvPr>
          <p:cNvSpPr txBox="1"/>
          <p:nvPr/>
        </p:nvSpPr>
        <p:spPr>
          <a:xfrm>
            <a:off x="179265" y="712152"/>
            <a:ext cx="37378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Noto Sans Demilight"/>
              </a:rPr>
              <a:t>무중단</a:t>
            </a:r>
            <a:r>
              <a:rPr lang="en-US" altLang="ko-KR" sz="2800" b="1" dirty="0">
                <a:latin typeface="Noto Sans Demilight"/>
              </a:rPr>
              <a:t>(Fault Tolerance)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5" name="Picture 4" descr="IconExperience » I-Collection » Cargo Container Icon">
            <a:extLst>
              <a:ext uri="{FF2B5EF4-FFF2-40B4-BE49-F238E27FC236}">
                <a16:creationId xmlns:a16="http://schemas.microsoft.com/office/drawing/2014/main" id="{63A1AB89-2B03-4E38-B71E-4BE0845D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28" y="3366148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conExperience » I-Collection » Cargo Container Icon">
            <a:extLst>
              <a:ext uri="{FF2B5EF4-FFF2-40B4-BE49-F238E27FC236}">
                <a16:creationId xmlns:a16="http://schemas.microsoft.com/office/drawing/2014/main" id="{A43D0F92-F27F-4131-9BC8-2B530B5A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29" y="3366148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conExperience » I-Collection » Cargo Container Icon">
            <a:extLst>
              <a:ext uri="{FF2B5EF4-FFF2-40B4-BE49-F238E27FC236}">
                <a16:creationId xmlns:a16="http://schemas.microsoft.com/office/drawing/2014/main" id="{85BAE6EE-BF40-4F3B-8A2A-45A02E9B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330" y="3366148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5D3146-9058-48B5-81A1-25ED939F5457}"/>
              </a:ext>
            </a:extLst>
          </p:cNvPr>
          <p:cNvSpPr txBox="1"/>
          <p:nvPr/>
        </p:nvSpPr>
        <p:spPr>
          <a:xfrm>
            <a:off x="8010195" y="5816214"/>
            <a:ext cx="12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NEW ONE</a:t>
            </a:r>
            <a:endParaRPr lang="ko-KR" altLang="en-US" dirty="0">
              <a:latin typeface="Noto Sans Demi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4BE1F-EDB6-4E89-91E8-2CD6C7236699}"/>
              </a:ext>
            </a:extLst>
          </p:cNvPr>
          <p:cNvSpPr txBox="1"/>
          <p:nvPr/>
        </p:nvSpPr>
        <p:spPr>
          <a:xfrm>
            <a:off x="3333601" y="3181596"/>
            <a:ext cx="2814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FF0000"/>
                </a:solidFill>
                <a:latin typeface="Noto Sans Demilight"/>
              </a:rPr>
              <a:t>STOP!!</a:t>
            </a:r>
            <a:endParaRPr lang="ko-KR" altLang="en-US" sz="7200" b="1" dirty="0">
              <a:solidFill>
                <a:srgbClr val="FF0000"/>
              </a:solidFill>
              <a:latin typeface="Noto Sans Demi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B5067D-3F9B-4B6D-9AC1-770661D181BD}"/>
              </a:ext>
            </a:extLst>
          </p:cNvPr>
          <p:cNvSpPr txBox="1"/>
          <p:nvPr/>
        </p:nvSpPr>
        <p:spPr>
          <a:xfrm>
            <a:off x="4268249" y="5574096"/>
            <a:ext cx="347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FF0000"/>
                </a:solidFill>
                <a:latin typeface="Noto Sans Demilight"/>
              </a:rPr>
              <a:t>RESTART</a:t>
            </a:r>
            <a:endParaRPr lang="ko-KR" altLang="en-US" sz="7200" b="1" dirty="0">
              <a:solidFill>
                <a:srgbClr val="FF0000"/>
              </a:solidFill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31090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7" grpId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B25F5-8EA6-4496-AE98-CADE7FAB41C9}"/>
              </a:ext>
            </a:extLst>
          </p:cNvPr>
          <p:cNvSpPr txBox="1"/>
          <p:nvPr/>
        </p:nvSpPr>
        <p:spPr>
          <a:xfrm>
            <a:off x="179265" y="712152"/>
            <a:ext cx="37378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Noto Sans Demilight"/>
              </a:rPr>
              <a:t>무중단</a:t>
            </a:r>
            <a:r>
              <a:rPr lang="en-US" altLang="ko-KR" sz="2800" b="1" dirty="0">
                <a:latin typeface="Noto Sans Demilight"/>
              </a:rPr>
              <a:t>(Fault Tolerance)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5" name="Picture 4" descr="IconExperience » I-Collection » Cargo Container Icon">
            <a:extLst>
              <a:ext uri="{FF2B5EF4-FFF2-40B4-BE49-F238E27FC236}">
                <a16:creationId xmlns:a16="http://schemas.microsoft.com/office/drawing/2014/main" id="{63A1AB89-2B03-4E38-B71E-4BE0845D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28" y="3366148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conExperience » I-Collection » Cargo Container Icon">
            <a:extLst>
              <a:ext uri="{FF2B5EF4-FFF2-40B4-BE49-F238E27FC236}">
                <a16:creationId xmlns:a16="http://schemas.microsoft.com/office/drawing/2014/main" id="{A43D0F92-F27F-4131-9BC8-2B530B5A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29" y="3366148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conExperience » I-Collection » Cargo Container Icon">
            <a:extLst>
              <a:ext uri="{FF2B5EF4-FFF2-40B4-BE49-F238E27FC236}">
                <a16:creationId xmlns:a16="http://schemas.microsoft.com/office/drawing/2014/main" id="{85BAE6EE-BF40-4F3B-8A2A-45A02E9B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330" y="3366148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5D3146-9058-48B5-81A1-25ED939F5457}"/>
              </a:ext>
            </a:extLst>
          </p:cNvPr>
          <p:cNvSpPr txBox="1"/>
          <p:nvPr/>
        </p:nvSpPr>
        <p:spPr>
          <a:xfrm>
            <a:off x="8010195" y="5816214"/>
            <a:ext cx="12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NEW ONE</a:t>
            </a:r>
            <a:endParaRPr lang="ko-KR" altLang="en-US" dirty="0">
              <a:latin typeface="Noto Sans Demiligh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67BAF1-A502-48BC-91E1-7D1A7ABC2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83" y="1068844"/>
            <a:ext cx="2083476" cy="108373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5FD9B2-0C9E-45A9-B5A4-721EDACDF8AF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5991421" y="2152577"/>
            <a:ext cx="12612" cy="1213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B113E1-8603-4E6E-BC06-1029B2B1FD0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917148" y="2152577"/>
            <a:ext cx="2074273" cy="1213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A4D6C0-7392-4C44-952D-DDE50984FA7D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5991421" y="2152577"/>
            <a:ext cx="2806413" cy="1213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B25F5-8EA6-4496-AE98-CADE7FAB41C9}"/>
              </a:ext>
            </a:extLst>
          </p:cNvPr>
          <p:cNvSpPr txBox="1"/>
          <p:nvPr/>
        </p:nvSpPr>
        <p:spPr>
          <a:xfrm>
            <a:off x="179265" y="712152"/>
            <a:ext cx="440460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호환성</a:t>
            </a:r>
            <a:r>
              <a:rPr lang="en-US" altLang="ko-KR" sz="2800" b="1" dirty="0">
                <a:latin typeface="Noto Sans Demilight"/>
              </a:rPr>
              <a:t>(Vendor Lock In</a:t>
            </a:r>
            <a:r>
              <a:rPr lang="ko-KR" altLang="en-US" sz="2800" b="1" dirty="0">
                <a:latin typeface="Noto Sans Demilight"/>
              </a:rPr>
              <a:t>해결</a:t>
            </a:r>
            <a:r>
              <a:rPr lang="en-US" altLang="ko-KR" sz="2800" b="1" dirty="0">
                <a:latin typeface="Noto Sans Demilight"/>
              </a:rPr>
              <a:t>)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3" name="그림 2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1D65DC65-4317-43FC-BFA3-24B57D4CF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t="7703" r="57656" b="50641"/>
          <a:stretch/>
        </p:blipFill>
        <p:spPr>
          <a:xfrm>
            <a:off x="4219750" y="5197288"/>
            <a:ext cx="1334280" cy="1159756"/>
          </a:xfrm>
          <a:prstGeom prst="rect">
            <a:avLst/>
          </a:prstGeom>
        </p:spPr>
      </p:pic>
      <p:pic>
        <p:nvPicPr>
          <p:cNvPr id="7" name="그림 6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83B8CC4B-F283-4D44-B7F7-76EE6999F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8" t="56206" r="7514" b="9850"/>
          <a:stretch/>
        </p:blipFill>
        <p:spPr>
          <a:xfrm>
            <a:off x="2078651" y="5197288"/>
            <a:ext cx="1373865" cy="945024"/>
          </a:xfrm>
          <a:prstGeom prst="rect">
            <a:avLst/>
          </a:prstGeom>
        </p:spPr>
      </p:pic>
      <p:pic>
        <p:nvPicPr>
          <p:cNvPr id="8" name="그림 7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D10A3941-CF81-4815-A1EF-355DEE650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8" t="51599" r="58171" b="2494"/>
          <a:stretch/>
        </p:blipFill>
        <p:spPr>
          <a:xfrm>
            <a:off x="6566218" y="5197288"/>
            <a:ext cx="1248968" cy="1278082"/>
          </a:xfrm>
          <a:prstGeom prst="rect">
            <a:avLst/>
          </a:prstGeom>
        </p:spPr>
      </p:pic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1252D16F-271B-4B4D-8C8D-1FF8DEFDF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0" t="6503" r="9280" b="54093"/>
          <a:stretch/>
        </p:blipFill>
        <p:spPr>
          <a:xfrm>
            <a:off x="8715248" y="5197288"/>
            <a:ext cx="1241036" cy="10970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432F26-2645-4C1B-966B-BB220FE3034A}"/>
              </a:ext>
            </a:extLst>
          </p:cNvPr>
          <p:cNvSpPr txBox="1"/>
          <p:nvPr/>
        </p:nvSpPr>
        <p:spPr>
          <a:xfrm flipH="1">
            <a:off x="2078650" y="4041209"/>
            <a:ext cx="7877633" cy="101566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Container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845F52-E3A3-4F97-AFC7-A9A857124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15" y="1235372"/>
            <a:ext cx="2083476" cy="108373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2BBCEDC-2239-4869-9B06-6D85B38B86D2}"/>
              </a:ext>
            </a:extLst>
          </p:cNvPr>
          <p:cNvSpPr/>
          <p:nvPr/>
        </p:nvSpPr>
        <p:spPr>
          <a:xfrm rot="5400000">
            <a:off x="5149854" y="2728047"/>
            <a:ext cx="1411798" cy="8141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8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B25F5-8EA6-4496-AE98-CADE7FAB41C9}"/>
              </a:ext>
            </a:extLst>
          </p:cNvPr>
          <p:cNvSpPr txBox="1"/>
          <p:nvPr/>
        </p:nvSpPr>
        <p:spPr>
          <a:xfrm>
            <a:off x="179265" y="712152"/>
            <a:ext cx="26693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Noto Sans Demilight"/>
              </a:rPr>
              <a:t>도커</a:t>
            </a:r>
            <a:r>
              <a:rPr lang="ko-KR" altLang="en-US" sz="2800" b="1" dirty="0">
                <a:latin typeface="Noto Sans Demilight"/>
              </a:rPr>
              <a:t> 지원 중단</a:t>
            </a:r>
            <a:r>
              <a:rPr lang="en-US" altLang="ko-KR" sz="2800" b="1" dirty="0">
                <a:latin typeface="Noto Sans Demilight"/>
              </a:rPr>
              <a:t>?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2FF95-2EFE-4CDB-BD4A-5FC4CF1F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5" y="2586373"/>
            <a:ext cx="3152775" cy="2390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93EA61-7C1F-4D16-B9B0-58856D2B307E}"/>
              </a:ext>
            </a:extLst>
          </p:cNvPr>
          <p:cNvSpPr/>
          <p:nvPr/>
        </p:nvSpPr>
        <p:spPr>
          <a:xfrm>
            <a:off x="599525" y="2633298"/>
            <a:ext cx="2877322" cy="981771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C326D5-93DB-4A76-967B-02FBB2C589AF}"/>
              </a:ext>
            </a:extLst>
          </p:cNvPr>
          <p:cNvSpPr/>
          <p:nvPr/>
        </p:nvSpPr>
        <p:spPr>
          <a:xfrm>
            <a:off x="599525" y="3995377"/>
            <a:ext cx="2877322" cy="981771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B824AB-8360-4D0A-80B9-70F8AA02F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87" y="1492090"/>
            <a:ext cx="7109511" cy="42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40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676831" y="1028343"/>
            <a:ext cx="110393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3"/>
              </a:rPr>
              <a:t>https://www.redhat.com/ko/topics/containers/what-is-kubernetes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4"/>
              </a:rPr>
              <a:t>https://kubernetes.io/ko/docs/concepts/overview/what-is-kubernetes/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5"/>
              </a:rPr>
              <a:t>https://wooono.tistory.com/109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6"/>
              </a:rPr>
              <a:t>https://www.itworld.co.kr/news/135282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7"/>
              </a:rPr>
              <a:t>https://jbhs7014.tistory.com/81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8"/>
              </a:rPr>
              <a:t>https://subicura.com/k8s/2020/12/19/deprecate-docker/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9"/>
              </a:rPr>
              <a:t>https://bangu4.tistory.com/142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https://jongsky.github.io/Study-Log/posts/%EB%8F%84%EC%BB%A4%EC%99%80-%EC%BF%A0%ED%8D%BC%EB%84%A4%ED%8B%B0%EC%8A%A4%EC%9D%98-%EC%B0%A8%EC%9D%B4/</a:t>
            </a: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Docker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Docker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ock Marine USA – Your Modular Floating Pontoon Specialist">
            <a:extLst>
              <a:ext uri="{FF2B5EF4-FFF2-40B4-BE49-F238E27FC236}">
                <a16:creationId xmlns:a16="http://schemas.microsoft.com/office/drawing/2014/main" id="{80806A08-C564-4B00-A162-FE5C3BB4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99" y="1176529"/>
            <a:ext cx="10175867" cy="45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42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Docker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59489-CF97-4880-81AC-5ABD2FD8ABB9}"/>
              </a:ext>
            </a:extLst>
          </p:cNvPr>
          <p:cNvSpPr txBox="1"/>
          <p:nvPr/>
        </p:nvSpPr>
        <p:spPr>
          <a:xfrm>
            <a:off x="179265" y="712152"/>
            <a:ext cx="222849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왜 사용하나</a:t>
            </a:r>
            <a:r>
              <a:rPr lang="en-US" altLang="ko-KR" sz="2800" b="1" dirty="0">
                <a:latin typeface="Noto Sans Demilight"/>
              </a:rPr>
              <a:t>?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2050" name="Picture 2" descr="컴퓨터 무료 아이콘 의 Room">
            <a:extLst>
              <a:ext uri="{FF2B5EF4-FFF2-40B4-BE49-F238E27FC236}">
                <a16:creationId xmlns:a16="http://schemas.microsoft.com/office/drawing/2014/main" id="{0611200F-7AD2-43DD-B0CC-38AC1B4D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58" y="26387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8C7F5-C591-4D4B-8F79-3C2AE22D6AB9}"/>
              </a:ext>
            </a:extLst>
          </p:cNvPr>
          <p:cNvSpPr txBox="1"/>
          <p:nvPr/>
        </p:nvSpPr>
        <p:spPr>
          <a:xfrm>
            <a:off x="956079" y="4781917"/>
            <a:ext cx="17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&lt;Old Computer&gt;</a:t>
            </a:r>
            <a:endParaRPr lang="ko-KR" altLang="en-US" dirty="0">
              <a:latin typeface="Noto Sans Demilight"/>
            </a:endParaRPr>
          </a:p>
        </p:txBody>
      </p:sp>
      <p:pic>
        <p:nvPicPr>
          <p:cNvPr id="2052" name="Picture 4" descr="평면 스타일 검은 바탕 화면 흰색 배경에 고립에서 컴퓨터 아이콘입니다 0명에 대한 스톡 벡터 아트 및 기타 이미지 - iStock">
            <a:extLst>
              <a:ext uri="{FF2B5EF4-FFF2-40B4-BE49-F238E27FC236}">
                <a16:creationId xmlns:a16="http://schemas.microsoft.com/office/drawing/2014/main" id="{910925A0-E57E-4B84-B85B-A2BBA3179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862" y1="42049" x2="25862" y2="420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283" y="1943466"/>
            <a:ext cx="44196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8D900-0219-49D4-8E50-DE5D6ADA0ED5}"/>
              </a:ext>
            </a:extLst>
          </p:cNvPr>
          <p:cNvSpPr txBox="1"/>
          <p:nvPr/>
        </p:nvSpPr>
        <p:spPr>
          <a:xfrm>
            <a:off x="9606742" y="4781917"/>
            <a:ext cx="18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&lt;New Computer&gt;</a:t>
            </a:r>
            <a:endParaRPr lang="ko-KR" altLang="en-US" dirty="0">
              <a:latin typeface="Noto Sans Demilight"/>
            </a:endParaRPr>
          </a:p>
        </p:txBody>
      </p:sp>
      <p:pic>
        <p:nvPicPr>
          <p:cNvPr id="2054" name="Picture 6" descr="카카오톡 친구 이름 동기화 방법 - 익스트림 매뉴얼">
            <a:extLst>
              <a:ext uri="{FF2B5EF4-FFF2-40B4-BE49-F238E27FC236}">
                <a16:creationId xmlns:a16="http://schemas.microsoft.com/office/drawing/2014/main" id="{1B7487B2-9DCD-450A-8C45-65D5D2C57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94" t="24168" r="30457" b="24118"/>
          <a:stretch/>
        </p:blipFill>
        <p:spPr bwMode="auto">
          <a:xfrm>
            <a:off x="2897466" y="1943465"/>
            <a:ext cx="721250" cy="7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plestory icon - maplestory icon PNG image with transparent background |  TOPpng">
            <a:extLst>
              <a:ext uri="{FF2B5EF4-FFF2-40B4-BE49-F238E27FC236}">
                <a16:creationId xmlns:a16="http://schemas.microsoft.com/office/drawing/2014/main" id="{08CA18EE-C123-4F3E-ACB1-A0AA6046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30" b="92952" l="1802" r="95946">
                        <a14:foregroundMark x1="5405" y1="44493" x2="5405" y2="44493"/>
                        <a14:foregroundMark x1="46847" y1="8370" x2="46847" y2="8370"/>
                        <a14:foregroundMark x1="50901" y1="92070" x2="50901" y2="92070"/>
                        <a14:foregroundMark x1="41441" y1="93392" x2="41441" y2="93392"/>
                        <a14:foregroundMark x1="8559" y1="77093" x2="8559" y2="77093"/>
                        <a14:foregroundMark x1="67568" y1="91630" x2="67568" y2="91630"/>
                        <a14:foregroundMark x1="80631" y1="85022" x2="80631" y2="85022"/>
                        <a14:foregroundMark x1="78829" y1="65639" x2="78829" y2="65639"/>
                        <a14:foregroundMark x1="78829" y1="81498" x2="78829" y2="81498"/>
                        <a14:foregroundMark x1="6757" y1="35683" x2="6757" y2="35683"/>
                        <a14:foregroundMark x1="2252" y1="45815" x2="2252" y2="45815"/>
                        <a14:foregroundMark x1="91892" y1="86784" x2="91892" y2="86784"/>
                        <a14:foregroundMark x1="95946" y1="86344" x2="95946" y2="86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32" y="2822131"/>
            <a:ext cx="721250" cy="73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알집 - 나무위키">
            <a:extLst>
              <a:ext uri="{FF2B5EF4-FFF2-40B4-BE49-F238E27FC236}">
                <a16:creationId xmlns:a16="http://schemas.microsoft.com/office/drawing/2014/main" id="{DB2B2E49-EBD2-43D2-B421-F9906C6A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32" y="3755745"/>
            <a:ext cx="721250" cy="73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20대가 사용해본 멜론 5.0">
            <a:extLst>
              <a:ext uri="{FF2B5EF4-FFF2-40B4-BE49-F238E27FC236}">
                <a16:creationId xmlns:a16="http://schemas.microsoft.com/office/drawing/2014/main" id="{2D2A1226-8E87-4361-A665-82717D60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81" y="4604683"/>
            <a:ext cx="723799" cy="7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9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48112 0.00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41055 0.006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40196 0.005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48268 0.00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Docker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컴퓨터 무료 아이콘 의 Room">
            <a:extLst>
              <a:ext uri="{FF2B5EF4-FFF2-40B4-BE49-F238E27FC236}">
                <a16:creationId xmlns:a16="http://schemas.microsoft.com/office/drawing/2014/main" id="{0611200F-7AD2-43DD-B0CC-38AC1B4D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1" y="4624918"/>
            <a:ext cx="1440841" cy="14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8C7F5-C591-4D4B-8F79-3C2AE22D6AB9}"/>
              </a:ext>
            </a:extLst>
          </p:cNvPr>
          <p:cNvSpPr txBox="1"/>
          <p:nvPr/>
        </p:nvSpPr>
        <p:spPr>
          <a:xfrm>
            <a:off x="926754" y="6142000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&lt;Computer1&gt;</a:t>
            </a:r>
            <a:endParaRPr lang="ko-KR" altLang="en-US" dirty="0">
              <a:latin typeface="Noto Sans Demilight"/>
            </a:endParaRPr>
          </a:p>
        </p:txBody>
      </p:sp>
      <p:pic>
        <p:nvPicPr>
          <p:cNvPr id="2052" name="Picture 4" descr="평면 스타일 검은 바탕 화면 흰색 배경에 고립에서 컴퓨터 아이콘입니다 0명에 대한 스톡 벡터 아트 및 기타 이미지 - iStock">
            <a:extLst>
              <a:ext uri="{FF2B5EF4-FFF2-40B4-BE49-F238E27FC236}">
                <a16:creationId xmlns:a16="http://schemas.microsoft.com/office/drawing/2014/main" id="{910925A0-E57E-4B84-B85B-A2BBA3179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862" y1="42049" x2="25862" y2="420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7" t="22062" r="22392" b="22204"/>
          <a:stretch/>
        </p:blipFill>
        <p:spPr bwMode="auto">
          <a:xfrm>
            <a:off x="9549512" y="4638889"/>
            <a:ext cx="1761747" cy="142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8D900-0219-49D4-8E50-DE5D6ADA0ED5}"/>
              </a:ext>
            </a:extLst>
          </p:cNvPr>
          <p:cNvSpPr txBox="1"/>
          <p:nvPr/>
        </p:nvSpPr>
        <p:spPr>
          <a:xfrm>
            <a:off x="9760132" y="6065759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&lt;Computer2&gt;</a:t>
            </a:r>
            <a:endParaRPr lang="ko-KR" altLang="en-US" dirty="0">
              <a:latin typeface="Noto Sans Demiligh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3469DE-87D8-4A1F-A6C3-7F269FDA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80" y="4764841"/>
            <a:ext cx="445824" cy="4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e.js JavaScript Express.js 소프트웨어 개발자 반응, 네트워크 코드, 각도, 텍스트, 직사각형 png |  PNGWing">
            <a:extLst>
              <a:ext uri="{FF2B5EF4-FFF2-40B4-BE49-F238E27FC236}">
                <a16:creationId xmlns:a16="http://schemas.microsoft.com/office/drawing/2014/main" id="{41218AEE-4F6A-492A-9340-2B0C46E9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28" b="97340" l="8582" r="88806">
                        <a14:foregroundMark x1="47388" y1="7447" x2="47388" y2="7447"/>
                        <a14:foregroundMark x1="50746" y1="91489" x2="50746" y2="91489"/>
                        <a14:foregroundMark x1="50373" y1="97872" x2="50373" y2="97872"/>
                        <a14:foregroundMark x1="50373" y1="2128" x2="50373" y2="2128"/>
                        <a14:foregroundMark x1="45896" y1="48936" x2="45896" y2="48936"/>
                        <a14:foregroundMark x1="45149" y1="54787" x2="45149" y2="54787"/>
                        <a14:foregroundMark x1="46642" y1="51596" x2="46642" y2="51596"/>
                        <a14:foregroundMark x1="46642" y1="47872" x2="46642" y2="47872"/>
                        <a14:foregroundMark x1="45896" y1="47872" x2="45896" y2="47872"/>
                        <a14:foregroundMark x1="43657" y1="47872" x2="39925" y2="49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84" y="5275625"/>
            <a:ext cx="768872" cy="5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onic React - Icon React Native Png,React Logo - free transparent png  images - pngaaa.com">
            <a:extLst>
              <a:ext uri="{FF2B5EF4-FFF2-40B4-BE49-F238E27FC236}">
                <a16:creationId xmlns:a16="http://schemas.microsoft.com/office/drawing/2014/main" id="{C731608B-F81C-4B99-879B-D1CED9857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004" b="90230" l="10000" r="90000">
                        <a14:foregroundMark x1="49778" y1="9195" x2="49778" y2="9195"/>
                        <a14:foregroundMark x1="48667" y1="90230" x2="48667" y2="90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58" t="7307" r="25158" b="6397"/>
          <a:stretch/>
        </p:blipFill>
        <p:spPr bwMode="auto">
          <a:xfrm>
            <a:off x="2890239" y="5891551"/>
            <a:ext cx="514897" cy="5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thon 중급] Class와 Method 심화">
            <a:extLst>
              <a:ext uri="{FF2B5EF4-FFF2-40B4-BE49-F238E27FC236}">
                <a16:creationId xmlns:a16="http://schemas.microsoft.com/office/drawing/2014/main" id="{C4A394DF-55E3-4242-9686-7AAC3D2D0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02" y="4996644"/>
            <a:ext cx="609856" cy="6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ava Development Kit Android 취약점, javanese muslims, 텍스트, 로고, 맬웨어 png |  PNGWing">
            <a:extLst>
              <a:ext uri="{FF2B5EF4-FFF2-40B4-BE49-F238E27FC236}">
                <a16:creationId xmlns:a16="http://schemas.microsoft.com/office/drawing/2014/main" id="{F1672101-B0B7-4A60-BCD8-EFC2A4E9B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6522" y1="59600" x2="36522" y2="59600"/>
                        <a14:foregroundMark x1="35435" y1="53200" x2="35435" y2="53200"/>
                        <a14:foregroundMark x1="38152" y1="41200" x2="38152" y2="41200"/>
                        <a14:foregroundMark x1="37717" y1="41200" x2="37717" y2="41200"/>
                        <a14:foregroundMark x1="33043" y1="34800" x2="33043" y2="34800"/>
                        <a14:foregroundMark x1="34457" y1="66000" x2="34457" y2="66000"/>
                        <a14:foregroundMark x1="46522" y1="52200" x2="46522" y2="52200"/>
                        <a14:foregroundMark x1="51630" y1="52400" x2="51630" y2="52400"/>
                        <a14:foregroundMark x1="57283" y1="52600" x2="57283" y2="52600"/>
                        <a14:foregroundMark x1="62609" y1="53000" x2="62609" y2="53000"/>
                        <a14:foregroundMark x1="72500" y1="52600" x2="72500" y2="5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83" t="15533" r="24152" b="21592"/>
          <a:stretch/>
        </p:blipFill>
        <p:spPr bwMode="auto">
          <a:xfrm>
            <a:off x="3505788" y="5563813"/>
            <a:ext cx="683138" cy="4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mysql logo png - mysql ico PNG image with transparent background | TOPpng">
            <a:extLst>
              <a:ext uri="{FF2B5EF4-FFF2-40B4-BE49-F238E27FC236}">
                <a16:creationId xmlns:a16="http://schemas.microsoft.com/office/drawing/2014/main" id="{9B9D0351-3A46-4876-BC8B-16964A45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92" b="89868" l="1802" r="95495">
                        <a14:foregroundMark x1="11712" y1="67401" x2="11712" y2="67401"/>
                        <a14:foregroundMark x1="6306" y1="57709" x2="6306" y2="57709"/>
                        <a14:foregroundMark x1="1802" y1="64758" x2="1802" y2="64758"/>
                        <a14:foregroundMark x1="30631" y1="68722" x2="30631" y2="68722"/>
                        <a14:foregroundMark x1="48649" y1="60352" x2="48649" y2="60352"/>
                        <a14:foregroundMark x1="65766" y1="61674" x2="65766" y2="61674"/>
                        <a14:foregroundMark x1="86036" y1="62115" x2="86036" y2="62115"/>
                        <a14:foregroundMark x1="84234" y1="39648" x2="84234" y2="39648"/>
                        <a14:foregroundMark x1="68919" y1="30837" x2="68919" y2="30837"/>
                        <a14:foregroundMark x1="95495" y1="53304" x2="95495" y2="5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21" y="5087330"/>
            <a:ext cx="683139" cy="69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DF54EB-04FC-4B9B-9BE6-721984622BBB}"/>
              </a:ext>
            </a:extLst>
          </p:cNvPr>
          <p:cNvSpPr txBox="1"/>
          <p:nvPr/>
        </p:nvSpPr>
        <p:spPr>
          <a:xfrm>
            <a:off x="179265" y="712152"/>
            <a:ext cx="222849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왜 사용하나</a:t>
            </a:r>
            <a:r>
              <a:rPr lang="en-US" altLang="ko-KR" sz="2800" b="1" dirty="0">
                <a:latin typeface="Noto Sans Demilight"/>
              </a:rPr>
              <a:t>?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D0BEC4-20AF-41BA-BB8F-415E136DB6DD}"/>
              </a:ext>
            </a:extLst>
          </p:cNvPr>
          <p:cNvSpPr/>
          <p:nvPr/>
        </p:nvSpPr>
        <p:spPr>
          <a:xfrm>
            <a:off x="2775408" y="4638888"/>
            <a:ext cx="2127952" cy="187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10" name="Picture 14" descr="Text Doc Icons - Download Free Vector Icons | Noun Project">
            <a:extLst>
              <a:ext uri="{FF2B5EF4-FFF2-40B4-BE49-F238E27FC236}">
                <a16:creationId xmlns:a16="http://schemas.microsoft.com/office/drawing/2014/main" id="{83C805F3-14A1-4F2A-AEA5-47B787D9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67" y="3377706"/>
            <a:ext cx="775601" cy="77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E019B39-6051-41E1-ADC9-94CD28F5F644}"/>
              </a:ext>
            </a:extLst>
          </p:cNvPr>
          <p:cNvCxnSpPr>
            <a:cxnSpLocks/>
            <a:stCxn id="20" idx="0"/>
            <a:endCxn id="4110" idx="3"/>
          </p:cNvCxnSpPr>
          <p:nvPr/>
        </p:nvCxnSpPr>
        <p:spPr>
          <a:xfrm flipH="1" flipV="1">
            <a:off x="2703268" y="3765507"/>
            <a:ext cx="1136116" cy="8733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73DDE0-C847-43F5-AD99-2BAB3EF8E686}"/>
              </a:ext>
            </a:extLst>
          </p:cNvPr>
          <p:cNvSpPr txBox="1"/>
          <p:nvPr/>
        </p:nvSpPr>
        <p:spPr>
          <a:xfrm rot="2235832">
            <a:off x="2609222" y="4022502"/>
            <a:ext cx="17443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이미지 파일로 환경 캡쳐</a:t>
            </a:r>
          </a:p>
        </p:txBody>
      </p:sp>
      <p:pic>
        <p:nvPicPr>
          <p:cNvPr id="4112" name="Picture 16" descr="Docker Get started ( 도커 번역 ) - Part 4 - Sharing Our Application (도커 허브 사용하기)">
            <a:extLst>
              <a:ext uri="{FF2B5EF4-FFF2-40B4-BE49-F238E27FC236}">
                <a16:creationId xmlns:a16="http://schemas.microsoft.com/office/drawing/2014/main" id="{463BCBA6-E18C-4C20-A413-3D484A85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06" y="910824"/>
            <a:ext cx="1604187" cy="160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A698B1-BD4B-4859-AC03-11D53FE7B5A7}"/>
              </a:ext>
            </a:extLst>
          </p:cNvPr>
          <p:cNvCxnSpPr>
            <a:cxnSpLocks/>
          </p:cNvCxnSpPr>
          <p:nvPr/>
        </p:nvCxnSpPr>
        <p:spPr>
          <a:xfrm flipV="1">
            <a:off x="2733984" y="1863230"/>
            <a:ext cx="2559922" cy="1576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70CDA1-705A-4989-91A4-538E3A87C0D3}"/>
              </a:ext>
            </a:extLst>
          </p:cNvPr>
          <p:cNvSpPr txBox="1"/>
          <p:nvPr/>
        </p:nvSpPr>
        <p:spPr>
          <a:xfrm rot="19695668">
            <a:off x="3207567" y="2425052"/>
            <a:ext cx="137730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DockerHub</a:t>
            </a:r>
            <a:r>
              <a:rPr lang="ko-KR" altLang="en-US" sz="1100" dirty="0">
                <a:solidFill>
                  <a:srgbClr val="FF0000"/>
                </a:solidFill>
              </a:rPr>
              <a:t>에 저장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1BF1B28-43F1-4308-B5BF-6F8C0EC8880C}"/>
              </a:ext>
            </a:extLst>
          </p:cNvPr>
          <p:cNvCxnSpPr>
            <a:cxnSpLocks/>
          </p:cNvCxnSpPr>
          <p:nvPr/>
        </p:nvCxnSpPr>
        <p:spPr>
          <a:xfrm>
            <a:off x="6967734" y="2015648"/>
            <a:ext cx="3530292" cy="26232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705F9C9-FABE-473E-9299-8FB967D844A7}"/>
              </a:ext>
            </a:extLst>
          </p:cNvPr>
          <p:cNvSpPr txBox="1"/>
          <p:nvPr/>
        </p:nvSpPr>
        <p:spPr>
          <a:xfrm rot="2177831">
            <a:off x="8274786" y="3033842"/>
            <a:ext cx="108074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다운받아 설치</a:t>
            </a:r>
          </a:p>
        </p:txBody>
      </p:sp>
    </p:spTree>
    <p:extLst>
      <p:ext uri="{BB962C8B-B14F-4D97-AF65-F5344CB8AC3E}">
        <p14:creationId xmlns:p14="http://schemas.microsoft.com/office/powerpoint/2010/main" val="288099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/>
      <p:bldP spid="37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Docker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676F9-D6D7-41A3-941B-FCDF043C454B}"/>
              </a:ext>
            </a:extLst>
          </p:cNvPr>
          <p:cNvSpPr txBox="1"/>
          <p:nvPr/>
        </p:nvSpPr>
        <p:spPr>
          <a:xfrm>
            <a:off x="3314742" y="1235372"/>
            <a:ext cx="5562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oto Sans Demilight"/>
              </a:rPr>
              <a:t>Docker</a:t>
            </a:r>
            <a:r>
              <a:rPr lang="en-US" altLang="ko-KR" b="1" dirty="0"/>
              <a:t> - </a:t>
            </a:r>
            <a:r>
              <a:rPr lang="ko-KR" altLang="en-US" b="1" dirty="0"/>
              <a:t>컨테이너 기반의 오픈소스 가상화 플랫폼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C42355-F547-45E7-8B12-599D113C561C}"/>
              </a:ext>
            </a:extLst>
          </p:cNvPr>
          <p:cNvSpPr/>
          <p:nvPr/>
        </p:nvSpPr>
        <p:spPr>
          <a:xfrm>
            <a:off x="4327410" y="1247052"/>
            <a:ext cx="1045029" cy="331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B958F-EE4B-4EAD-A43A-F0DAE91358EE}"/>
              </a:ext>
            </a:extLst>
          </p:cNvPr>
          <p:cNvSpPr txBox="1"/>
          <p:nvPr/>
        </p:nvSpPr>
        <p:spPr>
          <a:xfrm rot="2504766">
            <a:off x="5202397" y="95848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364FD-F0AC-4896-8762-86C420F8649A}"/>
              </a:ext>
            </a:extLst>
          </p:cNvPr>
          <p:cNvSpPr txBox="1"/>
          <p:nvPr/>
        </p:nvSpPr>
        <p:spPr>
          <a:xfrm>
            <a:off x="179265" y="712152"/>
            <a:ext cx="164615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Container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3076" name="Picture 4" descr="IconExperience » I-Collection » Cargo Container Icon">
            <a:extLst>
              <a:ext uri="{FF2B5EF4-FFF2-40B4-BE49-F238E27FC236}">
                <a16:creationId xmlns:a16="http://schemas.microsoft.com/office/drawing/2014/main" id="{029A5B0A-7C50-4828-B31C-B726E046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7" y="2793395"/>
            <a:ext cx="2423008" cy="24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35B33-C1BE-430E-961D-8F01C59B44AE}"/>
              </a:ext>
            </a:extLst>
          </p:cNvPr>
          <p:cNvSpPr txBox="1"/>
          <p:nvPr/>
        </p:nvSpPr>
        <p:spPr>
          <a:xfrm>
            <a:off x="3140591" y="3583534"/>
            <a:ext cx="591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하나의 서버에 여러 컨테이너 환경을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F9FA9-4BE0-47AC-A99F-7AD1765A11AD}"/>
              </a:ext>
            </a:extLst>
          </p:cNvPr>
          <p:cNvSpPr txBox="1"/>
          <p:nvPr/>
        </p:nvSpPr>
        <p:spPr>
          <a:xfrm>
            <a:off x="3140591" y="4056764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여러 컨테이너가 자원을 유연하게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3A016-9258-49A1-B38C-7AAA1DAAF48D}"/>
              </a:ext>
            </a:extLst>
          </p:cNvPr>
          <p:cNvSpPr txBox="1"/>
          <p:nvPr/>
        </p:nvSpPr>
        <p:spPr>
          <a:xfrm>
            <a:off x="3140591" y="4495741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다른 컨테이너와 독립적이다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8D3881-B9B2-4188-B6A5-874BA63C0D02}"/>
              </a:ext>
            </a:extLst>
          </p:cNvPr>
          <p:cNvSpPr txBox="1"/>
          <p:nvPr/>
        </p:nvSpPr>
        <p:spPr>
          <a:xfrm>
            <a:off x="3140591" y="3099571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b="1" dirty="0"/>
              <a:t>실행의 독립성을 확보해주는 운영체계 수준의 격리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12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4C54C-3EDF-48C7-B1A9-9403C9FA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1524000"/>
            <a:ext cx="7324725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EB55EE-6A1C-4DEB-B060-37542DCA7242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1051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Kubernetes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AA370-92BF-404B-B6DE-FD153268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25" y="1393950"/>
            <a:ext cx="4873616" cy="47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8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31046</TotalTime>
  <Words>349</Words>
  <Application>Microsoft Office PowerPoint</Application>
  <PresentationFormat>와이드스크린</PresentationFormat>
  <Paragraphs>82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Noto Sans Demilight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67</cp:revision>
  <dcterms:created xsi:type="dcterms:W3CDTF">2021-08-07T08:11:24Z</dcterms:created>
  <dcterms:modified xsi:type="dcterms:W3CDTF">2021-10-19T23:47:30Z</dcterms:modified>
</cp:coreProperties>
</file>