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634" r:id="rId3"/>
    <p:sldId id="638" r:id="rId4"/>
    <p:sldId id="635" r:id="rId5"/>
    <p:sldId id="636" r:id="rId6"/>
    <p:sldId id="637" r:id="rId7"/>
    <p:sldId id="657" r:id="rId8"/>
    <p:sldId id="644" r:id="rId9"/>
    <p:sldId id="645" r:id="rId10"/>
    <p:sldId id="664" r:id="rId11"/>
    <p:sldId id="640" r:id="rId12"/>
    <p:sldId id="658" r:id="rId13"/>
    <p:sldId id="646" r:id="rId14"/>
    <p:sldId id="666" r:id="rId15"/>
    <p:sldId id="647" r:id="rId16"/>
    <p:sldId id="659" r:id="rId17"/>
    <p:sldId id="648" r:id="rId18"/>
    <p:sldId id="667" r:id="rId19"/>
    <p:sldId id="668" r:id="rId20"/>
    <p:sldId id="660" r:id="rId21"/>
    <p:sldId id="663" r:id="rId22"/>
    <p:sldId id="661" r:id="rId23"/>
    <p:sldId id="662" r:id="rId24"/>
    <p:sldId id="63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7738" autoAdjust="0"/>
  </p:normalViewPr>
  <p:slideViewPr>
    <p:cSldViewPr snapToGrid="0">
      <p:cViewPr varScale="1">
        <p:scale>
          <a:sx n="99" d="100"/>
          <a:sy n="99" d="100"/>
        </p:scale>
        <p:origin x="4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 err="1"/>
              <a:t>WebApplicationContext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err="1"/>
              <a:t>contextLoaderListener</a:t>
            </a:r>
            <a:r>
              <a:rPr lang="ko-KR" altLang="en-US" dirty="0"/>
              <a:t>에 의해 </a:t>
            </a:r>
            <a:r>
              <a:rPr lang="en-US" altLang="ko-KR" dirty="0" err="1"/>
              <a:t>ServletContext</a:t>
            </a:r>
            <a:r>
              <a:rPr lang="ko-KR" altLang="en-US" dirty="0"/>
              <a:t>에 등록되는 </a:t>
            </a:r>
            <a:r>
              <a:rPr lang="en-US" altLang="ko-KR" dirty="0" err="1"/>
              <a:t>ApplicationContext</a:t>
            </a:r>
            <a:r>
              <a:rPr lang="ko-KR" altLang="en-US" dirty="0"/>
              <a:t>로 모든 </a:t>
            </a:r>
            <a:r>
              <a:rPr lang="en-US" altLang="ko-KR" dirty="0"/>
              <a:t>Servlet</a:t>
            </a:r>
            <a:r>
              <a:rPr lang="ko-KR" altLang="en-US" dirty="0"/>
              <a:t>이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Servlet </a:t>
            </a:r>
            <a:r>
              <a:rPr lang="en-US" altLang="ko-KR" dirty="0" err="1"/>
              <a:t>WebApplicationContext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err="1"/>
              <a:t>DispatcherServlet</a:t>
            </a:r>
            <a:r>
              <a:rPr lang="ko-KR" altLang="en-US" dirty="0"/>
              <a:t>에서 </a:t>
            </a:r>
            <a:r>
              <a:rPr lang="en-US" altLang="ko-KR" dirty="0"/>
              <a:t>Root </a:t>
            </a:r>
            <a:r>
              <a:rPr lang="en-US" altLang="ko-KR" dirty="0" err="1"/>
              <a:t>WebApplicationContext</a:t>
            </a:r>
            <a:r>
              <a:rPr lang="ko-KR" altLang="en-US" dirty="0"/>
              <a:t>를 상속받아 만든 </a:t>
            </a:r>
            <a:r>
              <a:rPr lang="en-US" altLang="ko-KR" dirty="0" err="1"/>
              <a:t>ApplicationContext</a:t>
            </a:r>
            <a:r>
              <a:rPr lang="ko-KR" altLang="en-US" dirty="0"/>
              <a:t>으로 해당 </a:t>
            </a:r>
            <a:r>
              <a:rPr lang="en-US" altLang="ko-KR" dirty="0"/>
              <a:t>Dispatcher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독자적인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WebApplicationContext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모두 동일한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WebApplicationContext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공유한다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8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4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아까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HandlerMapping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통해 찾은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Handler(Controller)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메소드를 호출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Data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View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리턴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view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그냥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viewName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만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리턴함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RequestMappingHandlerMapping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대응되는 클래스라서 저 전략을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사용하고싶으면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해당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어뎁터를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사용해야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하지만 다른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핸들러어댑터랑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핸들러매핑은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꼭 사용해야한다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이런거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어떤 메소드를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호출해야할지를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결정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51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3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9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2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4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model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view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형태로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사용자가 보는 형태로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바꾼다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6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89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1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목적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수행하는 역할 별로 분리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9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0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파란색은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spring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제공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주황색은 개발자가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만들어야함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초록색은 반반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7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2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4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하나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늘어날때마다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xml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servlet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하나하나 등록해서 빈을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생성해줘야함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4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하나의</a:t>
            </a:r>
            <a:r>
              <a:rPr lang="en-US" altLang="ko-KR" dirty="0"/>
              <a:t> servlet</a:t>
            </a:r>
            <a:r>
              <a:rPr lang="ko-KR" altLang="en-US" dirty="0"/>
              <a:t>만 만들고 그 </a:t>
            </a:r>
            <a:r>
              <a:rPr lang="en-US" altLang="ko-KR" dirty="0"/>
              <a:t>servlet</a:t>
            </a:r>
            <a:r>
              <a:rPr lang="ko-KR" altLang="en-US" dirty="0"/>
              <a:t>이 다른 </a:t>
            </a:r>
            <a:r>
              <a:rPr lang="en-US" altLang="ko-KR" dirty="0" err="1"/>
              <a:t>url</a:t>
            </a:r>
            <a:r>
              <a:rPr lang="ko-KR" altLang="en-US" dirty="0"/>
              <a:t>들을 관리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5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20211022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SpringMVC</a:t>
            </a:r>
            <a:r>
              <a:rPr lang="ko-KR" altLang="en-US" b="1" dirty="0"/>
              <a:t>의 구조와 처리과정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EC05E9-2C6A-47CF-BFEA-6350AB79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80" y="1556064"/>
            <a:ext cx="5289040" cy="4593115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C11E8078-B85D-4B8F-BFE0-658928B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822697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33847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61F0A42-A574-44F2-8ADB-8E3DBBE5867F}"/>
              </a:ext>
            </a:extLst>
          </p:cNvPr>
          <p:cNvSpPr txBox="1">
            <a:spLocks/>
          </p:cNvSpPr>
          <p:nvPr/>
        </p:nvSpPr>
        <p:spPr>
          <a:xfrm>
            <a:off x="1358922" y="251010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HandlerMapping</a:t>
            </a:r>
            <a:endParaRPr lang="ko-KR" altLang="en-US" sz="4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A7B395-C844-4327-917E-151AFCE79D6C}"/>
              </a:ext>
            </a:extLst>
          </p:cNvPr>
          <p:cNvSpPr txBox="1">
            <a:spLocks/>
          </p:cNvSpPr>
          <p:nvPr/>
        </p:nvSpPr>
        <p:spPr>
          <a:xfrm>
            <a:off x="1358922" y="3429000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request</a:t>
            </a:r>
            <a:r>
              <a:rPr lang="ko-KR" altLang="en-US" sz="2800" dirty="0"/>
              <a:t>를 기준으로 어떤 </a:t>
            </a:r>
            <a:r>
              <a:rPr lang="ko-KR" altLang="en-US" sz="2800" dirty="0">
                <a:solidFill>
                  <a:srgbClr val="FF5B5B"/>
                </a:solidFill>
              </a:rPr>
              <a:t>컨트롤러</a:t>
            </a:r>
            <a:r>
              <a:rPr lang="ko-KR" altLang="en-US" sz="2800" dirty="0"/>
              <a:t>를 사용할 것인지</a:t>
            </a:r>
            <a:endParaRPr lang="en-US" altLang="ko-KR" sz="2800" dirty="0"/>
          </a:p>
          <a:p>
            <a:r>
              <a:rPr lang="ko-KR" altLang="en-US" sz="2800" dirty="0"/>
              <a:t>결정하는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2430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99CFCD6-179D-4686-A7AC-44C7409D7F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B057F-D223-4C95-BA18-73379FD3C88A}"/>
              </a:ext>
            </a:extLst>
          </p:cNvPr>
          <p:cNvSpPr/>
          <p:nvPr/>
        </p:nvSpPr>
        <p:spPr>
          <a:xfrm>
            <a:off x="4657152" y="914400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Mapping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B24BA7-239E-4234-9462-A4D743A9B8A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43304" y="1295400"/>
            <a:ext cx="913848" cy="554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130616-D5CD-49FD-B3C2-DEA267BD7C39}"/>
              </a:ext>
            </a:extLst>
          </p:cNvPr>
          <p:cNvSpPr txBox="1"/>
          <p:nvPr/>
        </p:nvSpPr>
        <p:spPr>
          <a:xfrm rot="19733458">
            <a:off x="3676661" y="1258514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8BD38-EFCB-4189-86B9-E06C4154AA52}"/>
              </a:ext>
            </a:extLst>
          </p:cNvPr>
          <p:cNvSpPr txBox="1"/>
          <p:nvPr/>
        </p:nvSpPr>
        <p:spPr>
          <a:xfrm rot="19733458">
            <a:off x="3798204" y="1508170"/>
            <a:ext cx="962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controller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510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421072"/>
            <a:ext cx="9649522" cy="918894"/>
          </a:xfrm>
        </p:spPr>
        <p:txBody>
          <a:bodyPr>
            <a:noAutofit/>
          </a:bodyPr>
          <a:lstStyle/>
          <a:p>
            <a:r>
              <a:rPr lang="en-US" altLang="ko-KR" sz="4000" b="1" dirty="0" err="1"/>
              <a:t>BeanNameHandlerMapping</a:t>
            </a:r>
            <a:endParaRPr lang="ko-KR" altLang="en-US" sz="40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5B5A40-119F-4392-AC8D-E3F38DFBE89F}"/>
              </a:ext>
            </a:extLst>
          </p:cNvPr>
          <p:cNvSpPr txBox="1">
            <a:spLocks/>
          </p:cNvSpPr>
          <p:nvPr/>
        </p:nvSpPr>
        <p:spPr>
          <a:xfrm>
            <a:off x="1358922" y="3258860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SimpleUrlHandlerMapping</a:t>
            </a:r>
            <a:endParaRPr lang="ko-KR" altLang="en-US" sz="4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02035C-9845-4CDD-9D1B-4DFED954A407}"/>
              </a:ext>
            </a:extLst>
          </p:cNvPr>
          <p:cNvSpPr txBox="1">
            <a:spLocks/>
          </p:cNvSpPr>
          <p:nvPr/>
        </p:nvSpPr>
        <p:spPr>
          <a:xfrm>
            <a:off x="1358922" y="4177754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RequestMappingHandlerMapping</a:t>
            </a:r>
            <a:endParaRPr lang="ko-KR" altLang="en-US" sz="4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E298A1E-645F-45C2-810C-3C71983D3815}"/>
              </a:ext>
            </a:extLst>
          </p:cNvPr>
          <p:cNvSpPr txBox="1">
            <a:spLocks/>
          </p:cNvSpPr>
          <p:nvPr/>
        </p:nvSpPr>
        <p:spPr>
          <a:xfrm>
            <a:off x="1358922" y="233996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ControllerClassNameHandlerMapping</a:t>
            </a:r>
            <a:endParaRPr lang="ko-KR" altLang="en-US" sz="40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6B934CC-CFF6-4FC6-BC5A-8086B60448FF}"/>
              </a:ext>
            </a:extLst>
          </p:cNvPr>
          <p:cNvSpPr txBox="1">
            <a:spLocks/>
          </p:cNvSpPr>
          <p:nvPr/>
        </p:nvSpPr>
        <p:spPr>
          <a:xfrm>
            <a:off x="1358922" y="5112305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DefaultAnnotationHandlerMapping</a:t>
            </a:r>
            <a:endParaRPr lang="ko-KR" altLang="en-US" sz="40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ABE6B6-AF90-494F-B5A6-0C9EFF4BE54D}"/>
              </a:ext>
            </a:extLst>
          </p:cNvPr>
          <p:cNvSpPr txBox="1">
            <a:spLocks/>
          </p:cNvSpPr>
          <p:nvPr/>
        </p:nvSpPr>
        <p:spPr>
          <a:xfrm>
            <a:off x="1358922" y="4167654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rgbClr val="FF0000"/>
                </a:solidFill>
              </a:rPr>
              <a:t>RequestMappingHandlerMapping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994A588-A4A5-4A8E-9EE1-158B7DE5B687}"/>
              </a:ext>
            </a:extLst>
          </p:cNvPr>
          <p:cNvSpPr txBox="1">
            <a:spLocks/>
          </p:cNvSpPr>
          <p:nvPr/>
        </p:nvSpPr>
        <p:spPr>
          <a:xfrm>
            <a:off x="1271239" y="1753134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RequestMappingHandlerMapping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DF3EB-2F88-440D-9236-38E548CA78D5}"/>
              </a:ext>
            </a:extLst>
          </p:cNvPr>
          <p:cNvSpPr txBox="1"/>
          <p:nvPr/>
        </p:nvSpPr>
        <p:spPr>
          <a:xfrm>
            <a:off x="1271239" y="3089719"/>
            <a:ext cx="3510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@Controller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@RequestMapping(“/accounts”)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accountController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1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510106"/>
            <a:ext cx="9649522" cy="918894"/>
          </a:xfrm>
        </p:spPr>
        <p:txBody>
          <a:bodyPr>
            <a:noAutofit/>
          </a:bodyPr>
          <a:lstStyle/>
          <a:p>
            <a:r>
              <a:rPr lang="en-US" altLang="ko-KR" sz="4000" b="1" dirty="0" err="1"/>
              <a:t>HandlerAdapter</a:t>
            </a:r>
            <a:endParaRPr lang="ko-KR" altLang="en-US" sz="40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69CFA1-2514-43FB-8DC7-9E294848BBA7}"/>
              </a:ext>
            </a:extLst>
          </p:cNvPr>
          <p:cNvSpPr txBox="1">
            <a:spLocks/>
          </p:cNvSpPr>
          <p:nvPr/>
        </p:nvSpPr>
        <p:spPr>
          <a:xfrm>
            <a:off x="1358922" y="3429000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HandlerMapping</a:t>
            </a:r>
            <a:r>
              <a:rPr lang="ko-KR" altLang="en-US" sz="2800" dirty="0"/>
              <a:t>에서 결정된 </a:t>
            </a:r>
            <a:r>
              <a:rPr lang="en-US" altLang="ko-KR" sz="2800" dirty="0"/>
              <a:t>Handler</a:t>
            </a:r>
            <a:r>
              <a:rPr lang="ko-KR" altLang="en-US" sz="2800" dirty="0"/>
              <a:t>에서 </a:t>
            </a:r>
            <a:endParaRPr lang="en-US" altLang="ko-KR" sz="2800" dirty="0"/>
          </a:p>
          <a:p>
            <a:r>
              <a:rPr lang="ko-KR" altLang="en-US" sz="2800" dirty="0"/>
              <a:t>어떤 특정한 </a:t>
            </a:r>
            <a:r>
              <a:rPr lang="ko-KR" altLang="en-US" sz="2800" dirty="0">
                <a:solidFill>
                  <a:srgbClr val="FF5B5B"/>
                </a:solidFill>
              </a:rPr>
              <a:t>메소드</a:t>
            </a:r>
            <a:r>
              <a:rPr lang="ko-KR" altLang="en-US" sz="2800" dirty="0"/>
              <a:t>를 호출</a:t>
            </a:r>
          </a:p>
        </p:txBody>
      </p:sp>
    </p:spTree>
    <p:extLst>
      <p:ext uri="{BB962C8B-B14F-4D97-AF65-F5344CB8AC3E}">
        <p14:creationId xmlns:p14="http://schemas.microsoft.com/office/powerpoint/2010/main" val="88975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5D985ED-9A2E-4910-9462-644F27C0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B3EFC-7962-4599-BBDD-BE08EAC0DACF}"/>
              </a:ext>
            </a:extLst>
          </p:cNvPr>
          <p:cNvSpPr/>
          <p:nvPr/>
        </p:nvSpPr>
        <p:spPr>
          <a:xfrm>
            <a:off x="7135834" y="215537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49CB5E-C5BC-45A4-981E-CA10CCB681D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43304" y="2536371"/>
            <a:ext cx="9138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AD1E3B-8846-4EB2-9862-557FD6E5FC8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11646" y="2536371"/>
            <a:ext cx="20241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2F9AA4-82C9-46A5-B6A4-6722BA841905}"/>
              </a:ext>
            </a:extLst>
          </p:cNvPr>
          <p:cNvSpPr/>
          <p:nvPr/>
        </p:nvSpPr>
        <p:spPr>
          <a:xfrm>
            <a:off x="4657152" y="2155371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D4E2F-7CB4-471E-A94C-CA9B35A84E2F}"/>
              </a:ext>
            </a:extLst>
          </p:cNvPr>
          <p:cNvSpPr txBox="1"/>
          <p:nvPr/>
        </p:nvSpPr>
        <p:spPr>
          <a:xfrm>
            <a:off x="3719199" y="2167789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38B85-C7C5-4DA0-86F2-F36C799DE590}"/>
              </a:ext>
            </a:extLst>
          </p:cNvPr>
          <p:cNvSpPr txBox="1"/>
          <p:nvPr/>
        </p:nvSpPr>
        <p:spPr>
          <a:xfrm>
            <a:off x="6151494" y="2167789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F49CA-060B-4D6C-9ED3-FE4D7D74908E}"/>
              </a:ext>
            </a:extLst>
          </p:cNvPr>
          <p:cNvSpPr/>
          <p:nvPr/>
        </p:nvSpPr>
        <p:spPr>
          <a:xfrm>
            <a:off x="9541576" y="215537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7FB83C-1651-417E-A485-FC2C093569A3}"/>
              </a:ext>
            </a:extLst>
          </p:cNvPr>
          <p:cNvSpPr/>
          <p:nvPr/>
        </p:nvSpPr>
        <p:spPr>
          <a:xfrm>
            <a:off x="9541576" y="3396342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58FD9728-C325-4D63-8A9D-CB6FBF724E41}"/>
              </a:ext>
            </a:extLst>
          </p:cNvPr>
          <p:cNvSpPr/>
          <p:nvPr/>
        </p:nvSpPr>
        <p:spPr>
          <a:xfrm>
            <a:off x="9655876" y="4855029"/>
            <a:ext cx="1284514" cy="762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59B797-732D-4500-8F64-FBBC3B692635}"/>
              </a:ext>
            </a:extLst>
          </p:cNvPr>
          <p:cNvCxnSpPr>
            <a:endCxn id="16" idx="1"/>
          </p:cNvCxnSpPr>
          <p:nvPr/>
        </p:nvCxnSpPr>
        <p:spPr>
          <a:xfrm>
            <a:off x="8648948" y="2536371"/>
            <a:ext cx="89262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0B84EA-43B0-44CD-B871-5D259CD6326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298133" y="2917371"/>
            <a:ext cx="0" cy="4789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3509B4-C201-40D4-87AE-AAFBE0F77D9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298133" y="4158342"/>
            <a:ext cx="0" cy="6966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5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5B5A40-119F-4392-AC8D-E3F38DFBE89F}"/>
              </a:ext>
            </a:extLst>
          </p:cNvPr>
          <p:cNvSpPr txBox="1">
            <a:spLocks/>
          </p:cNvSpPr>
          <p:nvPr/>
        </p:nvSpPr>
        <p:spPr>
          <a:xfrm>
            <a:off x="1508551" y="2364223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HttpRequestHandlerAdapter</a:t>
            </a:r>
            <a:endParaRPr lang="ko-KR" altLang="en-US" sz="40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36D240-2928-41DF-A919-51D5E24FD23E}"/>
              </a:ext>
            </a:extLst>
          </p:cNvPr>
          <p:cNvSpPr txBox="1">
            <a:spLocks/>
          </p:cNvSpPr>
          <p:nvPr/>
        </p:nvSpPr>
        <p:spPr>
          <a:xfrm>
            <a:off x="1508551" y="1200441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SimpleControllerHandlerAdapter</a:t>
            </a:r>
            <a:endParaRPr lang="ko-KR" altLang="en-US" sz="40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62DF17-7573-463A-B991-96761737E0E9}"/>
              </a:ext>
            </a:extLst>
          </p:cNvPr>
          <p:cNvSpPr txBox="1">
            <a:spLocks/>
          </p:cNvSpPr>
          <p:nvPr/>
        </p:nvSpPr>
        <p:spPr>
          <a:xfrm>
            <a:off x="1508551" y="3597915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SimpleServletHandlerAdapter</a:t>
            </a:r>
            <a:endParaRPr lang="ko-KR" altLang="en-US" sz="40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FE5A66-F940-4DBF-906A-61EF07B79211}"/>
              </a:ext>
            </a:extLst>
          </p:cNvPr>
          <p:cNvSpPr txBox="1">
            <a:spLocks/>
          </p:cNvSpPr>
          <p:nvPr/>
        </p:nvSpPr>
        <p:spPr>
          <a:xfrm>
            <a:off x="1508551" y="483501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RequestMappingHandlerAdapter</a:t>
            </a:r>
            <a:endParaRPr lang="ko-KR" altLang="en-US" sz="4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E2FE39-4D02-4642-90DE-1C07AA19B62D}"/>
              </a:ext>
            </a:extLst>
          </p:cNvPr>
          <p:cNvSpPr txBox="1">
            <a:spLocks/>
          </p:cNvSpPr>
          <p:nvPr/>
        </p:nvSpPr>
        <p:spPr>
          <a:xfrm>
            <a:off x="1508551" y="483501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rgbClr val="FF0000"/>
                </a:solidFill>
              </a:rPr>
              <a:t>RequestMappingHandlerAdapter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2BA0B7-ABF8-4842-9EB9-57D904C7BA36}"/>
              </a:ext>
            </a:extLst>
          </p:cNvPr>
          <p:cNvSpPr txBox="1"/>
          <p:nvPr/>
        </p:nvSpPr>
        <p:spPr>
          <a:xfrm>
            <a:off x="1486392" y="2513462"/>
            <a:ext cx="4609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@Controller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@RequestMapping(“/accounts”)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accountController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@GetMapping(“/{id}”)</a:t>
            </a:r>
          </a:p>
          <a:p>
            <a:r>
              <a:rPr lang="en-US" altLang="ko-KR" dirty="0"/>
              <a:t>	public String hello(){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ED73313-6D39-4478-B8BD-38D9788C353B}"/>
              </a:ext>
            </a:extLst>
          </p:cNvPr>
          <p:cNvSpPr txBox="1">
            <a:spLocks/>
          </p:cNvSpPr>
          <p:nvPr/>
        </p:nvSpPr>
        <p:spPr>
          <a:xfrm>
            <a:off x="1360886" y="148221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RequestMappingHandlerAdapter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667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510106"/>
            <a:ext cx="9649522" cy="918894"/>
          </a:xfrm>
        </p:spPr>
        <p:txBody>
          <a:bodyPr>
            <a:noAutofit/>
          </a:bodyPr>
          <a:lstStyle/>
          <a:p>
            <a:r>
              <a:rPr lang="en-US" altLang="ko-KR" sz="4000" b="1" dirty="0" err="1"/>
              <a:t>ViewResolver</a:t>
            </a:r>
            <a:endParaRPr lang="ko-KR" altLang="en-US" sz="40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69CFA1-2514-43FB-8DC7-9E294848BBA7}"/>
              </a:ext>
            </a:extLst>
          </p:cNvPr>
          <p:cNvSpPr txBox="1">
            <a:spLocks/>
          </p:cNvSpPr>
          <p:nvPr/>
        </p:nvSpPr>
        <p:spPr>
          <a:xfrm>
            <a:off x="1358922" y="3195917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controller</a:t>
            </a:r>
            <a:r>
              <a:rPr lang="ko-KR" altLang="en-US" sz="2800" dirty="0"/>
              <a:t>가 선택한 </a:t>
            </a:r>
            <a:r>
              <a:rPr lang="en-US" altLang="ko-KR" sz="2800" dirty="0"/>
              <a:t>view name</a:t>
            </a:r>
            <a:r>
              <a:rPr lang="ko-KR" altLang="en-US" sz="2800" dirty="0"/>
              <a:t>을 </a:t>
            </a:r>
            <a:r>
              <a:rPr lang="en-US" altLang="ko-KR" sz="2800" dirty="0">
                <a:solidFill>
                  <a:srgbClr val="FF5B5B"/>
                </a:solidFill>
              </a:rPr>
              <a:t>view</a:t>
            </a:r>
            <a:r>
              <a:rPr lang="ko-KR" altLang="en-US" sz="2800" dirty="0"/>
              <a:t>로 바꿔준다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4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MVC </a:t>
            </a:r>
            <a:r>
              <a:rPr lang="ko-KR" altLang="en-US" sz="4000" b="1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353843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58D89DA-947A-499F-90C2-C2AFA5CF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038E2-9944-4CE4-8845-C32BB0A4C14D}"/>
              </a:ext>
            </a:extLst>
          </p:cNvPr>
          <p:cNvSpPr/>
          <p:nvPr/>
        </p:nvSpPr>
        <p:spPr>
          <a:xfrm>
            <a:off x="4657152" y="4321629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1DDE19-45F6-4259-9044-CA20601D414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64524" y="3216166"/>
            <a:ext cx="892628" cy="14864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34BF9E-68F9-4974-9A9C-CC454332AB6B}"/>
              </a:ext>
            </a:extLst>
          </p:cNvPr>
          <p:cNvSpPr txBox="1"/>
          <p:nvPr/>
        </p:nvSpPr>
        <p:spPr>
          <a:xfrm rot="3507379">
            <a:off x="3676673" y="367394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name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FD617-2210-4759-96FB-D825FCDBE809}"/>
              </a:ext>
            </a:extLst>
          </p:cNvPr>
          <p:cNvSpPr txBox="1"/>
          <p:nvPr/>
        </p:nvSpPr>
        <p:spPr>
          <a:xfrm rot="3507379">
            <a:off x="3784811" y="3757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7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D2A59-EA94-498D-8535-D78B0FCC2846}"/>
              </a:ext>
            </a:extLst>
          </p:cNvPr>
          <p:cNvSpPr txBox="1"/>
          <p:nvPr/>
        </p:nvSpPr>
        <p:spPr>
          <a:xfrm>
            <a:off x="2547257" y="791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4B2E8-CFD4-4794-AEF4-6BE7A84886BE}"/>
              </a:ext>
            </a:extLst>
          </p:cNvPr>
          <p:cNvSpPr txBox="1"/>
          <p:nvPr/>
        </p:nvSpPr>
        <p:spPr>
          <a:xfrm>
            <a:off x="75762" y="1161078"/>
            <a:ext cx="7725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View </a:t>
            </a:r>
            <a:r>
              <a:rPr lang="en-US" altLang="ko-KR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sample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ko-KR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JstlView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"/WEB-INF/</a:t>
            </a:r>
            <a:r>
              <a:rPr lang="en-US" altLang="ko-KR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jsp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ko-KR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sample.jsp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5E1F-629E-4E37-AB31-87C8371631B2}"/>
              </a:ext>
            </a:extLst>
          </p:cNvPr>
          <p:cNvSpPr txBox="1"/>
          <p:nvPr/>
        </p:nvSpPr>
        <p:spPr>
          <a:xfrm>
            <a:off x="75762" y="4088219"/>
            <a:ext cx="12040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&lt;bean id="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viewResolver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    class="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org.springframework.web.servlet.view.UrlBasedViewResolver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"&gt;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  &lt;property name="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viewClass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 value="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org.springframework.web.servlet.view.JstlView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"/&gt;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  &lt;property name="prefix" value="/WEB-INF/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jsp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/"/&gt;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  &lt;property name="suffix" value=".</a:t>
            </a:r>
            <a:r>
              <a:rPr lang="en-US" altLang="ko-KR" b="0" i="0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jsp</a:t>
            </a:r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"/&gt;</a:t>
            </a:r>
          </a:p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&lt;/bean&gt;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5FEAC-6313-4839-BC01-A25FF1CC1BC3}"/>
              </a:ext>
            </a:extLst>
          </p:cNvPr>
          <p:cNvSpPr txBox="1"/>
          <p:nvPr/>
        </p:nvSpPr>
        <p:spPr>
          <a:xfrm>
            <a:off x="75762" y="2522551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@GetMapping("/sample")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ko-KR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US" altLang="ko-KR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showForm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altLang="ko-KR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	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"sample"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09FEC1-7F17-4292-AEF7-6E5D70DEDC4E}"/>
              </a:ext>
            </a:extLst>
          </p:cNvPr>
          <p:cNvCxnSpPr>
            <a:cxnSpLocks/>
          </p:cNvCxnSpPr>
          <p:nvPr/>
        </p:nvCxnSpPr>
        <p:spPr>
          <a:xfrm>
            <a:off x="3253563" y="3258879"/>
            <a:ext cx="163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803F3-8866-4DE6-A17B-89CCB54F3E31}"/>
              </a:ext>
            </a:extLst>
          </p:cNvPr>
          <p:cNvSpPr txBox="1"/>
          <p:nvPr/>
        </p:nvSpPr>
        <p:spPr>
          <a:xfrm>
            <a:off x="4890977" y="309547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"/WEB-INF/</a:t>
            </a:r>
            <a:r>
              <a:rPr lang="en-US" altLang="ko-KR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jsp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ko-KR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sample.jsp</a:t>
            </a:r>
            <a:r>
              <a:rPr lang="en-US" altLang="ko-KR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3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AEB1C9-99F9-4561-84C9-DE643DF8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59F21-F2A3-4717-ACED-BC4A8F682B71}"/>
              </a:ext>
            </a:extLst>
          </p:cNvPr>
          <p:cNvSpPr/>
          <p:nvPr/>
        </p:nvSpPr>
        <p:spPr>
          <a:xfrm>
            <a:off x="2251410" y="5181600"/>
            <a:ext cx="1513114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BA7CDD-368D-4162-A125-BEB99D7EDFC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07967" y="3777343"/>
            <a:ext cx="0" cy="1404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775D9C-D14D-4B72-BD91-5905EAE1922F}"/>
              </a:ext>
            </a:extLst>
          </p:cNvPr>
          <p:cNvSpPr txBox="1"/>
          <p:nvPr/>
        </p:nvSpPr>
        <p:spPr>
          <a:xfrm rot="16200000">
            <a:off x="2400750" y="42468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B7136-5735-4737-AB84-23B3D26284EE}"/>
              </a:ext>
            </a:extLst>
          </p:cNvPr>
          <p:cNvSpPr txBox="1"/>
          <p:nvPr/>
        </p:nvSpPr>
        <p:spPr>
          <a:xfrm rot="5400000">
            <a:off x="2878414" y="4246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72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AEB1C9-99F9-4561-84C9-DE643DF8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56A87-F606-40CB-AB33-0BFA2EFFF32C}"/>
              </a:ext>
            </a:extLst>
          </p:cNvPr>
          <p:cNvCxnSpPr/>
          <p:nvPr/>
        </p:nvCxnSpPr>
        <p:spPr>
          <a:xfrm>
            <a:off x="1094259" y="2536371"/>
            <a:ext cx="115715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D8405D-2506-495C-9F51-5FCD4A85A4C1}"/>
              </a:ext>
            </a:extLst>
          </p:cNvPr>
          <p:cNvSpPr txBox="1"/>
          <p:nvPr/>
        </p:nvSpPr>
        <p:spPr>
          <a:xfrm>
            <a:off x="1133860" y="216703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49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465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14EBDE-C217-4FF5-AE48-E06652441473}"/>
              </a:ext>
            </a:extLst>
          </p:cNvPr>
          <p:cNvSpPr/>
          <p:nvPr/>
        </p:nvSpPr>
        <p:spPr>
          <a:xfrm>
            <a:off x="4079437" y="4667250"/>
            <a:ext cx="1513114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B8A66A-D5CE-454C-8191-23997E1123F5}"/>
              </a:ext>
            </a:extLst>
          </p:cNvPr>
          <p:cNvSpPr/>
          <p:nvPr/>
        </p:nvSpPr>
        <p:spPr>
          <a:xfrm>
            <a:off x="4079437" y="164102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6D37DF-5B95-4C4C-8A7D-A81DB1A48D37}"/>
              </a:ext>
            </a:extLst>
          </p:cNvPr>
          <p:cNvSpPr/>
          <p:nvPr/>
        </p:nvSpPr>
        <p:spPr>
          <a:xfrm>
            <a:off x="7139396" y="164102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20607-D658-48E6-949C-3C867370EB4E}"/>
              </a:ext>
            </a:extLst>
          </p:cNvPr>
          <p:cNvSpPr/>
          <p:nvPr/>
        </p:nvSpPr>
        <p:spPr>
          <a:xfrm>
            <a:off x="7139396" y="3179445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3C75C72-F064-4751-BC63-157121A75814}"/>
              </a:ext>
            </a:extLst>
          </p:cNvPr>
          <p:cNvSpPr/>
          <p:nvPr/>
        </p:nvSpPr>
        <p:spPr>
          <a:xfrm>
            <a:off x="7253696" y="4667250"/>
            <a:ext cx="1284514" cy="762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421306-FD35-4EB5-90EE-E3360FDDC28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2286" y="2022021"/>
            <a:ext cx="115715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55904-C1DB-496B-9302-66CDD0B3C8BB}"/>
              </a:ext>
            </a:extLst>
          </p:cNvPr>
          <p:cNvCxnSpPr>
            <a:cxnSpLocks/>
          </p:cNvCxnSpPr>
          <p:nvPr/>
        </p:nvCxnSpPr>
        <p:spPr>
          <a:xfrm flipH="1">
            <a:off x="2922286" y="5264330"/>
            <a:ext cx="115715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352278-6EDC-49C7-A3DC-BFB531BBB2DD}"/>
              </a:ext>
            </a:extLst>
          </p:cNvPr>
          <p:cNvSpPr/>
          <p:nvPr/>
        </p:nvSpPr>
        <p:spPr>
          <a:xfrm>
            <a:off x="6689832" y="1303020"/>
            <a:ext cx="2434590" cy="4514830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614E97-A398-4035-AB6E-7E6A1CD4CD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835994" y="2403021"/>
            <a:ext cx="0" cy="7764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654E91-2CFB-4C4C-8D45-80D0D838BB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35994" y="3807280"/>
            <a:ext cx="0" cy="8599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65803-FD81-436B-A09E-2BA39C3FB496}"/>
              </a:ext>
            </a:extLst>
          </p:cNvPr>
          <p:cNvSpPr/>
          <p:nvPr/>
        </p:nvSpPr>
        <p:spPr>
          <a:xfrm>
            <a:off x="4079437" y="3179445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74CE2E-23F2-415E-BC24-4BC81EF368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92551" y="2022021"/>
            <a:ext cx="15468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A0AD63-7027-4F31-8D48-7C85DEDDBF5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895953" y="2403021"/>
            <a:ext cx="0" cy="7764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666F561-7FEC-4745-9072-4062665FDB2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895953" y="3941445"/>
            <a:ext cx="0" cy="725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4CE631-C0C9-4692-AEF9-809771ACE67A}"/>
              </a:ext>
            </a:extLst>
          </p:cNvPr>
          <p:cNvSpPr txBox="1"/>
          <p:nvPr/>
        </p:nvSpPr>
        <p:spPr>
          <a:xfrm>
            <a:off x="2982156" y="1652689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68D15-6F2C-4F59-914D-7A55FC19D2F6}"/>
              </a:ext>
            </a:extLst>
          </p:cNvPr>
          <p:cNvSpPr txBox="1"/>
          <p:nvPr/>
        </p:nvSpPr>
        <p:spPr>
          <a:xfrm>
            <a:off x="2982156" y="4894998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10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Spring MVC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35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1B77D8-CDA6-4788-8B1C-85B63A17780A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40D27-5ED1-4423-835B-7132F22DB8A3}"/>
              </a:ext>
            </a:extLst>
          </p:cNvPr>
          <p:cNvSpPr/>
          <p:nvPr/>
        </p:nvSpPr>
        <p:spPr>
          <a:xfrm>
            <a:off x="4657152" y="914400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ED926-D5E4-48C2-9CC9-AB11A80AB032}"/>
              </a:ext>
            </a:extLst>
          </p:cNvPr>
          <p:cNvSpPr/>
          <p:nvPr/>
        </p:nvSpPr>
        <p:spPr>
          <a:xfrm>
            <a:off x="2251410" y="5181600"/>
            <a:ext cx="1513114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27B3A3-72A6-4F0B-B78C-36ACCDEAAC6F}"/>
              </a:ext>
            </a:extLst>
          </p:cNvPr>
          <p:cNvSpPr/>
          <p:nvPr/>
        </p:nvSpPr>
        <p:spPr>
          <a:xfrm>
            <a:off x="4657152" y="4321629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42272-CDF2-4EBF-8E38-3A677439AA44}"/>
              </a:ext>
            </a:extLst>
          </p:cNvPr>
          <p:cNvSpPr/>
          <p:nvPr/>
        </p:nvSpPr>
        <p:spPr>
          <a:xfrm>
            <a:off x="7135834" y="215537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1D0A12-BCA4-4296-8B36-46EE1D026BFB}"/>
              </a:ext>
            </a:extLst>
          </p:cNvPr>
          <p:cNvSpPr/>
          <p:nvPr/>
        </p:nvSpPr>
        <p:spPr>
          <a:xfrm>
            <a:off x="9541576" y="2155371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6299BE-5AB4-497B-BF22-347372CE4DE4}"/>
              </a:ext>
            </a:extLst>
          </p:cNvPr>
          <p:cNvSpPr/>
          <p:nvPr/>
        </p:nvSpPr>
        <p:spPr>
          <a:xfrm>
            <a:off x="9541576" y="3396342"/>
            <a:ext cx="151311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7FE557A6-7B3E-4511-8E4C-32348289C88F}"/>
              </a:ext>
            </a:extLst>
          </p:cNvPr>
          <p:cNvSpPr/>
          <p:nvPr/>
        </p:nvSpPr>
        <p:spPr>
          <a:xfrm>
            <a:off x="9655876" y="4855029"/>
            <a:ext cx="1284514" cy="762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69A629-B815-4A1F-ABA3-21500396E76A}"/>
              </a:ext>
            </a:extLst>
          </p:cNvPr>
          <p:cNvCxnSpPr>
            <a:endCxn id="5" idx="1"/>
          </p:cNvCxnSpPr>
          <p:nvPr/>
        </p:nvCxnSpPr>
        <p:spPr>
          <a:xfrm>
            <a:off x="1094259" y="2536371"/>
            <a:ext cx="115715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E9742E-56A3-46B7-A591-68D62547C70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43304" y="2536371"/>
            <a:ext cx="9138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781778-FFF4-4963-AE87-B182B87DF62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43304" y="1295400"/>
            <a:ext cx="913848" cy="554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D323DA-EDF7-4A86-90B6-E9A322D4DE5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764524" y="3216166"/>
            <a:ext cx="892628" cy="14864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6026C7-80EF-4A12-9F52-0B889FD0497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646" y="2536371"/>
            <a:ext cx="20241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42A15C-4428-4268-A97B-779F92D1B0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007967" y="3777343"/>
            <a:ext cx="0" cy="1404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25D6B4-985D-48DC-B878-08B7F834118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648948" y="2536371"/>
            <a:ext cx="89262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69B3B7-A02B-48FE-97FF-D84400BF9E2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298133" y="2917371"/>
            <a:ext cx="0" cy="4789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CCE5D71-0E2F-4EC2-81B4-8737E3A83B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298133" y="4158342"/>
            <a:ext cx="0" cy="6966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065C7-7E32-4452-A40E-5F841B95AE3D}"/>
              </a:ext>
            </a:extLst>
          </p:cNvPr>
          <p:cNvSpPr/>
          <p:nvPr/>
        </p:nvSpPr>
        <p:spPr>
          <a:xfrm>
            <a:off x="4657152" y="2155371"/>
            <a:ext cx="1513114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Adapter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09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55A5065-873B-4284-A294-EC53B6546700}"/>
              </a:ext>
            </a:extLst>
          </p:cNvPr>
          <p:cNvSpPr txBox="1">
            <a:spLocks/>
          </p:cNvSpPr>
          <p:nvPr/>
        </p:nvSpPr>
        <p:spPr>
          <a:xfrm>
            <a:off x="1358922" y="2510106"/>
            <a:ext cx="964952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DispatcherServlet</a:t>
            </a:r>
            <a:endParaRPr lang="ko-KR" altLang="en-US" sz="4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B6D8D9F-0A34-4929-B7C5-FC71B00AFD3D}"/>
              </a:ext>
            </a:extLst>
          </p:cNvPr>
          <p:cNvSpPr txBox="1">
            <a:spLocks/>
          </p:cNvSpPr>
          <p:nvPr/>
        </p:nvSpPr>
        <p:spPr>
          <a:xfrm>
            <a:off x="1358922" y="3429000"/>
            <a:ext cx="9649522" cy="1376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앞단에서 </a:t>
            </a:r>
            <a:r>
              <a:rPr lang="en-US" altLang="ko-KR" sz="2800" dirty="0"/>
              <a:t>HTTP </a:t>
            </a:r>
            <a:r>
              <a:rPr lang="ko-KR" altLang="en-US" sz="2800" dirty="0"/>
              <a:t>프로토콜로 들어오는 </a:t>
            </a:r>
            <a:r>
              <a:rPr lang="ko-KR" altLang="en-US" sz="2800" dirty="0">
                <a:solidFill>
                  <a:srgbClr val="FF5B5B"/>
                </a:solidFill>
              </a:rPr>
              <a:t>모든 요청</a:t>
            </a:r>
            <a:r>
              <a:rPr lang="ko-KR" altLang="en-US" sz="2800" dirty="0"/>
              <a:t>을 </a:t>
            </a:r>
            <a:endParaRPr lang="en-US" altLang="ko-KR" sz="2800" dirty="0"/>
          </a:p>
          <a:p>
            <a:r>
              <a:rPr lang="ko-KR" altLang="en-US" sz="2800" dirty="0"/>
              <a:t>가장 먼저 받아 적합한 컨트롤러에 위임해주는 </a:t>
            </a:r>
            <a:endParaRPr lang="en-US" altLang="ko-KR" sz="2800" dirty="0"/>
          </a:p>
          <a:p>
            <a:r>
              <a:rPr lang="ko-KR" altLang="en-US" sz="2800" dirty="0">
                <a:solidFill>
                  <a:srgbClr val="FF5B5B"/>
                </a:solidFill>
              </a:rPr>
              <a:t>프론트 컨트롤러</a:t>
            </a:r>
          </a:p>
        </p:txBody>
      </p:sp>
    </p:spTree>
    <p:extLst>
      <p:ext uri="{BB962C8B-B14F-4D97-AF65-F5344CB8AC3E}">
        <p14:creationId xmlns:p14="http://schemas.microsoft.com/office/powerpoint/2010/main" val="302941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8A3BF6-D7B7-4709-BC29-1E71E5ACCA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911604"/>
            <a:ext cx="10039101" cy="5034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4A6F2-5C5E-4D9C-B80C-B6FFDE44C454}"/>
              </a:ext>
            </a:extLst>
          </p:cNvPr>
          <p:cNvSpPr/>
          <p:nvPr/>
        </p:nvSpPr>
        <p:spPr>
          <a:xfrm>
            <a:off x="2251410" y="1295400"/>
            <a:ext cx="1513114" cy="24819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973941-B3C4-4562-A56B-23B19C148A4B}"/>
              </a:ext>
            </a:extLst>
          </p:cNvPr>
          <p:cNvCxnSpPr>
            <a:endCxn id="24" idx="1"/>
          </p:cNvCxnSpPr>
          <p:nvPr/>
        </p:nvCxnSpPr>
        <p:spPr>
          <a:xfrm>
            <a:off x="1094259" y="2536371"/>
            <a:ext cx="115715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F77B39-AE01-4D5F-925D-758B77868F9E}"/>
              </a:ext>
            </a:extLst>
          </p:cNvPr>
          <p:cNvSpPr txBox="1"/>
          <p:nvPr/>
        </p:nvSpPr>
        <p:spPr>
          <a:xfrm>
            <a:off x="1191805" y="2167039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54E911-1037-4DB0-928C-FB17539D211C}"/>
              </a:ext>
            </a:extLst>
          </p:cNvPr>
          <p:cNvSpPr/>
          <p:nvPr/>
        </p:nvSpPr>
        <p:spPr>
          <a:xfrm>
            <a:off x="2503357" y="1364105"/>
            <a:ext cx="2668249" cy="1169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servlet1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FE0E8-D873-47FE-A811-AE58D4BFD577}"/>
              </a:ext>
            </a:extLst>
          </p:cNvPr>
          <p:cNvSpPr/>
          <p:nvPr/>
        </p:nvSpPr>
        <p:spPr>
          <a:xfrm>
            <a:off x="7030387" y="1364105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controller1</a:t>
            </a:r>
            <a:endParaRPr lang="ko-KR" altLang="en-US" sz="3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ADFA13-4421-4B32-A136-EE286A13B3D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89351" y="1948721"/>
            <a:ext cx="151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39862B-AFF5-4815-9440-813B6FB1E8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51620" y="1948721"/>
            <a:ext cx="1878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EFDEC4-C03A-4012-ADDF-6FF9372CC291}"/>
              </a:ext>
            </a:extLst>
          </p:cNvPr>
          <p:cNvCxnSpPr>
            <a:cxnSpLocks/>
          </p:cNvCxnSpPr>
          <p:nvPr/>
        </p:nvCxnSpPr>
        <p:spPr>
          <a:xfrm>
            <a:off x="989351" y="3567659"/>
            <a:ext cx="151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6CCDAD-E1AF-4D07-BA8A-834A932B87C0}"/>
              </a:ext>
            </a:extLst>
          </p:cNvPr>
          <p:cNvCxnSpPr>
            <a:cxnSpLocks/>
          </p:cNvCxnSpPr>
          <p:nvPr/>
        </p:nvCxnSpPr>
        <p:spPr>
          <a:xfrm>
            <a:off x="989351" y="5156617"/>
            <a:ext cx="151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89CCED-7E83-4332-B743-B72FB2B7793F}"/>
              </a:ext>
            </a:extLst>
          </p:cNvPr>
          <p:cNvCxnSpPr>
            <a:cxnSpLocks/>
          </p:cNvCxnSpPr>
          <p:nvPr/>
        </p:nvCxnSpPr>
        <p:spPr>
          <a:xfrm flipV="1">
            <a:off x="5171606" y="3560164"/>
            <a:ext cx="1858781" cy="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4F7C3F-D41D-40BC-AEB6-AAEB9645886F}"/>
              </a:ext>
            </a:extLst>
          </p:cNvPr>
          <p:cNvCxnSpPr>
            <a:cxnSpLocks/>
          </p:cNvCxnSpPr>
          <p:nvPr/>
        </p:nvCxnSpPr>
        <p:spPr>
          <a:xfrm flipV="1">
            <a:off x="5171606" y="5186597"/>
            <a:ext cx="1858781" cy="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7A71E-FEE5-43CE-ACC9-727915B8C3E7}"/>
              </a:ext>
            </a:extLst>
          </p:cNvPr>
          <p:cNvSpPr/>
          <p:nvPr/>
        </p:nvSpPr>
        <p:spPr>
          <a:xfrm>
            <a:off x="2503357" y="2983043"/>
            <a:ext cx="2668249" cy="1169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servlet2</a:t>
            </a:r>
            <a:endParaRPr lang="ko-KR" altLang="en-US" sz="3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398E2-8E14-4AF7-93E9-A690A603C418}"/>
              </a:ext>
            </a:extLst>
          </p:cNvPr>
          <p:cNvSpPr/>
          <p:nvPr/>
        </p:nvSpPr>
        <p:spPr>
          <a:xfrm>
            <a:off x="2503357" y="4572001"/>
            <a:ext cx="2668249" cy="1169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servlet3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B1C56-4307-4512-892C-91BF3D065F24}"/>
              </a:ext>
            </a:extLst>
          </p:cNvPr>
          <p:cNvSpPr/>
          <p:nvPr/>
        </p:nvSpPr>
        <p:spPr>
          <a:xfrm>
            <a:off x="7030387" y="2983042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controller2</a:t>
            </a:r>
            <a:endParaRPr lang="ko-KR" altLang="en-US" sz="3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823EE9-1BF3-4CFD-BDC1-ECFC7FB40ABF}"/>
              </a:ext>
            </a:extLst>
          </p:cNvPr>
          <p:cNvSpPr/>
          <p:nvPr/>
        </p:nvSpPr>
        <p:spPr>
          <a:xfrm>
            <a:off x="7030387" y="4572001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controller3</a:t>
            </a:r>
            <a:endParaRPr lang="ko-KR" altLang="en-US" sz="3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1BAE6C-D254-4922-B6FF-FC5D606CCCCE}"/>
              </a:ext>
            </a:extLst>
          </p:cNvPr>
          <p:cNvSpPr/>
          <p:nvPr/>
        </p:nvSpPr>
        <p:spPr>
          <a:xfrm>
            <a:off x="2215453" y="1032925"/>
            <a:ext cx="3235088" cy="493755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34AC7-FDD9-452A-A40F-9D8786428242}"/>
              </a:ext>
            </a:extLst>
          </p:cNvPr>
          <p:cNvSpPr txBox="1"/>
          <p:nvPr/>
        </p:nvSpPr>
        <p:spPr>
          <a:xfrm>
            <a:off x="3316477" y="645982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5B5B"/>
                </a:solidFill>
              </a:rPr>
              <a:t>web.xml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F23DF-C4B6-4F35-AF39-4915B36DF54A}"/>
              </a:ext>
            </a:extLst>
          </p:cNvPr>
          <p:cNvSpPr txBox="1"/>
          <p:nvPr/>
        </p:nvSpPr>
        <p:spPr>
          <a:xfrm>
            <a:off x="1267214" y="1609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/one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C3ED5-8A3E-42A3-9C82-329C8AE675E5}"/>
              </a:ext>
            </a:extLst>
          </p:cNvPr>
          <p:cNvSpPr txBox="1"/>
          <p:nvPr/>
        </p:nvSpPr>
        <p:spPr>
          <a:xfrm>
            <a:off x="1267214" y="3190832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/two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6047E4-0C41-41B2-B1B8-EBF992190B8C}"/>
              </a:ext>
            </a:extLst>
          </p:cNvPr>
          <p:cNvSpPr txBox="1"/>
          <p:nvPr/>
        </p:nvSpPr>
        <p:spPr>
          <a:xfrm>
            <a:off x="1195111" y="4824761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/three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6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3FE0E8-D873-47FE-A811-AE58D4BFD577}"/>
              </a:ext>
            </a:extLst>
          </p:cNvPr>
          <p:cNvSpPr/>
          <p:nvPr/>
        </p:nvSpPr>
        <p:spPr>
          <a:xfrm>
            <a:off x="7954781" y="1364105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controller1</a:t>
            </a:r>
            <a:endParaRPr lang="ko-KR" altLang="en-US" sz="3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ADFA13-4421-4B32-A136-EE286A13B3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13745" y="1948721"/>
            <a:ext cx="1514006" cy="161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39862B-AFF5-4815-9440-813B6FB1E8A0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6096000" y="1948721"/>
            <a:ext cx="1858781" cy="161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EFDEC4-C03A-4012-ADDF-6FF9372CC291}"/>
              </a:ext>
            </a:extLst>
          </p:cNvPr>
          <p:cNvCxnSpPr>
            <a:cxnSpLocks/>
          </p:cNvCxnSpPr>
          <p:nvPr/>
        </p:nvCxnSpPr>
        <p:spPr>
          <a:xfrm>
            <a:off x="1913745" y="3567659"/>
            <a:ext cx="151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6CCDAD-E1AF-4D07-BA8A-834A932B87C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913745" y="3567659"/>
            <a:ext cx="1514006" cy="158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89CCED-7E83-4332-B743-B72FB2B7793F}"/>
              </a:ext>
            </a:extLst>
          </p:cNvPr>
          <p:cNvCxnSpPr>
            <a:cxnSpLocks/>
          </p:cNvCxnSpPr>
          <p:nvPr/>
        </p:nvCxnSpPr>
        <p:spPr>
          <a:xfrm flipV="1">
            <a:off x="6096000" y="3560164"/>
            <a:ext cx="1858781" cy="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4F7C3F-D41D-40BC-AEB6-AAEB9645886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096000" y="3567659"/>
            <a:ext cx="1858781" cy="161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7A71E-FEE5-43CE-ACC9-727915B8C3E7}"/>
              </a:ext>
            </a:extLst>
          </p:cNvPr>
          <p:cNvSpPr/>
          <p:nvPr/>
        </p:nvSpPr>
        <p:spPr>
          <a:xfrm>
            <a:off x="3427751" y="2983043"/>
            <a:ext cx="2668249" cy="1169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Dispatcher</a:t>
            </a:r>
          </a:p>
          <a:p>
            <a:pPr algn="ctr"/>
            <a:r>
              <a:rPr lang="en-US" altLang="ko-KR" sz="2800" dirty="0"/>
              <a:t>Servlet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B1C56-4307-4512-892C-91BF3D065F24}"/>
              </a:ext>
            </a:extLst>
          </p:cNvPr>
          <p:cNvSpPr/>
          <p:nvPr/>
        </p:nvSpPr>
        <p:spPr>
          <a:xfrm>
            <a:off x="7954781" y="2983042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controller2</a:t>
            </a:r>
            <a:endParaRPr lang="ko-KR" altLang="en-US" sz="3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823EE9-1BF3-4CFD-BDC1-ECFC7FB40ABF}"/>
              </a:ext>
            </a:extLst>
          </p:cNvPr>
          <p:cNvSpPr/>
          <p:nvPr/>
        </p:nvSpPr>
        <p:spPr>
          <a:xfrm>
            <a:off x="7954781" y="4572001"/>
            <a:ext cx="2668249" cy="11692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controller3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765314-44CC-43A1-B255-15BB5CD3CB40}"/>
              </a:ext>
            </a:extLst>
          </p:cNvPr>
          <p:cNvSpPr/>
          <p:nvPr/>
        </p:nvSpPr>
        <p:spPr>
          <a:xfrm>
            <a:off x="3144332" y="2717818"/>
            <a:ext cx="3235088" cy="1618938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822F35-6C71-497F-B636-46FF71FEE867}"/>
              </a:ext>
            </a:extLst>
          </p:cNvPr>
          <p:cNvSpPr txBox="1"/>
          <p:nvPr/>
        </p:nvSpPr>
        <p:spPr>
          <a:xfrm>
            <a:off x="4245356" y="2330874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5B5B"/>
                </a:solidFill>
              </a:rPr>
              <a:t>web.xml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5E924B-DB7E-45EB-9DDF-8A78A8BC5EFE}"/>
              </a:ext>
            </a:extLst>
          </p:cNvPr>
          <p:cNvSpPr/>
          <p:nvPr/>
        </p:nvSpPr>
        <p:spPr>
          <a:xfrm>
            <a:off x="2975548" y="419628"/>
            <a:ext cx="7478699" cy="161893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&lt;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servlet-name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&gt;dispatcher&lt;/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servlet-name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&lt;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servlet-class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lang="en-US" altLang="ko-KR" sz="100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org.springframework.web.servlet.DispatcherServlet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&lt;/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servlet-class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endParaRPr lang="en-US" altLang="ko-KR" sz="100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servlet-mapping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&lt;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servlet-name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&gt;dispatcher&lt;/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servlet-name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&lt;</a:t>
            </a:r>
            <a:r>
              <a:rPr lang="en-US" altLang="ko-KR" sz="10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url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-pattern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&gt;/&lt;/</a:t>
            </a:r>
            <a:r>
              <a:rPr lang="en-US" altLang="ko-KR" sz="100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url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-pattern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</a:p>
          <a:p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lang="en-US" altLang="ko-KR" sz="100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servlet-mapping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13386-E22D-4B89-9A15-85A796235662}"/>
              </a:ext>
            </a:extLst>
          </p:cNvPr>
          <p:cNvSpPr txBox="1"/>
          <p:nvPr/>
        </p:nvSpPr>
        <p:spPr>
          <a:xfrm>
            <a:off x="2108634" y="232686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/one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6111E0-8B20-4701-A2D9-408E1FC19222}"/>
              </a:ext>
            </a:extLst>
          </p:cNvPr>
          <p:cNvSpPr txBox="1"/>
          <p:nvPr/>
        </p:nvSpPr>
        <p:spPr>
          <a:xfrm>
            <a:off x="2144550" y="3353876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/two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5B1F6-AC3E-467A-A992-73A6B0AA3B21}"/>
              </a:ext>
            </a:extLst>
          </p:cNvPr>
          <p:cNvSpPr txBox="1"/>
          <p:nvPr/>
        </p:nvSpPr>
        <p:spPr>
          <a:xfrm>
            <a:off x="2108634" y="4410005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/three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9954</TotalTime>
  <Words>544</Words>
  <Application>Microsoft Office PowerPoint</Application>
  <PresentationFormat>와이드스크린</PresentationFormat>
  <Paragraphs>187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맑은 고딕</vt:lpstr>
      <vt:lpstr>Arial</vt:lpstr>
      <vt:lpstr>Source Code Pro</vt:lpstr>
      <vt:lpstr>Office 테마</vt:lpstr>
      <vt:lpstr>PowerPoint 프레젠테이션</vt:lpstr>
      <vt:lpstr>MVC 패턴</vt:lpstr>
      <vt:lpstr>PowerPoint 프레젠테이션</vt:lpstr>
      <vt:lpstr>Spring MVC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BeanNameHandlerMapping</vt:lpstr>
      <vt:lpstr>PowerPoint 프레젠테이션</vt:lpstr>
      <vt:lpstr>HandlerAdapter</vt:lpstr>
      <vt:lpstr>PowerPoint 프레젠테이션</vt:lpstr>
      <vt:lpstr>PowerPoint 프레젠테이션</vt:lpstr>
      <vt:lpstr>PowerPoint 프레젠테이션</vt:lpstr>
      <vt:lpstr>ViewResolver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512</cp:revision>
  <dcterms:created xsi:type="dcterms:W3CDTF">2021-08-08T03:37:08Z</dcterms:created>
  <dcterms:modified xsi:type="dcterms:W3CDTF">2021-10-22T08:48:02Z</dcterms:modified>
</cp:coreProperties>
</file>