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58" r:id="rId3"/>
    <p:sldId id="592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0" r:id="rId12"/>
    <p:sldId id="628" r:id="rId13"/>
    <p:sldId id="627" r:id="rId14"/>
    <p:sldId id="636" r:id="rId15"/>
    <p:sldId id="631" r:id="rId16"/>
    <p:sldId id="629" r:id="rId17"/>
    <p:sldId id="632" r:id="rId18"/>
    <p:sldId id="633" r:id="rId19"/>
    <p:sldId id="635" r:id="rId20"/>
    <p:sldId id="634" r:id="rId21"/>
    <p:sldId id="637" r:id="rId22"/>
    <p:sldId id="624" r:id="rId23"/>
    <p:sldId id="58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9295" autoAdjust="0"/>
  </p:normalViewPr>
  <p:slideViewPr>
    <p:cSldViewPr snapToGrid="0">
      <p:cViewPr varScale="1">
        <p:scale>
          <a:sx n="76" d="100"/>
          <a:sy n="76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5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0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7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1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9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4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46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91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4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5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38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8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72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4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1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PostView.naver?isHttpsRedirect=true&amp;blogId=direa0609&amp;logNo=220177887931" TargetMode="External"/><Relationship Id="rId3" Type="http://schemas.openxmlformats.org/officeDocument/2006/relationships/hyperlink" Target="https://devkingdom.tistory.com/12" TargetMode="External"/><Relationship Id="rId7" Type="http://schemas.openxmlformats.org/officeDocument/2006/relationships/hyperlink" Target="https://narup.tistory.com/80" TargetMode="External"/><Relationship Id="rId12" Type="http://schemas.openxmlformats.org/officeDocument/2006/relationships/hyperlink" Target="http://amazingguni.github.io/blog/2016/03/REST%EC%97%90-%EB%8C%80%ED%95%9C-%EC%9D%B4%ED%95%B4-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torson0309.tistory.com/553" TargetMode="External"/><Relationship Id="rId11" Type="http://schemas.openxmlformats.org/officeDocument/2006/relationships/hyperlink" Target="https://doitnow-man.tistory.com/96" TargetMode="External"/><Relationship Id="rId5" Type="http://schemas.openxmlformats.org/officeDocument/2006/relationships/hyperlink" Target="https://usefultoknow.tistory.com/entry/SOAP%EB%9E%80-%EB%AC%B4%EC%97%87%EC%9D%BC%EA%B9%8C" TargetMode="External"/><Relationship Id="rId10" Type="http://schemas.openxmlformats.org/officeDocument/2006/relationships/hyperlink" Target="https://dev.to/cassiocappellari/fundamentals-of-rest-api-2nag" TargetMode="External"/><Relationship Id="rId4" Type="http://schemas.openxmlformats.org/officeDocument/2006/relationships/hyperlink" Target="https://linked2ev.github.io/devlog/2019/07/29/WEB-What-is-SOAP/" TargetMode="External"/><Relationship Id="rId9" Type="http://schemas.openxmlformats.org/officeDocument/2006/relationships/hyperlink" Target="https://cocoon1787.tistory.com/54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SOAP/REST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1" y="2419721"/>
            <a:ext cx="3691869" cy="29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B834-3638-4878-A055-77CC6804110E}"/>
              </a:ext>
            </a:extLst>
          </p:cNvPr>
          <p:cNvSpPr txBox="1"/>
          <p:nvPr/>
        </p:nvSpPr>
        <p:spPr>
          <a:xfrm>
            <a:off x="179265" y="712152"/>
            <a:ext cx="18838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Bind (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연결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10AA7E-1D55-4B71-95EA-0560426EEDFD}"/>
              </a:ext>
            </a:extLst>
          </p:cNvPr>
          <p:cNvSpPr/>
          <p:nvPr/>
        </p:nvSpPr>
        <p:spPr>
          <a:xfrm>
            <a:off x="1949380" y="4790633"/>
            <a:ext cx="864158" cy="534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43125-761E-4231-93D6-0841BAD554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0669" y="1532374"/>
            <a:ext cx="8212066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웹 서비스 사용자는 원하는 웹 서비스에 접근 및 호출을 위해 웹 서비스 제공자를 통해 요청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1 .서비스 요청자는 서비스 제공자의 WSDL 파일을 다운로드 한 후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2 . 서비스의 인터페이스에 맞게 SOAP 전송 프로토콜을 통해 서비스를 요청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 . 서비스 제공자는 요청에 따라 응답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내용울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바인딩(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6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76E64-5B7E-42A6-B6C6-B5154BD06A42}"/>
              </a:ext>
            </a:extLst>
          </p:cNvPr>
          <p:cNvSpPr txBox="1"/>
          <p:nvPr/>
        </p:nvSpPr>
        <p:spPr>
          <a:xfrm>
            <a:off x="282931" y="1546871"/>
            <a:ext cx="62048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1" i="0" dirty="0">
                <a:solidFill>
                  <a:srgbClr val="A6BC00"/>
                </a:solidFill>
                <a:effectLst/>
                <a:latin typeface="Nanum Gothic"/>
              </a:rPr>
              <a:t>SOAP </a:t>
            </a:r>
            <a:r>
              <a:rPr lang="ko-KR" altLang="en-US" b="1" i="0" dirty="0">
                <a:solidFill>
                  <a:srgbClr val="A6BC00"/>
                </a:solidFill>
                <a:effectLst/>
                <a:latin typeface="Nanum Gothic"/>
              </a:rPr>
              <a:t>의 장점</a:t>
            </a:r>
            <a:endParaRPr lang="en-US" altLang="ko-KR" b="1" i="0" dirty="0">
              <a:solidFill>
                <a:srgbClr val="A6BC00"/>
              </a:solidFill>
              <a:effectLst/>
              <a:latin typeface="Nanum Gothic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기존의 원격 기술 대비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프록시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와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방화벽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구애 받지 않음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플랫폼이나 프로그래밍 언어에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독립적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임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에러 처리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기본적으로 내장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분산환경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에서 사용하기 적합함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웹 서비스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표준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(XSDL, UDDI, WS-*)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이 잘 정립되어 있음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900A8-A700-41DE-937C-A57D8AE80A38}"/>
              </a:ext>
            </a:extLst>
          </p:cNvPr>
          <p:cNvSpPr txBox="1"/>
          <p:nvPr/>
        </p:nvSpPr>
        <p:spPr>
          <a:xfrm>
            <a:off x="6487787" y="1546871"/>
            <a:ext cx="5262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1" i="0" dirty="0">
                <a:solidFill>
                  <a:srgbClr val="EF5369"/>
                </a:solidFill>
                <a:effectLst/>
                <a:latin typeface="Nanum Gothic"/>
              </a:rPr>
              <a:t>SOAP </a:t>
            </a:r>
            <a:r>
              <a:rPr lang="ko-KR" altLang="en-US" b="1" i="0" dirty="0">
                <a:solidFill>
                  <a:srgbClr val="EF5369"/>
                </a:solidFill>
                <a:effectLst/>
                <a:latin typeface="Nanum Gothic"/>
              </a:rPr>
              <a:t>의 단점</a:t>
            </a:r>
            <a:endParaRPr lang="en-US" altLang="ko-KR" dirty="0">
              <a:solidFill>
                <a:srgbClr val="555555"/>
              </a:solidFill>
              <a:latin typeface="Nanum Gothic"/>
            </a:endParaRPr>
          </a:p>
          <a:p>
            <a:pPr algn="l" latinLnBrk="1"/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복잡한 구조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기 때문에 어려움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l" latinLnBrk="1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-  REST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비해 상대적으로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무거우며 속도도 느림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69BD9-66E4-43AC-9F75-C18228FB4C3C}"/>
              </a:ext>
            </a:extLst>
          </p:cNvPr>
          <p:cNvSpPr txBox="1"/>
          <p:nvPr/>
        </p:nvSpPr>
        <p:spPr>
          <a:xfrm>
            <a:off x="179265" y="719816"/>
            <a:ext cx="141577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장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/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단점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160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REST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4536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3DD36-D97B-492F-808F-68A374E93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11" y="1225899"/>
            <a:ext cx="4052444" cy="4230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766B23-86DB-4044-86B7-A6363ED5B361}"/>
              </a:ext>
            </a:extLst>
          </p:cNvPr>
          <p:cNvSpPr txBox="1"/>
          <p:nvPr/>
        </p:nvSpPr>
        <p:spPr>
          <a:xfrm>
            <a:off x="4423346" y="5746008"/>
            <a:ext cx="316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HTTP</a:t>
            </a:r>
            <a:r>
              <a:rPr lang="ko-KR" altLang="en-US" dirty="0">
                <a:latin typeface="Noto Sans Demilight"/>
              </a:rPr>
              <a:t>를 활용한 </a:t>
            </a:r>
            <a:r>
              <a:rPr lang="en-US" altLang="ko-KR" dirty="0">
                <a:latin typeface="Noto Sans Demilight"/>
              </a:rPr>
              <a:t>API</a:t>
            </a:r>
            <a:r>
              <a:rPr lang="ko-KR" altLang="en-US" dirty="0">
                <a:latin typeface="Noto Sans Demilight"/>
              </a:rPr>
              <a:t>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3917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6B23-86DB-4044-86B7-A6363ED5B361}"/>
              </a:ext>
            </a:extLst>
          </p:cNvPr>
          <p:cNvSpPr txBox="1"/>
          <p:nvPr/>
        </p:nvSpPr>
        <p:spPr>
          <a:xfrm>
            <a:off x="1157630" y="3441560"/>
            <a:ext cx="3806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6</a:t>
            </a:r>
            <a:r>
              <a:rPr lang="ko-KR" altLang="en-US" sz="4000" b="1" dirty="0">
                <a:latin typeface="Noto Sans Demilight"/>
              </a:rPr>
              <a:t>가지 설계 원칙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928451D-4D9F-4E09-872D-0BF86AA1031F}"/>
              </a:ext>
            </a:extLst>
          </p:cNvPr>
          <p:cNvSpPr/>
          <p:nvPr/>
        </p:nvSpPr>
        <p:spPr>
          <a:xfrm>
            <a:off x="5178704" y="3173466"/>
            <a:ext cx="1938257" cy="1216590"/>
          </a:xfrm>
          <a:prstGeom prst="rightArrow">
            <a:avLst>
              <a:gd name="adj1" fmla="val 48255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68BCF-FB31-4CE1-B682-35CEEDD3CD21}"/>
              </a:ext>
            </a:extLst>
          </p:cNvPr>
          <p:cNvSpPr txBox="1"/>
          <p:nvPr/>
        </p:nvSpPr>
        <p:spPr>
          <a:xfrm>
            <a:off x="8606266" y="3441560"/>
            <a:ext cx="219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RESTFul</a:t>
            </a:r>
            <a:r>
              <a:rPr lang="en-US" altLang="ko-KR" sz="4000" b="1" dirty="0">
                <a:latin typeface="Noto Sans Demilight"/>
              </a:rPr>
              <a:t>!!</a:t>
            </a:r>
            <a:endParaRPr lang="ko-KR" altLang="en-US" sz="4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075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0D6F6-C100-4C5A-B2A1-BB479699B354}"/>
              </a:ext>
            </a:extLst>
          </p:cNvPr>
          <p:cNvSpPr txBox="1"/>
          <p:nvPr/>
        </p:nvSpPr>
        <p:spPr>
          <a:xfrm>
            <a:off x="2103012" y="5433504"/>
            <a:ext cx="7985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리소스로 구성된 클라이언트</a:t>
            </a:r>
            <a:r>
              <a:rPr lang="en-US" altLang="ko-KR" dirty="0"/>
              <a:t>-</a:t>
            </a:r>
            <a:r>
              <a:rPr lang="ko-KR" altLang="en-US" dirty="0"/>
              <a:t>서버 아키텍처가 필요</a:t>
            </a:r>
            <a:endParaRPr lang="en-US" altLang="ko-KR" dirty="0"/>
          </a:p>
          <a:p>
            <a:pPr algn="ctr"/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ko-KR" altLang="en-US" b="1" dirty="0"/>
              <a:t>요청과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ko-KR" altLang="en-US" b="1" dirty="0"/>
              <a:t>응답이</a:t>
            </a:r>
            <a:r>
              <a:rPr lang="ko-KR" altLang="en-US" dirty="0"/>
              <a:t> </a:t>
            </a:r>
            <a:r>
              <a:rPr lang="ko-KR" altLang="en-US" b="1" dirty="0"/>
              <a:t>독립적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클라이언트-서버 제약">
            <a:extLst>
              <a:ext uri="{FF2B5EF4-FFF2-40B4-BE49-F238E27FC236}">
                <a16:creationId xmlns:a16="http://schemas.microsoft.com/office/drawing/2014/main" id="{503BD3BD-A693-4D9F-AD6B-D7E30E4D5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3" t="20917" r="6942" b="21647"/>
          <a:stretch/>
        </p:blipFill>
        <p:spPr bwMode="auto">
          <a:xfrm>
            <a:off x="2570620" y="2492674"/>
            <a:ext cx="7154426" cy="196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865EF-1F5E-49A5-9037-2F99629330AF}"/>
              </a:ext>
            </a:extLst>
          </p:cNvPr>
          <p:cNvSpPr txBox="1"/>
          <p:nvPr/>
        </p:nvSpPr>
        <p:spPr>
          <a:xfrm>
            <a:off x="179265" y="712152"/>
            <a:ext cx="40453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Client-Server Architecture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655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E66E8-1DF4-4766-9EA9-DA00A1160EA8}"/>
              </a:ext>
            </a:extLst>
          </p:cNvPr>
          <p:cNvSpPr txBox="1"/>
          <p:nvPr/>
        </p:nvSpPr>
        <p:spPr>
          <a:xfrm>
            <a:off x="179265" y="71215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Stateless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6146" name="Picture 2" descr="Questionmark 스톡 사진, 로열티-프리 Questionmark 이미지 | Depositphotos®">
            <a:extLst>
              <a:ext uri="{FF2B5EF4-FFF2-40B4-BE49-F238E27FC236}">
                <a16:creationId xmlns:a16="http://schemas.microsoft.com/office/drawing/2014/main" id="{693CBFAB-1748-4847-9219-6F2AF2A9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44" y="1235372"/>
            <a:ext cx="3606312" cy="36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7512BB-FFB4-4633-A3C4-DBE8032A13E0}"/>
              </a:ext>
            </a:extLst>
          </p:cNvPr>
          <p:cNvSpPr txBox="1"/>
          <p:nvPr/>
        </p:nvSpPr>
        <p:spPr>
          <a:xfrm>
            <a:off x="2791329" y="5437962"/>
            <a:ext cx="7046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각 요청 간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서버에 저장되어서는 안 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90256-77F7-4B5F-BD7A-B23E2D83A8F2}"/>
              </a:ext>
            </a:extLst>
          </p:cNvPr>
          <p:cNvSpPr txBox="1"/>
          <p:nvPr/>
        </p:nvSpPr>
        <p:spPr>
          <a:xfrm>
            <a:off x="3909563" y="5961572"/>
            <a:ext cx="447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데이터를 주고 받는 것으로 끝나야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2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0D6F6-C100-4C5A-B2A1-BB479699B354}"/>
              </a:ext>
            </a:extLst>
          </p:cNvPr>
          <p:cNvSpPr txBox="1"/>
          <p:nvPr/>
        </p:nvSpPr>
        <p:spPr>
          <a:xfrm>
            <a:off x="2351186" y="5890978"/>
            <a:ext cx="759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요청을 </a:t>
            </a:r>
            <a:r>
              <a:rPr lang="ko-KR" altLang="en-US" dirty="0" err="1"/>
              <a:t>캐시해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가 서버에 요청을 보낼 필요성을 줄이도록 설계한다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FCA69-5F05-4DAA-93A4-EC9BD341CE4C}"/>
              </a:ext>
            </a:extLst>
          </p:cNvPr>
          <p:cNvSpPr txBox="1"/>
          <p:nvPr/>
        </p:nvSpPr>
        <p:spPr>
          <a:xfrm>
            <a:off x="179265" y="712152"/>
            <a:ext cx="10775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Cache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5122" name="Picture 2" descr="What is cache memory? A simple description">
            <a:extLst>
              <a:ext uri="{FF2B5EF4-FFF2-40B4-BE49-F238E27FC236}">
                <a16:creationId xmlns:a16="http://schemas.microsoft.com/office/drawing/2014/main" id="{6FFB2A79-DD77-4D4D-B0E8-9F0022FA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94" y="1481137"/>
            <a:ext cx="71532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0D6F6-C100-4C5A-B2A1-BB479699B354}"/>
              </a:ext>
            </a:extLst>
          </p:cNvPr>
          <p:cNvSpPr txBox="1"/>
          <p:nvPr/>
        </p:nvSpPr>
        <p:spPr>
          <a:xfrm>
            <a:off x="4108059" y="5396756"/>
            <a:ext cx="3975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계층형 시스템구조가 되어야 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7B096-9E72-4A92-85B3-E75A333DEADB}"/>
              </a:ext>
            </a:extLst>
          </p:cNvPr>
          <p:cNvSpPr txBox="1"/>
          <p:nvPr/>
        </p:nvSpPr>
        <p:spPr>
          <a:xfrm>
            <a:off x="179265" y="712152"/>
            <a:ext cx="247189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090909"/>
                </a:solidFill>
                <a:effectLst/>
                <a:latin typeface="Noto Sans Demilight"/>
              </a:rPr>
              <a:t>Layered system</a:t>
            </a:r>
          </a:p>
        </p:txBody>
      </p:sp>
      <p:pic>
        <p:nvPicPr>
          <p:cNvPr id="7" name="Picture 2" descr="무지개 크레이프 케이크 로열티 무료 사진, 그림, 이미지 그리고 스톡포토그래피. Image 28549304.">
            <a:extLst>
              <a:ext uri="{FF2B5EF4-FFF2-40B4-BE49-F238E27FC236}">
                <a16:creationId xmlns:a16="http://schemas.microsoft.com/office/drawing/2014/main" id="{47D4C501-59A4-4352-97BA-FF022EA1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95" y="1680716"/>
            <a:ext cx="4224209" cy="349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2816B-281D-45ED-9F38-A2DED66FAB93}"/>
              </a:ext>
            </a:extLst>
          </p:cNvPr>
          <p:cNvSpPr txBox="1"/>
          <p:nvPr/>
        </p:nvSpPr>
        <p:spPr>
          <a:xfrm>
            <a:off x="1317924" y="5766088"/>
            <a:ext cx="9715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서버는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client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가 모르게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서버에 여러 계층을 추가하여 유연한 구조로 개발될 수 있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어야 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서버에서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proxy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gateway, load balancing,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암호화 등의 기능들을 사용해도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client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가 몰라야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21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0D6F6-C100-4C5A-B2A1-BB479699B354}"/>
              </a:ext>
            </a:extLst>
          </p:cNvPr>
          <p:cNvSpPr txBox="1"/>
          <p:nvPr/>
        </p:nvSpPr>
        <p:spPr>
          <a:xfrm>
            <a:off x="354958" y="5922881"/>
            <a:ext cx="11585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클라이언트가 서버의 코드를 이용해 기능을 확장할 수 있게 해주는 </a:t>
            </a:r>
            <a:r>
              <a:rPr lang="en-US" altLang="ko-KR" sz="1800" b="1" dirty="0">
                <a:latin typeface="Noto Sans Demilight"/>
              </a:rPr>
              <a:t>Code On-Demand</a:t>
            </a:r>
            <a:r>
              <a:rPr lang="ko-KR" altLang="en-US" dirty="0"/>
              <a:t>가 필요하다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보안이 취약해질 수 있으므로 </a:t>
            </a:r>
            <a:r>
              <a:rPr lang="en-US" altLang="ko-KR" b="1" dirty="0"/>
              <a:t>Optional!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7F4A5-6174-49C0-8F7D-07E2A45F89B1}"/>
              </a:ext>
            </a:extLst>
          </p:cNvPr>
          <p:cNvSpPr txBox="1"/>
          <p:nvPr/>
        </p:nvSpPr>
        <p:spPr>
          <a:xfrm>
            <a:off x="179265" y="712152"/>
            <a:ext cx="28296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Code On-Demand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2050" name="Picture 2" descr="Beyond mobile agents Mobile code in Pervasive Computing - ppt download">
            <a:extLst>
              <a:ext uri="{FF2B5EF4-FFF2-40B4-BE49-F238E27FC236}">
                <a16:creationId xmlns:a16="http://schemas.microsoft.com/office/drawing/2014/main" id="{8058F633-A431-4636-852A-0BE731B9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4" y="1235372"/>
            <a:ext cx="6232415" cy="46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AE59D7-4742-4059-B277-CD70E5E7FCA3}"/>
              </a:ext>
            </a:extLst>
          </p:cNvPr>
          <p:cNvCxnSpPr>
            <a:cxnSpLocks/>
          </p:cNvCxnSpPr>
          <p:nvPr/>
        </p:nvCxnSpPr>
        <p:spPr>
          <a:xfrm>
            <a:off x="5235191" y="2650496"/>
            <a:ext cx="21704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EF98AA-742F-44D4-8511-48226F70BEEF}"/>
              </a:ext>
            </a:extLst>
          </p:cNvPr>
          <p:cNvCxnSpPr>
            <a:cxnSpLocks/>
          </p:cNvCxnSpPr>
          <p:nvPr/>
        </p:nvCxnSpPr>
        <p:spPr>
          <a:xfrm>
            <a:off x="4674158" y="2933525"/>
            <a:ext cx="31937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E9065B-7F3A-4D3D-9356-066341442D78}"/>
              </a:ext>
            </a:extLst>
          </p:cNvPr>
          <p:cNvCxnSpPr>
            <a:cxnSpLocks/>
          </p:cNvCxnSpPr>
          <p:nvPr/>
        </p:nvCxnSpPr>
        <p:spPr>
          <a:xfrm>
            <a:off x="4723562" y="3166312"/>
            <a:ext cx="31937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SOAP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0D6F6-C100-4C5A-B2A1-BB479699B354}"/>
              </a:ext>
            </a:extLst>
          </p:cNvPr>
          <p:cNvSpPr txBox="1"/>
          <p:nvPr/>
        </p:nvSpPr>
        <p:spPr>
          <a:xfrm>
            <a:off x="1036066" y="6035264"/>
            <a:ext cx="1022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애플리케이션 요구 사항별로 표준화된 형식으로 정보를 전송할 수 있는 통합된 인터페이스가 필요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185B3-4816-4DE8-BDED-1640BCF2C0D1}"/>
              </a:ext>
            </a:extLst>
          </p:cNvPr>
          <p:cNvSpPr txBox="1"/>
          <p:nvPr/>
        </p:nvSpPr>
        <p:spPr>
          <a:xfrm>
            <a:off x="179265" y="712152"/>
            <a:ext cx="28347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090909"/>
                </a:solidFill>
                <a:effectLst/>
                <a:latin typeface="Noto Sans Demilight"/>
              </a:rPr>
              <a:t>Interface Uniform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0C2FA3-4DB5-4EB8-8EBA-28580EFF65FC}"/>
              </a:ext>
            </a:extLst>
          </p:cNvPr>
          <p:cNvCxnSpPr>
            <a:cxnSpLocks/>
          </p:cNvCxnSpPr>
          <p:nvPr/>
        </p:nvCxnSpPr>
        <p:spPr>
          <a:xfrm>
            <a:off x="6355617" y="1965134"/>
            <a:ext cx="0" cy="323193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3B0344-3A41-4CD7-A4AD-6869DC8B6077}"/>
              </a:ext>
            </a:extLst>
          </p:cNvPr>
          <p:cNvSpPr txBox="1"/>
          <p:nvPr/>
        </p:nvSpPr>
        <p:spPr>
          <a:xfrm>
            <a:off x="1840235" y="1571917"/>
            <a:ext cx="273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Identification of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8FB25-F4B9-4D3C-B083-3AE54147D5FC}"/>
              </a:ext>
            </a:extLst>
          </p:cNvPr>
          <p:cNvSpPr txBox="1"/>
          <p:nvPr/>
        </p:nvSpPr>
        <p:spPr>
          <a:xfrm>
            <a:off x="7203817" y="1433417"/>
            <a:ext cx="367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Manipulation of </a:t>
            </a:r>
          </a:p>
          <a:p>
            <a:pPr algn="ctr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Resources Through Representation</a:t>
            </a:r>
          </a:p>
        </p:txBody>
      </p:sp>
      <p:pic>
        <p:nvPicPr>
          <p:cNvPr id="4098" name="Picture 2" descr="Network] REST란? REST API란? RESTful이란? - Heee&amp;#39;s Development Blog">
            <a:extLst>
              <a:ext uri="{FF2B5EF4-FFF2-40B4-BE49-F238E27FC236}">
                <a16:creationId xmlns:a16="http://schemas.microsoft.com/office/drawing/2014/main" id="{748B4E80-855E-4246-8942-D671EC0E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9" t="12478" r="33983" b="11803"/>
          <a:stretch/>
        </p:blipFill>
        <p:spPr bwMode="auto">
          <a:xfrm>
            <a:off x="7943204" y="2271478"/>
            <a:ext cx="2481944" cy="261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89F98C-94BB-412F-9706-3305AFD89FA7}"/>
              </a:ext>
            </a:extLst>
          </p:cNvPr>
          <p:cNvSpPr txBox="1"/>
          <p:nvPr/>
        </p:nvSpPr>
        <p:spPr>
          <a:xfrm>
            <a:off x="2398004" y="5184178"/>
            <a:ext cx="1842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&lt;Resource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URI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로 식별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&gt;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10176-B6AD-4AB0-8AA9-3D2995842A5E}"/>
              </a:ext>
            </a:extLst>
          </p:cNvPr>
          <p:cNvSpPr txBox="1"/>
          <p:nvPr/>
        </p:nvSpPr>
        <p:spPr>
          <a:xfrm>
            <a:off x="7768524" y="5184178"/>
            <a:ext cx="3364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&lt;representations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전송으로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resources</a:t>
            </a: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조작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&gt;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8FE416B-2AF8-40B2-B528-DDA3E7212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81"/>
          <a:stretch/>
        </p:blipFill>
        <p:spPr>
          <a:xfrm>
            <a:off x="1518326" y="3330953"/>
            <a:ext cx="3438525" cy="7850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A0AD4E7-135B-4E35-979D-FDEB168A34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02"/>
          <a:stretch/>
        </p:blipFill>
        <p:spPr>
          <a:xfrm>
            <a:off x="1720762" y="4140744"/>
            <a:ext cx="3000375" cy="7850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D5E80FA-DE32-43CD-A139-9F2E77F7B9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115"/>
          <a:stretch/>
        </p:blipFill>
        <p:spPr>
          <a:xfrm>
            <a:off x="1623564" y="2319285"/>
            <a:ext cx="3200400" cy="9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9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REST - </a:t>
            </a:r>
            <a:r>
              <a:rPr lang="en-US" altLang="ko-KR" sz="2400" b="1" dirty="0" err="1"/>
              <a:t>REpresentational</a:t>
            </a:r>
            <a:r>
              <a:rPr lang="en-US" altLang="ko-KR" sz="2400" b="1" dirty="0"/>
              <a:t> State Transfer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185B3-4816-4DE8-BDED-1640BCF2C0D1}"/>
              </a:ext>
            </a:extLst>
          </p:cNvPr>
          <p:cNvSpPr txBox="1"/>
          <p:nvPr/>
        </p:nvSpPr>
        <p:spPr>
          <a:xfrm>
            <a:off x="179265" y="712152"/>
            <a:ext cx="28347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090909"/>
                </a:solidFill>
                <a:effectLst/>
                <a:latin typeface="Noto Sans Demilight"/>
              </a:rPr>
              <a:t>Interface Uniform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65F4B1B-FF25-4BA0-BFBC-96864EE984A3}"/>
              </a:ext>
            </a:extLst>
          </p:cNvPr>
          <p:cNvCxnSpPr>
            <a:cxnSpLocks/>
          </p:cNvCxnSpPr>
          <p:nvPr/>
        </p:nvCxnSpPr>
        <p:spPr>
          <a:xfrm>
            <a:off x="6247867" y="1771017"/>
            <a:ext cx="0" cy="323193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1CBC90-A448-4633-BD0B-A5D0D2EBE44E}"/>
              </a:ext>
            </a:extLst>
          </p:cNvPr>
          <p:cNvSpPr txBox="1"/>
          <p:nvPr/>
        </p:nvSpPr>
        <p:spPr>
          <a:xfrm>
            <a:off x="1996380" y="1255365"/>
            <a:ext cx="265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Self-descriptive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37807-A590-4F0D-B6FA-8C87BF0FCEB2}"/>
              </a:ext>
            </a:extLst>
          </p:cNvPr>
          <p:cNvSpPr txBox="1"/>
          <p:nvPr/>
        </p:nvSpPr>
        <p:spPr>
          <a:xfrm>
            <a:off x="7659037" y="847687"/>
            <a:ext cx="2863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HATEOAS </a:t>
            </a:r>
          </a:p>
          <a:p>
            <a:pPr algn="ctr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(Hypertext As The Engine Of </a:t>
            </a:r>
          </a:p>
          <a:p>
            <a:pPr algn="ctr"/>
            <a:r>
              <a:rPr lang="en-US" altLang="ko-KR" b="1" i="0" dirty="0">
                <a:solidFill>
                  <a:srgbClr val="090909"/>
                </a:solidFill>
                <a:effectLst/>
                <a:latin typeface="-apple-system"/>
              </a:rPr>
              <a:t>Application State)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A5EA5-B90F-4EA8-A00C-D6F30401B801}"/>
              </a:ext>
            </a:extLst>
          </p:cNvPr>
          <p:cNvSpPr txBox="1"/>
          <p:nvPr/>
        </p:nvSpPr>
        <p:spPr>
          <a:xfrm>
            <a:off x="2206237" y="5553605"/>
            <a:ext cx="2548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&lt;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메시지가 스스로 설명 해야 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.&gt;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B0B03-792E-4DF6-A954-95D20C138875}"/>
              </a:ext>
            </a:extLst>
          </p:cNvPr>
          <p:cNvSpPr txBox="1"/>
          <p:nvPr/>
        </p:nvSpPr>
        <p:spPr>
          <a:xfrm>
            <a:off x="7779146" y="5553606"/>
            <a:ext cx="31723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&lt;application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의 상태는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Hyperlink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를 통해 전이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&gt;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2D587-167C-4A85-8EA3-E0B267E9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34" y="1604349"/>
            <a:ext cx="3932339" cy="3746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51BDE5-2866-43E5-9025-3D39F0560E24}"/>
              </a:ext>
            </a:extLst>
          </p:cNvPr>
          <p:cNvSpPr txBox="1"/>
          <p:nvPr/>
        </p:nvSpPr>
        <p:spPr>
          <a:xfrm>
            <a:off x="1036066" y="6035264"/>
            <a:ext cx="1022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애플리케이션 요구 사항별로 표준화된 형식으로 정보를 전송할 수 있는 통합된 인터페이스가 필요</a:t>
            </a:r>
            <a:r>
              <a:rPr lang="en-US" altLang="ko-KR" dirty="0"/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63853E-D830-4BFB-99FF-BABB1A08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23" y="2168423"/>
            <a:ext cx="4860223" cy="252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4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0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676831" y="1028343"/>
            <a:ext cx="11039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en-US" altLang="ko-KR" b="1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b="1" dirty="0">
                <a:solidFill>
                  <a:srgbClr val="222426"/>
                </a:solidFill>
                <a:latin typeface="-apple-system"/>
              </a:rPr>
              <a:t>SOAP</a:t>
            </a:r>
            <a:endParaRPr lang="ko-KR" altLang="en-US" b="1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3"/>
              </a:rPr>
              <a:t>https://devkingdom.tistory.com/12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4"/>
              </a:rPr>
              <a:t>https://linked2ev.github.io/devlog/2019/07/29/WEB-What-is-SOAP/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5"/>
              </a:rPr>
              <a:t>https://usefultoknow.tistory.com/entry/SOAP%EB%9E%80-%EB%AC%B4%EC%97%87%EC%9D%BC%EA%B9%8C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6"/>
              </a:rPr>
              <a:t>https://doctorson0309.tistory.com/553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7"/>
              </a:rPr>
              <a:t>https://narup.tistory.com/80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8"/>
              </a:rPr>
              <a:t>https://m.blog.naver.com/PostView.naver?isHttpsRedirect=true&amp;blogId=direa0609&amp;logNo=220177887931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b="1" dirty="0">
                <a:solidFill>
                  <a:srgbClr val="222426"/>
                </a:solidFill>
                <a:latin typeface="-apple-system"/>
              </a:rPr>
              <a:t>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9"/>
              </a:rPr>
              <a:t>https://cocoon1787.tistory.com/540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0"/>
              </a:rPr>
              <a:t>https://dev.to/cassiocappellari/fundamentals-of-rest-api-2nag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1"/>
              </a:rPr>
              <a:t>https://doitnow-man.tistory.com/96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2"/>
              </a:rPr>
              <a:t>http://amazingguni.github.io/blog/2016/03/REST%EC%97%90-%EB%8C%80%ED%95%9C-%EC%9D%B4%ED%95%B4-1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7B16-ABA8-4C0D-858E-03DE41B4CB6D}"/>
              </a:ext>
            </a:extLst>
          </p:cNvPr>
          <p:cNvSpPr txBox="1"/>
          <p:nvPr/>
        </p:nvSpPr>
        <p:spPr>
          <a:xfrm>
            <a:off x="4207173" y="4484021"/>
            <a:ext cx="388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Demilight"/>
              </a:rPr>
              <a:t>W3C</a:t>
            </a:r>
            <a:r>
              <a:rPr lang="ko-KR" altLang="en-US" dirty="0">
                <a:latin typeface="Noto Sans Demilight"/>
              </a:rPr>
              <a:t>에서 관리하는 공식화된 </a:t>
            </a:r>
            <a:r>
              <a:rPr lang="en-US" altLang="ko-KR" dirty="0">
                <a:latin typeface="Noto Sans Demilight"/>
              </a:rPr>
              <a:t>Protocol</a:t>
            </a:r>
            <a:endParaRPr lang="ko-KR" altLang="en-US" dirty="0">
              <a:latin typeface="Noto Sans Demilight"/>
            </a:endParaRPr>
          </a:p>
        </p:txBody>
      </p:sp>
      <p:pic>
        <p:nvPicPr>
          <p:cNvPr id="8194" name="Picture 2" descr="Network protocol Royalty Free Vector Image - VectorStock">
            <a:extLst>
              <a:ext uri="{FF2B5EF4-FFF2-40B4-BE49-F238E27FC236}">
                <a16:creationId xmlns:a16="http://schemas.microsoft.com/office/drawing/2014/main" id="{AC4E9116-BCF6-4989-AE29-E698E4A80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5" b="38980"/>
          <a:stretch/>
        </p:blipFill>
        <p:spPr bwMode="auto">
          <a:xfrm>
            <a:off x="2262414" y="1992030"/>
            <a:ext cx="7667172" cy="249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6E9B4-93AF-40BF-8D40-055A3EF2AB22}"/>
              </a:ext>
            </a:extLst>
          </p:cNvPr>
          <p:cNvSpPr txBox="1"/>
          <p:nvPr/>
        </p:nvSpPr>
        <p:spPr>
          <a:xfrm>
            <a:off x="3437282" y="5106192"/>
            <a:ext cx="54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dirty="0">
                <a:effectLst/>
                <a:latin typeface="Arial" panose="020B0604020202020204" pitchFamily="34" charset="0"/>
              </a:rPr>
              <a:t>XML</a:t>
            </a:r>
            <a:r>
              <a:rPr lang="en-US" altLang="ko-KR" sz="1800" b="0" i="0" dirty="0">
                <a:effectLst/>
                <a:latin typeface="Arial" panose="020B0604020202020204" pitchFamily="34" charset="0"/>
              </a:rPr>
              <a:t> </a:t>
            </a:r>
            <a:r>
              <a:rPr lang="ko-KR" altLang="en-US" sz="1800" b="0" i="0" dirty="0">
                <a:effectLst/>
                <a:latin typeface="Arial" panose="020B0604020202020204" pitchFamily="34" charset="0"/>
              </a:rPr>
              <a:t>기반의 메시지를 컴퓨터 네트워크 상에서 교환</a:t>
            </a:r>
            <a:endParaRPr lang="ko-KR" altLang="en-US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33" y="1372775"/>
            <a:ext cx="48768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FA19D-3CCF-450D-8C5F-ADC99322E6A2}"/>
              </a:ext>
            </a:extLst>
          </p:cNvPr>
          <p:cNvSpPr txBox="1"/>
          <p:nvPr/>
        </p:nvSpPr>
        <p:spPr>
          <a:xfrm>
            <a:off x="5377878" y="5401024"/>
            <a:ext cx="1539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&lt;SOAP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아키텍처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&gt;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5D453E-E88E-4189-BCB8-8C47182F247C}"/>
              </a:ext>
            </a:extLst>
          </p:cNvPr>
          <p:cNvSpPr/>
          <p:nvPr/>
        </p:nvSpPr>
        <p:spPr>
          <a:xfrm>
            <a:off x="3719486" y="2525071"/>
            <a:ext cx="1415226" cy="432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BB8A-D430-4DA5-B017-70D9589BB9EF}"/>
              </a:ext>
            </a:extLst>
          </p:cNvPr>
          <p:cNvSpPr txBox="1"/>
          <p:nvPr/>
        </p:nvSpPr>
        <p:spPr>
          <a:xfrm>
            <a:off x="473855" y="965375"/>
            <a:ext cx="3666065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Noto Sans Demilight"/>
              </a:rPr>
              <a:t>WSDL</a:t>
            </a:r>
            <a:r>
              <a:rPr lang="en-US" altLang="ko-KR" sz="1400" b="0" i="0" dirty="0">
                <a:effectLst/>
                <a:latin typeface="Noto Sans Demilight"/>
              </a:rPr>
              <a:t>(Web Services Description Language)</a:t>
            </a:r>
            <a:r>
              <a:rPr lang="ko-KR" altLang="en-US" sz="1400" b="0" i="0" dirty="0">
                <a:effectLst/>
                <a:latin typeface="Noto Sans Demilight"/>
              </a:rPr>
              <a:t>은 </a:t>
            </a:r>
            <a:endParaRPr lang="en-US" altLang="ko-KR" sz="1400" b="0" i="0" dirty="0">
              <a:effectLst/>
              <a:latin typeface="Noto Sans Demilight"/>
            </a:endParaRPr>
          </a:p>
          <a:p>
            <a:r>
              <a:rPr lang="ko-KR" altLang="en-US" sz="1400" dirty="0">
                <a:latin typeface="Noto Sans Demilight"/>
              </a:rPr>
              <a:t>웹 서비스</a:t>
            </a:r>
            <a:r>
              <a:rPr lang="ko-KR" altLang="en-US" sz="1400" b="0" i="0" dirty="0">
                <a:effectLst/>
                <a:latin typeface="Noto Sans Demilight"/>
              </a:rPr>
              <a:t> 기술언어 또는 기술된 정의 파일의 총칭으로 </a:t>
            </a:r>
            <a:r>
              <a:rPr lang="en-US" altLang="ko-KR" sz="1400" b="0" i="0" dirty="0">
                <a:effectLst/>
                <a:latin typeface="Noto Sans Demilight"/>
              </a:rPr>
              <a:t>XML</a:t>
            </a:r>
            <a:r>
              <a:rPr lang="ko-KR" altLang="en-US" sz="1400" b="0" i="0" dirty="0">
                <a:effectLst/>
                <a:latin typeface="Noto Sans Demilight"/>
              </a:rPr>
              <a:t>로 기술된다</a:t>
            </a:r>
            <a:r>
              <a:rPr lang="en-US" altLang="ko-KR" sz="1400" b="0" i="0" dirty="0">
                <a:effectLst/>
                <a:latin typeface="Noto Sans Demilight"/>
              </a:rPr>
              <a:t>.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522F45-D713-4A05-9CA0-32AECEE7425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06888" y="1704039"/>
            <a:ext cx="1402545" cy="818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9231A-9059-44D1-9744-2551C83D411C}"/>
              </a:ext>
            </a:extLst>
          </p:cNvPr>
          <p:cNvSpPr/>
          <p:nvPr/>
        </p:nvSpPr>
        <p:spPr>
          <a:xfrm>
            <a:off x="5440220" y="1372776"/>
            <a:ext cx="1415226" cy="106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F718A-1A76-4602-85BE-D11B4F49E1E2}"/>
              </a:ext>
            </a:extLst>
          </p:cNvPr>
          <p:cNvSpPr txBox="1"/>
          <p:nvPr/>
        </p:nvSpPr>
        <p:spPr>
          <a:xfrm>
            <a:off x="8226889" y="876516"/>
            <a:ext cx="3682179" cy="1600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Noto Sans Demilight"/>
              </a:rPr>
              <a:t>UDDI</a:t>
            </a:r>
            <a:r>
              <a:rPr lang="en-US" altLang="ko-KR" sz="1400" dirty="0">
                <a:latin typeface="Noto Sans Demilight"/>
              </a:rPr>
              <a:t>(Universal Description, Discovery, and Integration) </a:t>
            </a:r>
            <a:r>
              <a:rPr lang="ko-KR" altLang="en-US" sz="1400" dirty="0">
                <a:latin typeface="Noto Sans Demilight"/>
              </a:rPr>
              <a:t>스펙은 웹 서비스에 대한 정보를 공개하고 발견하는 방법을 정의합니다</a:t>
            </a:r>
            <a:r>
              <a:rPr lang="en-US" altLang="ko-KR" sz="1400" dirty="0">
                <a:latin typeface="Noto Sans Demilight"/>
              </a:rPr>
              <a:t>. </a:t>
            </a:r>
          </a:p>
          <a:p>
            <a:pPr marL="342900" indent="-342900">
              <a:buAutoNum type="arabicParenBoth"/>
            </a:pPr>
            <a:r>
              <a:rPr lang="en-US" altLang="ko-KR" sz="1400" dirty="0">
                <a:latin typeface="Noto Sans Demilight"/>
              </a:rPr>
              <a:t>UDDI </a:t>
            </a:r>
            <a:r>
              <a:rPr lang="ko-KR" altLang="en-US" sz="1400" dirty="0">
                <a:latin typeface="Noto Sans Demilight"/>
              </a:rPr>
              <a:t>클라이언트와 레지스트리의 통신 방법을 정의하는 </a:t>
            </a:r>
            <a:r>
              <a:rPr lang="en-US" altLang="ko-KR" sz="1400" dirty="0">
                <a:latin typeface="Noto Sans Demilight"/>
              </a:rPr>
              <a:t>SOAP </a:t>
            </a:r>
            <a:r>
              <a:rPr lang="ko-KR" altLang="en-US" sz="1400" dirty="0">
                <a:latin typeface="Noto Sans Demilight"/>
              </a:rPr>
              <a:t>기반 프로토콜 </a:t>
            </a:r>
            <a:endParaRPr lang="en-US" altLang="ko-KR" sz="1400" dirty="0">
              <a:latin typeface="Noto Sans Demilight"/>
            </a:endParaRPr>
          </a:p>
          <a:p>
            <a:pPr marL="342900" indent="-342900">
              <a:buAutoNum type="arabicParenBoth"/>
            </a:pPr>
            <a:r>
              <a:rPr lang="en-US" altLang="ko-KR" sz="1400" dirty="0">
                <a:latin typeface="Noto Sans Demilight"/>
              </a:rPr>
              <a:t>(2) </a:t>
            </a:r>
            <a:r>
              <a:rPr lang="ko-KR" altLang="en-US" sz="1400" dirty="0">
                <a:latin typeface="Noto Sans Demilight"/>
              </a:rPr>
              <a:t>글로벌 복제된 특정 레지스트리 세트입니다</a:t>
            </a:r>
            <a:r>
              <a:rPr lang="en-US" altLang="ko-KR" sz="1400" dirty="0">
                <a:latin typeface="Noto Sans Demilight"/>
              </a:rPr>
              <a:t>.</a:t>
            </a:r>
            <a:endParaRPr lang="en-US" altLang="ko-KR" sz="1400" b="0" i="0" dirty="0">
              <a:effectLst/>
              <a:latin typeface="Noto Sans Demiligh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62640D-DA1F-401C-9C67-9BA65416B4C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44165" y="1372776"/>
            <a:ext cx="1382724" cy="303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4266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1" y="2419721"/>
            <a:ext cx="3691869" cy="29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B834-3638-4878-A055-77CC6804110E}"/>
              </a:ext>
            </a:extLst>
          </p:cNvPr>
          <p:cNvSpPr txBox="1"/>
          <p:nvPr/>
        </p:nvSpPr>
        <p:spPr>
          <a:xfrm>
            <a:off x="179265" y="712152"/>
            <a:ext cx="608070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Web Service Broker (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웹 서비스 중개자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3016C-8BDB-48FE-AE5F-C29193453D20}"/>
              </a:ext>
            </a:extLst>
          </p:cNvPr>
          <p:cNvSpPr/>
          <p:nvPr/>
        </p:nvSpPr>
        <p:spPr>
          <a:xfrm>
            <a:off x="1855950" y="2419721"/>
            <a:ext cx="1068369" cy="806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5AD7A5-CA0D-4E33-95F3-605BCF94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899" y="1859056"/>
            <a:ext cx="587500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서비스 등록 및 검색, 저장, 관리하는 주체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E53A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제공자와 사용자 사이에서 사용자가 검색할 수 있게 제공</a:t>
            </a:r>
          </a:p>
        </p:txBody>
      </p:sp>
    </p:spTree>
    <p:extLst>
      <p:ext uri="{BB962C8B-B14F-4D97-AF65-F5344CB8AC3E}">
        <p14:creationId xmlns:p14="http://schemas.microsoft.com/office/powerpoint/2010/main" val="362672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1" y="2419721"/>
            <a:ext cx="3691869" cy="29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B834-3638-4878-A055-77CC6804110E}"/>
              </a:ext>
            </a:extLst>
          </p:cNvPr>
          <p:cNvSpPr txBox="1"/>
          <p:nvPr/>
        </p:nvSpPr>
        <p:spPr>
          <a:xfrm>
            <a:off x="179265" y="712152"/>
            <a:ext cx="63555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Web Service Provider (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웹 서비스 제공자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08F2D2-BFE3-4F98-A1A9-85260ACD2A40}"/>
              </a:ext>
            </a:extLst>
          </p:cNvPr>
          <p:cNvSpPr/>
          <p:nvPr/>
        </p:nvSpPr>
        <p:spPr>
          <a:xfrm>
            <a:off x="3167701" y="4087249"/>
            <a:ext cx="1068369" cy="806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0C1F4-E6C6-4F7F-867F-177E6CD4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096" y="1891869"/>
            <a:ext cx="499403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웹 서비스를 구현하여 운영하고 제공하는 주체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E53A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UDDI 레지스트리에 사용 가능한 웹 서비스 등록</a:t>
            </a:r>
          </a:p>
        </p:txBody>
      </p:sp>
    </p:spTree>
    <p:extLst>
      <p:ext uri="{BB962C8B-B14F-4D97-AF65-F5344CB8AC3E}">
        <p14:creationId xmlns:p14="http://schemas.microsoft.com/office/powerpoint/2010/main" val="31792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1" y="2419721"/>
            <a:ext cx="3691869" cy="29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B834-3638-4878-A055-77CC6804110E}"/>
              </a:ext>
            </a:extLst>
          </p:cNvPr>
          <p:cNvSpPr txBox="1"/>
          <p:nvPr/>
        </p:nvSpPr>
        <p:spPr>
          <a:xfrm>
            <a:off x="179265" y="712152"/>
            <a:ext cx="66014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Web Service Consumer (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웹 서비스 사용자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F62D55-C185-41EE-BD03-C142C9881706}"/>
              </a:ext>
            </a:extLst>
          </p:cNvPr>
          <p:cNvSpPr/>
          <p:nvPr/>
        </p:nvSpPr>
        <p:spPr>
          <a:xfrm>
            <a:off x="544201" y="4087249"/>
            <a:ext cx="1068369" cy="806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3778C1-37C9-4149-A4C5-FC0F0625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680" y="1891869"/>
            <a:ext cx="5641445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웹서비스 제공자를 통해 웹 서비스 요청하는 주체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E53A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서비스 브로커를 통해 웹 서비스 위치를 찾고 사용</a:t>
            </a:r>
          </a:p>
        </p:txBody>
      </p:sp>
    </p:spTree>
    <p:extLst>
      <p:ext uri="{BB962C8B-B14F-4D97-AF65-F5344CB8AC3E}">
        <p14:creationId xmlns:p14="http://schemas.microsoft.com/office/powerpoint/2010/main" val="7016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1" y="2419721"/>
            <a:ext cx="3691869" cy="29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B834-3638-4878-A055-77CC6804110E}"/>
              </a:ext>
            </a:extLst>
          </p:cNvPr>
          <p:cNvSpPr txBox="1"/>
          <p:nvPr/>
        </p:nvSpPr>
        <p:spPr>
          <a:xfrm>
            <a:off x="179265" y="712152"/>
            <a:ext cx="22958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Publish (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등록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0F9B6-AC54-46CA-82D0-24F8DD7DE4C6}"/>
              </a:ext>
            </a:extLst>
          </p:cNvPr>
          <p:cNvSpPr/>
          <p:nvPr/>
        </p:nvSpPr>
        <p:spPr>
          <a:xfrm>
            <a:off x="3167701" y="3303477"/>
            <a:ext cx="1068369" cy="293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9457BE-010D-4EE7-8F02-00196BFD21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01885" y="1595198"/>
            <a:ext cx="820718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서비스 제공자는 서비스 브로커(UDDI)에 사용 가능한 웹 서비스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등록(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0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SOAP - </a:t>
            </a:r>
            <a:r>
              <a:rPr lang="en-US" altLang="ko-KR" sz="2400" b="1" dirty="0"/>
              <a:t>Simple Object Access Protocol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665303-CC7A-4BCD-8A04-9D9C798E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1" y="2419721"/>
            <a:ext cx="3691869" cy="29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B834-3638-4878-A055-77CC6804110E}"/>
              </a:ext>
            </a:extLst>
          </p:cNvPr>
          <p:cNvSpPr txBox="1"/>
          <p:nvPr/>
        </p:nvSpPr>
        <p:spPr>
          <a:xfrm>
            <a:off x="179265" y="712152"/>
            <a:ext cx="18469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Find (</a:t>
            </a:r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탐색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)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6C94A9-4FB9-4FC3-80E5-185AE061BE5E}"/>
              </a:ext>
            </a:extLst>
          </p:cNvPr>
          <p:cNvSpPr/>
          <p:nvPr/>
        </p:nvSpPr>
        <p:spPr>
          <a:xfrm>
            <a:off x="544201" y="3282083"/>
            <a:ext cx="1068369" cy="32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7C0611-0B1D-426D-A240-3735090070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41477" y="1532374"/>
            <a:ext cx="788033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웹 서비스 사용자는 원하는 서비스 위해 서비스 브로커(UDDI)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탐색(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53A4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31446</TotalTime>
  <Words>808</Words>
  <Application>Microsoft Office PowerPoint</Application>
  <PresentationFormat>와이드스크린</PresentationFormat>
  <Paragraphs>137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AppleSDGothicNeo</vt:lpstr>
      <vt:lpstr>-apple-system</vt:lpstr>
      <vt:lpstr>Nanum Gothic</vt:lpstr>
      <vt:lpstr>Noto Sans Demilight</vt:lpstr>
      <vt:lpstr>Noto Sans KR</vt:lpstr>
      <vt:lpstr>Ubuntu Condensed</vt:lpstr>
      <vt:lpstr>맑은 고딕</vt:lpstr>
      <vt:lpstr>Arial</vt:lpstr>
      <vt:lpstr>Consolas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69</cp:revision>
  <dcterms:created xsi:type="dcterms:W3CDTF">2021-08-07T08:11:24Z</dcterms:created>
  <dcterms:modified xsi:type="dcterms:W3CDTF">2021-10-24T23:42:19Z</dcterms:modified>
</cp:coreProperties>
</file>