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71" r:id="rId3"/>
    <p:sldId id="634" r:id="rId4"/>
    <p:sldId id="672" r:id="rId5"/>
    <p:sldId id="673" r:id="rId6"/>
    <p:sldId id="670" r:id="rId7"/>
    <p:sldId id="674" r:id="rId8"/>
    <p:sldId id="678" r:id="rId9"/>
    <p:sldId id="680" r:id="rId10"/>
    <p:sldId id="675" r:id="rId11"/>
    <p:sldId id="679" r:id="rId12"/>
    <p:sldId id="681" r:id="rId13"/>
    <p:sldId id="682" r:id="rId14"/>
    <p:sldId id="677" r:id="rId15"/>
    <p:sldId id="683" r:id="rId16"/>
    <p:sldId id="685" r:id="rId17"/>
    <p:sldId id="686" r:id="rId18"/>
    <p:sldId id="688" r:id="rId19"/>
    <p:sldId id="687" r:id="rId20"/>
    <p:sldId id="6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BC0E9"/>
    <a:srgbClr val="FFAFAF"/>
    <a:srgbClr val="353535"/>
    <a:srgbClr val="FFFF53"/>
    <a:srgbClr val="F3F81C"/>
    <a:srgbClr val="70AD47"/>
    <a:srgbClr val="EEA410"/>
    <a:srgbClr val="CC99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87738" autoAdjust="0"/>
  </p:normalViewPr>
  <p:slideViewPr>
    <p:cSldViewPr snapToGrid="0">
      <p:cViewPr varScale="1">
        <p:scale>
          <a:sx n="96" d="100"/>
          <a:sy n="96" d="100"/>
        </p:scale>
        <p:origin x="9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9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4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7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6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component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어노테이션에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따로 이름을 붙이지 않으면 프로퍼티로 부르면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1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95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6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0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@Configuration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안에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@Component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포함하고있어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component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scan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bean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들이 생성됨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13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7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스프링 대 삼각형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Spring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POJO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객체를 사용해서 다음과 같은 개념들을 실현시킨다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67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9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스프링 대 삼각형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Spring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POJO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객체를 사용해서 다음과 같은 개념들을 실현시킨다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DI(Dependency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InJection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 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의존성 주입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IoC(Inversion of Control) 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제어의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역전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호출 작업을 개발자가 결정하는 것이 아니라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외부에서 결정됨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Spring Container 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스프링의 빈을 생성하고 관리하는 컨테이너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BeanFactory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를 상속받고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그외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 다양한 기능을 가지는 인터페이스도 추가로 상속받은 인터페이스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preloading(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ApplicationContext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)/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lazeLoading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BeanFactory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)</a:t>
            </a:r>
            <a:br>
              <a:rPr lang="ko-KR" altLang="en-US" dirty="0"/>
            </a:b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2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4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8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1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20211026 </a:t>
            </a:r>
            <a:r>
              <a:rPr lang="ko-KR" altLang="en-US" sz="1600" dirty="0"/>
              <a:t>박예진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156701" y="2404507"/>
            <a:ext cx="9878598" cy="138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@Bean/@Component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568039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5175F0C1-0F0A-4D5C-9CB8-3FDDB59D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03" y="2123031"/>
            <a:ext cx="1524000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93F784-E542-46EF-94E5-63A8561D1D42}"/>
              </a:ext>
            </a:extLst>
          </p:cNvPr>
          <p:cNvSpPr txBox="1">
            <a:spLocks/>
          </p:cNvSpPr>
          <p:nvPr/>
        </p:nvSpPr>
        <p:spPr>
          <a:xfrm>
            <a:off x="1358922" y="944022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xml </a:t>
            </a:r>
            <a:r>
              <a:rPr lang="ko-KR" altLang="en-US" sz="4000" b="1" dirty="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58F77-C671-4250-B490-B5B6B8C9EE34}"/>
              </a:ext>
            </a:extLst>
          </p:cNvPr>
          <p:cNvSpPr txBox="1"/>
          <p:nvPr/>
        </p:nvSpPr>
        <p:spPr>
          <a:xfrm>
            <a:off x="1241447" y="2640934"/>
            <a:ext cx="9766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&lt;beans </a:t>
            </a:r>
            <a:r>
              <a:rPr lang="en-US" altLang="ko-KR" sz="1800" dirty="0" err="1">
                <a:latin typeface="Consolas" panose="020B0609020204030204" pitchFamily="49" charset="0"/>
              </a:rPr>
              <a:t>xmlns</a:t>
            </a:r>
            <a:r>
              <a:rPr lang="en-US" altLang="ko-KR" sz="1800" dirty="0">
                <a:latin typeface="Consolas" panose="020B0609020204030204" pitchFamily="49" charset="0"/>
              </a:rPr>
              <a:t>="http://www.springframework.org/schema/beans"</a:t>
            </a: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xmlns:xsi</a:t>
            </a:r>
            <a:r>
              <a:rPr lang="en-US" altLang="ko-KR" sz="1800" dirty="0">
                <a:latin typeface="Consolas" panose="020B0609020204030204" pitchFamily="49" charset="0"/>
              </a:rPr>
              <a:t>="http://www.w3.org/2001/XMLSchema-instance"</a:t>
            </a: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xsi:schemaLocation</a:t>
            </a:r>
            <a:r>
              <a:rPr lang="en-US" altLang="ko-KR" sz="1800" dirty="0">
                <a:latin typeface="Consolas" panose="020B0609020204030204" pitchFamily="49" charset="0"/>
              </a:rPr>
              <a:t>="http://www.springframework.org/schema/beans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http://www.springframework.org/schema/beans/spring-beans.xsd"&gt;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&lt;bean id="</a:t>
            </a:r>
            <a:r>
              <a:rPr lang="en-US" altLang="ko-KR" sz="1800" dirty="0" err="1">
                <a:solidFill>
                  <a:srgbClr val="FF5B5B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" class="com.ssafy.hello.di4.HelloMessageKor"&gt;&lt;/bean&gt;</a:t>
            </a:r>
          </a:p>
          <a:p>
            <a:pPr algn="l"/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	&lt;bean id="</a:t>
            </a:r>
            <a:r>
              <a:rPr lang="en-US" altLang="ko-KR" sz="1800" dirty="0" err="1">
                <a:solidFill>
                  <a:srgbClr val="FF5B5B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" class="com.ssafy.hello.di4.HelloMessageEng"&gt;&lt;/bean&gt;</a:t>
            </a:r>
          </a:p>
          <a:p>
            <a:pPr algn="l"/>
            <a:endParaRPr lang="ko-KR" altLang="en-US" sz="1800" dirty="0">
              <a:solidFill>
                <a:srgbClr val="FF5B5B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&lt;/beans&gt;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61424-23D8-4283-8337-36E31E27913B}"/>
              </a:ext>
            </a:extLst>
          </p:cNvPr>
          <p:cNvSpPr txBox="1"/>
          <p:nvPr/>
        </p:nvSpPr>
        <p:spPr>
          <a:xfrm>
            <a:off x="1241447" y="2161070"/>
            <a:ext cx="25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applicationContext.xml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8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93F784-E542-46EF-94E5-63A8561D1D42}"/>
              </a:ext>
            </a:extLst>
          </p:cNvPr>
          <p:cNvSpPr txBox="1">
            <a:spLocks/>
          </p:cNvSpPr>
          <p:nvPr/>
        </p:nvSpPr>
        <p:spPr>
          <a:xfrm>
            <a:off x="1358922" y="55213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xml </a:t>
            </a:r>
            <a:r>
              <a:rPr lang="ko-KR" altLang="en-US" sz="4000" b="1" dirty="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58F77-C671-4250-B490-B5B6B8C9EE34}"/>
              </a:ext>
            </a:extLst>
          </p:cNvPr>
          <p:cNvSpPr txBox="1"/>
          <p:nvPr/>
        </p:nvSpPr>
        <p:spPr>
          <a:xfrm>
            <a:off x="539259" y="1712191"/>
            <a:ext cx="11288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HelloMain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public static void main(String[] </a:t>
            </a:r>
            <a:r>
              <a:rPr lang="en-US" altLang="ko-KR" sz="1600" dirty="0" err="1"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ApplicationContext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context = new </a:t>
            </a:r>
          </a:p>
          <a:p>
            <a:pPr algn="l"/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("com/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ssafy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/hello/di4/applicationContext.xml");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context.getBean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context.getBean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String greeting1 =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helloMessageKor.hello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 err="1">
                <a:latin typeface="Consolas" panose="020B0609020204030204" pitchFamily="49" charset="0"/>
              </a:rPr>
              <a:t>안효인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String greeting2 =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helloMessageEng.hello</a:t>
            </a:r>
            <a:r>
              <a:rPr lang="en-US" altLang="ko-KR" sz="1600" dirty="0">
                <a:latin typeface="Consolas" panose="020B0609020204030204" pitchFamily="49" charset="0"/>
              </a:rPr>
              <a:t>("Mr. An");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(greeting1);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(greeting2);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20F011-601D-4A63-9F53-A4E48D034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27" y="4929945"/>
            <a:ext cx="2995867" cy="11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Component scanning </a:t>
            </a:r>
            <a:r>
              <a:rPr lang="ko-KR" altLang="en-US" sz="4000" b="1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5030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85B7D2-E2D7-48CD-8C31-66B2A9272EEB}"/>
              </a:ext>
            </a:extLst>
          </p:cNvPr>
          <p:cNvSpPr txBox="1"/>
          <p:nvPr/>
        </p:nvSpPr>
        <p:spPr>
          <a:xfrm>
            <a:off x="1241447" y="1169579"/>
            <a:ext cx="9766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public class </a:t>
            </a:r>
            <a:r>
              <a:rPr lang="en-US" altLang="ko-KR" sz="1800" b="1" dirty="0" err="1">
                <a:solidFill>
                  <a:srgbClr val="FF5B5B"/>
                </a:solidFill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 implements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() {}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String hello(String name) {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return "</a:t>
            </a:r>
            <a:r>
              <a:rPr lang="ko-KR" altLang="en-US" sz="1800" dirty="0">
                <a:latin typeface="Consolas" panose="020B0609020204030204" pitchFamily="49" charset="0"/>
              </a:rPr>
              <a:t>안녕하세요 </a:t>
            </a:r>
            <a:r>
              <a:rPr lang="en-US" altLang="ko-KR" sz="1800" dirty="0"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+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name;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0FD6C-B5FE-4377-9710-D7E700D3BD93}"/>
              </a:ext>
            </a:extLst>
          </p:cNvPr>
          <p:cNvSpPr txBox="1"/>
          <p:nvPr/>
        </p:nvSpPr>
        <p:spPr>
          <a:xfrm>
            <a:off x="1241447" y="4016100"/>
            <a:ext cx="9766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public class </a:t>
            </a:r>
            <a:r>
              <a:rPr lang="en-US" altLang="ko-KR" sz="1800" b="1" dirty="0" err="1">
                <a:solidFill>
                  <a:srgbClr val="FF5B5B"/>
                </a:solidFill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 implements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() {}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String hello(String name) {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return "Hello " + name;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443FA-B310-4926-8CB1-4A16781DF6A5}"/>
              </a:ext>
            </a:extLst>
          </p:cNvPr>
          <p:cNvSpPr txBox="1"/>
          <p:nvPr/>
        </p:nvSpPr>
        <p:spPr>
          <a:xfrm>
            <a:off x="1241447" y="88425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@Component(“kor”)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85F6B-45A7-4D9D-9F2B-E41FC0D5CD90}"/>
              </a:ext>
            </a:extLst>
          </p:cNvPr>
          <p:cNvSpPr txBox="1"/>
          <p:nvPr/>
        </p:nvSpPr>
        <p:spPr>
          <a:xfrm>
            <a:off x="1241447" y="3758083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@Component(“eng”)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93F784-E542-46EF-94E5-63A8561D1D42}"/>
              </a:ext>
            </a:extLst>
          </p:cNvPr>
          <p:cNvSpPr txBox="1">
            <a:spLocks/>
          </p:cNvSpPr>
          <p:nvPr/>
        </p:nvSpPr>
        <p:spPr>
          <a:xfrm>
            <a:off x="1358922" y="944022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Component scanning </a:t>
            </a:r>
            <a:r>
              <a:rPr lang="ko-KR" altLang="en-US" sz="4000" b="1" dirty="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58F77-C671-4250-B490-B5B6B8C9EE34}"/>
              </a:ext>
            </a:extLst>
          </p:cNvPr>
          <p:cNvSpPr txBox="1"/>
          <p:nvPr/>
        </p:nvSpPr>
        <p:spPr>
          <a:xfrm>
            <a:off x="1241447" y="2741418"/>
            <a:ext cx="9766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&lt;beans </a:t>
            </a:r>
            <a:r>
              <a:rPr lang="en-US" altLang="ko-KR" sz="1800" dirty="0" err="1">
                <a:latin typeface="Consolas" panose="020B0609020204030204" pitchFamily="49" charset="0"/>
              </a:rPr>
              <a:t>xmlns</a:t>
            </a:r>
            <a:r>
              <a:rPr lang="en-US" altLang="ko-KR" sz="1800" dirty="0">
                <a:latin typeface="Consolas" panose="020B0609020204030204" pitchFamily="49" charset="0"/>
              </a:rPr>
              <a:t>="http://www.springframework.org/schema/beans"</a:t>
            </a: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xmlns:xsi</a:t>
            </a:r>
            <a:r>
              <a:rPr lang="en-US" altLang="ko-KR" sz="1800" dirty="0">
                <a:latin typeface="Consolas" panose="020B0609020204030204" pitchFamily="49" charset="0"/>
              </a:rPr>
              <a:t>="http://www.w3.org/2001/XMLSchema-instance"</a:t>
            </a: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xsi:schemaLocation</a:t>
            </a:r>
            <a:r>
              <a:rPr lang="en-US" altLang="ko-KR" sz="1800" dirty="0">
                <a:latin typeface="Consolas" panose="020B0609020204030204" pitchFamily="49" charset="0"/>
              </a:rPr>
              <a:t>="http://www.springframework.org/schema/beans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http://www.springframework.org/schema/beans/spring-beans.xsd"&gt;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FF5B5B"/>
                </a:solidFill>
                <a:latin typeface="Consolas" panose="020B0609020204030204" pitchFamily="49" charset="0"/>
              </a:rPr>
              <a:t>context:component-scan</a:t>
            </a:r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 base-	package="com.ssafy.hello.di4"&gt;</a:t>
            </a:r>
          </a:p>
          <a:p>
            <a:pPr algn="l"/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800" dirty="0" err="1">
                <a:solidFill>
                  <a:srgbClr val="FF5B5B"/>
                </a:solidFill>
                <a:latin typeface="Consolas" panose="020B0609020204030204" pitchFamily="49" charset="0"/>
              </a:rPr>
              <a:t>context:component-scan</a:t>
            </a:r>
            <a:r>
              <a:rPr lang="en-US" altLang="ko-KR" sz="1800" dirty="0">
                <a:solidFill>
                  <a:srgbClr val="FF5B5B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800" dirty="0">
              <a:solidFill>
                <a:srgbClr val="FF5B5B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&lt;/beans&gt;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58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93F784-E542-46EF-94E5-63A8561D1D42}"/>
              </a:ext>
            </a:extLst>
          </p:cNvPr>
          <p:cNvSpPr txBox="1">
            <a:spLocks/>
          </p:cNvSpPr>
          <p:nvPr/>
        </p:nvSpPr>
        <p:spPr>
          <a:xfrm>
            <a:off x="1358922" y="55213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Component scanning </a:t>
            </a:r>
            <a:r>
              <a:rPr lang="ko-KR" altLang="en-US" sz="4000" b="1" dirty="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58F77-C671-4250-B490-B5B6B8C9EE34}"/>
              </a:ext>
            </a:extLst>
          </p:cNvPr>
          <p:cNvSpPr txBox="1"/>
          <p:nvPr/>
        </p:nvSpPr>
        <p:spPr>
          <a:xfrm>
            <a:off x="539259" y="1712191"/>
            <a:ext cx="11288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HelloMain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public static void main(String[] </a:t>
            </a:r>
            <a:r>
              <a:rPr lang="en-US" altLang="ko-KR" sz="1600" dirty="0" err="1"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ApplicationContext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context = new </a:t>
            </a:r>
          </a:p>
          <a:p>
            <a:pPr algn="l"/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("com/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ssafy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/hello/di4/applicationContext.xml");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context.getBean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context.getBean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String greeting1 =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helloMessageKor.hello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 err="1">
                <a:latin typeface="Consolas" panose="020B0609020204030204" pitchFamily="49" charset="0"/>
              </a:rPr>
              <a:t>안효인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String greeting2 =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helloMessageEng.hello</a:t>
            </a:r>
            <a:r>
              <a:rPr lang="en-US" altLang="ko-KR" sz="1600" dirty="0">
                <a:latin typeface="Consolas" panose="020B0609020204030204" pitchFamily="49" charset="0"/>
              </a:rPr>
              <a:t>("Mr. An");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(greeting1);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(greeting2);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20F011-601D-4A63-9F53-A4E48D034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27" y="4929945"/>
            <a:ext cx="2995867" cy="11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7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Configuration </a:t>
            </a:r>
            <a:r>
              <a:rPr lang="ko-KR" altLang="en-US" sz="4000" b="1" dirty="0"/>
              <a:t>직접 작성</a:t>
            </a:r>
          </a:p>
        </p:txBody>
      </p:sp>
    </p:spTree>
    <p:extLst>
      <p:ext uri="{BB962C8B-B14F-4D97-AF65-F5344CB8AC3E}">
        <p14:creationId xmlns:p14="http://schemas.microsoft.com/office/powerpoint/2010/main" val="381254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28287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Configuration </a:t>
            </a:r>
            <a:r>
              <a:rPr lang="ko-KR" altLang="en-US" sz="4000" b="1" dirty="0"/>
              <a:t>직접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4607C-D54B-4D4D-9CA3-0FD2984E00F8}"/>
              </a:ext>
            </a:extLst>
          </p:cNvPr>
          <p:cNvSpPr txBox="1"/>
          <p:nvPr/>
        </p:nvSpPr>
        <p:spPr>
          <a:xfrm>
            <a:off x="1241447" y="1812674"/>
            <a:ext cx="9766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@Configuration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public class </a:t>
            </a:r>
            <a:r>
              <a:rPr lang="en-US" altLang="ko-KR" sz="1800" dirty="0" err="1">
                <a:latin typeface="Consolas" panose="020B0609020204030204" pitchFamily="49" charset="0"/>
              </a:rPr>
              <a:t>GreetingConfig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@Bean(name="eng")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return new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@Bean(name="kor")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return new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9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93F784-E542-46EF-94E5-63A8561D1D42}"/>
              </a:ext>
            </a:extLst>
          </p:cNvPr>
          <p:cNvSpPr txBox="1">
            <a:spLocks/>
          </p:cNvSpPr>
          <p:nvPr/>
        </p:nvSpPr>
        <p:spPr>
          <a:xfrm>
            <a:off x="1358922" y="55213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Configuration </a:t>
            </a:r>
            <a:r>
              <a:rPr lang="ko-KR" altLang="en-US" sz="4000" b="1" dirty="0"/>
              <a:t>직접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58F77-C671-4250-B490-B5B6B8C9EE34}"/>
              </a:ext>
            </a:extLst>
          </p:cNvPr>
          <p:cNvSpPr txBox="1"/>
          <p:nvPr/>
        </p:nvSpPr>
        <p:spPr>
          <a:xfrm>
            <a:off x="539259" y="1712191"/>
            <a:ext cx="11288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HelloMain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public static void main(String[] </a:t>
            </a:r>
            <a:r>
              <a:rPr lang="en-US" altLang="ko-KR" sz="1600" dirty="0" err="1"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ApplicationContext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context = new </a:t>
            </a:r>
          </a:p>
          <a:p>
            <a:pPr algn="l"/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("com/</a:t>
            </a:r>
            <a:r>
              <a:rPr lang="en-US" altLang="ko-KR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ssafy</a:t>
            </a:r>
            <a:r>
              <a:rPr lang="en-US" altLang="ko-KR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/hello/di4/applicationContext.xml");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context.getBean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context.getBean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String greeting1 =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helloMessageKor.hello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 err="1">
                <a:latin typeface="Consolas" panose="020B0609020204030204" pitchFamily="49" charset="0"/>
              </a:rPr>
              <a:t>안효인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String greeting2 = </a:t>
            </a:r>
            <a:r>
              <a:rPr lang="en-US" altLang="ko-KR" sz="1600" dirty="0" err="1">
                <a:latin typeface="Consolas" panose="020B0609020204030204" pitchFamily="49" charset="0"/>
              </a:rPr>
              <a:t>helloMessageEng.hello</a:t>
            </a:r>
            <a:r>
              <a:rPr lang="en-US" altLang="ko-KR" sz="1600" dirty="0">
                <a:latin typeface="Consolas" panose="020B0609020204030204" pitchFamily="49" charset="0"/>
              </a:rPr>
              <a:t>("Mr. An");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(greeting1);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(greeting2);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20F011-601D-4A63-9F53-A4E48D034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27" y="4929945"/>
            <a:ext cx="2995867" cy="11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90CF21-CE52-4B62-A0D9-2C71EF21067A}"/>
              </a:ext>
            </a:extLst>
          </p:cNvPr>
          <p:cNvSpPr/>
          <p:nvPr/>
        </p:nvSpPr>
        <p:spPr>
          <a:xfrm>
            <a:off x="1886129" y="1891839"/>
            <a:ext cx="4139921" cy="33924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0C2A4F-7889-4811-A4B9-60F3408BF80A}"/>
              </a:ext>
            </a:extLst>
          </p:cNvPr>
          <p:cNvSpPr/>
          <p:nvPr/>
        </p:nvSpPr>
        <p:spPr>
          <a:xfrm>
            <a:off x="6521769" y="1891840"/>
            <a:ext cx="4139921" cy="33924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E063D-7C9E-4226-BC8D-C124E7927EBA}"/>
              </a:ext>
            </a:extLst>
          </p:cNvPr>
          <p:cNvSpPr txBox="1"/>
          <p:nvPr/>
        </p:nvSpPr>
        <p:spPr>
          <a:xfrm>
            <a:off x="2453860" y="1329617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@Component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D641A-404C-4071-91D4-6DC73A44F92D}"/>
              </a:ext>
            </a:extLst>
          </p:cNvPr>
          <p:cNvSpPr txBox="1"/>
          <p:nvPr/>
        </p:nvSpPr>
        <p:spPr>
          <a:xfrm>
            <a:off x="7089500" y="1329617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@Bean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38E58-8C6B-4C12-A85A-B168C5AE55F1}"/>
              </a:ext>
            </a:extLst>
          </p:cNvPr>
          <p:cNvSpPr txBox="1"/>
          <p:nvPr/>
        </p:nvSpPr>
        <p:spPr>
          <a:xfrm>
            <a:off x="2011098" y="2182996"/>
            <a:ext cx="389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rgbClr val="FF5B5B"/>
                </a:solidFill>
              </a:rPr>
              <a:t>class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만든다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06C46-769D-448C-A277-C51896359F6A}"/>
              </a:ext>
            </a:extLst>
          </p:cNvPr>
          <p:cNvSpPr txBox="1"/>
          <p:nvPr/>
        </p:nvSpPr>
        <p:spPr>
          <a:xfrm>
            <a:off x="6656998" y="2182996"/>
            <a:ext cx="389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rgbClr val="FF5B5B"/>
                </a:solidFill>
              </a:rPr>
              <a:t>method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만든다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19880-694F-4A45-A785-A261844BE62A}"/>
              </a:ext>
            </a:extLst>
          </p:cNvPr>
          <p:cNvSpPr txBox="1"/>
          <p:nvPr/>
        </p:nvSpPr>
        <p:spPr>
          <a:xfrm>
            <a:off x="2011098" y="3133765"/>
            <a:ext cx="38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만든 클래스를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bean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만드는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F6F32-3ACA-4CB9-BDA6-9A5495A6401A}"/>
              </a:ext>
            </a:extLst>
          </p:cNvPr>
          <p:cNvSpPr txBox="1"/>
          <p:nvPr/>
        </p:nvSpPr>
        <p:spPr>
          <a:xfrm>
            <a:off x="6656998" y="3134995"/>
            <a:ext cx="38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 정의되어 있는 클래스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만드는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81AB5-681F-4B32-9591-6C2FF42646E9}"/>
              </a:ext>
            </a:extLst>
          </p:cNvPr>
          <p:cNvSpPr txBox="1"/>
          <p:nvPr/>
        </p:nvSpPr>
        <p:spPr>
          <a:xfrm>
            <a:off x="7247824" y="4384734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DispatcherServlet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5A592-4884-4F34-A004-FFA829E081DB}"/>
              </a:ext>
            </a:extLst>
          </p:cNvPr>
          <p:cNvSpPr txBox="1"/>
          <p:nvPr/>
        </p:nvSpPr>
        <p:spPr>
          <a:xfrm>
            <a:off x="7247824" y="4015402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DataSource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8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E965866-E644-4FFC-A024-C00537C23B2D}"/>
              </a:ext>
            </a:extLst>
          </p:cNvPr>
          <p:cNvSpPr/>
          <p:nvPr/>
        </p:nvSpPr>
        <p:spPr>
          <a:xfrm>
            <a:off x="3860800" y="1818943"/>
            <a:ext cx="4470400" cy="385379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8993A-AE4B-46DA-8A25-8BE98BF93DA5}"/>
              </a:ext>
            </a:extLst>
          </p:cNvPr>
          <p:cNvSpPr txBox="1"/>
          <p:nvPr/>
        </p:nvSpPr>
        <p:spPr>
          <a:xfrm>
            <a:off x="4845013" y="3882036"/>
            <a:ext cx="25138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POJO</a:t>
            </a:r>
          </a:p>
          <a:p>
            <a:pPr algn="ctr"/>
            <a:r>
              <a:rPr lang="en-US" altLang="ko-KR" sz="2000" dirty="0">
                <a:solidFill>
                  <a:srgbClr val="4D5156"/>
                </a:solidFill>
                <a:latin typeface="Apple SD Gothic Neo"/>
              </a:rPr>
              <a:t>(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Plain Old Java Object)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5EEF3-F3D8-4774-8198-ACEC4167588C}"/>
              </a:ext>
            </a:extLst>
          </p:cNvPr>
          <p:cNvSpPr txBox="1"/>
          <p:nvPr/>
        </p:nvSpPr>
        <p:spPr>
          <a:xfrm rot="18153287">
            <a:off x="3948004" y="343630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IoC/DI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68A-C0E8-4F0F-8DB0-A11EC7CB3C9A}"/>
              </a:ext>
            </a:extLst>
          </p:cNvPr>
          <p:cNvSpPr txBox="1"/>
          <p:nvPr/>
        </p:nvSpPr>
        <p:spPr>
          <a:xfrm rot="3642386">
            <a:off x="6955692" y="3436301"/>
            <a:ext cx="1001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AOP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CCAD7-171D-4B61-AAC4-19F946E1A69C}"/>
              </a:ext>
            </a:extLst>
          </p:cNvPr>
          <p:cNvSpPr txBox="1"/>
          <p:nvPr/>
        </p:nvSpPr>
        <p:spPr>
          <a:xfrm>
            <a:off x="5684989" y="563068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PSA</a:t>
            </a:r>
            <a:endParaRPr lang="ko-KR" altLang="en-US" sz="32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36DAAE9-1B9F-4171-9E3A-B2E77E97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2304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Spring </a:t>
            </a:r>
            <a:r>
              <a:rPr lang="ko-KR" altLang="en-US" sz="4000" b="1" dirty="0"/>
              <a:t>대삼각형</a:t>
            </a:r>
          </a:p>
        </p:txBody>
      </p:sp>
    </p:spTree>
    <p:extLst>
      <p:ext uri="{BB962C8B-B14F-4D97-AF65-F5344CB8AC3E}">
        <p14:creationId xmlns:p14="http://schemas.microsoft.com/office/powerpoint/2010/main" val="332073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8E063D-7C9E-4226-BC8D-C124E7927EBA}"/>
              </a:ext>
            </a:extLst>
          </p:cNvPr>
          <p:cNvSpPr txBox="1"/>
          <p:nvPr/>
        </p:nvSpPr>
        <p:spPr>
          <a:xfrm>
            <a:off x="4593771" y="3136612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끄읕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58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Spring DI/IoC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843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Spring DI/IoC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B68795-9399-495C-88E7-64CE0F8B3B3B}"/>
              </a:ext>
            </a:extLst>
          </p:cNvPr>
          <p:cNvSpPr/>
          <p:nvPr/>
        </p:nvSpPr>
        <p:spPr>
          <a:xfrm>
            <a:off x="4253283" y="2425700"/>
            <a:ext cx="3860800" cy="330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4253283" y="199286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House </a:t>
            </a:r>
            <a:r>
              <a:rPr lang="ko-KR" altLang="en-US" dirty="0"/>
              <a:t>객체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A221B73-DE89-470D-9128-1368C53A6148}"/>
              </a:ext>
            </a:extLst>
          </p:cNvPr>
          <p:cNvSpPr/>
          <p:nvPr/>
        </p:nvSpPr>
        <p:spPr>
          <a:xfrm>
            <a:off x="4622800" y="2755900"/>
            <a:ext cx="1320800" cy="1320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Door()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2F6EA4-31B3-4653-B3A0-6276791D749E}"/>
              </a:ext>
            </a:extLst>
          </p:cNvPr>
          <p:cNvSpPr/>
          <p:nvPr/>
        </p:nvSpPr>
        <p:spPr>
          <a:xfrm>
            <a:off x="5283200" y="4252253"/>
            <a:ext cx="1320800" cy="1320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Wall()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8F2F88F-19D7-4CA3-AF14-A24ABBE55A51}"/>
              </a:ext>
            </a:extLst>
          </p:cNvPr>
          <p:cNvSpPr/>
          <p:nvPr/>
        </p:nvSpPr>
        <p:spPr>
          <a:xfrm>
            <a:off x="6211519" y="2605747"/>
            <a:ext cx="1703017" cy="17030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4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Spring DI/IoC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B68795-9399-495C-88E7-64CE0F8B3B3B}"/>
              </a:ext>
            </a:extLst>
          </p:cNvPr>
          <p:cNvSpPr/>
          <p:nvPr/>
        </p:nvSpPr>
        <p:spPr>
          <a:xfrm>
            <a:off x="2081583" y="2425700"/>
            <a:ext cx="3860800" cy="330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2081583" y="199286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House </a:t>
            </a:r>
            <a:r>
              <a:rPr lang="ko-KR" altLang="en-US" dirty="0"/>
              <a:t>객체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A221B73-DE89-470D-9128-1368C53A6148}"/>
              </a:ext>
            </a:extLst>
          </p:cNvPr>
          <p:cNvSpPr/>
          <p:nvPr/>
        </p:nvSpPr>
        <p:spPr>
          <a:xfrm>
            <a:off x="2451100" y="2755900"/>
            <a:ext cx="1320800" cy="1320800"/>
          </a:xfrm>
          <a:prstGeom prst="ellips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2F6EA4-31B3-4653-B3A0-6276791D749E}"/>
              </a:ext>
            </a:extLst>
          </p:cNvPr>
          <p:cNvSpPr/>
          <p:nvPr/>
        </p:nvSpPr>
        <p:spPr>
          <a:xfrm>
            <a:off x="3111500" y="4252253"/>
            <a:ext cx="1320800" cy="1320800"/>
          </a:xfrm>
          <a:prstGeom prst="ellips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8F2F88F-19D7-4CA3-AF14-A24ABBE55A51}"/>
              </a:ext>
            </a:extLst>
          </p:cNvPr>
          <p:cNvSpPr/>
          <p:nvPr/>
        </p:nvSpPr>
        <p:spPr>
          <a:xfrm>
            <a:off x="4039819" y="2605747"/>
            <a:ext cx="1703017" cy="1703017"/>
          </a:xfrm>
          <a:prstGeom prst="ellips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48DFF5-43C0-4EC3-A5E8-417247041EDF}"/>
              </a:ext>
            </a:extLst>
          </p:cNvPr>
          <p:cNvSpPr/>
          <p:nvPr/>
        </p:nvSpPr>
        <p:spPr>
          <a:xfrm>
            <a:off x="6565900" y="2362200"/>
            <a:ext cx="3860800" cy="3365500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F892FC-6FF7-4AC9-B467-020B5BC9388B}"/>
              </a:ext>
            </a:extLst>
          </p:cNvPr>
          <p:cNvSpPr/>
          <p:nvPr/>
        </p:nvSpPr>
        <p:spPr>
          <a:xfrm>
            <a:off x="7045460" y="2575853"/>
            <a:ext cx="1320800" cy="1320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Door()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4D3697-4DA3-42AD-9FAF-08CA02AFB446}"/>
              </a:ext>
            </a:extLst>
          </p:cNvPr>
          <p:cNvSpPr/>
          <p:nvPr/>
        </p:nvSpPr>
        <p:spPr>
          <a:xfrm>
            <a:off x="7040672" y="4252253"/>
            <a:ext cx="1320800" cy="1320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wall()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3E5E95-2698-442A-9784-589C57D70C7D}"/>
              </a:ext>
            </a:extLst>
          </p:cNvPr>
          <p:cNvSpPr/>
          <p:nvPr/>
        </p:nvSpPr>
        <p:spPr>
          <a:xfrm>
            <a:off x="8608775" y="3095851"/>
            <a:ext cx="1703017" cy="17030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9FC887-12D1-471E-AE95-5496C41D2D7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11500" y="3236253"/>
            <a:ext cx="3933960" cy="1927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B8CE3F-985B-4A2C-98C6-F5C8AD99B178}"/>
              </a:ext>
            </a:extLst>
          </p:cNvPr>
          <p:cNvCxnSpPr>
            <a:cxnSpLocks/>
          </p:cNvCxnSpPr>
          <p:nvPr/>
        </p:nvCxnSpPr>
        <p:spPr>
          <a:xfrm flipH="1" flipV="1">
            <a:off x="4891327" y="3566453"/>
            <a:ext cx="3717448" cy="40302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D827B9-05EB-48BF-80DA-4191181389B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747720" y="4912653"/>
            <a:ext cx="3292952" cy="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476A80-6E76-47C1-88E9-E9912E5257F6}"/>
              </a:ext>
            </a:extLst>
          </p:cNvPr>
          <p:cNvSpPr txBox="1"/>
          <p:nvPr/>
        </p:nvSpPr>
        <p:spPr>
          <a:xfrm>
            <a:off x="6446571" y="1965618"/>
            <a:ext cx="37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B5B"/>
                </a:solidFill>
              </a:rPr>
              <a:t>Spring Container(Bean Factory)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1E0A1-2722-446E-AA40-671E227B2886}"/>
              </a:ext>
            </a:extLst>
          </p:cNvPr>
          <p:cNvSpPr txBox="1"/>
          <p:nvPr/>
        </p:nvSpPr>
        <p:spPr>
          <a:xfrm>
            <a:off x="8056196" y="309901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5B5B"/>
                </a:solidFill>
              </a:rPr>
              <a:t>Spring Bean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396A8D-81CF-4C4A-8693-FC84E240FB42}"/>
              </a:ext>
            </a:extLst>
          </p:cNvPr>
          <p:cNvSpPr txBox="1"/>
          <p:nvPr/>
        </p:nvSpPr>
        <p:spPr>
          <a:xfrm>
            <a:off x="8496300" y="1815413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en-US" altLang="ko-KR" sz="1100" dirty="0" err="1"/>
              <a:t>ApplicationContext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22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Bean</a:t>
            </a:r>
            <a:r>
              <a:rPr lang="ko-KR" altLang="en-US" sz="4000" b="1" dirty="0"/>
              <a:t>으로 만들어주는 </a:t>
            </a:r>
            <a:r>
              <a:rPr lang="en-US" altLang="ko-KR" sz="4000" b="1" dirty="0"/>
              <a:t>3</a:t>
            </a:r>
            <a:r>
              <a:rPr lang="ko-KR" altLang="en-US" sz="4000" b="1" dirty="0"/>
              <a:t>가지 방법</a:t>
            </a:r>
          </a:p>
        </p:txBody>
      </p:sp>
    </p:spTree>
    <p:extLst>
      <p:ext uri="{BB962C8B-B14F-4D97-AF65-F5344CB8AC3E}">
        <p14:creationId xmlns:p14="http://schemas.microsoft.com/office/powerpoint/2010/main" val="15401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2. Component scanning </a:t>
            </a:r>
            <a:r>
              <a:rPr lang="ko-KR" altLang="en-US" sz="4000" b="1" dirty="0"/>
              <a:t>방식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93F784-E542-46EF-94E5-63A8561D1D42}"/>
              </a:ext>
            </a:extLst>
          </p:cNvPr>
          <p:cNvSpPr txBox="1">
            <a:spLocks/>
          </p:cNvSpPr>
          <p:nvPr/>
        </p:nvSpPr>
        <p:spPr>
          <a:xfrm>
            <a:off x="1358922" y="1635428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1. xml </a:t>
            </a:r>
            <a:r>
              <a:rPr lang="ko-KR" altLang="en-US" sz="4000" b="1" dirty="0"/>
              <a:t>방식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F4440D-A161-414E-9AF5-E6106B8619F5}"/>
              </a:ext>
            </a:extLst>
          </p:cNvPr>
          <p:cNvSpPr txBox="1">
            <a:spLocks/>
          </p:cNvSpPr>
          <p:nvPr/>
        </p:nvSpPr>
        <p:spPr>
          <a:xfrm>
            <a:off x="1358922" y="4558511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3. Configuration </a:t>
            </a:r>
            <a:r>
              <a:rPr lang="ko-KR" altLang="en-US" sz="4000" b="1" dirty="0"/>
              <a:t>직접 작성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24E613-F74A-4FB2-AB94-B4D3CFA647D2}"/>
              </a:ext>
            </a:extLst>
          </p:cNvPr>
          <p:cNvSpPr txBox="1">
            <a:spLocks/>
          </p:cNvSpPr>
          <p:nvPr/>
        </p:nvSpPr>
        <p:spPr>
          <a:xfrm>
            <a:off x="2002017" y="3441162"/>
            <a:ext cx="3956656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rgbClr val="FF5B5B"/>
                </a:solidFill>
              </a:rPr>
              <a:t>@Component </a:t>
            </a:r>
            <a:r>
              <a:rPr lang="ko-KR" altLang="en-US" sz="3200" b="1" dirty="0">
                <a:solidFill>
                  <a:srgbClr val="FF5B5B"/>
                </a:solidFill>
              </a:rPr>
              <a:t>사용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1A607D7-FC0D-46A4-91D5-D764D0894DA9}"/>
              </a:ext>
            </a:extLst>
          </p:cNvPr>
          <p:cNvSpPr txBox="1">
            <a:spLocks/>
          </p:cNvSpPr>
          <p:nvPr/>
        </p:nvSpPr>
        <p:spPr>
          <a:xfrm>
            <a:off x="2002017" y="5038054"/>
            <a:ext cx="3956656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rgbClr val="FF5B5B"/>
                </a:solidFill>
              </a:rPr>
              <a:t>@Bean </a:t>
            </a:r>
            <a:r>
              <a:rPr lang="ko-KR" altLang="en-US" sz="3200" b="1" dirty="0">
                <a:solidFill>
                  <a:srgbClr val="FF5B5B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882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85B7D2-E2D7-48CD-8C31-66B2A9272EEB}"/>
              </a:ext>
            </a:extLst>
          </p:cNvPr>
          <p:cNvSpPr txBox="1"/>
          <p:nvPr/>
        </p:nvSpPr>
        <p:spPr>
          <a:xfrm>
            <a:off x="1241447" y="1169579"/>
            <a:ext cx="9766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public class </a:t>
            </a:r>
            <a:r>
              <a:rPr lang="en-US" altLang="ko-KR" sz="1800" b="1" dirty="0" err="1">
                <a:solidFill>
                  <a:srgbClr val="FF5B5B"/>
                </a:solidFill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 implements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HelloMessageKor</a:t>
            </a:r>
            <a:r>
              <a:rPr lang="en-US" altLang="ko-KR" sz="1800" dirty="0">
                <a:latin typeface="Consolas" panose="020B0609020204030204" pitchFamily="49" charset="0"/>
              </a:rPr>
              <a:t>() {}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String hello(String name) {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return "</a:t>
            </a:r>
            <a:r>
              <a:rPr lang="ko-KR" altLang="en-US" sz="1800" dirty="0">
                <a:latin typeface="Consolas" panose="020B0609020204030204" pitchFamily="49" charset="0"/>
              </a:rPr>
              <a:t>안녕하세요 </a:t>
            </a:r>
            <a:r>
              <a:rPr lang="en-US" altLang="ko-KR" sz="1800" dirty="0"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+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name;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0FD6C-B5FE-4377-9710-D7E700D3BD93}"/>
              </a:ext>
            </a:extLst>
          </p:cNvPr>
          <p:cNvSpPr txBox="1"/>
          <p:nvPr/>
        </p:nvSpPr>
        <p:spPr>
          <a:xfrm>
            <a:off x="1241447" y="3774940"/>
            <a:ext cx="9766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public class </a:t>
            </a:r>
            <a:r>
              <a:rPr lang="en-US" altLang="ko-KR" sz="1800" b="1" dirty="0" err="1">
                <a:solidFill>
                  <a:srgbClr val="FF5B5B"/>
                </a:solidFill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 implements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</a:t>
            </a:r>
            <a:r>
              <a:rPr lang="en-US" altLang="ko-KR" sz="1800" dirty="0" err="1">
                <a:latin typeface="Consolas" panose="020B0609020204030204" pitchFamily="49" charset="0"/>
              </a:rPr>
              <a:t>HelloMessageEng</a:t>
            </a:r>
            <a:r>
              <a:rPr lang="en-US" altLang="ko-KR" sz="1800" dirty="0">
                <a:latin typeface="Consolas" panose="020B0609020204030204" pitchFamily="49" charset="0"/>
              </a:rPr>
              <a:t>() {}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public String hello(String name) {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	return "Hello " + name;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3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xml </a:t>
            </a:r>
            <a:r>
              <a:rPr lang="ko-KR" altLang="en-US" sz="4000" b="1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52435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1035</Words>
  <Application>Microsoft Office PowerPoint</Application>
  <PresentationFormat>와이드스크린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 SD Gothic Neo</vt:lpstr>
      <vt:lpstr>-apple-system</vt:lpstr>
      <vt:lpstr>맑은 고딕</vt:lpstr>
      <vt:lpstr>Arial</vt:lpstr>
      <vt:lpstr>Consolas</vt:lpstr>
      <vt:lpstr>Noto Sans</vt:lpstr>
      <vt:lpstr>Office 테마</vt:lpstr>
      <vt:lpstr>PowerPoint 프레젠테이션</vt:lpstr>
      <vt:lpstr>Spring 대삼각형</vt:lpstr>
      <vt:lpstr>Spring DI/IoC</vt:lpstr>
      <vt:lpstr>Spring DI/IoC</vt:lpstr>
      <vt:lpstr>Spring DI/IoC</vt:lpstr>
      <vt:lpstr>Bean으로 만들어주는 3가지 방법</vt:lpstr>
      <vt:lpstr>2. Component scanning 방식</vt:lpstr>
      <vt:lpstr>PowerPoint 프레젠테이션</vt:lpstr>
      <vt:lpstr>xml 방식</vt:lpstr>
      <vt:lpstr>PowerPoint 프레젠테이션</vt:lpstr>
      <vt:lpstr>PowerPoint 프레젠테이션</vt:lpstr>
      <vt:lpstr>Component scanning 방식</vt:lpstr>
      <vt:lpstr>PowerPoint 프레젠테이션</vt:lpstr>
      <vt:lpstr>PowerPoint 프레젠테이션</vt:lpstr>
      <vt:lpstr>PowerPoint 프레젠테이션</vt:lpstr>
      <vt:lpstr>Configuration 직접 작성</vt:lpstr>
      <vt:lpstr>Configuration 직접 작성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548</cp:revision>
  <dcterms:created xsi:type="dcterms:W3CDTF">2021-08-08T03:37:08Z</dcterms:created>
  <dcterms:modified xsi:type="dcterms:W3CDTF">2021-10-26T12:53:47Z</dcterms:modified>
</cp:coreProperties>
</file>