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58" r:id="rId3"/>
    <p:sldId id="592" r:id="rId4"/>
    <p:sldId id="661" r:id="rId5"/>
    <p:sldId id="667" r:id="rId6"/>
    <p:sldId id="648" r:id="rId7"/>
    <p:sldId id="663" r:id="rId8"/>
    <p:sldId id="664" r:id="rId9"/>
    <p:sldId id="668" r:id="rId10"/>
    <p:sldId id="665" r:id="rId11"/>
    <p:sldId id="666" r:id="rId12"/>
    <p:sldId id="669" r:id="rId13"/>
    <p:sldId id="670" r:id="rId14"/>
    <p:sldId id="672" r:id="rId15"/>
    <p:sldId id="58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5811" autoAdjust="0"/>
  </p:normalViewPr>
  <p:slideViewPr>
    <p:cSldViewPr snapToGrid="0">
      <p:cViewPr varScale="1">
        <p:scale>
          <a:sx n="46" d="100"/>
          <a:sy n="46" d="100"/>
        </p:scale>
        <p:origin x="6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4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42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07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개발자의 관점에서 본 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PWA VS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작성 방법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서로 다른 용도와 서로 다른 언어</a:t>
            </a:r>
          </a:p>
          <a:p>
            <a:pPr algn="l" fontAlgn="base"/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앱은 모바일 기기에서 실행되는 용도로 작성하는 것이며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 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는 웹 브라우저 안에서 실행되도록 작성하는 것입니다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altLang="ko-KR" dirty="0"/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개발 비용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가 조금 더 저렴</a:t>
            </a:r>
          </a:p>
          <a:p>
            <a:pPr lvl="1" algn="l" fontAlgn="base"/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앱보다는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를 개발하는 게 더 저렴합니다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는 개발과 업데이트에 걸리는 시간이 더 빠릅니다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endParaRPr lang="en-US" altLang="ko-KR" dirty="0"/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배포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는 배포에서도 아주 편리합니다</a:t>
            </a:r>
          </a:p>
          <a:p>
            <a:pPr lvl="1" algn="l" fontAlgn="base"/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앱은 다양한 플랫폼에 대해서 버전을 따로따로 개발해야 하는 것 외에도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앱을 배포해야 하는 스토어도 다릅니다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노출 극대화 전략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앱은 앱스토어 최적화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(ASO),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는 검색엔진최적화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(SEO)</a:t>
            </a:r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보안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앱에서는 보안을 강화할 수 있는 방법이 더 많다</a:t>
            </a:r>
            <a:endParaRPr lang="en-US" altLang="ko-KR" b="1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1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사용자의 관점에서 본 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PWA VS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&gt;</a:t>
            </a:r>
            <a:endParaRPr lang="ko-KR" altLang="en-US" b="1" i="0" cap="all" dirty="0">
              <a:solidFill>
                <a:srgbClr val="494158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다운로드 및 설치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는 다운로드할 필요가 없으며 설치가 간단하다</a:t>
            </a:r>
          </a:p>
          <a:p>
            <a:pPr lvl="1" algn="l" fontAlgn="base"/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일반적인 모바일 사용자들이 한 달에 설치하는 앱의 개수는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개입니다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성능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둘 다 좋지만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앱이 더 뛰어나다</a:t>
            </a:r>
          </a:p>
          <a:p>
            <a:pPr lvl="1"/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는 브라우저에서 실행되기 때문에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앱에 비해서 지연 속도가 크고 배터리 소모량이 더 많습니다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endParaRPr lang="en-US" altLang="ko-KR" b="1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와 네이티브 앱의 성능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휴대전화에서는 네이티브 앱이 더 많은 일을 할 수 있다</a:t>
            </a:r>
          </a:p>
          <a:p>
            <a:pPr lvl="1" algn="l" fontAlgn="base"/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의 기술이 네이티브 앱을 조금씩 따라잡고 있기는 하지만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앱에 비해서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가 제공하는 기능에는 여전히 한계가 있습니다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푸시 알림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: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푸시 알림 기능이 있으면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앱을 더 많이 사용하게 할 수 있고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사용자들의 참여도 늘릴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네이티브 앱에서는 이런 기능을 새로 만들 수도 있고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제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3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업체가 만들어 놓은 것을 연동할 수도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 PWA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에도 서비스 작업자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(service worker)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덕분에 푸시 알림 기능이 있기는 합니다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그러나 서비스 작업자의 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API(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응용프로그램 인터페이스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)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를 지원하는 환경이 플랫폼마다 서로 다릅니다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56646F"/>
                </a:solidFill>
                <a:effectLst/>
                <a:latin typeface="inherit"/>
              </a:rPr>
              <a:t>지오펜싱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(Geofencing,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지리적 울타리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): </a:t>
            </a:r>
            <a:r>
              <a:rPr lang="ko-KR" altLang="en-US" b="0" i="0" dirty="0" err="1">
                <a:solidFill>
                  <a:srgbClr val="56646F"/>
                </a:solidFill>
                <a:effectLst/>
                <a:latin typeface="inherit"/>
              </a:rPr>
              <a:t>지오펜싱을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 활용하면 개발자가 실제 환경에 가상의 울타리를 설정할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그래서 사용자가 이러한 울타리 안에 발을 들여놓으면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휴대전화에서 특정한 작업을 실행시킬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1" i="0" dirty="0" err="1">
                <a:solidFill>
                  <a:srgbClr val="56646F"/>
                </a:solidFill>
                <a:effectLst/>
                <a:latin typeface="inherit"/>
              </a:rPr>
              <a:t>지오펜싱과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 푸시 알림을 결합하면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사용자들에게 좀 더 가까이 다가가서 그들의 참여를 이끌어낼 수 있는 아주 뛰어난 방법이 만들어질 수 있습니다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 이러한 기능은 현재로서는 네이티브 앱에서만 활용할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5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본격적으로 설명을 하기전에 몇가지 통계자료를 보시겠습니다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b="1" dirty="0">
                <a:latin typeface="Noto Sans Demilight"/>
              </a:rPr>
              <a:t>Progressive Web App </a:t>
            </a:r>
            <a:r>
              <a:rPr lang="ko-KR" altLang="en-US" sz="1200" b="1" dirty="0">
                <a:latin typeface="Noto Sans Demilight"/>
              </a:rPr>
              <a:t>은 </a:t>
            </a:r>
            <a:r>
              <a:rPr lang="en-US" altLang="ko-KR" sz="1200" b="1" dirty="0">
                <a:latin typeface="Noto Sans Demilight"/>
              </a:rPr>
              <a:t>Native App</a:t>
            </a:r>
            <a:r>
              <a:rPr lang="ko-KR" altLang="en-US" sz="1200" b="1" dirty="0">
                <a:latin typeface="Noto Sans Demilight"/>
              </a:rPr>
              <a:t> </a:t>
            </a:r>
            <a:r>
              <a:rPr lang="en-US" altLang="ko-KR" sz="1200" b="1" dirty="0">
                <a:latin typeface="Noto Sans Demilight"/>
              </a:rPr>
              <a:t>+ Web app </a:t>
            </a:r>
            <a:r>
              <a:rPr lang="ko-KR" altLang="en-US" sz="1200" b="1" dirty="0" err="1">
                <a:latin typeface="Noto Sans Demilight"/>
              </a:rPr>
              <a:t>니다</a:t>
            </a:r>
            <a:r>
              <a:rPr lang="en-US" altLang="ko-KR" sz="1200" b="1" dirty="0">
                <a:latin typeface="Noto Sans Demiligh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본격적으로 설명을 하기전에 몇가지 통계자료를 보시겠습니다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50%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이상의 사용자는 앱을 전혀 다운로드 하지 않습니다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Titillium Web" panose="00000500000000000000" pitchFamily="2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특정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개의 앱에서 사용시간의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77%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를 보냅니다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0000500000000000000" pitchFamily="2" charset="0"/>
              </a:rPr>
              <a:t>.</a:t>
            </a:r>
            <a:r>
              <a:rPr lang="en-US" altLang="ko-KR" dirty="0"/>
              <a:t>(49% + 18% + 10%)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Titillium Web" panose="020B0604020202020204" pitchFamily="2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네이티브 앱 다운로드 수가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개에 가까운 것에 비해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모바일 사용자들은 한 달에 평균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100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개 이상의 웹사이트를 방문한다고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Titillium Web" panose="020B0604020202020204" pitchFamily="2" charset="0"/>
              </a:rPr>
              <a:t>.</a:t>
            </a: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8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1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8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8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wishket.com/pwa-vs-%eb%84%a4%ec%9d%b4%ed%8b%b0%eb%b8%8c-%ec%95%b1-%ec%96%b4%eb%96%a4-%ea%b2%83%ec%9d%84-%ec%84%a0%ed%83%9d%ed%95%b4%ec%95%bc-%ed%95%a0%ea%b9%8c/" TargetMode="External"/><Relationship Id="rId13" Type="http://schemas.openxmlformats.org/officeDocument/2006/relationships/hyperlink" Target="https://www.lifewire.com/native-apps-vs-web-apps-2373133" TargetMode="External"/><Relationship Id="rId3" Type="http://schemas.openxmlformats.org/officeDocument/2006/relationships/hyperlink" Target="https://developer.mozilla.org/ko/docs/Web/Progressive_web_apps/Introduction" TargetMode="External"/><Relationship Id="rId7" Type="http://schemas.openxmlformats.org/officeDocument/2006/relationships/hyperlink" Target="http://blog.wishket.com/%ED%94%84%EB%A1%9C%EA%B7%B8%EB%A0%88%EC%8B%9C%EB%B8%8C-%EC%9B%B9-%EC%95%B1pwa%EC%9D%B4%EB%9E%80-%EB%AC%B4%EC%97%87%EC%9D%B4%EB%A9%B0-%EC%99%9C-%ED%95%84%EC%9A%94%ED%95%9C%EA%B0%80/" TargetMode="External"/><Relationship Id="rId12" Type="http://schemas.openxmlformats.org/officeDocument/2006/relationships/hyperlink" Target="https://clearbridgemobile.com/mobile-app-development-native-vs-web-vs-hybri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ltenull.github.io/2018/03/09/%EC%9B%B9%EC%95%B1-%EB%A7%A4%EB%8B%88%ED%8E%98%EC%8A%A4%ED%8A%B8-%EC%84%9C%EB%B9%84%EC%8A%A4%EC%9B%8C%EC%BB%A4-Web-App-Manifest-Service-Worker/" TargetMode="External"/><Relationship Id="rId11" Type="http://schemas.openxmlformats.org/officeDocument/2006/relationships/hyperlink" Target="https://m.blog.naver.com/acornedu/221012420292" TargetMode="External"/><Relationship Id="rId5" Type="http://schemas.openxmlformats.org/officeDocument/2006/relationships/hyperlink" Target="https://altenull.github.io/2018/02/25/%ED%94%84%EB%A1%9C%EA%B7%B8%EB%A0%88%EC%8B%9C%EB%B8%8C-%EC%9B%B9-%EC%95%B1-Progressive-Web-Apps-%EB%9E%80/" TargetMode="External"/><Relationship Id="rId10" Type="http://schemas.openxmlformats.org/officeDocument/2006/relationships/hyperlink" Target="https://web.dev/progressive-web-apps/" TargetMode="External"/><Relationship Id="rId4" Type="http://schemas.openxmlformats.org/officeDocument/2006/relationships/hyperlink" Target="https://ux.stories.pe.kr/224" TargetMode="External"/><Relationship Id="rId9" Type="http://schemas.openxmlformats.org/officeDocument/2006/relationships/hyperlink" Target="https://www.insilicogen.com/blog/350" TargetMode="External"/><Relationship Id="rId14" Type="http://schemas.openxmlformats.org/officeDocument/2006/relationships/hyperlink" Target="https://kokoutgo.tistory.com/13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6DBB-64FB-4285-A8B8-D94082B011B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특징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8884F-8925-4D01-8795-E204881D15EE}"/>
              </a:ext>
            </a:extLst>
          </p:cNvPr>
          <p:cNvSpPr txBox="1"/>
          <p:nvPr/>
        </p:nvSpPr>
        <p:spPr>
          <a:xfrm>
            <a:off x="1210316" y="1980685"/>
            <a:ext cx="5473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Demilight"/>
              </a:rPr>
              <a:t>Browser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에서 실행되지만 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아이콘으로 접근 </a:t>
            </a:r>
            <a:r>
              <a:rPr lang="ko-KR" altLang="en-US" dirty="0">
                <a:solidFill>
                  <a:srgbClr val="333333"/>
                </a:solidFill>
                <a:latin typeface="Noto Sans Demilight"/>
              </a:rPr>
              <a:t>가능하다</a:t>
            </a:r>
            <a:r>
              <a:rPr lang="en-US" altLang="ko-KR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3BD7F-FA6A-4A76-83DA-97F308C85624}"/>
              </a:ext>
            </a:extLst>
          </p:cNvPr>
          <p:cNvSpPr txBox="1"/>
          <p:nvPr/>
        </p:nvSpPr>
        <p:spPr>
          <a:xfrm>
            <a:off x="1210316" y="2578854"/>
            <a:ext cx="7992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Demilight"/>
              </a:rPr>
              <a:t>Browser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가 접근하지 못하는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기기의 하드웨어와 소프트웨어에 접근 가능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하다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6527E-8FBC-446D-AD2C-578783DF8AE8}"/>
              </a:ext>
            </a:extLst>
          </p:cNvPr>
          <p:cNvSpPr txBox="1"/>
          <p:nvPr/>
        </p:nvSpPr>
        <p:spPr>
          <a:xfrm>
            <a:off x="1210316" y="3175981"/>
            <a:ext cx="44123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en-US" altLang="ko-KR" dirty="0">
                <a:solidFill>
                  <a:srgbClr val="333333"/>
                </a:solidFill>
                <a:latin typeface="Noto Sans Demilight"/>
              </a:rPr>
              <a:t>Native App</a:t>
            </a:r>
            <a:r>
              <a:rPr lang="ko-KR" altLang="en-US" dirty="0">
                <a:solidFill>
                  <a:srgbClr val="333333"/>
                </a:solidFill>
                <a:latin typeface="Noto Sans Demilight"/>
              </a:rPr>
              <a:t>처럼 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push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알림</a:t>
            </a:r>
            <a:r>
              <a:rPr lang="ko-KR" altLang="en-US" dirty="0">
                <a:solidFill>
                  <a:srgbClr val="333333"/>
                </a:solidFill>
                <a:latin typeface="Noto Sans Demilight"/>
              </a:rPr>
              <a:t>을 보낼 수 있다</a:t>
            </a:r>
            <a:r>
              <a:rPr lang="en-US" altLang="ko-KR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53F2A-C82A-49FD-801B-8E87C5A537FD}"/>
              </a:ext>
            </a:extLst>
          </p:cNvPr>
          <p:cNvSpPr txBox="1"/>
          <p:nvPr/>
        </p:nvSpPr>
        <p:spPr>
          <a:xfrm>
            <a:off x="1210316" y="4967362"/>
            <a:ext cx="6587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offline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인 경우에도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기기의 캐시를 이용해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App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을 사용할 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수 있다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B95EA-4986-4683-A88D-AC04147A871D}"/>
              </a:ext>
            </a:extLst>
          </p:cNvPr>
          <p:cNvSpPr txBox="1"/>
          <p:nvPr/>
        </p:nvSpPr>
        <p:spPr>
          <a:xfrm>
            <a:off x="1210316" y="3773108"/>
            <a:ext cx="41569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검색엔진을 통해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앱을 검색할 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수 있다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64322-C764-445B-95C0-5BEBD83E2B22}"/>
              </a:ext>
            </a:extLst>
          </p:cNvPr>
          <p:cNvSpPr txBox="1"/>
          <p:nvPr/>
        </p:nvSpPr>
        <p:spPr>
          <a:xfrm>
            <a:off x="1210316" y="4370235"/>
            <a:ext cx="34756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부분적인 업데이트</a:t>
            </a:r>
            <a:r>
              <a:rPr lang="ko-KR" altLang="en-US" dirty="0">
                <a:solidFill>
                  <a:srgbClr val="333333"/>
                </a:solidFill>
                <a:latin typeface="Noto Sans Demilight"/>
              </a:rPr>
              <a:t>가 가능하다</a:t>
            </a:r>
            <a:r>
              <a:rPr lang="en-US" altLang="ko-KR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2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6DBB-64FB-4285-A8B8-D94082B011B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구성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2F023E-2588-4D53-8011-0968C0DE4D5A}"/>
              </a:ext>
            </a:extLst>
          </p:cNvPr>
          <p:cNvSpPr/>
          <p:nvPr/>
        </p:nvSpPr>
        <p:spPr>
          <a:xfrm>
            <a:off x="2619272" y="1318346"/>
            <a:ext cx="1955433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222426"/>
                </a:solidFill>
                <a:latin typeface="Noto Sans Demilight"/>
              </a:rPr>
              <a:t>웹 </a:t>
            </a:r>
            <a:r>
              <a:rPr lang="ko-KR" altLang="en-US" sz="1600" b="1" dirty="0" err="1">
                <a:solidFill>
                  <a:srgbClr val="222426"/>
                </a:solidFill>
                <a:latin typeface="Noto Sans Demilight"/>
              </a:rPr>
              <a:t>메니페스트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(Web App </a:t>
            </a:r>
            <a:r>
              <a:rPr lang="en-US" altLang="ko-KR" sz="1600" b="1" i="0" dirty="0" err="1">
                <a:solidFill>
                  <a:srgbClr val="222426"/>
                </a:solidFill>
                <a:effectLst/>
                <a:latin typeface="Noto Sans Demilight"/>
              </a:rPr>
              <a:t>Menifest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)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4906E82-641A-4B85-9724-BF30AF7D35DB}"/>
              </a:ext>
            </a:extLst>
          </p:cNvPr>
          <p:cNvSpPr/>
          <p:nvPr/>
        </p:nvSpPr>
        <p:spPr>
          <a:xfrm>
            <a:off x="8075848" y="1311043"/>
            <a:ext cx="1955433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222426"/>
                </a:solidFill>
                <a:effectLst/>
                <a:latin typeface="Noto Sans Demilight"/>
              </a:rPr>
              <a:t>서비스 워커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(Service Worker)</a:t>
            </a:r>
            <a:endParaRPr lang="ko-KR" altLang="en-US" sz="1600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5157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6DBB-64FB-4285-A8B8-D94082B011B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구성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FBBB6-A176-436E-8285-F0E09CAFEE00}"/>
              </a:ext>
            </a:extLst>
          </p:cNvPr>
          <p:cNvSpPr/>
          <p:nvPr/>
        </p:nvSpPr>
        <p:spPr>
          <a:xfrm>
            <a:off x="482321" y="2311121"/>
            <a:ext cx="11304395" cy="43107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100D41-E0F5-498E-9B63-D91447DBB7DB}"/>
              </a:ext>
            </a:extLst>
          </p:cNvPr>
          <p:cNvSpPr/>
          <p:nvPr/>
        </p:nvSpPr>
        <p:spPr>
          <a:xfrm>
            <a:off x="482322" y="1235372"/>
            <a:ext cx="5569490" cy="107574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D011B1-6FF5-4EA5-92DE-5E3C17214DE9}"/>
              </a:ext>
            </a:extLst>
          </p:cNvPr>
          <p:cNvCxnSpPr>
            <a:cxnSpLocks/>
          </p:cNvCxnSpPr>
          <p:nvPr/>
        </p:nvCxnSpPr>
        <p:spPr>
          <a:xfrm>
            <a:off x="512467" y="2309206"/>
            <a:ext cx="5506496" cy="19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86FBC7-9633-4179-A045-08A7AC861B12}"/>
              </a:ext>
            </a:extLst>
          </p:cNvPr>
          <p:cNvSpPr txBox="1"/>
          <p:nvPr/>
        </p:nvSpPr>
        <p:spPr>
          <a:xfrm>
            <a:off x="512467" y="2358816"/>
            <a:ext cx="6895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</a:rPr>
              <a:t>웹 </a:t>
            </a:r>
            <a:r>
              <a:rPr lang="ko-KR" alt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</a:rPr>
              <a:t>메니페스트</a:t>
            </a:r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Demilight"/>
              </a:rPr>
              <a:t>(Web App Manifest) :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oto Sans Demilight"/>
              </a:rPr>
              <a:t> 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</a:rPr>
              <a:t>브라우저가 웹 앱을 설치할 때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</a:rPr>
              <a:t>,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</a:rPr>
              <a:t> 홈 화면에서 웹 앱을 적절히 표현하는 데 필요한 정보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</a:rPr>
              <a:t>를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</a:rPr>
              <a:t> 담고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</a:rPr>
              <a:t>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</a:rPr>
              <a:t>.</a:t>
            </a:r>
            <a:endParaRPr lang="ko-KR" alt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pleGothic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BBBB6E6-1597-498A-B837-DBFE866F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44" y="2413451"/>
            <a:ext cx="3979740" cy="4106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1145B7-7DB1-47ED-A30D-E4C2DE40FACC}"/>
              </a:ext>
            </a:extLst>
          </p:cNvPr>
          <p:cNvSpPr txBox="1"/>
          <p:nvPr/>
        </p:nvSpPr>
        <p:spPr>
          <a:xfrm>
            <a:off x="630670" y="3112891"/>
            <a:ext cx="67146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</a:t>
            </a:r>
            <a:r>
              <a:rPr lang="en-US" altLang="ko-KR" sz="1400" b="1" i="0" dirty="0" err="1">
                <a:solidFill>
                  <a:srgbClr val="555555"/>
                </a:solidFill>
                <a:effectLst/>
                <a:latin typeface="Noto Sans Demilight"/>
              </a:rPr>
              <a:t>short_name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사용자 홈 화면에서 아이콘 이름으로 사용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name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Demilight"/>
              </a:rPr>
              <a:t>웹앱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 설치 배너에 사용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icons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홈 화면에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Demilight"/>
              </a:rPr>
              <a:t>추가할때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 사용할 이미지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</a:t>
            </a:r>
            <a:r>
              <a:rPr lang="en-US" altLang="ko-KR" sz="1400" b="1" i="0" dirty="0" err="1">
                <a:solidFill>
                  <a:srgbClr val="555555"/>
                </a:solidFill>
                <a:effectLst/>
                <a:latin typeface="Noto Sans Demilight"/>
              </a:rPr>
              <a:t>start_url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Demilight"/>
              </a:rPr>
              <a:t>웹앱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Demilight"/>
              </a:rPr>
              <a:t>실행시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 시작되는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URL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주소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display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디스플레이 유형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(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Noto Sans Demilight"/>
              </a:rPr>
              <a:t>fullscreen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, standalone, browser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중 설정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</a:t>
            </a:r>
            <a:r>
              <a:rPr lang="en-US" altLang="ko-KR" sz="1400" b="1" i="0" dirty="0" err="1">
                <a:solidFill>
                  <a:srgbClr val="555555"/>
                </a:solidFill>
                <a:effectLst/>
                <a:latin typeface="Noto Sans Demilight"/>
              </a:rPr>
              <a:t>theme_color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상단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Demilight"/>
              </a:rPr>
              <a:t>툴바의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 색상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</a:t>
            </a:r>
            <a:r>
              <a:rPr lang="en-US" altLang="ko-KR" sz="1400" b="1" i="0" dirty="0" err="1">
                <a:solidFill>
                  <a:srgbClr val="555555"/>
                </a:solidFill>
                <a:effectLst/>
                <a:latin typeface="Noto Sans Demilight"/>
              </a:rPr>
              <a:t>background_color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Demilight"/>
              </a:rPr>
              <a:t>스플래시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 화면 배경 색상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555555"/>
                </a:solidFill>
                <a:effectLst/>
                <a:latin typeface="Noto Sans Demilight"/>
              </a:rPr>
              <a:t> orientation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특정 방향을 강제로 지정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(landscape, portrait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Demilight"/>
              </a:rPr>
              <a:t>중 설정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Demilight"/>
              </a:rPr>
              <a:t>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F3F183-D361-4E01-9CD0-154F7290807E}"/>
              </a:ext>
            </a:extLst>
          </p:cNvPr>
          <p:cNvSpPr/>
          <p:nvPr/>
        </p:nvSpPr>
        <p:spPr>
          <a:xfrm>
            <a:off x="2428674" y="1316288"/>
            <a:ext cx="1955433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222426"/>
                </a:solidFill>
                <a:latin typeface="Noto Sans Demilight"/>
              </a:rPr>
              <a:t>웹 </a:t>
            </a:r>
            <a:r>
              <a:rPr lang="ko-KR" altLang="en-US" sz="1600" b="1" dirty="0" err="1">
                <a:solidFill>
                  <a:srgbClr val="222426"/>
                </a:solidFill>
                <a:latin typeface="Noto Sans Demilight"/>
              </a:rPr>
              <a:t>메니페스트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(Web App </a:t>
            </a:r>
            <a:r>
              <a:rPr lang="en-US" altLang="ko-KR" sz="1600" b="1" i="0" dirty="0" err="1">
                <a:solidFill>
                  <a:srgbClr val="222426"/>
                </a:solidFill>
                <a:effectLst/>
                <a:latin typeface="Noto Sans Demilight"/>
              </a:rPr>
              <a:t>Menifest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)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13B344A-22BA-4AA0-8D6D-58D9160A9EE2}"/>
              </a:ext>
            </a:extLst>
          </p:cNvPr>
          <p:cNvSpPr/>
          <p:nvPr/>
        </p:nvSpPr>
        <p:spPr>
          <a:xfrm>
            <a:off x="8075848" y="1311043"/>
            <a:ext cx="1955433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222426"/>
                </a:solidFill>
                <a:effectLst/>
                <a:latin typeface="Noto Sans Demilight"/>
              </a:rPr>
              <a:t>서비스 워커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(Service Worker)</a:t>
            </a:r>
            <a:endParaRPr lang="ko-KR" altLang="en-US" sz="1600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024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6DBB-64FB-4285-A8B8-D94082B011BC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구성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FBBB6-A176-436E-8285-F0E09CAFEE00}"/>
              </a:ext>
            </a:extLst>
          </p:cNvPr>
          <p:cNvSpPr/>
          <p:nvPr/>
        </p:nvSpPr>
        <p:spPr>
          <a:xfrm>
            <a:off x="482321" y="2311121"/>
            <a:ext cx="11304395" cy="43107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1AF5FE3-FEF6-470C-AF49-6A1F02BD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080" y="2386672"/>
            <a:ext cx="4336600" cy="42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A9F70A-84D3-4AAB-946D-442E42C1ABFB}"/>
              </a:ext>
            </a:extLst>
          </p:cNvPr>
          <p:cNvSpPr txBox="1"/>
          <p:nvPr/>
        </p:nvSpPr>
        <p:spPr>
          <a:xfrm>
            <a:off x="469246" y="2421247"/>
            <a:ext cx="690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Arial" panose="020B0604020202020204" pitchFamily="34" charset="0"/>
              </a:rPr>
              <a:t>서비스 </a:t>
            </a:r>
            <a:r>
              <a:rPr lang="ko-KR" altLang="en-US" b="1" dirty="0">
                <a:latin typeface="Arial" panose="020B0604020202020204" pitchFamily="34" charset="0"/>
              </a:rPr>
              <a:t>워커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(service worker): 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백그라운드에서 실행되는 스크립트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E7C78-875F-4CF0-AFFE-20918F853AE5}"/>
              </a:ext>
            </a:extLst>
          </p:cNvPr>
          <p:cNvSpPr txBox="1"/>
          <p:nvPr/>
        </p:nvSpPr>
        <p:spPr>
          <a:xfrm>
            <a:off x="482319" y="3635567"/>
            <a:ext cx="8571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Demilight"/>
              </a:rPr>
              <a:t> - Browser</a:t>
            </a:r>
            <a:r>
              <a:rPr lang="ko-KR" altLang="en-US" dirty="0">
                <a:latin typeface="Noto Sans Demilight"/>
              </a:rPr>
              <a:t>와 </a:t>
            </a:r>
            <a:r>
              <a:rPr lang="en-US" altLang="ko-KR" dirty="0">
                <a:latin typeface="Noto Sans Demilight"/>
              </a:rPr>
              <a:t>server</a:t>
            </a:r>
            <a:r>
              <a:rPr lang="ko-KR" altLang="en-US" dirty="0">
                <a:latin typeface="Noto Sans Demilight"/>
              </a:rPr>
              <a:t>사이에서 </a:t>
            </a:r>
            <a:r>
              <a:rPr lang="ko-KR" altLang="en-US" b="1" dirty="0">
                <a:latin typeface="Noto Sans Demilight"/>
              </a:rPr>
              <a:t>요청을 </a:t>
            </a:r>
            <a:r>
              <a:rPr lang="ko-KR" altLang="en-US" b="1" dirty="0" err="1">
                <a:latin typeface="Noto Sans Demilight"/>
              </a:rPr>
              <a:t>캐시</a:t>
            </a:r>
            <a:r>
              <a:rPr lang="ko-KR" altLang="en-US" dirty="0" err="1">
                <a:latin typeface="Noto Sans Demilight"/>
              </a:rPr>
              <a:t>해</a:t>
            </a:r>
            <a:r>
              <a:rPr lang="ko-KR" altLang="en-US" dirty="0">
                <a:latin typeface="Noto Sans Demilight"/>
              </a:rPr>
              <a:t> </a:t>
            </a:r>
            <a:r>
              <a:rPr lang="en-US" altLang="ko-KR" dirty="0">
                <a:latin typeface="Noto Sans Demilight"/>
              </a:rPr>
              <a:t>offline</a:t>
            </a:r>
            <a:r>
              <a:rPr lang="ko-KR" altLang="en-US" dirty="0">
                <a:latin typeface="Noto Sans Demilight"/>
              </a:rPr>
              <a:t>에서 앱을 사용할 수 있도록 해준다</a:t>
            </a:r>
            <a:r>
              <a:rPr lang="en-US" altLang="ko-KR" dirty="0">
                <a:latin typeface="Noto Sans Demilight"/>
              </a:rPr>
              <a:t>.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7A82B-9695-4C06-9E53-2E42F9220C97}"/>
              </a:ext>
            </a:extLst>
          </p:cNvPr>
          <p:cNvSpPr txBox="1"/>
          <p:nvPr/>
        </p:nvSpPr>
        <p:spPr>
          <a:xfrm>
            <a:off x="482319" y="4406488"/>
            <a:ext cx="8360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Demilight"/>
              </a:rPr>
              <a:t> - App</a:t>
            </a:r>
            <a:r>
              <a:rPr lang="ko-KR" altLang="en-US" dirty="0">
                <a:latin typeface="Noto Sans Demilight"/>
              </a:rPr>
              <a:t>을 사용하지 않을 때 </a:t>
            </a:r>
            <a:r>
              <a:rPr lang="en-US" altLang="ko-KR" b="1" dirty="0">
                <a:latin typeface="Noto Sans Demilight"/>
              </a:rPr>
              <a:t>push</a:t>
            </a:r>
            <a:r>
              <a:rPr lang="ko-KR" altLang="en-US" b="1" dirty="0">
                <a:latin typeface="Noto Sans Demilight"/>
              </a:rPr>
              <a:t>알림</a:t>
            </a:r>
            <a:r>
              <a:rPr lang="ko-KR" altLang="en-US" dirty="0">
                <a:latin typeface="Noto Sans Demilight"/>
              </a:rPr>
              <a:t>을 보내거나 </a:t>
            </a:r>
            <a:r>
              <a:rPr lang="en-US" altLang="ko-KR" b="1" dirty="0">
                <a:latin typeface="Noto Sans Demilight"/>
              </a:rPr>
              <a:t>background</a:t>
            </a:r>
            <a:r>
              <a:rPr lang="ko-KR" altLang="en-US" b="1" dirty="0">
                <a:latin typeface="Noto Sans Demilight"/>
              </a:rPr>
              <a:t>작업</a:t>
            </a:r>
            <a:r>
              <a:rPr lang="ko-KR" altLang="en-US" dirty="0">
                <a:latin typeface="Noto Sans Demilight"/>
              </a:rPr>
              <a:t>을 수행한다</a:t>
            </a:r>
            <a:r>
              <a:rPr lang="en-US" altLang="ko-KR" dirty="0">
                <a:latin typeface="Noto Sans Demilight"/>
              </a:rPr>
              <a:t>.</a:t>
            </a:r>
            <a:endParaRPr lang="ko-KR" altLang="en-US" dirty="0">
              <a:latin typeface="Noto Sans Demilight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59BBB7-0EE4-4292-B35A-180BD2D63078}"/>
              </a:ext>
            </a:extLst>
          </p:cNvPr>
          <p:cNvSpPr/>
          <p:nvPr/>
        </p:nvSpPr>
        <p:spPr>
          <a:xfrm>
            <a:off x="2428674" y="1316288"/>
            <a:ext cx="1955433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222426"/>
                </a:solidFill>
                <a:latin typeface="Noto Sans Demilight"/>
              </a:rPr>
              <a:t>웹 </a:t>
            </a:r>
            <a:r>
              <a:rPr lang="ko-KR" altLang="en-US" sz="1600" b="1" dirty="0" err="1">
                <a:solidFill>
                  <a:srgbClr val="222426"/>
                </a:solidFill>
                <a:latin typeface="Noto Sans Demilight"/>
              </a:rPr>
              <a:t>메니페스트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(Web App </a:t>
            </a:r>
            <a:r>
              <a:rPr lang="en-US" altLang="ko-KR" sz="1600" b="1" i="0" dirty="0" err="1">
                <a:solidFill>
                  <a:srgbClr val="222426"/>
                </a:solidFill>
                <a:effectLst/>
                <a:latin typeface="Noto Sans Demilight"/>
              </a:rPr>
              <a:t>Menifest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)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D7EA9BE-4F06-4466-96B5-4282EF06C88C}"/>
              </a:ext>
            </a:extLst>
          </p:cNvPr>
          <p:cNvSpPr/>
          <p:nvPr/>
        </p:nvSpPr>
        <p:spPr>
          <a:xfrm>
            <a:off x="8075848" y="1311043"/>
            <a:ext cx="1955433" cy="91391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i="0" dirty="0">
                <a:solidFill>
                  <a:srgbClr val="222426"/>
                </a:solidFill>
                <a:effectLst/>
                <a:latin typeface="Noto Sans Demilight"/>
              </a:rPr>
              <a:t>서비스 워커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Noto Sans Demilight"/>
              </a:rPr>
              <a:t>(Service Worker)</a:t>
            </a:r>
            <a:endParaRPr lang="ko-KR" altLang="en-US" sz="1600" dirty="0">
              <a:latin typeface="Noto Sans Demiligh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23A117-34F6-4C2A-9543-0F25EE7F78EA}"/>
              </a:ext>
            </a:extLst>
          </p:cNvPr>
          <p:cNvSpPr/>
          <p:nvPr/>
        </p:nvSpPr>
        <p:spPr>
          <a:xfrm>
            <a:off x="6217226" y="1222517"/>
            <a:ext cx="5569490" cy="107574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D4FBE0-BD62-4ED6-B283-EE28FCA7CE1D}"/>
              </a:ext>
            </a:extLst>
          </p:cNvPr>
          <p:cNvCxnSpPr>
            <a:cxnSpLocks/>
          </p:cNvCxnSpPr>
          <p:nvPr/>
        </p:nvCxnSpPr>
        <p:spPr>
          <a:xfrm>
            <a:off x="6250679" y="2298055"/>
            <a:ext cx="5506496" cy="19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95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576348" y="612844"/>
            <a:ext cx="110393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en-US" altLang="ko-KR" b="1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3"/>
              </a:rPr>
              <a:t>https://developer.mozilla.org/ko/docs/Web/Progressive_web_apps/Introduction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4"/>
              </a:rPr>
              <a:t>https://ux.stories.pe.kr/224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5"/>
              </a:rPr>
              <a:t>https://altenull.github.io/2018/02/25/%ED%94%84%EB%A1%9C%EA%B7%B8%EB%A0%88%EC%8B%9C%EB%B8%8C-%EC%9B%B9-%EC%95%B1-Progressive-Web-Apps-%EB%9E%80/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6"/>
              </a:rPr>
              <a:t>https://altenull.github.io/2018/03/09/%EC%9B%B9%EC%95%B1-%EB%A7%A4%EB%8B%88%ED%8E%98%EC%8A%A4%ED%8A%B8-%EC%84%9C%EB%B9%84%EC%8A%A4%EC%9B%8C%EC%BB%A4-Web-App-Manifest-Service-Worker/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7"/>
              </a:rPr>
              <a:t>http://blog.wishket.com/%ED%94%84%EB%A1%9C%EA%B7%B8%EB%A0%88%EC%8B%9C%EB%B8%8C-%EC%9B%B9-%EC%95%B1pwa%EC%9D%B4%EB%9E%80-%EB%AC%B4%EC%97%87%EC%9D%B4%EB%A9%B0-%EC%99%9C-%ED%95%84%EC%9A%94%ED%95%9C%EA%B0%80/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8"/>
              </a:rPr>
              <a:t>http://blog.wishket.com/pwa-vs-%eb%84%a4%ec%9d%b4%ed%8b%b0%eb%b8%8c-%ec%95%b1-%ec%96%b4%eb%96%a4-%ea%b2%83%ec%9d%84-%ec%84%a0%ed%83%9d%ed%95%b4%ec%95%bc-%ed%95%a0%ea%b9%8c/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9"/>
              </a:rPr>
              <a:t>https://www.insilicogen.com/blog/350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0"/>
              </a:rPr>
              <a:t>https://web.dev/progressive-web-apps/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1"/>
              </a:rPr>
              <a:t>https://m.blog.naver.com/acornedu/221012420292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2"/>
              </a:rPr>
              <a:t>https://clearbridgemobile.com/mobile-app-development-native-vs-web-vs-hybrid/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3"/>
              </a:rPr>
              <a:t>https://www.lifewire.com/native-apps-vs-web-apps-2373133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4"/>
              </a:rPr>
              <a:t>https://kokoutgo.tistory.com/130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652801" y="3075057"/>
            <a:ext cx="4886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PWA</a:t>
            </a:r>
          </a:p>
          <a:p>
            <a:pPr algn="ctr"/>
            <a:r>
              <a:rPr lang="en-US" altLang="ko-KR" sz="4000" b="1" dirty="0">
                <a:latin typeface="Noto Sans Demilight"/>
              </a:rPr>
              <a:t>(Progressive Web App)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00AF9-CDF5-490E-9C82-A80520EFE1D4}"/>
              </a:ext>
            </a:extLst>
          </p:cNvPr>
          <p:cNvSpPr txBox="1"/>
          <p:nvPr/>
        </p:nvSpPr>
        <p:spPr>
          <a:xfrm>
            <a:off x="3667308" y="4778535"/>
            <a:ext cx="4961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Native App</a:t>
            </a:r>
            <a:r>
              <a:rPr lang="ko-KR" altLang="en-US" sz="4000" b="1" dirty="0">
                <a:latin typeface="Noto Sans Demilight"/>
              </a:rPr>
              <a:t> </a:t>
            </a:r>
            <a:r>
              <a:rPr lang="en-US" altLang="ko-KR" sz="4000" b="1" dirty="0">
                <a:latin typeface="Noto Sans Demilight"/>
              </a:rPr>
              <a:t>+ Web app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C30B2-DDC9-47E1-89D7-6079C7DE78C2}"/>
              </a:ext>
            </a:extLst>
          </p:cNvPr>
          <p:cNvSpPr txBox="1"/>
          <p:nvPr/>
        </p:nvSpPr>
        <p:spPr>
          <a:xfrm>
            <a:off x="3730779" y="2051181"/>
            <a:ext cx="4834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Progressive Web App</a:t>
            </a:r>
            <a:endParaRPr lang="ko-KR" altLang="en-US" sz="4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F2B2A17-EF66-4DAF-97CB-4C974C945017}"/>
              </a:ext>
            </a:extLst>
          </p:cNvPr>
          <p:cNvSpPr/>
          <p:nvPr/>
        </p:nvSpPr>
        <p:spPr>
          <a:xfrm rot="5400000">
            <a:off x="5178701" y="3160506"/>
            <a:ext cx="1938257" cy="1216590"/>
          </a:xfrm>
          <a:prstGeom prst="rightArrow">
            <a:avLst>
              <a:gd name="adj1" fmla="val 48255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047EA-19F0-40EF-AC66-88088690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0" y="1801856"/>
            <a:ext cx="4660909" cy="339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609B5-E49E-4D85-B653-F733DA82820D}"/>
              </a:ext>
            </a:extLst>
          </p:cNvPr>
          <p:cNvSpPr/>
          <p:nvPr/>
        </p:nvSpPr>
        <p:spPr>
          <a:xfrm>
            <a:off x="4213258" y="2388356"/>
            <a:ext cx="671643" cy="432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4F99D-0C0C-4F89-ACE7-790016D624E4}"/>
              </a:ext>
            </a:extLst>
          </p:cNvPr>
          <p:cNvSpPr txBox="1"/>
          <p:nvPr/>
        </p:nvSpPr>
        <p:spPr>
          <a:xfrm>
            <a:off x="2714459" y="3833195"/>
            <a:ext cx="284863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i="0" dirty="0">
                <a:effectLst/>
                <a:latin typeface="Noto Sans Demilight"/>
              </a:rPr>
              <a:t>2014</a:t>
            </a:r>
            <a:r>
              <a:rPr lang="ko-KR" altLang="en-US" sz="1400" i="0" dirty="0">
                <a:effectLst/>
                <a:latin typeface="Noto Sans Demilight"/>
              </a:rPr>
              <a:t>년 </a:t>
            </a:r>
            <a:r>
              <a:rPr lang="ko-KR" altLang="en-US" sz="1400" dirty="0">
                <a:latin typeface="Noto Sans Demilight"/>
              </a:rPr>
              <a:t>이후로 </a:t>
            </a:r>
            <a:r>
              <a:rPr lang="ko-KR" altLang="en-US" sz="1400" b="1" dirty="0">
                <a:latin typeface="Noto Sans Demilight"/>
              </a:rPr>
              <a:t>모바일 사용자수가</a:t>
            </a:r>
            <a:endParaRPr lang="en-US" altLang="ko-KR" sz="1400" b="1" dirty="0">
              <a:latin typeface="Noto Sans Demilight"/>
            </a:endParaRPr>
          </a:p>
          <a:p>
            <a:r>
              <a:rPr lang="ko-KR" altLang="en-US" sz="1400" b="1" i="0" dirty="0">
                <a:effectLst/>
                <a:latin typeface="Noto Sans Demilight"/>
              </a:rPr>
              <a:t>데스크탑 사용자를 넘어섰다</a:t>
            </a:r>
            <a:r>
              <a:rPr lang="en-US" altLang="ko-KR" sz="1400" b="1" i="0" dirty="0">
                <a:effectLst/>
                <a:latin typeface="Noto Sans Demilight"/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BA8785-C0E5-4926-8030-1FA093D9B220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138778" y="2820435"/>
            <a:ext cx="410302" cy="1012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F55F34-5FE8-45D9-B44F-971394C4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97" y="2074277"/>
            <a:ext cx="4762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F5FD86-DE29-46E2-B3F8-CBB9381C94D9}"/>
              </a:ext>
            </a:extLst>
          </p:cNvPr>
          <p:cNvSpPr/>
          <p:nvPr/>
        </p:nvSpPr>
        <p:spPr>
          <a:xfrm>
            <a:off x="7622906" y="3863591"/>
            <a:ext cx="671643" cy="432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B6155-94E0-4823-A21A-174A8E23BA67}"/>
              </a:ext>
            </a:extLst>
          </p:cNvPr>
          <p:cNvSpPr txBox="1"/>
          <p:nvPr/>
        </p:nvSpPr>
        <p:spPr>
          <a:xfrm>
            <a:off x="6392675" y="4750214"/>
            <a:ext cx="313210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/>
                <a:latin typeface="Noto Sans Demilight"/>
              </a:rPr>
              <a:t>모바일사용자는 </a:t>
            </a:r>
            <a:r>
              <a:rPr lang="ko-KR" altLang="en-US" sz="1400" b="1" i="0" dirty="0">
                <a:effectLst/>
                <a:latin typeface="Noto Sans Demilight"/>
              </a:rPr>
              <a:t>사용시간의 대부분을 네이티브 앱에서 보낸다</a:t>
            </a:r>
            <a:r>
              <a:rPr lang="en-US" altLang="ko-KR" sz="1400" b="1" i="0" dirty="0">
                <a:effectLst/>
                <a:latin typeface="Noto Sans Demilight"/>
              </a:rPr>
              <a:t>.</a:t>
            </a:r>
            <a:r>
              <a:rPr lang="ko-KR" altLang="en-US" sz="1400" b="1" i="0" dirty="0">
                <a:effectLst/>
                <a:latin typeface="Noto Sans Demilight"/>
              </a:rPr>
              <a:t> </a:t>
            </a:r>
            <a:endParaRPr lang="en-US" altLang="ko-KR" sz="1400" b="1" i="0" dirty="0">
              <a:effectLst/>
              <a:latin typeface="Noto Sans Demilight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05D23A3-F03A-4594-9B40-0D5B810FB70E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958728" y="4295670"/>
            <a:ext cx="0" cy="454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691ED2-ABBA-4D94-A949-2E09AD44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7" y="2343778"/>
            <a:ext cx="4762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B95E60-542B-47EF-AEFE-B26BC896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408" y="1956776"/>
            <a:ext cx="4762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609B5-E49E-4D85-B653-F733DA82820D}"/>
              </a:ext>
            </a:extLst>
          </p:cNvPr>
          <p:cNvSpPr/>
          <p:nvPr/>
        </p:nvSpPr>
        <p:spPr>
          <a:xfrm>
            <a:off x="1198753" y="3647551"/>
            <a:ext cx="671643" cy="432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4F99D-0C0C-4F89-ACE7-790016D624E4}"/>
              </a:ext>
            </a:extLst>
          </p:cNvPr>
          <p:cNvSpPr txBox="1"/>
          <p:nvPr/>
        </p:nvSpPr>
        <p:spPr>
          <a:xfrm>
            <a:off x="333209" y="5072938"/>
            <a:ext cx="284863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/>
                <a:latin typeface="Noto Sans Demilight"/>
              </a:rPr>
              <a:t>모바일 사용자의 약 </a:t>
            </a:r>
            <a:r>
              <a:rPr lang="en-US" altLang="ko-KR" sz="1400" i="0" dirty="0">
                <a:effectLst/>
                <a:latin typeface="Noto Sans Demilight"/>
              </a:rPr>
              <a:t>50%</a:t>
            </a:r>
            <a:r>
              <a:rPr lang="ko-KR" altLang="en-US" sz="1400" i="0" dirty="0">
                <a:effectLst/>
                <a:latin typeface="Noto Sans Demilight"/>
              </a:rPr>
              <a:t>는 앱을 </a:t>
            </a:r>
            <a:r>
              <a:rPr lang="ko-KR" altLang="en-US" sz="1400" b="1" i="0" dirty="0">
                <a:effectLst/>
                <a:latin typeface="Noto Sans Demilight"/>
              </a:rPr>
              <a:t>새로 설치하지 않는다</a:t>
            </a:r>
            <a:r>
              <a:rPr lang="en-US" altLang="ko-KR" sz="1400" b="1" i="0" dirty="0">
                <a:effectLst/>
                <a:latin typeface="Noto Sans Demilight"/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BA8785-C0E5-4926-8030-1FA093D9B220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1534575" y="4079630"/>
            <a:ext cx="222953" cy="993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F5FD86-DE29-46E2-B3F8-CBB9381C94D9}"/>
              </a:ext>
            </a:extLst>
          </p:cNvPr>
          <p:cNvSpPr/>
          <p:nvPr/>
        </p:nvSpPr>
        <p:spPr>
          <a:xfrm>
            <a:off x="6646608" y="2582427"/>
            <a:ext cx="1221251" cy="2084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B6155-94E0-4823-A21A-174A8E23BA67}"/>
              </a:ext>
            </a:extLst>
          </p:cNvPr>
          <p:cNvSpPr txBox="1"/>
          <p:nvPr/>
        </p:nvSpPr>
        <p:spPr>
          <a:xfrm>
            <a:off x="5563097" y="5292136"/>
            <a:ext cx="3484856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/>
                <a:latin typeface="Noto Sans Demilight"/>
              </a:rPr>
              <a:t>설치된 </a:t>
            </a:r>
            <a:r>
              <a:rPr lang="en-US" altLang="ko-KR" sz="1400" i="0" dirty="0">
                <a:effectLst/>
                <a:latin typeface="Noto Sans Demilight"/>
              </a:rPr>
              <a:t>APP</a:t>
            </a:r>
            <a:r>
              <a:rPr lang="ko-KR" altLang="en-US" sz="1400" i="0" dirty="0">
                <a:effectLst/>
                <a:latin typeface="Noto Sans Demilight"/>
              </a:rPr>
              <a:t> 중 </a:t>
            </a:r>
            <a:r>
              <a:rPr lang="ko-KR" altLang="en-US" sz="1400" b="1" i="0" dirty="0">
                <a:effectLst/>
                <a:latin typeface="Noto Sans Demilight"/>
              </a:rPr>
              <a:t>특정 </a:t>
            </a:r>
            <a:r>
              <a:rPr lang="en-US" altLang="ko-KR" sz="1400" b="1" i="0" dirty="0">
                <a:effectLst/>
                <a:latin typeface="Noto Sans Demilight"/>
              </a:rPr>
              <a:t>APP</a:t>
            </a:r>
            <a:r>
              <a:rPr lang="ko-KR" altLang="en-US" sz="1400" b="1" i="0" dirty="0">
                <a:effectLst/>
                <a:latin typeface="Noto Sans Demilight"/>
              </a:rPr>
              <a:t>만 주로 사용한다</a:t>
            </a:r>
            <a:r>
              <a:rPr lang="en-US" altLang="ko-KR" sz="1400" b="1" i="0" dirty="0">
                <a:effectLst/>
                <a:latin typeface="Noto Sans Demilight"/>
              </a:rPr>
              <a:t>.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05D23A3-F03A-4594-9B40-0D5B810FB70E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H="1" flipV="1">
            <a:off x="7257234" y="4666485"/>
            <a:ext cx="48291" cy="625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6DBB-64FB-4285-A8B8-D94082B011BC}"/>
              </a:ext>
            </a:extLst>
          </p:cNvPr>
          <p:cNvSpPr txBox="1"/>
          <p:nvPr/>
        </p:nvSpPr>
        <p:spPr>
          <a:xfrm>
            <a:off x="179265" y="712152"/>
            <a:ext cx="37546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Web App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VS Native App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D09FA3-C17B-45E9-B3C6-5244C806F376}"/>
              </a:ext>
            </a:extLst>
          </p:cNvPr>
          <p:cNvCxnSpPr>
            <a:cxnSpLocks/>
          </p:cNvCxnSpPr>
          <p:nvPr/>
        </p:nvCxnSpPr>
        <p:spPr>
          <a:xfrm>
            <a:off x="6095122" y="1989572"/>
            <a:ext cx="0" cy="407165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866A20-AA41-4021-99E9-5924A30D46A7}"/>
              </a:ext>
            </a:extLst>
          </p:cNvPr>
          <p:cNvSpPr txBox="1"/>
          <p:nvPr/>
        </p:nvSpPr>
        <p:spPr>
          <a:xfrm flipH="1">
            <a:off x="2299869" y="1758739"/>
            <a:ext cx="177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oto Sans Demilight"/>
              </a:rPr>
              <a:t>Web App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03FA8-B69F-4A1F-B73E-58DB8E03B254}"/>
              </a:ext>
            </a:extLst>
          </p:cNvPr>
          <p:cNvSpPr txBox="1"/>
          <p:nvPr/>
        </p:nvSpPr>
        <p:spPr>
          <a:xfrm flipH="1">
            <a:off x="8164771" y="1758739"/>
            <a:ext cx="177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Noto Sans Demilight"/>
              </a:rPr>
              <a:t>Native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9AA7D-E601-4761-B004-7FB3AF30E9CC}"/>
              </a:ext>
            </a:extLst>
          </p:cNvPr>
          <p:cNvSpPr txBox="1"/>
          <p:nvPr/>
        </p:nvSpPr>
        <p:spPr>
          <a:xfrm>
            <a:off x="1525174" y="2963741"/>
            <a:ext cx="3327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Web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에서 동작하는 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Application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3D0A4-7CE8-4405-B5C7-8A3EA806E6CF}"/>
              </a:ext>
            </a:extLst>
          </p:cNvPr>
          <p:cNvSpPr txBox="1"/>
          <p:nvPr/>
        </p:nvSpPr>
        <p:spPr>
          <a:xfrm>
            <a:off x="7272159" y="2969253"/>
            <a:ext cx="3563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Mobile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에서 동작하는 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Application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82518-91C5-4E87-83E3-D0645F43D345}"/>
              </a:ext>
            </a:extLst>
          </p:cNvPr>
          <p:cNvSpPr txBox="1"/>
          <p:nvPr/>
        </p:nvSpPr>
        <p:spPr>
          <a:xfrm>
            <a:off x="1501770" y="3472701"/>
            <a:ext cx="3374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Web Browser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로 접근 가능하다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CB287-8332-4B34-A8D2-6E20D4A53980}"/>
              </a:ext>
            </a:extLst>
          </p:cNvPr>
          <p:cNvSpPr txBox="1"/>
          <p:nvPr/>
        </p:nvSpPr>
        <p:spPr>
          <a:xfrm>
            <a:off x="7545823" y="3481588"/>
            <a:ext cx="27803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 Device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에 직접 설치된다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49495-12EF-4386-8FD0-95150EF90DD9}"/>
              </a:ext>
            </a:extLst>
          </p:cNvPr>
          <p:cNvSpPr txBox="1"/>
          <p:nvPr/>
        </p:nvSpPr>
        <p:spPr>
          <a:xfrm>
            <a:off x="1276686" y="3981661"/>
            <a:ext cx="4093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Device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의 기능을 전부 사용할 수 없다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221AC-9AC6-44A0-9C39-199E8D995659}"/>
              </a:ext>
            </a:extLst>
          </p:cNvPr>
          <p:cNvSpPr txBox="1"/>
          <p:nvPr/>
        </p:nvSpPr>
        <p:spPr>
          <a:xfrm>
            <a:off x="7149177" y="3987173"/>
            <a:ext cx="38095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 Device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기능을 전부 사용할 수 있다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3674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6DBB-64FB-4285-A8B8-D94082B011BC}"/>
              </a:ext>
            </a:extLst>
          </p:cNvPr>
          <p:cNvSpPr txBox="1"/>
          <p:nvPr/>
        </p:nvSpPr>
        <p:spPr>
          <a:xfrm>
            <a:off x="179265" y="712152"/>
            <a:ext cx="37546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Web App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VS Native App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24B99-5CD7-4D89-9C9C-2A66ABC9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6" y="1530185"/>
            <a:ext cx="6118842" cy="48717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AB875F-8C32-4E31-91F9-3C8E83A6F97C}"/>
              </a:ext>
            </a:extLst>
          </p:cNvPr>
          <p:cNvSpPr/>
          <p:nvPr/>
        </p:nvSpPr>
        <p:spPr>
          <a:xfrm>
            <a:off x="834013" y="3969099"/>
            <a:ext cx="2351314" cy="512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B043B-B2DA-4CAF-BB7C-CD59E4792158}"/>
              </a:ext>
            </a:extLst>
          </p:cNvPr>
          <p:cNvSpPr txBox="1"/>
          <p:nvPr/>
        </p:nvSpPr>
        <p:spPr>
          <a:xfrm>
            <a:off x="6732074" y="3847716"/>
            <a:ext cx="517699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Native App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은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Demilight"/>
              </a:rPr>
              <a:t>AppStore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에서 관리해주기 때문에 </a:t>
            </a:r>
            <a:endParaRPr lang="en-US" altLang="ko-KR" i="0" dirty="0">
              <a:solidFill>
                <a:srgbClr val="333333"/>
              </a:solidFill>
              <a:effectLst/>
              <a:latin typeface="Noto Sans Demilight"/>
            </a:endParaRPr>
          </a:p>
          <a:p>
            <a:pPr algn="l"/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     Web App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에 비해 안전하다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D358F-E30B-405C-9B40-22B79779281E}"/>
              </a:ext>
            </a:extLst>
          </p:cNvPr>
          <p:cNvSpPr/>
          <p:nvPr/>
        </p:nvSpPr>
        <p:spPr>
          <a:xfrm>
            <a:off x="834013" y="2829854"/>
            <a:ext cx="2351314" cy="1058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1DD18-1B1B-469F-956E-CA27C6D28C67}"/>
              </a:ext>
            </a:extLst>
          </p:cNvPr>
          <p:cNvSpPr txBox="1"/>
          <p:nvPr/>
        </p:nvSpPr>
        <p:spPr>
          <a:xfrm>
            <a:off x="6732074" y="2782669"/>
            <a:ext cx="51533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Native App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은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Demilight"/>
              </a:rPr>
              <a:t>Device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에서 직접 동작하기 때문에</a:t>
            </a:r>
            <a:endParaRPr lang="en-US" altLang="ko-KR" i="0" dirty="0">
              <a:solidFill>
                <a:srgbClr val="333333"/>
              </a:solidFill>
              <a:effectLst/>
              <a:latin typeface="Noto Sans Demilight"/>
            </a:endParaRPr>
          </a:p>
          <a:p>
            <a:pPr algn="l"/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      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다양한 기능을 빠르게 사용할 수 있다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.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 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906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B6DBB-64FB-4285-A8B8-D94082B011BC}"/>
              </a:ext>
            </a:extLst>
          </p:cNvPr>
          <p:cNvSpPr txBox="1"/>
          <p:nvPr/>
        </p:nvSpPr>
        <p:spPr>
          <a:xfrm>
            <a:off x="179265" y="712152"/>
            <a:ext cx="37546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Web App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VS Native App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A411A-CA90-4F44-B1F3-3D359C46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6" y="1643311"/>
            <a:ext cx="6489759" cy="4276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2D4972-CEFD-439D-BEB5-AC96AD0CDBD8}"/>
              </a:ext>
            </a:extLst>
          </p:cNvPr>
          <p:cNvSpPr/>
          <p:nvPr/>
        </p:nvSpPr>
        <p:spPr>
          <a:xfrm>
            <a:off x="693335" y="2730541"/>
            <a:ext cx="5561991" cy="605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E56DC-EF70-4964-AD9E-57D59C3AB881}"/>
              </a:ext>
            </a:extLst>
          </p:cNvPr>
          <p:cNvSpPr txBox="1"/>
          <p:nvPr/>
        </p:nvSpPr>
        <p:spPr>
          <a:xfrm>
            <a:off x="6874475" y="2689722"/>
            <a:ext cx="35445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Web App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은 </a:t>
            </a:r>
            <a:r>
              <a:rPr lang="ko-KR" altLang="en-US" dirty="0">
                <a:solidFill>
                  <a:srgbClr val="333333"/>
                </a:solidFill>
                <a:latin typeface="Noto Sans Demilight"/>
              </a:rPr>
              <a:t>한 번의 개발로 </a:t>
            </a:r>
            <a:endParaRPr lang="en-US" altLang="ko-KR" dirty="0">
              <a:solidFill>
                <a:srgbClr val="333333"/>
              </a:solidFill>
              <a:latin typeface="Noto Sans Demilight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     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다양한 기기와 호환</a:t>
            </a:r>
            <a:r>
              <a:rPr lang="ko-KR" altLang="en-US" dirty="0">
                <a:solidFill>
                  <a:srgbClr val="333333"/>
                </a:solidFill>
                <a:latin typeface="Noto Sans Demilight"/>
              </a:rPr>
              <a:t>될 수 있다</a:t>
            </a:r>
            <a:r>
              <a:rPr lang="en-US" altLang="ko-KR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D4EC1B-CF74-4BBD-AD3C-5A47914ABF1D}"/>
              </a:ext>
            </a:extLst>
          </p:cNvPr>
          <p:cNvSpPr/>
          <p:nvPr/>
        </p:nvSpPr>
        <p:spPr>
          <a:xfrm>
            <a:off x="3629595" y="3584756"/>
            <a:ext cx="2625732" cy="176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374ED-16A1-4B5E-B5AD-FA90B51D7A9A}"/>
              </a:ext>
            </a:extLst>
          </p:cNvPr>
          <p:cNvSpPr txBox="1"/>
          <p:nvPr/>
        </p:nvSpPr>
        <p:spPr>
          <a:xfrm>
            <a:off x="6874475" y="3781761"/>
            <a:ext cx="47213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Web App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은 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Marketplace</a:t>
            </a:r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의 승인없이 </a:t>
            </a:r>
            <a:endParaRPr lang="en-US" altLang="ko-KR" b="1" dirty="0">
              <a:solidFill>
                <a:srgbClr val="333333"/>
              </a:solidFill>
              <a:latin typeface="Noto Sans Demilight"/>
            </a:endParaRPr>
          </a:p>
          <a:p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     서비스 할 수 있으며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, </a:t>
            </a:r>
          </a:p>
          <a:p>
            <a:r>
              <a:rPr lang="ko-KR" altLang="en-US" b="1" dirty="0">
                <a:solidFill>
                  <a:srgbClr val="333333"/>
                </a:solidFill>
                <a:latin typeface="Noto Sans Demilight"/>
              </a:rPr>
              <a:t>     더 쉽게 수익을 창출할 수 있다</a:t>
            </a:r>
            <a:r>
              <a:rPr lang="en-US" altLang="ko-KR" b="1" dirty="0">
                <a:solidFill>
                  <a:srgbClr val="333333"/>
                </a:solidFill>
                <a:latin typeface="Noto Sans Demilight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6467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PWA – </a:t>
            </a:r>
            <a:r>
              <a:rPr lang="en-US" altLang="ko-KR" sz="2400" b="1" dirty="0"/>
              <a:t>Progressive Web App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C5FF34-17AA-422B-BD1C-E507DA72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17" y="1823099"/>
            <a:ext cx="6464231" cy="39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1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32110</TotalTime>
  <Words>1341</Words>
  <Application>Microsoft Office PowerPoint</Application>
  <PresentationFormat>와이드스크린</PresentationFormat>
  <Paragraphs>140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AppleGothic</vt:lpstr>
      <vt:lpstr>-apple-system</vt:lpstr>
      <vt:lpstr>inherit</vt:lpstr>
      <vt:lpstr>Noto Sans Demilight</vt:lpstr>
      <vt:lpstr>Noto Sans KR</vt:lpstr>
      <vt:lpstr>맑은 고딕</vt:lpstr>
      <vt:lpstr>Arial</vt:lpstr>
      <vt:lpstr>Tahoma</vt:lpstr>
      <vt:lpstr>Titillium Web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77</cp:revision>
  <dcterms:created xsi:type="dcterms:W3CDTF">2021-08-07T08:11:24Z</dcterms:created>
  <dcterms:modified xsi:type="dcterms:W3CDTF">2021-10-26T11:39:02Z</dcterms:modified>
</cp:coreProperties>
</file>