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34" r:id="rId3"/>
    <p:sldId id="691" r:id="rId4"/>
    <p:sldId id="692" r:id="rId5"/>
    <p:sldId id="690" r:id="rId6"/>
    <p:sldId id="693" r:id="rId7"/>
    <p:sldId id="694" r:id="rId8"/>
    <p:sldId id="695" r:id="rId9"/>
    <p:sldId id="680" r:id="rId10"/>
    <p:sldId id="697" r:id="rId11"/>
    <p:sldId id="699" r:id="rId12"/>
    <p:sldId id="643" r:id="rId13"/>
    <p:sldId id="644" r:id="rId14"/>
    <p:sldId id="649" r:id="rId15"/>
    <p:sldId id="698" r:id="rId16"/>
    <p:sldId id="696" r:id="rId17"/>
    <p:sldId id="700" r:id="rId18"/>
    <p:sldId id="701" r:id="rId19"/>
    <p:sldId id="702" r:id="rId20"/>
    <p:sldId id="6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BC0E9"/>
    <a:srgbClr val="FFAFAF"/>
    <a:srgbClr val="353535"/>
    <a:srgbClr val="FFFF53"/>
    <a:srgbClr val="F3F81C"/>
    <a:srgbClr val="70AD47"/>
    <a:srgbClr val="EEA410"/>
    <a:srgbClr val="CC99F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7619" autoAdjust="0"/>
  </p:normalViewPr>
  <p:slideViewPr>
    <p:cSldViewPr snapToGrid="0">
      <p:cViewPr varScale="1">
        <p:scale>
          <a:sx n="98" d="100"/>
          <a:sy n="98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참고로 둘이 별 상관없음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출처의 리소스를 사용하는 것을 제한하는 보안 방식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(origin)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protocol,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host, port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통해 가은 출처인지 다른 출처인지 판단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그니까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same Origin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이면 같은 출처라는 뜻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2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/ https://evan-moon.github.io/2020/05/21/about-cors/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출처의 리소스를 사용하는 것을 제한하는 보안 방식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(origin)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protocol,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host, port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통해 같은 출처인지 다른 출처인지 판단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그니까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same Origin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이면 같은 출처라는 뜻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//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익스플로러는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port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출처에 포함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ㄴㄴ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확인법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; console.log(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location.origin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왜 같은 출처에서만 리소스를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있도록 했을까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리퀘스트를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보내면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리퀘스트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내용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예를들면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비밀번호 아이디가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맞다면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인증되면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토큰을 만들어서 서명 알고리즘으로 서명한 뒤에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response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2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이미 토큰이 생성되고 나면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토큰을 같이 보내서 서버가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서명한것을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확인한다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서명이 잘 되어있으면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이전에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인증받았다는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것을 알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2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dirty="0"/>
              <a:t>sop</a:t>
            </a:r>
            <a:r>
              <a:rPr lang="ko-KR" altLang="en-US" sz="1200" b="1" dirty="0"/>
              <a:t>의 이유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dirty="0"/>
              <a:t>CSRF(Cross-Site Request Forgery)</a:t>
            </a:r>
            <a:r>
              <a:rPr lang="ko-KR" altLang="en-US" sz="1200" b="1" dirty="0"/>
              <a:t>의 한 예시</a:t>
            </a:r>
            <a:endParaRPr lang="en-US" altLang="ko-KR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solidFill>
                  <a:srgbClr val="222426"/>
                </a:solidFill>
                <a:effectLst/>
                <a:latin typeface="-apple-system"/>
              </a:rPr>
              <a:t>악의적인 사용자가 다른 사용자를 공격</a:t>
            </a: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solidFill>
                  <a:srgbClr val="222426"/>
                </a:solidFill>
                <a:effectLst/>
                <a:latin typeface="-apple-system"/>
              </a:rPr>
              <a:t>게시판을 포함한 웹에서 </a:t>
            </a:r>
            <a:r>
              <a:rPr lang="ko-KR" altLang="en-US" sz="1200" b="0" i="0" dirty="0" err="1">
                <a:solidFill>
                  <a:srgbClr val="222426"/>
                </a:solidFill>
                <a:effectLst/>
                <a:latin typeface="-apple-system"/>
              </a:rPr>
              <a:t>자바스크립트같은</a:t>
            </a:r>
            <a:r>
              <a:rPr lang="ko-KR" altLang="en-US" sz="12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solidFill>
                  <a:srgbClr val="222426"/>
                </a:solidFill>
                <a:effectLst/>
                <a:latin typeface="-apple-system"/>
              </a:rPr>
              <a:t>스크립트 언어를 삽입해 개발자가 의도하지 않은 기능을 </a:t>
            </a: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dirty="0">
                <a:solidFill>
                  <a:srgbClr val="222426"/>
                </a:solidFill>
                <a:effectLst/>
                <a:latin typeface="-apple-system"/>
              </a:rPr>
              <a:t>작동 시킴</a:t>
            </a:r>
            <a:endParaRPr lang="en-US" altLang="ko-KR" sz="1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(+)sop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csrf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완전히 막을 수 있는가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sop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폼 제출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위와 같이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허용하고 대부분의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Get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요청도 허용한다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origin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일지라도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하지만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AJAX request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거부된다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6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근데 우리는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해야한다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구글 지도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도 필요하고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서버의 리소스가 필요하다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5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추가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HTTP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헤더를 사용해서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출처의 자원에 접근할 수 있는 권한을 부여하도록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브라우저에 알려주는 체제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66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/ https://evan-moon.github.io/2020/05/21/about-cors/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options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메소드로 예비 요청을 보내고 본 요청을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 뿐만 아니라 예비 요청이후 보낼 본 요청 정보까지 다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origin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응답의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Access-Control-Allow-Origin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브라우저가 비교해 출처를 판단해서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다르면 에러 아니면 본요청을 보내 요청을 처리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예비요청이 없고 본요청에서 모두 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특정 조건을 만족하는 경우에만 가능한 방법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만족해야할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조건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GET, HEAD, POST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중 하나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Accept, Accept-Language, Content-Language, Content-Type, DPR, Downlink, Save-Data, Viewport-Width, Width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제외한 헤더를 사용하면 안된다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만약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Content-Type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사용하는 경우에는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application/x-www-form-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urlencoded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multipart/form-data, text/plain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만 허용된다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3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웹페이지의 이미지나 동영상을 서버에서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사용자에게로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전송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90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3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osi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7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계층 중 네트워크 계층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8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LS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전선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미국에 해저케이블 공급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인터넷 데이터 대부분은 수천㎞ 길이 해저 케이블을 따라 이동한다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9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여러곳으로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분산시킨다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 요청 받는 곳이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여러곳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미러 사이트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서버 전체 기능을 따라함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CDN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업체는 전세계 곳곳에 서버를 두고있다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 서버에는 사이트의 이미지들과 기타 정적 요소들이 상당수 저장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캐싱되어있다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본사가 여러 체인점을 두는 것처럼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저렇게 본사에 가는 대역폭을 줄일 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있는거다</a:t>
            </a:r>
            <a:r>
              <a:rPr lang="en-US" altLang="ko-KR" b="0" i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2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DNS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6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단순하게 표현한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DNS system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9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DNS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있는 아이피가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CDN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적어놓는다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요청을 대신 받은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CDN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세계 각지의 서버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(Edge)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중 가장 빠른 서비스가 가능한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Edge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연결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시켜줌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1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한사이트에서 주소가 다른 서버로 요청을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보낼때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자주 접하게 되는 오류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프론트에서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” Http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요청을 보냈을 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미리 설정을 안해주면 막힌다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브라우저에서 일어나는 문제이다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출처간에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리소스를 공유할 수 있도록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하는것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api/cont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/>
              <a:t>20211029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1156701" y="2404507"/>
            <a:ext cx="9878598" cy="13899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CDN/ CORS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568039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SOP</a:t>
            </a:r>
            <a:br>
              <a:rPr lang="en-US" altLang="ko-KR" sz="4000" b="1" dirty="0"/>
            </a:br>
            <a:r>
              <a:rPr lang="en-US" altLang="ko-KR" sz="4000" b="1" dirty="0"/>
              <a:t>(Same Origin Policy)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338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688376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Origin?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88CBC-A89E-451E-9709-9C5D5323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3" y="2451650"/>
            <a:ext cx="11079100" cy="23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동전이(가) 표시된 사진&#10;&#10;자동 생성된 설명">
            <a:extLst>
              <a:ext uri="{FF2B5EF4-FFF2-40B4-BE49-F238E27FC236}">
                <a16:creationId xmlns:a16="http://schemas.microsoft.com/office/drawing/2014/main" id="{BB05FF09-8C9A-4836-8192-2793C93C4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5985051" y="2644802"/>
            <a:ext cx="1172614" cy="100234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2" name="그림 11" descr="동전이(가) 표시된 사진&#10;&#10;자동 생성된 설명">
            <a:extLst>
              <a:ext uri="{FF2B5EF4-FFF2-40B4-BE49-F238E27FC236}">
                <a16:creationId xmlns:a16="http://schemas.microsoft.com/office/drawing/2014/main" id="{E9E83986-E2E1-4A65-BEFF-EAAB99FD8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8689217" y="2427302"/>
            <a:ext cx="1172614" cy="1002344"/>
          </a:xfrm>
          <a:prstGeom prst="rect">
            <a:avLst/>
          </a:prstGeom>
        </p:spPr>
      </p:pic>
      <p:pic>
        <p:nvPicPr>
          <p:cNvPr id="16" name="그림 15" descr="동전이(가) 표시된 사진&#10;&#10;자동 생성된 설명">
            <a:extLst>
              <a:ext uri="{FF2B5EF4-FFF2-40B4-BE49-F238E27FC236}">
                <a16:creationId xmlns:a16="http://schemas.microsoft.com/office/drawing/2014/main" id="{23A3701F-28A5-40EF-9FA7-4945991F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2330170" y="2427302"/>
            <a:ext cx="1172614" cy="10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JWT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9279C1-79CA-4102-A6C2-A480FF890086}"/>
              </a:ext>
            </a:extLst>
          </p:cNvPr>
          <p:cNvSpPr/>
          <p:nvPr/>
        </p:nvSpPr>
        <p:spPr>
          <a:xfrm>
            <a:off x="1358922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E7326B-65C5-47B6-9676-F53ED828D338}"/>
              </a:ext>
            </a:extLst>
          </p:cNvPr>
          <p:cNvSpPr/>
          <p:nvPr/>
        </p:nvSpPr>
        <p:spPr>
          <a:xfrm>
            <a:off x="7717971" y="304800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90F839-AD07-4876-A188-4AACDDE0E211}"/>
              </a:ext>
            </a:extLst>
          </p:cNvPr>
          <p:cNvCxnSpPr/>
          <p:nvPr/>
        </p:nvCxnSpPr>
        <p:spPr>
          <a:xfrm>
            <a:off x="4474029" y="45720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D39A0A-8E43-48F4-B6B3-A956CCE22B56}"/>
              </a:ext>
            </a:extLst>
          </p:cNvPr>
          <p:cNvCxnSpPr>
            <a:cxnSpLocks/>
          </p:cNvCxnSpPr>
          <p:nvPr/>
        </p:nvCxnSpPr>
        <p:spPr>
          <a:xfrm flipH="1">
            <a:off x="4474029" y="3733801"/>
            <a:ext cx="32439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BA59DDFE-BF6B-4A18-BCD4-5DACE705EBCB}"/>
              </a:ext>
            </a:extLst>
          </p:cNvPr>
          <p:cNvSpPr txBox="1">
            <a:spLocks/>
          </p:cNvSpPr>
          <p:nvPr/>
        </p:nvSpPr>
        <p:spPr>
          <a:xfrm>
            <a:off x="4647304" y="4619335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933DA7B-04E0-4FA3-9B41-F9A1E3EEC6E6}"/>
              </a:ext>
            </a:extLst>
          </p:cNvPr>
          <p:cNvSpPr txBox="1">
            <a:spLocks/>
          </p:cNvSpPr>
          <p:nvPr/>
        </p:nvSpPr>
        <p:spPr>
          <a:xfrm>
            <a:off x="4684508" y="342900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pic>
        <p:nvPicPr>
          <p:cNvPr id="13" name="그림 12" descr="동전이(가) 표시된 사진&#10;&#10;자동 생성된 설명">
            <a:extLst>
              <a:ext uri="{FF2B5EF4-FFF2-40B4-BE49-F238E27FC236}">
                <a16:creationId xmlns:a16="http://schemas.microsoft.com/office/drawing/2014/main" id="{D11D0901-E4CF-4DF9-AA99-F1EAC6170B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93561" l="4722" r="46037">
                        <a14:foregroundMark x1="21585" y1="87500" x2="30860" y2="90152"/>
                        <a14:foregroundMark x1="25126" y1="94318" x2="25126" y2="94318"/>
                        <a14:foregroundMark x1="25801" y1="8712" x2="25801" y2="8712"/>
                        <a14:foregroundMark x1="30017" y1="9470" x2="30017" y2="9470"/>
                        <a14:foregroundMark x1="34233" y1="12500" x2="34233" y2="12500"/>
                        <a14:foregroundMark x1="39629" y1="19318" x2="39629" y2="19318"/>
                        <a14:foregroundMark x1="35750" y1="14773" x2="35750" y2="14773"/>
                        <a14:foregroundMark x1="37099" y1="15530" x2="37099" y2="15530"/>
                        <a14:foregroundMark x1="35919" y1="13258" x2="35919" y2="13258"/>
                        <a14:foregroundMark x1="38449" y1="16288" x2="38449" y2="16288"/>
                        <a14:foregroundMark x1="40472" y1="21591" x2="40472" y2="21591"/>
                        <a14:foregroundMark x1="39629" y1="18939" x2="39629" y2="18939"/>
                        <a14:foregroundMark x1="39123" y1="17803" x2="39123" y2="17803"/>
                        <a14:foregroundMark x1="27656" y1="8333" x2="27656" y2="8333"/>
                        <a14:foregroundMark x1="46037" y1="47727" x2="46037" y2="47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11" b="2150"/>
          <a:stretch/>
        </p:blipFill>
        <p:spPr>
          <a:xfrm>
            <a:off x="2330170" y="2427302"/>
            <a:ext cx="1172614" cy="10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75 L -0.00065 0.35463 L 0.52539 0.35463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EF58AF-1953-43DB-A18A-7C617F83304D}"/>
              </a:ext>
            </a:extLst>
          </p:cNvPr>
          <p:cNvSpPr/>
          <p:nvPr/>
        </p:nvSpPr>
        <p:spPr>
          <a:xfrm>
            <a:off x="1358922" y="8557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사용자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1F9407-E956-4A31-949E-0C9A6965DEE0}"/>
              </a:ext>
            </a:extLst>
          </p:cNvPr>
          <p:cNvSpPr/>
          <p:nvPr/>
        </p:nvSpPr>
        <p:spPr>
          <a:xfrm>
            <a:off x="7717971" y="855786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다른 사이트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591E09-3520-4CBF-B95E-B0E71828EB7E}"/>
              </a:ext>
            </a:extLst>
          </p:cNvPr>
          <p:cNvCxnSpPr/>
          <p:nvPr/>
        </p:nvCxnSpPr>
        <p:spPr>
          <a:xfrm>
            <a:off x="4474029" y="1941637"/>
            <a:ext cx="3243942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8FAB6A-9C2E-474B-A945-37908B2C7498}"/>
              </a:ext>
            </a:extLst>
          </p:cNvPr>
          <p:cNvSpPr/>
          <p:nvPr/>
        </p:nvSpPr>
        <p:spPr>
          <a:xfrm>
            <a:off x="1358922" y="3997570"/>
            <a:ext cx="3115107" cy="21118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악성 서버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2E978F-A3B6-47B0-BF96-091678111C8B}"/>
              </a:ext>
            </a:extLst>
          </p:cNvPr>
          <p:cNvSpPr/>
          <p:nvPr/>
        </p:nvSpPr>
        <p:spPr>
          <a:xfrm>
            <a:off x="4647304" y="4206072"/>
            <a:ext cx="6703661" cy="1796142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form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action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http://facebook.com/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api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Noto Sans" panose="020B0502040204020203" pitchFamily="34" charset="0"/>
                <a:hlinkClick r:id="rId3"/>
              </a:rPr>
              <a:t>/content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method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post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"&gt;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	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input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type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hidden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name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body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srgbClr val="990055"/>
                </a:solidFill>
                <a:latin typeface="Noto Sans" panose="020B0502040204020203" pitchFamily="34" charset="0"/>
              </a:rPr>
              <a:t>		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value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ko-KR" altLang="en-US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여기 가입하면 돈 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10</a:t>
            </a:r>
            <a:r>
              <a:rPr lang="ko-KR" altLang="en-US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만원 드립니다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.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ko-KR" altLang="en-US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/&gt;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	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input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type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submit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altLang="ko-KR" sz="1400" b="0" i="0" dirty="0">
                <a:solidFill>
                  <a:srgbClr val="669900"/>
                </a:solidFill>
                <a:effectLst/>
                <a:latin typeface="Noto Sans" panose="020B0502040204020203" pitchFamily="34" charset="0"/>
              </a:rPr>
              <a:t>value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="</a:t>
            </a:r>
            <a:r>
              <a:rPr lang="en-US" altLang="ko-KR" sz="1400" b="0" i="0" dirty="0">
                <a:solidFill>
                  <a:srgbClr val="0077AA"/>
                </a:solidFill>
                <a:effectLst/>
                <a:latin typeface="Noto Sans" panose="020B0502040204020203" pitchFamily="34" charset="0"/>
              </a:rPr>
              <a:t>Click Me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"/&gt;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&lt;/</a:t>
            </a:r>
            <a:r>
              <a:rPr lang="en-US" altLang="ko-KR" sz="1400" b="0" i="0" dirty="0">
                <a:solidFill>
                  <a:srgbClr val="990055"/>
                </a:solidFill>
                <a:effectLst/>
                <a:latin typeface="Noto Sans" panose="020B0502040204020203" pitchFamily="34" charset="0"/>
              </a:rPr>
              <a:t>form</a:t>
            </a:r>
            <a:r>
              <a:rPr lang="en-US" altLang="ko-KR" sz="1400" b="0" i="0" dirty="0">
                <a:solidFill>
                  <a:srgbClr val="999999"/>
                </a:solidFill>
                <a:effectLst/>
                <a:latin typeface="Noto Sans" panose="020B0502040204020203" pitchFamily="34" charset="0"/>
              </a:rPr>
              <a:t>&gt;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9D22910-739D-42B8-AF73-415364D3412C}"/>
              </a:ext>
            </a:extLst>
          </p:cNvPr>
          <p:cNvSpPr txBox="1">
            <a:spLocks/>
          </p:cNvSpPr>
          <p:nvPr/>
        </p:nvSpPr>
        <p:spPr>
          <a:xfrm>
            <a:off x="4684508" y="1588920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인증된 상태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727F4-B3BB-4CD0-BAFC-48D9E444A739}"/>
              </a:ext>
            </a:extLst>
          </p:cNvPr>
          <p:cNvCxnSpPr>
            <a:cxnSpLocks/>
          </p:cNvCxnSpPr>
          <p:nvPr/>
        </p:nvCxnSpPr>
        <p:spPr>
          <a:xfrm>
            <a:off x="2386959" y="2967615"/>
            <a:ext cx="0" cy="1029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CFA239-6F95-4000-9537-3D8251CDD079}"/>
              </a:ext>
            </a:extLst>
          </p:cNvPr>
          <p:cNvCxnSpPr>
            <a:cxnSpLocks/>
          </p:cNvCxnSpPr>
          <p:nvPr/>
        </p:nvCxnSpPr>
        <p:spPr>
          <a:xfrm flipV="1">
            <a:off x="3434709" y="2967615"/>
            <a:ext cx="0" cy="10299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B36ADE61-38EA-49F4-A48C-86F467D544E8}"/>
              </a:ext>
            </a:extLst>
          </p:cNvPr>
          <p:cNvSpPr txBox="1">
            <a:spLocks/>
          </p:cNvSpPr>
          <p:nvPr/>
        </p:nvSpPr>
        <p:spPr>
          <a:xfrm>
            <a:off x="3718267" y="3883086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F39EF16-9E23-4462-8759-2C787FEC1FDB}"/>
              </a:ext>
            </a:extLst>
          </p:cNvPr>
          <p:cNvSpPr txBox="1">
            <a:spLocks/>
          </p:cNvSpPr>
          <p:nvPr/>
        </p:nvSpPr>
        <p:spPr>
          <a:xfrm rot="16200000">
            <a:off x="764988" y="3359302"/>
            <a:ext cx="2897392" cy="24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16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다른 </a:t>
            </a:r>
            <a:r>
              <a:rPr lang="en-US" altLang="ko-KR" sz="4000" b="1" dirty="0"/>
              <a:t>Origin</a:t>
            </a:r>
            <a:r>
              <a:rPr lang="ko-KR" altLang="en-US" sz="4000" b="1" dirty="0" err="1"/>
              <a:t>끼리는</a:t>
            </a:r>
            <a:r>
              <a:rPr lang="ko-KR" altLang="en-US" sz="4000" b="1" dirty="0"/>
              <a:t> 리소스 공유가</a:t>
            </a:r>
            <a:br>
              <a:rPr lang="en-US" altLang="ko-KR" sz="4000" b="1" dirty="0"/>
            </a:br>
            <a:r>
              <a:rPr lang="ko-KR" altLang="en-US" sz="4000" b="1" dirty="0"/>
              <a:t>원칙적으로 안된다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93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CORS</a:t>
            </a:r>
            <a:br>
              <a:rPr lang="en-US" altLang="ko-KR" sz="4000" b="1" dirty="0"/>
            </a:br>
            <a:r>
              <a:rPr lang="en-US" altLang="ko-KR" sz="4000" b="1" dirty="0"/>
              <a:t>(Cross-origin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resource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sharing)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1459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98" y="1082428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CORS </a:t>
            </a:r>
            <a:r>
              <a:rPr lang="ko-KR" altLang="en-US" sz="4000" b="1" dirty="0"/>
              <a:t>시나리오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832A88-589C-4174-A912-0CFF1FE86660}"/>
              </a:ext>
            </a:extLst>
          </p:cNvPr>
          <p:cNvSpPr txBox="1">
            <a:spLocks/>
          </p:cNvSpPr>
          <p:nvPr/>
        </p:nvSpPr>
        <p:spPr>
          <a:xfrm>
            <a:off x="3663711" y="2382589"/>
            <a:ext cx="6281955" cy="3516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Preflight Request</a:t>
            </a:r>
          </a:p>
          <a:p>
            <a:endParaRPr lang="en-US" altLang="ko-KR" sz="4000" dirty="0"/>
          </a:p>
          <a:p>
            <a:r>
              <a:rPr lang="en-US" altLang="ko-KR" sz="4000" dirty="0"/>
              <a:t>2. Simple Request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56447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76CBD-982D-44BA-B4E7-2342ECA47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44" y="1104936"/>
            <a:ext cx="8526112" cy="555072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E832A88-589C-4174-A912-0CFF1FE86660}"/>
              </a:ext>
            </a:extLst>
          </p:cNvPr>
          <p:cNvSpPr txBox="1">
            <a:spLocks/>
          </p:cNvSpPr>
          <p:nvPr/>
        </p:nvSpPr>
        <p:spPr>
          <a:xfrm>
            <a:off x="1358922" y="202341"/>
            <a:ext cx="9649522" cy="861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Preflight Request</a:t>
            </a:r>
          </a:p>
        </p:txBody>
      </p:sp>
    </p:spTree>
    <p:extLst>
      <p:ext uri="{BB962C8B-B14F-4D97-AF65-F5344CB8AC3E}">
        <p14:creationId xmlns:p14="http://schemas.microsoft.com/office/powerpoint/2010/main" val="58385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832A88-589C-4174-A912-0CFF1FE86660}"/>
              </a:ext>
            </a:extLst>
          </p:cNvPr>
          <p:cNvSpPr txBox="1">
            <a:spLocks/>
          </p:cNvSpPr>
          <p:nvPr/>
        </p:nvSpPr>
        <p:spPr>
          <a:xfrm>
            <a:off x="1358922" y="619728"/>
            <a:ext cx="9649522" cy="911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/>
              <a:t>Simple Request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DE6BD6-862B-442D-9989-6E74FE7DF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34" y="1763889"/>
            <a:ext cx="9081931" cy="44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CDN</a:t>
            </a:r>
            <a:br>
              <a:rPr lang="en-US" altLang="ko-KR" sz="4000" b="1" dirty="0"/>
            </a:br>
            <a:r>
              <a:rPr lang="en-US" altLang="ko-KR" sz="4000" b="1" dirty="0"/>
              <a:t>(Content Delivery Network)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3843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8E063D-7C9E-4226-BC8D-C124E7927EBA}"/>
              </a:ext>
            </a:extLst>
          </p:cNvPr>
          <p:cNvSpPr txBox="1"/>
          <p:nvPr/>
        </p:nvSpPr>
        <p:spPr>
          <a:xfrm>
            <a:off x="4593771" y="2767280"/>
            <a:ext cx="3004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358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43A4F9-A5DF-4EE7-829E-8146A2D818A7}"/>
              </a:ext>
            </a:extLst>
          </p:cNvPr>
          <p:cNvSpPr/>
          <p:nvPr/>
        </p:nvSpPr>
        <p:spPr>
          <a:xfrm>
            <a:off x="4972833" y="3682652"/>
            <a:ext cx="2367419" cy="11398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html, </a:t>
            </a:r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, video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DDADDE-9218-4CE1-AFB6-6D785AB3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32" y="2447870"/>
            <a:ext cx="1962259" cy="19622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6527F6-7055-40D4-94BD-DB38FC61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11" y="2447870"/>
            <a:ext cx="1962259" cy="196225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790F722-E96A-4EBB-98FA-7AD0C7B7B54B}"/>
              </a:ext>
            </a:extLst>
          </p:cNvPr>
          <p:cNvCxnSpPr/>
          <p:nvPr/>
        </p:nvCxnSpPr>
        <p:spPr>
          <a:xfrm>
            <a:off x="4724591" y="3200400"/>
            <a:ext cx="27428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A6F832-596B-42AE-B932-1702633D8F81}"/>
              </a:ext>
            </a:extLst>
          </p:cNvPr>
          <p:cNvCxnSpPr>
            <a:cxnSpLocks/>
          </p:cNvCxnSpPr>
          <p:nvPr/>
        </p:nvCxnSpPr>
        <p:spPr>
          <a:xfrm flipH="1">
            <a:off x="4724591" y="3521412"/>
            <a:ext cx="27428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B27748-1DA6-4C63-96D5-834DF81D70D8}"/>
              </a:ext>
            </a:extLst>
          </p:cNvPr>
          <p:cNvSpPr txBox="1"/>
          <p:nvPr/>
        </p:nvSpPr>
        <p:spPr>
          <a:xfrm>
            <a:off x="3304879" y="42254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80CFF-9431-4E5F-B6B4-76B66ECE02D0}"/>
              </a:ext>
            </a:extLst>
          </p:cNvPr>
          <p:cNvSpPr txBox="1"/>
          <p:nvPr/>
        </p:nvSpPr>
        <p:spPr>
          <a:xfrm>
            <a:off x="8009958" y="4225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1AF94-12A2-4010-9566-AF42F0E8A54E}"/>
              </a:ext>
            </a:extLst>
          </p:cNvPr>
          <p:cNvSpPr txBox="1"/>
          <p:nvPr/>
        </p:nvSpPr>
        <p:spPr>
          <a:xfrm>
            <a:off x="5772835" y="2806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6A04E-9385-4887-B7D7-8DF504AE3CC5}"/>
              </a:ext>
            </a:extLst>
          </p:cNvPr>
          <p:cNvSpPr txBox="1"/>
          <p:nvPr/>
        </p:nvSpPr>
        <p:spPr>
          <a:xfrm>
            <a:off x="5772835" y="3524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773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수상스포츠, 파란색이(가) 표시된 사진&#10;&#10;자동 생성된 설명">
            <a:extLst>
              <a:ext uri="{FF2B5EF4-FFF2-40B4-BE49-F238E27FC236}">
                <a16:creationId xmlns:a16="http://schemas.microsoft.com/office/drawing/2014/main" id="{96B92DB5-4D5F-44AC-A496-AE118D3A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04" y="955882"/>
            <a:ext cx="3351530" cy="4745819"/>
          </a:xfrm>
          <a:prstGeom prst="rect">
            <a:avLst/>
          </a:prstGeom>
        </p:spPr>
      </p:pic>
      <p:pic>
        <p:nvPicPr>
          <p:cNvPr id="5" name="그림 4" descr="하늘, 실외이(가) 표시된 사진&#10;&#10;자동 생성된 설명">
            <a:extLst>
              <a:ext uri="{FF2B5EF4-FFF2-40B4-BE49-F238E27FC236}">
                <a16:creationId xmlns:a16="http://schemas.microsoft.com/office/drawing/2014/main" id="{8353EE45-8148-400B-9084-1275E83AA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67" y="1589061"/>
            <a:ext cx="5541985" cy="36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20F6873-5C82-4FA3-B5C1-2777C8C7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"/>
          <a:stretch/>
        </p:blipFill>
        <p:spPr>
          <a:xfrm>
            <a:off x="1306508" y="921424"/>
            <a:ext cx="9578983" cy="5015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4EC8F8-1101-4DA1-BA26-26F5A632F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62" y="1878243"/>
            <a:ext cx="1089809" cy="1089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BF251C-9519-4892-80D3-E2C7151ACA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133" y="4288850"/>
            <a:ext cx="710010" cy="710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9F456F-A739-4827-9B95-1AFC89C662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4" y="2718990"/>
            <a:ext cx="710010" cy="7100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B1A3DD-4511-42D4-B5D3-541CCA37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45" y="1548246"/>
            <a:ext cx="710010" cy="7100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D10405-D7AE-4076-A84E-EB081CFF2B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73995"/>
            <a:ext cx="710010" cy="7100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2349E4-C859-4FE3-9CD5-FEA20AF69E7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01" y="4020038"/>
            <a:ext cx="710010" cy="7100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430D07-C1D5-4B19-9C67-16EB2769CA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6" y="921424"/>
            <a:ext cx="710010" cy="71001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D5F0A27-38CF-4C08-9FB3-316A5BEB69C4}"/>
              </a:ext>
            </a:extLst>
          </p:cNvPr>
          <p:cNvCxnSpPr/>
          <p:nvPr/>
        </p:nvCxnSpPr>
        <p:spPr>
          <a:xfrm flipH="1">
            <a:off x="3145771" y="2258256"/>
            <a:ext cx="5900458" cy="134215"/>
          </a:xfrm>
          <a:prstGeom prst="straightConnector1">
            <a:avLst/>
          </a:prstGeom>
          <a:ln w="635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6ED74E-CDCE-44C8-AEC7-0E130B3A346E}"/>
              </a:ext>
            </a:extLst>
          </p:cNvPr>
          <p:cNvCxnSpPr>
            <a:cxnSpLocks/>
          </p:cNvCxnSpPr>
          <p:nvPr/>
        </p:nvCxnSpPr>
        <p:spPr>
          <a:xfrm flipH="1" flipV="1">
            <a:off x="8370455" y="1918697"/>
            <a:ext cx="675774" cy="174454"/>
          </a:xfrm>
          <a:prstGeom prst="straightConnector1">
            <a:avLst/>
          </a:prstGeom>
          <a:ln w="635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B20AEF8-E72B-49AE-AE6A-0F0DDE76F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29" y="1713352"/>
            <a:ext cx="1089809" cy="108980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A3C2A-62EB-47BD-9AB0-6E55D8108CB6}"/>
              </a:ext>
            </a:extLst>
          </p:cNvPr>
          <p:cNvCxnSpPr/>
          <p:nvPr/>
        </p:nvCxnSpPr>
        <p:spPr>
          <a:xfrm flipH="1">
            <a:off x="3145771" y="2258256"/>
            <a:ext cx="5900458" cy="134215"/>
          </a:xfrm>
          <a:prstGeom prst="straightConnector1">
            <a:avLst/>
          </a:prstGeom>
          <a:ln w="127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EC8983-BA94-477D-BD68-2976D68B25CE}"/>
              </a:ext>
            </a:extLst>
          </p:cNvPr>
          <p:cNvGrpSpPr/>
          <p:nvPr/>
        </p:nvGrpSpPr>
        <p:grpSpPr>
          <a:xfrm>
            <a:off x="412321" y="463061"/>
            <a:ext cx="11191993" cy="5931877"/>
            <a:chOff x="703385" y="468923"/>
            <a:chExt cx="11191993" cy="593187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F4840C3-C9A0-4CFF-BEC9-821ACC99203E}"/>
                </a:ext>
              </a:extLst>
            </p:cNvPr>
            <p:cNvSpPr/>
            <p:nvPr/>
          </p:nvSpPr>
          <p:spPr>
            <a:xfrm>
              <a:off x="4953837" y="2512088"/>
              <a:ext cx="1142163" cy="189913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resolver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0DD9E1-9115-4087-AF3E-D53701D7EA9B}"/>
                </a:ext>
              </a:extLst>
            </p:cNvPr>
            <p:cNvSpPr/>
            <p:nvPr/>
          </p:nvSpPr>
          <p:spPr>
            <a:xfrm>
              <a:off x="937846" y="820615"/>
              <a:ext cx="2743200" cy="10785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DNS</a:t>
              </a:r>
            </a:p>
            <a:p>
              <a:pPr algn="ctr"/>
              <a:r>
                <a:rPr lang="en-US" altLang="ko-KR" dirty="0"/>
                <a:t>Root name server</a:t>
              </a:r>
              <a:endParaRPr lang="ko-KR" altLang="en-US" dirty="0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0A684A0F-ECF8-4DFB-B71B-2C9C64ABD3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81046" y="1160585"/>
              <a:ext cx="2064100" cy="1351504"/>
            </a:xfrm>
            <a:prstGeom prst="bentConnector3">
              <a:avLst>
                <a:gd name="adj1" fmla="val 588"/>
              </a:avLst>
            </a:prstGeom>
            <a:ln>
              <a:solidFill>
                <a:srgbClr val="FF5B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173785B-B7AB-4761-843C-ACEC198D32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81046" y="1496247"/>
              <a:ext cx="1691474" cy="1015842"/>
            </a:xfrm>
            <a:prstGeom prst="bentConnector3">
              <a:avLst>
                <a:gd name="adj1" fmla="val 99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EE12A0F6-2BA7-4FE2-9C00-0866A390A0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81046" y="4411224"/>
              <a:ext cx="2064100" cy="1351504"/>
            </a:xfrm>
            <a:prstGeom prst="bentConnector3">
              <a:avLst>
                <a:gd name="adj1" fmla="val 588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4F583C07-1C46-4C2A-AF0A-3FD9D25DCE0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96118" y="4411224"/>
              <a:ext cx="1691474" cy="1015842"/>
            </a:xfrm>
            <a:prstGeom prst="bentConnector3">
              <a:avLst>
                <a:gd name="adj1" fmla="val 99"/>
              </a:avLst>
            </a:prstGeom>
            <a:ln>
              <a:solidFill>
                <a:srgbClr val="FF5B5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E2E67B8-4634-46E5-82BE-6543EF375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117" y="3188677"/>
              <a:ext cx="1257720" cy="0"/>
            </a:xfrm>
            <a:prstGeom prst="straightConnector1">
              <a:avLst/>
            </a:prstGeom>
            <a:ln>
              <a:solidFill>
                <a:srgbClr val="FF5B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52B8AE3-DDFA-468E-BA89-5279EAF74DC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17" y="3610708"/>
              <a:ext cx="1257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57ECFC0-5DB2-48F8-AB8F-DD2DDE1B411A}"/>
                </a:ext>
              </a:extLst>
            </p:cNvPr>
            <p:cNvGrpSpPr/>
            <p:nvPr/>
          </p:nvGrpSpPr>
          <p:grpSpPr>
            <a:xfrm>
              <a:off x="6096000" y="2000586"/>
              <a:ext cx="5799378" cy="2856827"/>
              <a:chOff x="6096000" y="2000586"/>
              <a:chExt cx="5799378" cy="285682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7869DB2-DC76-448E-BBB9-4A567870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12"/>
              <a:stretch/>
            </p:blipFill>
            <p:spPr>
              <a:xfrm>
                <a:off x="6096000" y="2000586"/>
                <a:ext cx="5799378" cy="2856827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BB2298D-0EBE-46FB-A2E0-618355692046}"/>
                  </a:ext>
                </a:extLst>
              </p:cNvPr>
              <p:cNvSpPr/>
              <p:nvPr/>
            </p:nvSpPr>
            <p:spPr>
              <a:xfrm>
                <a:off x="6119446" y="2922395"/>
                <a:ext cx="1224000" cy="184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125.209.222.1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09EAB3-DF8E-48E2-A2D5-C4E93E9535C8}"/>
                  </a:ext>
                </a:extLst>
              </p:cNvPr>
              <p:cNvSpPr/>
              <p:nvPr/>
            </p:nvSpPr>
            <p:spPr>
              <a:xfrm>
                <a:off x="6271844" y="3705684"/>
                <a:ext cx="1224000" cy="184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naver.com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61FF5-6E34-411B-84F4-6192714E68C8}"/>
                </a:ext>
              </a:extLst>
            </p:cNvPr>
            <p:cNvSpPr txBox="1"/>
            <p:nvPr/>
          </p:nvSpPr>
          <p:spPr>
            <a:xfrm>
              <a:off x="3792106" y="829263"/>
              <a:ext cx="1174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naver.com</a:t>
              </a:r>
              <a:endParaRPr lang="ko-KR" altLang="en-US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212422-7948-4AF0-AFF8-8B830793DBA7}"/>
                </a:ext>
              </a:extLst>
            </p:cNvPr>
            <p:cNvSpPr txBox="1"/>
            <p:nvPr/>
          </p:nvSpPr>
          <p:spPr>
            <a:xfrm>
              <a:off x="3762992" y="2871897"/>
              <a:ext cx="1174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naver.com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24597A-5C55-4BF6-A5DF-87CFF618AA20}"/>
                </a:ext>
              </a:extLst>
            </p:cNvPr>
            <p:cNvSpPr txBox="1"/>
            <p:nvPr/>
          </p:nvSpPr>
          <p:spPr>
            <a:xfrm>
              <a:off x="3807376" y="5087067"/>
              <a:ext cx="1174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naver.com</a:t>
              </a:r>
              <a:endParaRPr lang="ko-KR" altLang="en-US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6C08E1-E924-4BAA-A248-B9F73CC2E15B}"/>
                </a:ext>
              </a:extLst>
            </p:cNvPr>
            <p:cNvSpPr txBox="1"/>
            <p:nvPr/>
          </p:nvSpPr>
          <p:spPr>
            <a:xfrm>
              <a:off x="3792106" y="576290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125.209.222.142</a:t>
              </a:r>
              <a:endParaRPr lang="ko-KR" altLang="en-US" sz="16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915927-18CF-4A7A-AD55-98A72B2579A2}"/>
                </a:ext>
              </a:extLst>
            </p:cNvPr>
            <p:cNvSpPr/>
            <p:nvPr/>
          </p:nvSpPr>
          <p:spPr>
            <a:xfrm>
              <a:off x="703385" y="468923"/>
              <a:ext cx="5568458" cy="5931877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4D8F16-BEBE-4831-90B7-4E5F6E3CD3FA}"/>
                </a:ext>
              </a:extLst>
            </p:cNvPr>
            <p:cNvSpPr/>
            <p:nvPr/>
          </p:nvSpPr>
          <p:spPr>
            <a:xfrm>
              <a:off x="937846" y="2922395"/>
              <a:ext cx="2743200" cy="107852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Top level Domain Server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45922B-1FB8-483A-865E-339F78C7C06E}"/>
                </a:ext>
              </a:extLst>
            </p:cNvPr>
            <p:cNvSpPr/>
            <p:nvPr/>
          </p:nvSpPr>
          <p:spPr>
            <a:xfrm>
              <a:off x="937846" y="4958862"/>
              <a:ext cx="2743200" cy="10785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Authoritative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Name 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8D655E-7264-42CA-B8DA-B9FF0971F039}"/>
                </a:ext>
              </a:extLst>
            </p:cNvPr>
            <p:cNvSpPr txBox="1"/>
            <p:nvPr/>
          </p:nvSpPr>
          <p:spPr>
            <a:xfrm>
              <a:off x="3792106" y="3581142"/>
              <a:ext cx="1213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naver.com</a:t>
              </a:r>
            </a:p>
            <a:p>
              <a:r>
                <a:rPr lang="en-US" altLang="ko-KR" sz="1600" b="1" dirty="0"/>
                <a:t>DNS</a:t>
              </a:r>
              <a:endParaRPr lang="ko-KR" altLang="en-US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E290D9-D6D8-4963-9458-3AD0F4DD99FF}"/>
                </a:ext>
              </a:extLst>
            </p:cNvPr>
            <p:cNvSpPr txBox="1"/>
            <p:nvPr/>
          </p:nvSpPr>
          <p:spPr>
            <a:xfrm>
              <a:off x="3792106" y="1496946"/>
              <a:ext cx="1157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.com DNS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57ECFC0-5DB2-48F8-AB8F-DD2DDE1B411A}"/>
              </a:ext>
            </a:extLst>
          </p:cNvPr>
          <p:cNvGrpSpPr/>
          <p:nvPr/>
        </p:nvGrpSpPr>
        <p:grpSpPr>
          <a:xfrm>
            <a:off x="4272775" y="1994723"/>
            <a:ext cx="5799378" cy="2856827"/>
            <a:chOff x="6096000" y="2000586"/>
            <a:chExt cx="5799378" cy="28568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9DB2-DC76-448E-BBB9-4A567870B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2"/>
            <a:stretch/>
          </p:blipFill>
          <p:spPr>
            <a:xfrm>
              <a:off x="6096000" y="2000586"/>
              <a:ext cx="5799378" cy="285682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B2298D-0EBE-46FB-A2E0-618355692046}"/>
                </a:ext>
              </a:extLst>
            </p:cNvPr>
            <p:cNvSpPr/>
            <p:nvPr/>
          </p:nvSpPr>
          <p:spPr>
            <a:xfrm>
              <a:off x="6119446" y="2922395"/>
              <a:ext cx="1224000" cy="184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125.209.222.1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09EAB3-DF8E-48E2-A2D5-C4E93E9535C8}"/>
                </a:ext>
              </a:extLst>
            </p:cNvPr>
            <p:cNvSpPr/>
            <p:nvPr/>
          </p:nvSpPr>
          <p:spPr>
            <a:xfrm>
              <a:off x="6271844" y="3705684"/>
              <a:ext cx="1224000" cy="18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naver.com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15927-18CF-4A7A-AD55-98A72B2579A2}"/>
              </a:ext>
            </a:extLst>
          </p:cNvPr>
          <p:cNvSpPr/>
          <p:nvPr/>
        </p:nvSpPr>
        <p:spPr>
          <a:xfrm>
            <a:off x="2155641" y="2657096"/>
            <a:ext cx="2105411" cy="153208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DNS system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F0B4E-A3B6-44C1-B320-282A71C3DFC2}"/>
              </a:ext>
            </a:extLst>
          </p:cNvPr>
          <p:cNvSpPr txBox="1"/>
          <p:nvPr/>
        </p:nvSpPr>
        <p:spPr>
          <a:xfrm>
            <a:off x="8615777" y="26461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네이버 서버</a:t>
            </a:r>
          </a:p>
        </p:txBody>
      </p:sp>
    </p:spTree>
    <p:extLst>
      <p:ext uri="{BB962C8B-B14F-4D97-AF65-F5344CB8AC3E}">
        <p14:creationId xmlns:p14="http://schemas.microsoft.com/office/powerpoint/2010/main" val="231811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57ECFC0-5DB2-48F8-AB8F-DD2DDE1B411A}"/>
              </a:ext>
            </a:extLst>
          </p:cNvPr>
          <p:cNvGrpSpPr/>
          <p:nvPr/>
        </p:nvGrpSpPr>
        <p:grpSpPr>
          <a:xfrm>
            <a:off x="2945016" y="1994723"/>
            <a:ext cx="5799378" cy="2856827"/>
            <a:chOff x="6096000" y="2000586"/>
            <a:chExt cx="5799378" cy="28568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9DB2-DC76-448E-BBB9-4A567870B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2"/>
            <a:stretch/>
          </p:blipFill>
          <p:spPr>
            <a:xfrm>
              <a:off x="6096000" y="2000586"/>
              <a:ext cx="5799378" cy="285682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B2298D-0EBE-46FB-A2E0-618355692046}"/>
                </a:ext>
              </a:extLst>
            </p:cNvPr>
            <p:cNvSpPr/>
            <p:nvPr/>
          </p:nvSpPr>
          <p:spPr>
            <a:xfrm>
              <a:off x="6119446" y="2922395"/>
              <a:ext cx="1224000" cy="184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125.209.222.1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09EAB3-DF8E-48E2-A2D5-C4E93E9535C8}"/>
                </a:ext>
              </a:extLst>
            </p:cNvPr>
            <p:cNvSpPr/>
            <p:nvPr/>
          </p:nvSpPr>
          <p:spPr>
            <a:xfrm>
              <a:off x="6271844" y="3705684"/>
              <a:ext cx="1224000" cy="18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naver.com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15927-18CF-4A7A-AD55-98A72B2579A2}"/>
              </a:ext>
            </a:extLst>
          </p:cNvPr>
          <p:cNvSpPr/>
          <p:nvPr/>
        </p:nvSpPr>
        <p:spPr>
          <a:xfrm>
            <a:off x="827882" y="2657096"/>
            <a:ext cx="2105411" cy="153208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DNS system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F6D2CC-58EB-47E9-83A8-1AB9088ACF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9" y="652930"/>
            <a:ext cx="1532080" cy="1532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C1B06-BD7A-49B4-8FC1-18B87FC5DB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9" y="2057185"/>
            <a:ext cx="1532080" cy="1532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370470-CFF5-4C66-A799-22C4E5B6A07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9" y="3514405"/>
            <a:ext cx="1532080" cy="15320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C8370C-13F5-47A0-A3D1-A95921B6C5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9" y="5011803"/>
            <a:ext cx="1532080" cy="1532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BB916D-E201-46AC-85D7-A55508841D74}"/>
              </a:ext>
            </a:extLst>
          </p:cNvPr>
          <p:cNvSpPr txBox="1"/>
          <p:nvPr/>
        </p:nvSpPr>
        <p:spPr>
          <a:xfrm>
            <a:off x="7442592" y="26461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CDN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650B5A0-0FAE-43EC-82FA-82955E3243F3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8744394" y="1418970"/>
            <a:ext cx="927995" cy="2004167"/>
          </a:xfrm>
          <a:prstGeom prst="straightConnector1">
            <a:avLst/>
          </a:prstGeom>
          <a:ln w="793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1E2C70-7067-48F3-B239-AAE621C51EC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744394" y="3423137"/>
            <a:ext cx="927995" cy="2354706"/>
          </a:xfrm>
          <a:prstGeom prst="straightConnector1">
            <a:avLst/>
          </a:prstGeom>
          <a:ln w="793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9D91F1-F625-489A-994C-5DD4E011DA8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8744394" y="3423137"/>
            <a:ext cx="927995" cy="857308"/>
          </a:xfrm>
          <a:prstGeom prst="straightConnector1">
            <a:avLst/>
          </a:prstGeom>
          <a:ln w="793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3F0F64-6284-4F7F-91CB-143F96EFA4DE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8744394" y="2823225"/>
            <a:ext cx="927995" cy="599912"/>
          </a:xfrm>
          <a:prstGeom prst="straightConnector1">
            <a:avLst/>
          </a:prstGeom>
          <a:ln w="79375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5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2130310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CORS</a:t>
            </a:r>
            <a:br>
              <a:rPr lang="en-US" altLang="ko-KR" sz="4000" b="1" dirty="0"/>
            </a:br>
            <a:r>
              <a:rPr lang="en-US" altLang="ko-KR" sz="4000" b="1" dirty="0"/>
              <a:t>(Cross-origin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resource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sharing)</a:t>
            </a:r>
            <a:endParaRPr lang="ko-KR" altLang="en-US" sz="40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BB045F4-D223-4C53-BDA5-E2C1CEB7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3" y="3278656"/>
            <a:ext cx="6821454" cy="18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11068</TotalTime>
  <Words>757</Words>
  <Application>Microsoft Office PowerPoint</Application>
  <PresentationFormat>와이드스크린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Noto Sans</vt:lpstr>
      <vt:lpstr>Office 테마</vt:lpstr>
      <vt:lpstr>PowerPoint 프레젠테이션</vt:lpstr>
      <vt:lpstr>CDN (Content Delivery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CORS (Cross-origin resource sharing)</vt:lpstr>
      <vt:lpstr>SOP (Same Origin Policy)</vt:lpstr>
      <vt:lpstr>Origin?</vt:lpstr>
      <vt:lpstr>JWT</vt:lpstr>
      <vt:lpstr>JWT</vt:lpstr>
      <vt:lpstr>PowerPoint 프레젠테이션</vt:lpstr>
      <vt:lpstr>다른 Origin끼리는 리소스 공유가 원칙적으로 안된다!</vt:lpstr>
      <vt:lpstr>CORS (Cross-origin resource sharing)</vt:lpstr>
      <vt:lpstr>CORS 시나리오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598</cp:revision>
  <dcterms:created xsi:type="dcterms:W3CDTF">2021-08-08T03:37:08Z</dcterms:created>
  <dcterms:modified xsi:type="dcterms:W3CDTF">2021-10-29T12:35:09Z</dcterms:modified>
</cp:coreProperties>
</file>