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58" r:id="rId3"/>
    <p:sldId id="678" r:id="rId4"/>
    <p:sldId id="592" r:id="rId5"/>
    <p:sldId id="679" r:id="rId6"/>
    <p:sldId id="673" r:id="rId7"/>
    <p:sldId id="680" r:id="rId8"/>
    <p:sldId id="681" r:id="rId9"/>
    <p:sldId id="674" r:id="rId10"/>
    <p:sldId id="675" r:id="rId11"/>
    <p:sldId id="682" r:id="rId12"/>
    <p:sldId id="5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6650" autoAdjust="0"/>
  </p:normalViewPr>
  <p:slideViewPr>
    <p:cSldViewPr snapToGrid="0">
      <p:cViewPr varScale="1">
        <p:scale>
          <a:sx n="74" d="100"/>
          <a:sy n="74" d="100"/>
        </p:scale>
        <p:origin x="37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8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개발자의 관점에서 본 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PWA VS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작성 방법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서로 다른 용도와 서로 다른 언어</a:t>
            </a:r>
          </a:p>
          <a:p>
            <a:pPr algn="l" fontAlgn="base"/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앱은 모바일 기기에서 실행되는 용도로 작성하는 것이며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 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는 웹 브라우저 안에서 실행되도록 작성하는 것입니다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altLang="ko-KR" dirty="0"/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개발 비용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가 조금 더 저렴</a:t>
            </a:r>
          </a:p>
          <a:p>
            <a:pPr lvl="1" algn="l" fontAlgn="base"/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앱보다는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를 개발하는 게 더 저렴합니다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는 개발과 업데이트에 걸리는 시간이 더 빠릅니다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endParaRPr lang="en-US" altLang="ko-KR" dirty="0"/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배포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는 배포에서도 아주 편리합니다</a:t>
            </a:r>
          </a:p>
          <a:p>
            <a:pPr lvl="1" algn="l" fontAlgn="base"/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앱은 다양한 플랫폼에 대해서 버전을 따로따로 개발해야 하는 것 외에도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앱을 배포해야 하는 스토어도 다릅니다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노출 극대화 전략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앱은 앱스토어 최적화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(ASO),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는 검색엔진최적화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(SEO)</a:t>
            </a:r>
          </a:p>
          <a:p>
            <a:endParaRPr lang="en-US" altLang="ko-KR" dirty="0"/>
          </a:p>
          <a:p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보안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앱에서는 보안을 강화할 수 있는 방법이 더 많다</a:t>
            </a:r>
            <a:endParaRPr lang="en-US" altLang="ko-KR" b="1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1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사용자의 관점에서 본 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PWA VS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&gt;</a:t>
            </a:r>
            <a:endParaRPr lang="ko-KR" altLang="en-US" b="1" i="0" cap="all" dirty="0">
              <a:solidFill>
                <a:srgbClr val="494158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다운로드 및 설치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 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는 다운로드할 필요가 없으며 설치가 간단하다</a:t>
            </a:r>
          </a:p>
          <a:p>
            <a:pPr lvl="1" algn="l" fontAlgn="base"/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일반적인 모바일 사용자들이 한 달에 설치하는 앱의 개수는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개입니다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성능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둘 다 좋지만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네이티브 앱이 더 뛰어나다</a:t>
            </a:r>
          </a:p>
          <a:p>
            <a:pPr lvl="1"/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는 브라우저에서 실행되기 때문에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앱에 비해서 지연 속도가 크고 배터리 소모량이 더 많습니다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endParaRPr lang="en-US" altLang="ko-KR" b="1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-PWA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와 네이티브 앱의 성능</a:t>
            </a:r>
            <a:r>
              <a:rPr lang="en-US" altLang="ko-KR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1" i="0" cap="all" dirty="0">
                <a:solidFill>
                  <a:srgbClr val="494158"/>
                </a:solidFill>
                <a:effectLst/>
                <a:latin typeface="Arial" panose="020B0604020202020204" pitchFamily="34" charset="0"/>
              </a:rPr>
              <a:t>휴대전화에서는 네이티브 앱이 더 많은 일을 할 수 있다</a:t>
            </a:r>
          </a:p>
          <a:p>
            <a:pPr lvl="1" algn="l" fontAlgn="base"/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의 기술이 네이티브 앱을 조금씩 따라잡고 있기는 하지만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네이티브 앱에 비해서 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PWA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가 제공하는 기능에는 여전히 한계가 있습니다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56646F"/>
              </a:solidFill>
              <a:effectLst/>
              <a:latin typeface="Arial" panose="020B0604020202020204" pitchFamily="34" charset="0"/>
            </a:endParaRP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푸시 알림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: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푸시 알림 기능이 있으면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앱을 더 많이 사용하게 할 수 있고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사용자들의 참여도 늘릴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네이티브 앱에서는 이런 기능을 새로 만들 수도 있고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제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3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업체가 만들어 놓은 것을 연동할 수도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 PWA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에도 서비스 작업자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(service worker)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덕분에 푸시 알림 기능이 있기는 합니다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그러나 서비스 작업자의 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API(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응용프로그램 인터페이스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를 지원하는 환경이 플랫폼마다 서로 다릅니다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56646F"/>
                </a:solidFill>
                <a:effectLst/>
                <a:latin typeface="inherit"/>
              </a:rPr>
              <a:t>지오펜싱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(Geofencing,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지리적 울타리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): </a:t>
            </a:r>
            <a:r>
              <a:rPr lang="ko-KR" altLang="en-US" b="0" i="0" dirty="0" err="1">
                <a:solidFill>
                  <a:srgbClr val="56646F"/>
                </a:solidFill>
                <a:effectLst/>
                <a:latin typeface="inherit"/>
              </a:rPr>
              <a:t>지오펜싱을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 활용하면 개발자가 실제 환경에 가상의 울타리를 설정할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그래서 사용자가 이러한 울타리 안에 발을 들여놓으면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휴대전화에서 특정한 작업을 실행시킬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 </a:t>
            </a:r>
            <a:r>
              <a:rPr lang="ko-KR" altLang="en-US" b="1" i="0" dirty="0" err="1">
                <a:solidFill>
                  <a:srgbClr val="56646F"/>
                </a:solidFill>
                <a:effectLst/>
                <a:latin typeface="inherit"/>
              </a:rPr>
              <a:t>지오펜싱과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 푸시 알림을 결합하면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, </a:t>
            </a:r>
            <a:r>
              <a:rPr lang="ko-KR" altLang="en-US" b="1" i="0" dirty="0">
                <a:solidFill>
                  <a:srgbClr val="56646F"/>
                </a:solidFill>
                <a:effectLst/>
                <a:latin typeface="inherit"/>
              </a:rPr>
              <a:t>사용자들에게 좀 더 가까이 다가가서 그들의 참여를 이끌어낼 수 있는 아주 뛰어난 방법이 만들어질 수 있습니다</a:t>
            </a:r>
            <a:r>
              <a:rPr lang="en-US" altLang="ko-KR" b="1" i="0" dirty="0">
                <a:solidFill>
                  <a:srgbClr val="56646F"/>
                </a:solidFill>
                <a:effectLst/>
                <a:latin typeface="inherit"/>
              </a:rPr>
              <a:t>.</a:t>
            </a:r>
            <a:r>
              <a:rPr lang="ko-KR" altLang="en-US" b="0" i="0" dirty="0">
                <a:solidFill>
                  <a:srgbClr val="56646F"/>
                </a:solidFill>
                <a:effectLst/>
                <a:latin typeface="inherit"/>
              </a:rPr>
              <a:t> 이러한 기능은 현재로서는 네이티브 앱에서만 활용할 수 있습니다</a:t>
            </a:r>
            <a:r>
              <a:rPr lang="en-US" altLang="ko-KR" b="0" i="0" dirty="0">
                <a:solidFill>
                  <a:srgbClr val="56646F"/>
                </a:solidFill>
                <a:effectLst/>
                <a:latin typeface="inherit"/>
              </a:rPr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7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7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&lt;</a:t>
            </a:r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객체 간의 결합도가 낮아지는 효과</a:t>
            </a:r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&gt;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객체만 생성하는 공장을 통해서 간접적으로 객체를 생성하게 하며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인터페이스를 정의하되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실제 구현내용은 자식클래스에서 구현이 되므로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세부 구현 코드를 몰라도 부모클래스에서 자유롭게 사용이 가능하여</a:t>
            </a:r>
          </a:p>
          <a:p>
            <a:pPr algn="l"/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객체 간의 결합도가 낮아지는 효과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를 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  <a:p>
            <a:pPr algn="l"/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&lt;</a:t>
            </a:r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유지보수가 용이</a:t>
            </a:r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&gt;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객체 간의 결합도가 낮춰진다는 말은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한 클래스에 변화가 생겼을 때 다른 클래스에 영향이 끼치는 정도가 낮아진다는 말이고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유지보수를 할 때 최소의 클래스만 수정이 가능하게 되어</a:t>
            </a:r>
          </a:p>
          <a:p>
            <a:pPr algn="l"/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유지보수가 용이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하게 되는 결과를 낳는다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&lt;</a:t>
            </a:r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객체들을 한 곳에서 관리할 수 있다</a:t>
            </a:r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&gt;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직접 객체를 생성하는 것이 아니라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객체만을 생성하는 공장을 만들어서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객체 생성을 중간 매개체인 공장에서 불러오는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객체들은 한 공장에서만 생성되기 때문에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&lt;</a:t>
            </a:r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유연하고 확장성 있는 구조</a:t>
            </a:r>
            <a:r>
              <a:rPr lang="en-US" altLang="ko-KR" b="1" i="0" dirty="0">
                <a:solidFill>
                  <a:srgbClr val="09B21C"/>
                </a:solidFill>
                <a:effectLst/>
                <a:latin typeface="Ubuntu Condensed"/>
              </a:rPr>
              <a:t>&gt;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동일한 인터페이스에서 구현이 되기 때문에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새로운 클래스가 추가되거나 확장하게 되어도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기존 소스코드를 변경할 필요 없이 새로운 하위 클래스를 만들면 되기 때문에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새로운 객체를 생성하는 것보다 </a:t>
            </a:r>
            <a:r>
              <a:rPr lang="ko-KR" altLang="en-US" b="1" i="0" dirty="0">
                <a:solidFill>
                  <a:srgbClr val="09B21C"/>
                </a:solidFill>
                <a:effectLst/>
                <a:latin typeface="Ubuntu Condensed"/>
              </a:rPr>
              <a:t>유연하고 확장성 있는 구조</a:t>
            </a:r>
            <a:endParaRPr lang="en-US" altLang="ko-KR" b="1" i="0" dirty="0">
              <a:solidFill>
                <a:srgbClr val="09B21C"/>
              </a:solidFill>
              <a:effectLst/>
              <a:latin typeface="Ubuntu Condensed"/>
            </a:endParaRPr>
          </a:p>
          <a:p>
            <a:pPr algn="ctr"/>
            <a:endParaRPr lang="ko-KR" altLang="en-US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3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4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sz="1200" b="0" i="0" dirty="0"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8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wishket.com/pwa-vs-%eb%84%a4%ec%9d%b4%ed%8b%b0%eb%b8%8c-%ec%95%b1-%ec%96%b4%eb%96%a4-%ea%b2%83%ec%9d%84-%ec%84%a0%ed%83%9d%ed%95%b4%ec%95%bc-%ed%95%a0%ea%b9%8c/" TargetMode="External"/><Relationship Id="rId13" Type="http://schemas.openxmlformats.org/officeDocument/2006/relationships/hyperlink" Target="https://www.lifewire.com/native-apps-vs-web-apps-2373133" TargetMode="External"/><Relationship Id="rId3" Type="http://schemas.openxmlformats.org/officeDocument/2006/relationships/hyperlink" Target="https://developer.mozilla.org/ko/docs/Web/Progressive_web_apps/Introduction" TargetMode="External"/><Relationship Id="rId7" Type="http://schemas.openxmlformats.org/officeDocument/2006/relationships/hyperlink" Target="http://blog.wishket.com/%ED%94%84%EB%A1%9C%EA%B7%B8%EB%A0%88%EC%8B%9C%EB%B8%8C-%EC%9B%B9-%EC%95%B1pwa%EC%9D%B4%EB%9E%80-%EB%AC%B4%EC%97%87%EC%9D%B4%EB%A9%B0-%EC%99%9C-%ED%95%84%EC%9A%94%ED%95%9C%EA%B0%80/" TargetMode="External"/><Relationship Id="rId12" Type="http://schemas.openxmlformats.org/officeDocument/2006/relationships/hyperlink" Target="https://clearbridgemobile.com/mobile-app-development-native-vs-web-vs-hybri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ltenull.github.io/2018/03/09/%EC%9B%B9%EC%95%B1-%EB%A7%A4%EB%8B%88%ED%8E%98%EC%8A%A4%ED%8A%B8-%EC%84%9C%EB%B9%84%EC%8A%A4%EC%9B%8C%EC%BB%A4-Web-App-Manifest-Service-Worker/" TargetMode="External"/><Relationship Id="rId11" Type="http://schemas.openxmlformats.org/officeDocument/2006/relationships/hyperlink" Target="https://m.blog.naver.com/acornedu/221012420292" TargetMode="External"/><Relationship Id="rId5" Type="http://schemas.openxmlformats.org/officeDocument/2006/relationships/hyperlink" Target="https://altenull.github.io/2018/02/25/%ED%94%84%EB%A1%9C%EA%B7%B8%EB%A0%88%EC%8B%9C%EB%B8%8C-%EC%9B%B9-%EC%95%B1-Progressive-Web-Apps-%EB%9E%80/" TargetMode="External"/><Relationship Id="rId10" Type="http://schemas.openxmlformats.org/officeDocument/2006/relationships/hyperlink" Target="https://web.dev/progressive-web-apps/" TargetMode="External"/><Relationship Id="rId4" Type="http://schemas.openxmlformats.org/officeDocument/2006/relationships/hyperlink" Target="https://ux.stories.pe.kr/224" TargetMode="External"/><Relationship Id="rId9" Type="http://schemas.openxmlformats.org/officeDocument/2006/relationships/hyperlink" Target="https://www.insilicogen.com/blog/350" TargetMode="External"/><Relationship Id="rId14" Type="http://schemas.openxmlformats.org/officeDocument/2006/relationships/hyperlink" Target="https://kokoutgo.tistory.com/1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>
                <a:latin typeface="Noto Sans Demilight"/>
              </a:rPr>
              <a:t>FactoryMethodPattern</a:t>
            </a:r>
            <a:endParaRPr lang="en-US" altLang="ko-KR" sz="6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F8644F-0491-4B50-B55C-60DCC1C9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64" y="3696004"/>
            <a:ext cx="3124200" cy="371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7D8299-5580-4FCF-A162-790E5E47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02" y="885872"/>
            <a:ext cx="10458450" cy="2657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77826F-F5F4-42F7-B477-089C53ECF3BE}"/>
              </a:ext>
            </a:extLst>
          </p:cNvPr>
          <p:cNvSpPr/>
          <p:nvPr/>
        </p:nvSpPr>
        <p:spPr>
          <a:xfrm>
            <a:off x="5778737" y="2752795"/>
            <a:ext cx="4975854" cy="281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24EFE0-1C4E-42AD-9937-B0907083CFB7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8266664" y="3034145"/>
            <a:ext cx="0" cy="6618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1CFA8615-F231-4A6C-A890-7674362D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737" y="4197993"/>
            <a:ext cx="5000625" cy="390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B16168-2746-4E72-8F5B-BA0ABCE0D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799" y="4753872"/>
            <a:ext cx="7048500" cy="419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387069-EF24-49E4-A791-D2610C860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24" y="5338326"/>
            <a:ext cx="6419850" cy="371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31ACF7-B4EB-4CBA-9175-B01A84165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589" y="5875155"/>
            <a:ext cx="5772150" cy="3143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C466677-C867-463A-A7A6-218EA1E81F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0544" y="6354834"/>
            <a:ext cx="7248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39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9FBC-1A4D-4E91-A32C-2743FC4823F9}"/>
              </a:ext>
            </a:extLst>
          </p:cNvPr>
          <p:cNvSpPr txBox="1"/>
          <p:nvPr/>
        </p:nvSpPr>
        <p:spPr>
          <a:xfrm>
            <a:off x="576348" y="612844"/>
            <a:ext cx="110393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222426"/>
                </a:solidFill>
                <a:latin typeface="-apple-system"/>
              </a:rPr>
              <a:t>참고</a:t>
            </a:r>
            <a:endParaRPr lang="en-US" altLang="ko-KR" b="1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3"/>
              </a:rPr>
              <a:t>https://developer.mozilla.org/ko/docs/Web/Progressive_web_apps/Introduction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4"/>
              </a:rPr>
              <a:t>https://ux.stories.pe.kr/224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5"/>
              </a:rPr>
              <a:t>https://altenull.github.io/2018/02/25/%ED%94%84%EB%A1%9C%EA%B7%B8%EB%A0%88%EC%8B%9C%EB%B8%8C-%EC%9B%B9-%EC%95%B1-Progressive-Web-Apps-%EB%9E%80/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6"/>
              </a:rPr>
              <a:t>https://altenull.github.io/2018/03/09/%EC%9B%B9%EC%95%B1-%EB%A7%A4%EB%8B%88%ED%8E%98%EC%8A%A4%ED%8A%B8-%EC%84%9C%EB%B9%84%EC%8A%A4%EC%9B%8C%EC%BB%A4-Web-App-Manifest-Service-Worker/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7"/>
              </a:rPr>
              <a:t>http://blog.wishket.com/%ED%94%84%EB%A1%9C%EA%B7%B8%EB%A0%88%EC%8B%9C%EB%B8%8C-%EC%9B%B9-%EC%95%B1pwa%EC%9D%B4%EB%9E%80-%EB%AC%B4%EC%97%87%EC%9D%B4%EB%A9%B0-%EC%99%9C-%ED%95%84%EC%9A%94%ED%95%9C%EA%B0%80/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8"/>
              </a:rPr>
              <a:t>http://blog.wishket.com/pwa-vs-%eb%84%a4%ec%9d%b4%ed%8b%b0%eb%b8%8c-%ec%95%b1-%ec%96%b4%eb%96%a4-%ea%b2%83%ec%9d%84-%ec%84%a0%ed%83%9d%ed%95%b4%ec%95%bc-%ed%95%a0%ea%b9%8c/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9"/>
              </a:rPr>
              <a:t>https://www.insilicogen.com/blog/350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0"/>
              </a:rPr>
              <a:t>https://web.dev/progressive-web-apps/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1"/>
              </a:rPr>
              <a:t>https://m.blog.naver.com/acornedu/221012420292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2"/>
              </a:rPr>
              <a:t>https://clearbridgemobile.com/mobile-app-development-native-vs-web-vs-hybrid/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3"/>
              </a:rPr>
              <a:t>https://www.lifewire.com/native-apps-vs-web-apps-2373133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426"/>
                </a:solidFill>
                <a:latin typeface="-apple-system"/>
                <a:hlinkClick r:id="rId14"/>
              </a:rPr>
              <a:t>https://kokoutgo.tistory.com/130</a:t>
            </a:r>
            <a:endParaRPr lang="en-US" altLang="ko-KR" dirty="0">
              <a:solidFill>
                <a:srgbClr val="22242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85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ABB85C-51B7-43AD-91C6-274943131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32" y="1949249"/>
            <a:ext cx="8418136" cy="29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2836CF-6B9B-47D3-B03F-CEC3312DB9D4}"/>
              </a:ext>
            </a:extLst>
          </p:cNvPr>
          <p:cNvSpPr/>
          <p:nvPr/>
        </p:nvSpPr>
        <p:spPr>
          <a:xfrm>
            <a:off x="1886932" y="1949249"/>
            <a:ext cx="2845324" cy="2959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1EF19-7013-4DDA-8F11-066A6C3B1AD9}"/>
              </a:ext>
            </a:extLst>
          </p:cNvPr>
          <p:cNvCxnSpPr>
            <a:cxnSpLocks/>
          </p:cNvCxnSpPr>
          <p:nvPr/>
        </p:nvCxnSpPr>
        <p:spPr>
          <a:xfrm>
            <a:off x="2139885" y="3685880"/>
            <a:ext cx="24509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3F210-7490-41F1-B07D-BCC8F844BAA7}"/>
              </a:ext>
            </a:extLst>
          </p:cNvPr>
          <p:cNvSpPr txBox="1"/>
          <p:nvPr/>
        </p:nvSpPr>
        <p:spPr>
          <a:xfrm flipH="1">
            <a:off x="414507" y="938607"/>
            <a:ext cx="379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Noto Sans Demilight"/>
              </a:rPr>
              <a:t>FactoryMethodPattern</a:t>
            </a:r>
            <a:r>
              <a:rPr lang="ko-KR" altLang="en-US" sz="2400" b="1" dirty="0">
                <a:latin typeface="Noto Sans Demilight"/>
              </a:rPr>
              <a:t>이란</a:t>
            </a:r>
            <a:r>
              <a:rPr lang="en-US" altLang="ko-KR" sz="2400" b="1" dirty="0">
                <a:latin typeface="Noto Sans Demilight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213F8-B2C0-4C78-B7D0-52D19AC48E7B}"/>
              </a:ext>
            </a:extLst>
          </p:cNvPr>
          <p:cNvSpPr txBox="1"/>
          <p:nvPr/>
        </p:nvSpPr>
        <p:spPr>
          <a:xfrm>
            <a:off x="1251797" y="1481482"/>
            <a:ext cx="90220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-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객체를 생성하는 공장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Demilight"/>
              </a:rPr>
              <a:t>을 만들어 상황에 따라 다른 타입의 객체를 필요로 할 때 사용한다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AB841-B71B-4339-B356-9FCC11FABB90}"/>
              </a:ext>
            </a:extLst>
          </p:cNvPr>
          <p:cNvSpPr txBox="1"/>
          <p:nvPr/>
        </p:nvSpPr>
        <p:spPr>
          <a:xfrm flipH="1">
            <a:off x="414505" y="2175089"/>
            <a:ext cx="90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oto Sans Demilight"/>
              </a:rPr>
              <a:t>장점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DD9F4-B7DA-41E2-A026-B2EC5AE9A597}"/>
              </a:ext>
            </a:extLst>
          </p:cNvPr>
          <p:cNvSpPr txBox="1"/>
          <p:nvPr/>
        </p:nvSpPr>
        <p:spPr>
          <a:xfrm>
            <a:off x="579302" y="2800360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Ubuntu Condensed"/>
              </a:rPr>
              <a:t>객체 간의 결합도가 낮아진다</a:t>
            </a:r>
            <a:r>
              <a:rPr lang="en-US" altLang="ko-KR" b="1" i="0" dirty="0">
                <a:effectLst/>
                <a:latin typeface="Ubuntu Condensed"/>
              </a:rPr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DA7EE-8E89-4063-A53C-105F6CF5D1F9}"/>
              </a:ext>
            </a:extLst>
          </p:cNvPr>
          <p:cNvSpPr txBox="1"/>
          <p:nvPr/>
        </p:nvSpPr>
        <p:spPr>
          <a:xfrm>
            <a:off x="579302" y="3352134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>
                <a:effectLst/>
                <a:latin typeface="Ubuntu Condensed"/>
              </a:rPr>
              <a:t>유지보수가 용이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D6F4D-3FCC-419E-B63C-0C3E2CBE90E0}"/>
              </a:ext>
            </a:extLst>
          </p:cNvPr>
          <p:cNvSpPr txBox="1"/>
          <p:nvPr/>
        </p:nvSpPr>
        <p:spPr>
          <a:xfrm>
            <a:off x="579302" y="3903908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Ubuntu Condensed"/>
              </a:rPr>
              <a:t>객체들을 한 곳에서 관리할 수 있다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80BFD-E858-44AE-B1BE-0199B028BEBD}"/>
              </a:ext>
            </a:extLst>
          </p:cNvPr>
          <p:cNvSpPr txBox="1"/>
          <p:nvPr/>
        </p:nvSpPr>
        <p:spPr>
          <a:xfrm>
            <a:off x="538141" y="4455682"/>
            <a:ext cx="620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Ubuntu Condensed"/>
              </a:rPr>
              <a:t>유연하고 확장성 있는 구조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61380-3F1E-4917-B3C2-E111113F03A9}"/>
              </a:ext>
            </a:extLst>
          </p:cNvPr>
          <p:cNvSpPr txBox="1"/>
          <p:nvPr/>
        </p:nvSpPr>
        <p:spPr>
          <a:xfrm flipH="1">
            <a:off x="414505" y="5145685"/>
            <a:ext cx="90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Noto Sans Demilight"/>
              </a:rPr>
              <a:t>단점</a:t>
            </a:r>
            <a:endParaRPr lang="en-US" altLang="ko-KR" sz="2400" b="1" dirty="0">
              <a:latin typeface="Noto Sans Demi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3DA6E-2561-4CC4-91A9-1505D5496CC2}"/>
              </a:ext>
            </a:extLst>
          </p:cNvPr>
          <p:cNvSpPr txBox="1"/>
          <p:nvPr/>
        </p:nvSpPr>
        <p:spPr>
          <a:xfrm>
            <a:off x="538141" y="5741672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Ubuntu Condensed"/>
              </a:rPr>
              <a:t>불필요하게 많은 클래스를 정의하게 될 수 있다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8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  <p:bldP spid="14" grpId="0"/>
      <p:bldP spid="17" grpId="0"/>
      <p:bldP spid="18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A10AB-52B0-4D1E-96DF-639823F8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92" y="1971276"/>
            <a:ext cx="9580481" cy="36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7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B2F283-16F0-405E-87E2-3C3695C2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69" y="2303891"/>
            <a:ext cx="2638425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9F0BC6-4B27-465D-B28B-696B497B0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224" y="4177871"/>
            <a:ext cx="3423916" cy="1891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E7CC2F-FC93-4A6E-826F-DAD5A524F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183" y="4177871"/>
            <a:ext cx="3398172" cy="1891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0038E7-33FC-458A-9734-DF83CBEA4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89" y="4177871"/>
            <a:ext cx="3436935" cy="18910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C30CAE-19C9-4DDC-AE3D-6CA7D2484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30" y="1052049"/>
            <a:ext cx="3617152" cy="24203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AF71728-6071-4447-930E-AD54B085AC7B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2112457" y="3056366"/>
            <a:ext cx="3865725" cy="1121505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62C328-545B-4004-A8E3-8926EB04090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978182" y="3056366"/>
            <a:ext cx="0" cy="1121505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947BC-F640-4D6B-9A0D-F6D3AE0807B0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5978182" y="3056366"/>
            <a:ext cx="3690087" cy="1121505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499ADC-A65B-4CD2-8888-EE280A04FABE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구현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7558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337287-630E-453F-B718-6C25FF31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82" y="3940764"/>
            <a:ext cx="3851138" cy="13391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EDFCEB-AA13-4D66-8446-0FE5B637E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0" y="3442080"/>
            <a:ext cx="3512127" cy="2336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B2F283-16F0-405E-87E2-3C3695C28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195" y="4234475"/>
            <a:ext cx="2638425" cy="752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4B4EF5-98B4-471B-8FD6-AF2D37676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958" y="1578054"/>
            <a:ext cx="7800975" cy="14097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1AE1C8-0D3A-4935-AE53-718BF37BC373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874507" y="4610355"/>
            <a:ext cx="732775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E7A2D7-470E-4C31-80C1-15BD33907380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8458420" y="4610355"/>
            <a:ext cx="732775" cy="358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A98478-AB4F-4AFA-B667-B3E0C46806D9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구현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80959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FAF24-CCDB-4608-A8A2-80B4272E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1" y="1312316"/>
            <a:ext cx="4792374" cy="53187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7A82A1-A9FB-4651-BCDD-2FF3CF79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157" y="2862477"/>
            <a:ext cx="3423916" cy="18910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04DBA1-9103-43E6-B148-66B22D186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157" y="4818451"/>
            <a:ext cx="3398172" cy="18910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1C63E8-76A3-4F36-B756-EDEE1523F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157" y="906183"/>
            <a:ext cx="3436935" cy="1891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4C84C6-6C4C-4CB7-B332-6C59D9907BE0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333333"/>
                </a:solidFill>
                <a:effectLst/>
                <a:latin typeface="Noto Sans Demilight"/>
              </a:rPr>
              <a:t>구현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1227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Noto Sans Demilight"/>
              </a:rPr>
              <a:t>FactoryMethodPattern</a:t>
            </a:r>
            <a:endParaRPr lang="en-US" altLang="ko-KR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002305-80C0-4DDC-9609-4649C2D9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0" y="914832"/>
            <a:ext cx="6076950" cy="3095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3843EE-14A8-42FF-BDD4-8E760DC9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569" y="2978294"/>
            <a:ext cx="7048500" cy="36861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1825F0-8A86-431B-A589-89E0ACE77BF4}"/>
              </a:ext>
            </a:extLst>
          </p:cNvPr>
          <p:cNvSpPr/>
          <p:nvPr/>
        </p:nvSpPr>
        <p:spPr>
          <a:xfrm>
            <a:off x="1653546" y="3573677"/>
            <a:ext cx="1993663" cy="219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043E00-73AA-4134-A87E-CA7ACE1FBDDB}"/>
              </a:ext>
            </a:extLst>
          </p:cNvPr>
          <p:cNvCxnSpPr>
            <a:cxnSpLocks/>
          </p:cNvCxnSpPr>
          <p:nvPr/>
        </p:nvCxnSpPr>
        <p:spPr>
          <a:xfrm flipV="1">
            <a:off x="3647209" y="3688773"/>
            <a:ext cx="121336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32711</TotalTime>
  <Words>987</Words>
  <Application>Microsoft Office PowerPoint</Application>
  <PresentationFormat>와이드스크린</PresentationFormat>
  <Paragraphs>97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-apple-system</vt:lpstr>
      <vt:lpstr>inherit</vt:lpstr>
      <vt:lpstr>Noto Sans Demilight</vt:lpstr>
      <vt:lpstr>Noto Sans KR</vt:lpstr>
      <vt:lpstr>Ubuntu Condensed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78</cp:revision>
  <dcterms:created xsi:type="dcterms:W3CDTF">2021-08-07T08:11:24Z</dcterms:created>
  <dcterms:modified xsi:type="dcterms:W3CDTF">2021-10-28T13:30:32Z</dcterms:modified>
</cp:coreProperties>
</file>