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546" r:id="rId3"/>
    <p:sldId id="545" r:id="rId4"/>
    <p:sldId id="532" r:id="rId5"/>
    <p:sldId id="534" r:id="rId6"/>
    <p:sldId id="536" r:id="rId7"/>
    <p:sldId id="276" r:id="rId8"/>
    <p:sldId id="277" r:id="rId9"/>
    <p:sldId id="530" r:id="rId10"/>
    <p:sldId id="537" r:id="rId11"/>
    <p:sldId id="538" r:id="rId12"/>
    <p:sldId id="539" r:id="rId13"/>
    <p:sldId id="540" r:id="rId14"/>
    <p:sldId id="541" r:id="rId15"/>
    <p:sldId id="535" r:id="rId16"/>
    <p:sldId id="544" r:id="rId17"/>
    <p:sldId id="543" r:id="rId18"/>
    <p:sldId id="547" r:id="rId19"/>
    <p:sldId id="548" r:id="rId20"/>
    <p:sldId id="549" r:id="rId21"/>
    <p:sldId id="461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B5B"/>
    <a:srgbClr val="D5E3CF"/>
    <a:srgbClr val="EBF1E9"/>
    <a:srgbClr val="F3F81C"/>
    <a:srgbClr val="EEA410"/>
    <a:srgbClr val="CC99FF"/>
    <a:srgbClr val="70AD47"/>
    <a:srgbClr val="FFFFFF"/>
    <a:srgbClr val="FFFF53"/>
    <a:srgbClr val="9D79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52" autoAdjust="0"/>
    <p:restoredTop sz="66185" autoAdjust="0"/>
  </p:normalViewPr>
  <p:slideViewPr>
    <p:cSldViewPr snapToGrid="0">
      <p:cViewPr varScale="1">
        <p:scale>
          <a:sx n="73" d="100"/>
          <a:sy n="73" d="100"/>
        </p:scale>
        <p:origin x="63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61F7F-188C-47E3-9DF6-9513D5ED2543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9910B-CB21-4D5A-ADEE-477EC1207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397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8862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948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Collection F/W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은 반대로 외부 작업을 수행한다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2338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0267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206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3155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0880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default</a:t>
            </a:r>
            <a:r>
              <a:rPr lang="ko-KR" altLang="en-US" dirty="0"/>
              <a:t> </a:t>
            </a:r>
            <a:r>
              <a:rPr lang="en-US" altLang="ko-KR" dirty="0"/>
              <a:t>method,</a:t>
            </a:r>
            <a:r>
              <a:rPr lang="ko-KR" altLang="en-US" dirty="0"/>
              <a:t> </a:t>
            </a:r>
            <a:r>
              <a:rPr lang="en-US" altLang="ko-KR" dirty="0"/>
              <a:t>static</a:t>
            </a:r>
            <a:r>
              <a:rPr lang="ko-KR" altLang="en-US" dirty="0"/>
              <a:t> </a:t>
            </a:r>
            <a:r>
              <a:rPr lang="en-US" altLang="ko-KR" dirty="0"/>
              <a:t>method</a:t>
            </a:r>
            <a:r>
              <a:rPr lang="ko-KR" altLang="en-US" dirty="0"/>
              <a:t>는 있어도 </a:t>
            </a:r>
            <a:r>
              <a:rPr lang="ko-KR" altLang="en-US" dirty="0" err="1"/>
              <a:t>상관음슴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0034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Noto Sans Korean"/>
              </a:rPr>
              <a:t>Predicate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orean"/>
              </a:rPr>
              <a:t>는 인자 하나를 받아서 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Korean"/>
              </a:rPr>
              <a:t>boolean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orean"/>
              </a:rPr>
              <a:t>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orean"/>
              </a:rPr>
              <a:t>타입을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Korean"/>
              </a:rPr>
              <a:t>리턴합니다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orean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Noto Sans Korean"/>
              </a:rPr>
              <a:t>람다식으로는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orean"/>
              </a:rPr>
              <a:t>T -&gt;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Korean"/>
              </a:rPr>
              <a:t>boolean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orean"/>
              </a:rPr>
              <a:t>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orean"/>
              </a:rPr>
              <a:t>로 표현합니다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orean"/>
              </a:rPr>
              <a:t>.</a:t>
            </a:r>
          </a:p>
          <a:p>
            <a:endParaRPr lang="en-US" altLang="ko-KR" dirty="0"/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Noto Sans Korean"/>
              </a:rPr>
              <a:t>Consumer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orean"/>
              </a:rPr>
              <a:t>는 인자 하나를 받고 아무것도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Korean"/>
              </a:rPr>
              <a:t>리턴하지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orean"/>
              </a:rPr>
              <a:t> 않습니다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orean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Noto Sans Korean"/>
              </a:rPr>
              <a:t>람다식으로는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orean"/>
              </a:rPr>
              <a:t>T -&gt; void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orean"/>
              </a:rPr>
              <a:t>로 표현합니다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orean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Noto Sans Korean"/>
              </a:rPr>
              <a:t>소비자라는 이름에 걸맞게 무언가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orean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orean"/>
              </a:rPr>
              <a:t>인자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orean"/>
              </a:rPr>
              <a:t>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orean"/>
              </a:rPr>
              <a:t>를 받아서 소비만 하고 끝낸다고 생각하면 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orean"/>
              </a:rPr>
              <a:t>.</a:t>
            </a:r>
          </a:p>
          <a:p>
            <a:endParaRPr lang="en-US" altLang="ko-KR" dirty="0"/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Noto Sans Korean"/>
              </a:rPr>
              <a:t>Supplier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orean"/>
              </a:rPr>
              <a:t>는 아무런 인자를 받지 않고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orean"/>
              </a:rPr>
              <a:t>T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orean"/>
              </a:rPr>
              <a:t>타입의 객체를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Korean"/>
              </a:rPr>
              <a:t>리턴합니다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orean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Noto Sans Korean"/>
              </a:rPr>
              <a:t>람다식으로는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orean"/>
              </a:rPr>
              <a:t>() -&gt; T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orean"/>
              </a:rPr>
              <a:t>로 표현합니다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orean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Noto Sans Korean"/>
              </a:rPr>
              <a:t>공급자라는 이름처럼 아무것도 받지 않고 특정 객체를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Korean"/>
              </a:rPr>
              <a:t>리턴합니다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orean"/>
              </a:rPr>
              <a:t>.</a:t>
            </a: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Noto Sans Korean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Noto Sans Korean"/>
              </a:rPr>
              <a:t>Function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orean"/>
              </a:rPr>
              <a:t>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orean"/>
              </a:rPr>
              <a:t>T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orean"/>
              </a:rPr>
              <a:t>타입 인자를 받아서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orean"/>
              </a:rPr>
              <a:t>R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orean"/>
              </a:rPr>
              <a:t>타입을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Korean"/>
              </a:rPr>
              <a:t>리턴합니다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orean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Noto Sans Korean"/>
              </a:rPr>
              <a:t>람다식으로는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orean"/>
              </a:rPr>
              <a:t>T -&gt; R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orean"/>
              </a:rPr>
              <a:t>로 표현합니다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orean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Noto Sans Korean"/>
              </a:rPr>
              <a:t>수학식에서의 함수처럼 특정 값을 받아서 다른 값으로 반환해줍니다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orean"/>
              </a:rPr>
              <a:t>.</a:t>
            </a: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Noto Sans Korean"/>
            </a:endParaRP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2109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0994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Noto Sans Korean"/>
            </a:endParaRP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03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collection F/W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는 사용 방법이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통일되어있지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않다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[list, set, map]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그래서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stream </a:t>
            </a:r>
            <a:r>
              <a:rPr lang="en-US" altLang="ko-KR" b="0" i="0" dirty="0" err="1">
                <a:solidFill>
                  <a:srgbClr val="222426"/>
                </a:solidFill>
                <a:effectLst/>
                <a:latin typeface="-apple-system"/>
              </a:rPr>
              <a:t>api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에서 진정한 표준화를 이루었다고 말할 수 있다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3294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324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547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중간연산은 모두 </a:t>
            </a:r>
            <a:r>
              <a:rPr lang="en-US" altLang="ko-KR" b="0" i="0" dirty="0" err="1">
                <a:solidFill>
                  <a:srgbClr val="222426"/>
                </a:solidFill>
                <a:effectLst/>
                <a:latin typeface="-apple-system"/>
              </a:rPr>
              <a:t>strea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타입을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리턴하기때문에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체인형식으로 작성 가능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44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중간연산은 모두 </a:t>
            </a:r>
            <a:r>
              <a:rPr lang="en-US" altLang="ko-KR" b="0" i="0" dirty="0" err="1">
                <a:solidFill>
                  <a:srgbClr val="222426"/>
                </a:solidFill>
                <a:effectLst/>
                <a:latin typeface="-apple-system"/>
              </a:rPr>
              <a:t>strea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타입을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리턴하기때문에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체인형식으로 작성 가능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969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https://freedata.tistory.com/12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2A6C9-DCC6-4699-BC8E-FB835AEB717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649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https://freedata.tistory.com/12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2A6C9-DCC6-4699-BC8E-FB835AEB717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27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99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241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3DB4F-DF40-444B-852A-401233B60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8BBBB2-E20B-420C-BABA-4893F4832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9EF509-3466-46C7-BF6F-0B2EEDA72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D0F11B-4409-4BE3-9742-3A2A7BDAB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DD30F0-854E-4FD4-83D5-D0E7AAF6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477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96021-01A1-4B0B-AD92-42A86D3C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9E0A62-3B1A-485F-9FF6-224662E7B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D1242-ED7F-4CB7-AAE8-CDDB63C4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DA3844-769E-44AC-AB67-C957B5EB3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5BF359-A35C-49BB-86C5-EC099B26D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972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FE3743-DC1C-4752-815C-853E771644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9B7A0A-1922-4282-939C-43BEFF4C9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08A160-7053-400A-BB15-735A01BCE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F65A06-A7C9-402E-8C34-CFD33BA29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5369AC-BB50-487D-B7A5-706AB03C0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85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D893D-97C0-44E9-AD9E-836EBD2FC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1CD1AB-C70E-4C66-A315-263EE7737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696E8E-0A8C-4F36-8C8E-6C6550135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9ED353-C392-4A04-8DA2-B74594CE9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A9C580-BD7C-4AC8-93D4-E346C8F43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06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3CD107-93DE-4309-B8D6-CE41DF447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83F506-2AD2-4ACC-A3CA-3AB437D9C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03D4D0-A442-4DFF-8026-390AA608D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F90518-3CD2-46E1-9841-692F238A8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180CD3-D93B-4830-80D1-223EBBDA3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86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C2800-B881-4892-AC0D-F72C81A09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1A63D9-6A21-4021-9259-490570309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C33091-83AC-4078-B55A-889694C3A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CA5741-1677-493F-90A6-E7CEE603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F8AA03-8EBF-42C1-9A8B-5896496DC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8600E5-AD8B-43E4-94FD-DFB07EA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22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E781C-2968-4A19-A829-CEEC4D9D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CE612C-5DE6-4253-A38A-36768227C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C9EA72-0B87-4B0B-93A2-9A89949B3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5F57B1-DF85-4EF3-A70D-0404BB2C3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945929-1DAA-4EC2-9E59-9878EDB6A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3D4E0A-9011-4071-B54B-BCE5316B9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35EAEB-F513-4DDC-B2AA-D4656572F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DC6795-9091-4BD3-9158-158FAEF28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032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73043-588C-4743-BB6F-CD722A0A4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B32A92-9791-48AD-95AD-69781A486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4A9E1F-AEFE-4A7D-A08C-F5F542197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406E0A-7FA3-4A84-8CCF-43B3C453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249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530147-E9D8-402D-89B6-C7F117C5E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6247CE-5E70-4D20-93A4-3FFD666B5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36E0E7-3A2E-410F-BD4A-58C826AB0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8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648C8-DF0D-4486-A4BE-98ADB07E5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04371A-25D2-422E-9624-3AFA41622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C5E44A-10A3-4277-9A88-99B478A9D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E52F7C-AB4C-4F0C-8099-85FA8AA88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9B0914-0160-4DA6-80A7-006E29A81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2F561D-A21D-4012-8BAD-086DA4C22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14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F1227-E92D-4AA7-881B-FF72EFED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34816D-70F1-49B2-A997-D633095295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229139-4646-4BB7-B9B5-84448339A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A72E0-D5CA-4319-A31B-7E9A84029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60441E-D1BB-414F-8C74-5F1FDB53D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1A2F67-67EC-4FC3-A317-D394BC316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335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3A6B318-2C03-4025-A1C3-E33CDCAEA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FF9F51-3C24-4DAA-969A-13B958057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ABCE9-8269-4769-A137-57B10BDD24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A784E-BF06-43A2-B140-CABFA9B20D3E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F4CE2C-C6CD-4826-9DFA-F17EFE17E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7758C9-FA8A-469C-8D91-AEEA43684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4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3F9F9-1FBA-4698-A0FB-084FEBACA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8656" y="1122363"/>
            <a:ext cx="9314688" cy="2387600"/>
          </a:xfrm>
        </p:spPr>
        <p:txBody>
          <a:bodyPr/>
          <a:lstStyle/>
          <a:p>
            <a:r>
              <a:rPr lang="en-US" altLang="ko-KR" b="1" dirty="0"/>
              <a:t>Stream API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0D411F-CFF1-459A-ABA9-8F3D65AA1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7312" y="2303654"/>
            <a:ext cx="4858138" cy="531422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백엔드</a:t>
            </a:r>
            <a:r>
              <a:rPr lang="ko-KR" altLang="en-US" sz="2000" dirty="0"/>
              <a:t> 면접 대비 </a:t>
            </a:r>
            <a:r>
              <a:rPr lang="en-US" altLang="ko-KR" sz="2000" dirty="0"/>
              <a:t>CS</a:t>
            </a:r>
            <a:r>
              <a:rPr lang="ko-KR" altLang="en-US" sz="2000" dirty="0"/>
              <a:t>스터디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26839F34-2808-4881-A05C-18ECEAE40E1D}"/>
              </a:ext>
            </a:extLst>
          </p:cNvPr>
          <p:cNvSpPr txBox="1">
            <a:spLocks/>
          </p:cNvSpPr>
          <p:nvPr/>
        </p:nvSpPr>
        <p:spPr>
          <a:xfrm>
            <a:off x="9762931" y="6326578"/>
            <a:ext cx="2429069" cy="53142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600" dirty="0"/>
              <a:t>오류 지적 환영</a:t>
            </a:r>
            <a:endParaRPr lang="en-US" altLang="ko-KR" sz="1600" dirty="0"/>
          </a:p>
          <a:p>
            <a:pPr algn="r"/>
            <a:r>
              <a:rPr lang="en-US" altLang="ko-KR" sz="1600" dirty="0"/>
              <a:t>20211105 </a:t>
            </a:r>
            <a:r>
              <a:rPr lang="ko-KR" altLang="en-US" sz="1600" dirty="0"/>
              <a:t>박예진</a:t>
            </a:r>
          </a:p>
        </p:txBody>
      </p:sp>
    </p:spTree>
    <p:extLst>
      <p:ext uri="{BB962C8B-B14F-4D97-AF65-F5344CB8AC3E}">
        <p14:creationId xmlns:p14="http://schemas.microsoft.com/office/powerpoint/2010/main" val="4195120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82D09390-3F12-4326-8B73-6AD99774AA24}"/>
              </a:ext>
            </a:extLst>
          </p:cNvPr>
          <p:cNvSpPr txBox="1">
            <a:spLocks/>
          </p:cNvSpPr>
          <p:nvPr/>
        </p:nvSpPr>
        <p:spPr>
          <a:xfrm>
            <a:off x="1438655" y="377780"/>
            <a:ext cx="9314688" cy="528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/>
              <a:t>원본데이터 유지</a:t>
            </a:r>
            <a:endParaRPr lang="en-US" altLang="ko-KR" b="1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0F9BF7EE-F26D-406F-B432-1D7D8A760E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3"/>
          <a:stretch/>
        </p:blipFill>
        <p:spPr>
          <a:xfrm>
            <a:off x="2539526" y="906417"/>
            <a:ext cx="7112948" cy="579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853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82D09390-3F12-4326-8B73-6AD99774AA24}"/>
              </a:ext>
            </a:extLst>
          </p:cNvPr>
          <p:cNvSpPr txBox="1">
            <a:spLocks/>
          </p:cNvSpPr>
          <p:nvPr/>
        </p:nvSpPr>
        <p:spPr>
          <a:xfrm>
            <a:off x="1438655" y="377780"/>
            <a:ext cx="9314688" cy="528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/>
              <a:t>일회용</a:t>
            </a:r>
            <a:endParaRPr lang="en-US" altLang="ko-KR" b="1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C503D542-31C2-48B8-8570-3C3FF9A3A6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046" y="808716"/>
            <a:ext cx="7563906" cy="587774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ED05253-0791-4548-9D34-E24C9A519624}"/>
              </a:ext>
            </a:extLst>
          </p:cNvPr>
          <p:cNvSpPr/>
          <p:nvPr/>
        </p:nvSpPr>
        <p:spPr>
          <a:xfrm>
            <a:off x="6270171" y="5081451"/>
            <a:ext cx="3317966" cy="24819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461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82D09390-3F12-4326-8B73-6AD99774AA24}"/>
              </a:ext>
            </a:extLst>
          </p:cNvPr>
          <p:cNvSpPr txBox="1">
            <a:spLocks/>
          </p:cNvSpPr>
          <p:nvPr/>
        </p:nvSpPr>
        <p:spPr>
          <a:xfrm>
            <a:off x="1438655" y="377780"/>
            <a:ext cx="9314688" cy="528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/>
              <a:t>내부 작업</a:t>
            </a:r>
            <a:endParaRPr lang="en-US" altLang="ko-KR" b="1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D5339B91-E426-441D-A1E9-A8859A7E02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583" y="1015513"/>
            <a:ext cx="6730181" cy="5584618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A012C903-BC92-4783-8EC5-273BD342E3B3}"/>
              </a:ext>
            </a:extLst>
          </p:cNvPr>
          <p:cNvSpPr txBox="1">
            <a:spLocks/>
          </p:cNvSpPr>
          <p:nvPr/>
        </p:nvSpPr>
        <p:spPr>
          <a:xfrm>
            <a:off x="657397" y="3615691"/>
            <a:ext cx="4073870" cy="2984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collection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F/W</a:t>
            </a:r>
          </a:p>
          <a:p>
            <a:endParaRPr lang="en-US" altLang="ko-KR" sz="2000" b="1" dirty="0"/>
          </a:p>
          <a:p>
            <a:r>
              <a:rPr lang="en-US" altLang="ko-KR" sz="2000" dirty="0"/>
              <a:t>List&lt;String&gt; list;</a:t>
            </a:r>
          </a:p>
          <a:p>
            <a:endParaRPr lang="en-US" altLang="ko-KR" sz="2000" dirty="0"/>
          </a:p>
          <a:p>
            <a:r>
              <a:rPr lang="en-US" altLang="ko-KR" sz="2000" dirty="0"/>
              <a:t>for(String str : list){</a:t>
            </a:r>
          </a:p>
          <a:p>
            <a:endParaRPr lang="en-US" altLang="ko-KR" sz="2000" dirty="0"/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(str);</a:t>
            </a:r>
          </a:p>
          <a:p>
            <a:r>
              <a:rPr lang="en-US" altLang="ko-KR" sz="2000" dirty="0"/>
              <a:t>}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90604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82D09390-3F12-4326-8B73-6AD99774AA24}"/>
              </a:ext>
            </a:extLst>
          </p:cNvPr>
          <p:cNvSpPr txBox="1">
            <a:spLocks/>
          </p:cNvSpPr>
          <p:nvPr/>
        </p:nvSpPr>
        <p:spPr>
          <a:xfrm>
            <a:off x="1438655" y="377780"/>
            <a:ext cx="9314688" cy="528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/>
              <a:t>지연된 연산</a:t>
            </a:r>
            <a:endParaRPr lang="en-US" altLang="ko-KR" b="1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DC644C5-8764-4518-9C53-C00058C5E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092" y="906417"/>
            <a:ext cx="7403815" cy="583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464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82D09390-3F12-4326-8B73-6AD99774AA24}"/>
              </a:ext>
            </a:extLst>
          </p:cNvPr>
          <p:cNvSpPr txBox="1">
            <a:spLocks/>
          </p:cNvSpPr>
          <p:nvPr/>
        </p:nvSpPr>
        <p:spPr>
          <a:xfrm>
            <a:off x="1438657" y="876544"/>
            <a:ext cx="9314688" cy="528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/>
              <a:t>병렬처리</a:t>
            </a:r>
            <a:endParaRPr lang="en-US" altLang="ko-KR" b="1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C13477F-97B8-441D-9B58-6F31B9AE3B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107" y="1405181"/>
            <a:ext cx="9129236" cy="507503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7FE3204-E5BB-40B6-9A3F-C03C09AF4641}"/>
              </a:ext>
            </a:extLst>
          </p:cNvPr>
          <p:cNvSpPr/>
          <p:nvPr/>
        </p:nvSpPr>
        <p:spPr>
          <a:xfrm>
            <a:off x="4136572" y="3934692"/>
            <a:ext cx="1183574" cy="27709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068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83B42-7D3C-48C8-B53D-B85C120FB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500" y="1124425"/>
            <a:ext cx="5207000" cy="918894"/>
          </a:xfrm>
        </p:spPr>
        <p:txBody>
          <a:bodyPr>
            <a:noAutofit/>
          </a:bodyPr>
          <a:lstStyle/>
          <a:p>
            <a:pPr algn="ctr"/>
            <a:r>
              <a:rPr lang="ko-KR" altLang="en-US" sz="4000" dirty="0"/>
              <a:t>추가적으로</a:t>
            </a:r>
            <a:r>
              <a:rPr lang="en-US" altLang="ko-KR" sz="4000" dirty="0"/>
              <a:t>..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443536-DF5F-4EF4-8EE4-42BB0A3FAE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3345543" y="2043319"/>
            <a:ext cx="47625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96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53AF9A28-8645-4245-AC82-CE341DC29205}"/>
              </a:ext>
            </a:extLst>
          </p:cNvPr>
          <p:cNvSpPr txBox="1">
            <a:spLocks/>
          </p:cNvSpPr>
          <p:nvPr/>
        </p:nvSpPr>
        <p:spPr>
          <a:xfrm>
            <a:off x="1703061" y="4873267"/>
            <a:ext cx="9314688" cy="656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 err="1"/>
              <a:t>stream.distinct</a:t>
            </a:r>
            <a:r>
              <a:rPr lang="en-US" altLang="ko-KR" sz="2400" b="1" dirty="0"/>
              <a:t>().sorted().</a:t>
            </a:r>
            <a:r>
              <a:rPr lang="en-US" altLang="ko-KR" sz="2400" b="1" dirty="0" err="1"/>
              <a:t>forEach</a:t>
            </a:r>
            <a:r>
              <a:rPr lang="en-US" altLang="ko-KR" sz="2400" b="1" dirty="0"/>
              <a:t>(</a:t>
            </a:r>
            <a:r>
              <a:rPr lang="en-US" altLang="ko-KR" sz="2400" b="1" dirty="0" err="1"/>
              <a:t>System.out</a:t>
            </a:r>
            <a:r>
              <a:rPr lang="en-US" altLang="ko-KR" sz="2400" b="1" dirty="0"/>
              <a:t>::</a:t>
            </a:r>
            <a:r>
              <a:rPr lang="en-US" altLang="ko-KR" sz="2400" b="1" dirty="0" err="1"/>
              <a:t>println</a:t>
            </a:r>
            <a:r>
              <a:rPr lang="en-US" altLang="ko-KR" sz="2400" b="1" dirty="0"/>
              <a:t>);</a:t>
            </a:r>
            <a:endParaRPr lang="ko-KR" altLang="en-US" sz="2400" b="1" dirty="0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4055EBFA-A8A8-45AF-99A3-1CF3D3CA886E}"/>
              </a:ext>
            </a:extLst>
          </p:cNvPr>
          <p:cNvSpPr txBox="1">
            <a:spLocks/>
          </p:cNvSpPr>
          <p:nvPr/>
        </p:nvSpPr>
        <p:spPr>
          <a:xfrm>
            <a:off x="1703061" y="3335964"/>
            <a:ext cx="9314688" cy="656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Stream&lt;String&gt; stream = </a:t>
            </a:r>
            <a:r>
              <a:rPr lang="en-US" altLang="ko-KR" sz="2400" b="1" dirty="0" err="1"/>
              <a:t>list.stream</a:t>
            </a:r>
            <a:r>
              <a:rPr lang="en-US" altLang="ko-KR" sz="2400" b="1" dirty="0"/>
              <a:t>();</a:t>
            </a:r>
            <a:endParaRPr lang="ko-KR" altLang="en-US" sz="2400" b="1" dirty="0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7870AAA0-0C43-4DEC-8746-0F0D589CD183}"/>
              </a:ext>
            </a:extLst>
          </p:cNvPr>
          <p:cNvSpPr txBox="1">
            <a:spLocks/>
          </p:cNvSpPr>
          <p:nvPr/>
        </p:nvSpPr>
        <p:spPr>
          <a:xfrm>
            <a:off x="1703061" y="1523915"/>
            <a:ext cx="9314688" cy="656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List&lt;String&gt; list = new </a:t>
            </a:r>
            <a:r>
              <a:rPr lang="en-US" altLang="ko-KR" sz="2400" b="1" dirty="0" err="1"/>
              <a:t>ArrayList</a:t>
            </a:r>
            <a:r>
              <a:rPr lang="en-US" altLang="ko-KR" sz="2400" b="1" dirty="0"/>
              <a:t>&lt;String&gt;(); </a:t>
            </a:r>
            <a:endParaRPr lang="ko-KR" alt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35CF62-07AB-4BB3-9D4F-C0F994A50BE1}"/>
              </a:ext>
            </a:extLst>
          </p:cNvPr>
          <p:cNvSpPr txBox="1"/>
          <p:nvPr/>
        </p:nvSpPr>
        <p:spPr>
          <a:xfrm>
            <a:off x="1703061" y="1251573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5B5B"/>
                </a:solidFill>
              </a:rPr>
              <a:t>ArrayList</a:t>
            </a:r>
            <a:endParaRPr lang="ko-KR" altLang="en-US" dirty="0">
              <a:solidFill>
                <a:srgbClr val="FF5B5B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2E049D-6D66-44EB-9143-9490F3C616F8}"/>
              </a:ext>
            </a:extLst>
          </p:cNvPr>
          <p:cNvSpPr txBox="1"/>
          <p:nvPr/>
        </p:nvSpPr>
        <p:spPr>
          <a:xfrm>
            <a:off x="1703061" y="3038573"/>
            <a:ext cx="1912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5B5B"/>
                </a:solidFill>
              </a:rPr>
              <a:t>Stream</a:t>
            </a:r>
            <a:r>
              <a:rPr lang="ko-KR" altLang="en-US" dirty="0">
                <a:solidFill>
                  <a:srgbClr val="FF5B5B"/>
                </a:solidFill>
              </a:rPr>
              <a:t>으로 변환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4219F0B-17D3-409F-89D3-809978E09931}"/>
              </a:ext>
            </a:extLst>
          </p:cNvPr>
          <p:cNvSpPr/>
          <p:nvPr/>
        </p:nvSpPr>
        <p:spPr>
          <a:xfrm>
            <a:off x="1703061" y="1574013"/>
            <a:ext cx="6585154" cy="559738"/>
          </a:xfrm>
          <a:prstGeom prst="rect">
            <a:avLst/>
          </a:prstGeom>
          <a:noFill/>
          <a:ln w="25400"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35980AA-2BE6-46AD-A767-430932CB747F}"/>
              </a:ext>
            </a:extLst>
          </p:cNvPr>
          <p:cNvSpPr/>
          <p:nvPr/>
        </p:nvSpPr>
        <p:spPr>
          <a:xfrm>
            <a:off x="1703061" y="3384459"/>
            <a:ext cx="5881770" cy="559738"/>
          </a:xfrm>
          <a:prstGeom prst="rect">
            <a:avLst/>
          </a:prstGeom>
          <a:noFill/>
          <a:ln w="25400"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1778CF-1AAC-4BD5-A891-467363FDE3DD}"/>
              </a:ext>
            </a:extLst>
          </p:cNvPr>
          <p:cNvSpPr/>
          <p:nvPr/>
        </p:nvSpPr>
        <p:spPr>
          <a:xfrm>
            <a:off x="2783806" y="4921762"/>
            <a:ext cx="2651794" cy="559738"/>
          </a:xfrm>
          <a:prstGeom prst="rect">
            <a:avLst/>
          </a:prstGeom>
          <a:noFill/>
          <a:ln w="25400"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B00F46-CE29-48A1-B875-D9AB0275C08A}"/>
              </a:ext>
            </a:extLst>
          </p:cNvPr>
          <p:cNvSpPr txBox="1"/>
          <p:nvPr/>
        </p:nvSpPr>
        <p:spPr>
          <a:xfrm>
            <a:off x="2783806" y="455243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5B5B"/>
                </a:solidFill>
              </a:rPr>
              <a:t>중간 연산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7354D1-E98D-49B7-B20F-876184CB056A}"/>
              </a:ext>
            </a:extLst>
          </p:cNvPr>
          <p:cNvSpPr/>
          <p:nvPr/>
        </p:nvSpPr>
        <p:spPr>
          <a:xfrm>
            <a:off x="5435601" y="4921762"/>
            <a:ext cx="4203699" cy="559738"/>
          </a:xfrm>
          <a:prstGeom prst="rect">
            <a:avLst/>
          </a:prstGeom>
          <a:noFill/>
          <a:ln w="25400"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92D13D-4F65-454E-BF54-1370665C6818}"/>
              </a:ext>
            </a:extLst>
          </p:cNvPr>
          <p:cNvSpPr txBox="1"/>
          <p:nvPr/>
        </p:nvSpPr>
        <p:spPr>
          <a:xfrm>
            <a:off x="6600090" y="455243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5B5B"/>
                </a:solidFill>
              </a:rPr>
              <a:t>최종 연산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059FCB-7F1C-4926-8791-B8CC898AC9C7}"/>
              </a:ext>
            </a:extLst>
          </p:cNvPr>
          <p:cNvCxnSpPr/>
          <p:nvPr/>
        </p:nvCxnSpPr>
        <p:spPr>
          <a:xfrm>
            <a:off x="6600090" y="5387546"/>
            <a:ext cx="2889899" cy="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CDE1646-6B93-4421-AA1D-1198029DB843}"/>
              </a:ext>
            </a:extLst>
          </p:cNvPr>
          <p:cNvSpPr txBox="1"/>
          <p:nvPr/>
        </p:nvSpPr>
        <p:spPr>
          <a:xfrm>
            <a:off x="6696374" y="5481500"/>
            <a:ext cx="2880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</a:rPr>
              <a:t>ClassName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::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</a:rPr>
              <a:t>MethodName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77BB83-1470-4959-83B5-349B12C91E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261"/>
          <a:stretch/>
        </p:blipFill>
        <p:spPr>
          <a:xfrm>
            <a:off x="4576558" y="6089733"/>
            <a:ext cx="5921783" cy="54937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3B9A892-2B75-40CD-91A5-ED12DDE7B2B7}"/>
              </a:ext>
            </a:extLst>
          </p:cNvPr>
          <p:cNvSpPr txBox="1"/>
          <p:nvPr/>
        </p:nvSpPr>
        <p:spPr>
          <a:xfrm>
            <a:off x="4491192" y="5768896"/>
            <a:ext cx="1442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</a:rPr>
              <a:t>Stream.class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71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49FEBEA0-C753-4CC9-B2E9-5B9D867119A9}"/>
              </a:ext>
            </a:extLst>
          </p:cNvPr>
          <p:cNvSpPr txBox="1">
            <a:spLocks/>
          </p:cNvSpPr>
          <p:nvPr/>
        </p:nvSpPr>
        <p:spPr>
          <a:xfrm>
            <a:off x="1416622" y="2084060"/>
            <a:ext cx="9314688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b="1" dirty="0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63711484-AFD9-49D8-9B6A-657E1296AC5E}"/>
              </a:ext>
            </a:extLst>
          </p:cNvPr>
          <p:cNvSpPr txBox="1">
            <a:spLocks/>
          </p:cNvSpPr>
          <p:nvPr/>
        </p:nvSpPr>
        <p:spPr>
          <a:xfrm>
            <a:off x="1282583" y="2084060"/>
            <a:ext cx="9314688" cy="3032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Functional</a:t>
            </a:r>
            <a:r>
              <a:rPr lang="ko-KR" altLang="en-US" b="1" dirty="0"/>
              <a:t> </a:t>
            </a:r>
            <a:r>
              <a:rPr lang="en-US" altLang="ko-KR" b="1" dirty="0"/>
              <a:t>Interface?</a:t>
            </a:r>
          </a:p>
          <a:p>
            <a:endParaRPr lang="en-US" altLang="ko-KR" b="1" dirty="0"/>
          </a:p>
          <a:p>
            <a:r>
              <a:rPr lang="en-US" altLang="ko-KR" sz="2800" dirty="0"/>
              <a:t>1</a:t>
            </a:r>
            <a:r>
              <a:rPr lang="ko-KR" altLang="en-US" sz="2800" dirty="0"/>
              <a:t>개의 </a:t>
            </a:r>
            <a:r>
              <a:rPr lang="ko-KR" altLang="en-US" sz="2800" dirty="0" err="1"/>
              <a:t>추상메소드를</a:t>
            </a:r>
            <a:r>
              <a:rPr lang="ko-KR" altLang="en-US" sz="2800" dirty="0"/>
              <a:t> 가지는 인터페이스</a:t>
            </a:r>
          </a:p>
          <a:p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689115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5F161989-6923-4687-8449-DD6CEA9D2DE2}"/>
              </a:ext>
            </a:extLst>
          </p:cNvPr>
          <p:cNvSpPr txBox="1">
            <a:spLocks/>
          </p:cNvSpPr>
          <p:nvPr/>
        </p:nvSpPr>
        <p:spPr>
          <a:xfrm>
            <a:off x="1772557" y="5086539"/>
            <a:ext cx="4020207" cy="17714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</a:rPr>
              <a:t>@FunctionalInterface</a:t>
            </a:r>
          </a:p>
          <a:p>
            <a:r>
              <a:rPr lang="en-US" altLang="ko-KR" sz="2000" dirty="0"/>
              <a:t>interface </a:t>
            </a:r>
            <a:r>
              <a:rPr lang="en-US" altLang="ko-KR" sz="2000" dirty="0" err="1"/>
              <a:t>Calculater</a:t>
            </a:r>
            <a:r>
              <a:rPr lang="en-US" altLang="ko-KR" sz="2000" dirty="0"/>
              <a:t> {</a:t>
            </a:r>
          </a:p>
          <a:p>
            <a:r>
              <a:rPr lang="en-US" altLang="ko-KR" sz="2000" dirty="0"/>
              <a:t>	int calculate(int </a:t>
            </a:r>
            <a:r>
              <a:rPr lang="en-US" altLang="ko-KR" sz="2000" dirty="0" err="1"/>
              <a:t>a,int</a:t>
            </a:r>
            <a:r>
              <a:rPr lang="en-US" altLang="ko-KR" sz="2000" dirty="0"/>
              <a:t> b);</a:t>
            </a:r>
          </a:p>
          <a:p>
            <a:endParaRPr lang="en-US" altLang="ko-KR" sz="2000" dirty="0"/>
          </a:p>
          <a:p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14E945-30E3-4B5A-A6BB-03316F9C927D}"/>
              </a:ext>
            </a:extLst>
          </p:cNvPr>
          <p:cNvSpPr txBox="1"/>
          <p:nvPr/>
        </p:nvSpPr>
        <p:spPr>
          <a:xfrm>
            <a:off x="126124" y="60506"/>
            <a:ext cx="383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Functional Interface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예시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A8EC98-FF90-4EAE-BCEC-DF167AF42DFA}"/>
              </a:ext>
            </a:extLst>
          </p:cNvPr>
          <p:cNvSpPr/>
          <p:nvPr/>
        </p:nvSpPr>
        <p:spPr>
          <a:xfrm>
            <a:off x="1772558" y="5202255"/>
            <a:ext cx="4191496" cy="1595239"/>
          </a:xfrm>
          <a:prstGeom prst="rect">
            <a:avLst/>
          </a:prstGeom>
          <a:noFill/>
          <a:ln w="25400"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1FAF83-F1CD-4665-94EB-7BBEF022B608}"/>
              </a:ext>
            </a:extLst>
          </p:cNvPr>
          <p:cNvSpPr/>
          <p:nvPr/>
        </p:nvSpPr>
        <p:spPr>
          <a:xfrm>
            <a:off x="6216870" y="429838"/>
            <a:ext cx="4191496" cy="1595239"/>
          </a:xfrm>
          <a:prstGeom prst="rect">
            <a:avLst/>
          </a:prstGeom>
          <a:noFill/>
          <a:ln w="25400"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4076EF1-C6BB-4C33-AA92-A876A292890C}"/>
              </a:ext>
            </a:extLst>
          </p:cNvPr>
          <p:cNvSpPr/>
          <p:nvPr/>
        </p:nvSpPr>
        <p:spPr>
          <a:xfrm>
            <a:off x="6216870" y="2021752"/>
            <a:ext cx="4191496" cy="1595239"/>
          </a:xfrm>
          <a:prstGeom prst="rect">
            <a:avLst/>
          </a:prstGeom>
          <a:noFill/>
          <a:ln w="25400"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3580979-5488-4023-B725-65303EEDE559}"/>
              </a:ext>
            </a:extLst>
          </p:cNvPr>
          <p:cNvSpPr/>
          <p:nvPr/>
        </p:nvSpPr>
        <p:spPr>
          <a:xfrm>
            <a:off x="6216870" y="3613666"/>
            <a:ext cx="4191496" cy="1595239"/>
          </a:xfrm>
          <a:prstGeom prst="rect">
            <a:avLst/>
          </a:prstGeom>
          <a:noFill/>
          <a:ln w="25400"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5A6983-2BF4-4670-BE6D-4F42D088CA7B}"/>
              </a:ext>
            </a:extLst>
          </p:cNvPr>
          <p:cNvSpPr/>
          <p:nvPr/>
        </p:nvSpPr>
        <p:spPr>
          <a:xfrm>
            <a:off x="6216870" y="5205580"/>
            <a:ext cx="4191496" cy="1595239"/>
          </a:xfrm>
          <a:prstGeom prst="rect">
            <a:avLst/>
          </a:prstGeom>
          <a:noFill/>
          <a:ln w="25400"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F7D69D17-D36B-41C1-B86A-9C3E5248617D}"/>
              </a:ext>
            </a:extLst>
          </p:cNvPr>
          <p:cNvSpPr txBox="1">
            <a:spLocks/>
          </p:cNvSpPr>
          <p:nvPr/>
        </p:nvSpPr>
        <p:spPr>
          <a:xfrm>
            <a:off x="6302514" y="354292"/>
            <a:ext cx="4020207" cy="17714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</a:rPr>
              <a:t>@FunctionalInterface</a:t>
            </a:r>
          </a:p>
          <a:p>
            <a:r>
              <a:rPr lang="en-US" altLang="ko-KR" sz="2000" dirty="0"/>
              <a:t>public interface </a:t>
            </a:r>
            <a:r>
              <a:rPr lang="en-US" altLang="ko-KR" sz="2000" b="1" dirty="0"/>
              <a:t>Predicate&lt;T&gt;</a:t>
            </a:r>
            <a:r>
              <a:rPr lang="en-US" altLang="ko-KR" sz="2000" dirty="0"/>
              <a:t> {</a:t>
            </a:r>
          </a:p>
          <a:p>
            <a:r>
              <a:rPr lang="en-US" altLang="ko-KR" sz="2000" dirty="0"/>
              <a:t>    </a:t>
            </a:r>
            <a:r>
              <a:rPr lang="en-US" altLang="ko-KR" sz="2000" dirty="0" err="1"/>
              <a:t>boolean</a:t>
            </a:r>
            <a:r>
              <a:rPr lang="en-US" altLang="ko-KR" sz="2000" dirty="0"/>
              <a:t> test(T t);</a:t>
            </a:r>
          </a:p>
          <a:p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FC571AD6-754E-4DA3-8DC7-E66952D154A3}"/>
              </a:ext>
            </a:extLst>
          </p:cNvPr>
          <p:cNvSpPr txBox="1">
            <a:spLocks/>
          </p:cNvSpPr>
          <p:nvPr/>
        </p:nvSpPr>
        <p:spPr>
          <a:xfrm>
            <a:off x="6302514" y="3525555"/>
            <a:ext cx="4020207" cy="17714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ko-KR" sz="2000" dirty="0">
                <a:solidFill>
                  <a:schemeClr val="accent1">
                    <a:lumMod val="75000"/>
                  </a:schemeClr>
                </a:solidFill>
              </a:rPr>
              <a:t>@FunctionalInterface</a:t>
            </a:r>
          </a:p>
          <a:p>
            <a:r>
              <a:rPr lang="fr-FR" altLang="ko-KR" sz="2000" dirty="0"/>
              <a:t>public interface </a:t>
            </a:r>
            <a:r>
              <a:rPr lang="fr-FR" altLang="ko-KR" sz="2000" b="1" dirty="0"/>
              <a:t>Supplier&lt;T&gt;</a:t>
            </a:r>
            <a:r>
              <a:rPr lang="fr-FR" altLang="ko-KR" sz="2000" dirty="0"/>
              <a:t> {</a:t>
            </a:r>
          </a:p>
          <a:p>
            <a:r>
              <a:rPr lang="fr-FR" altLang="ko-KR" sz="2000" dirty="0"/>
              <a:t>    T get();</a:t>
            </a:r>
          </a:p>
          <a:p>
            <a:r>
              <a:rPr lang="fr-FR" altLang="ko-KR" sz="2000" dirty="0"/>
              <a:t>}</a:t>
            </a:r>
            <a:endParaRPr lang="ko-KR" altLang="en-US" sz="2000" dirty="0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1D052BB5-C31A-45A4-8471-899887412A17}"/>
              </a:ext>
            </a:extLst>
          </p:cNvPr>
          <p:cNvSpPr txBox="1">
            <a:spLocks/>
          </p:cNvSpPr>
          <p:nvPr/>
        </p:nvSpPr>
        <p:spPr>
          <a:xfrm>
            <a:off x="6302514" y="5117468"/>
            <a:ext cx="4202574" cy="17714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ko-KR" sz="2000" dirty="0">
                <a:solidFill>
                  <a:schemeClr val="accent1">
                    <a:lumMod val="75000"/>
                  </a:schemeClr>
                </a:solidFill>
              </a:rPr>
              <a:t>@FunctionalInterface</a:t>
            </a:r>
          </a:p>
          <a:p>
            <a:r>
              <a:rPr lang="fr-FR" altLang="ko-KR" sz="2000" dirty="0"/>
              <a:t>public interface </a:t>
            </a:r>
            <a:r>
              <a:rPr lang="fr-FR" altLang="ko-KR" sz="2000" b="1" dirty="0"/>
              <a:t>Function&lt;T, R&gt; </a:t>
            </a:r>
            <a:r>
              <a:rPr lang="fr-FR" altLang="ko-KR" sz="2000" dirty="0"/>
              <a:t>{</a:t>
            </a:r>
          </a:p>
          <a:p>
            <a:r>
              <a:rPr lang="fr-FR" altLang="ko-KR" sz="2000" dirty="0"/>
              <a:t>	R apply(T t);</a:t>
            </a:r>
          </a:p>
          <a:p>
            <a:r>
              <a:rPr lang="fr-FR" altLang="ko-KR" sz="2000" dirty="0"/>
              <a:t>}</a:t>
            </a:r>
            <a:endParaRPr lang="ko-KR" altLang="en-US" sz="2000" dirty="0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FE952D43-C469-445B-A932-0B4C569A381E}"/>
              </a:ext>
            </a:extLst>
          </p:cNvPr>
          <p:cNvSpPr txBox="1">
            <a:spLocks/>
          </p:cNvSpPr>
          <p:nvPr/>
        </p:nvSpPr>
        <p:spPr>
          <a:xfrm>
            <a:off x="6302514" y="1983979"/>
            <a:ext cx="4020207" cy="17714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ko-KR" sz="2000" dirty="0">
                <a:solidFill>
                  <a:schemeClr val="accent1">
                    <a:lumMod val="75000"/>
                  </a:schemeClr>
                </a:solidFill>
              </a:rPr>
              <a:t>@FunctionalInterface</a:t>
            </a:r>
          </a:p>
          <a:p>
            <a:r>
              <a:rPr lang="fr-FR" altLang="ko-KR" sz="2000" dirty="0"/>
              <a:t>public interface </a:t>
            </a:r>
            <a:r>
              <a:rPr lang="fr-FR" altLang="ko-KR" sz="2000" b="1" dirty="0"/>
              <a:t>Consumer&lt;T&gt;</a:t>
            </a:r>
            <a:r>
              <a:rPr lang="fr-FR" altLang="ko-KR" sz="2000" dirty="0"/>
              <a:t> {</a:t>
            </a:r>
          </a:p>
          <a:p>
            <a:r>
              <a:rPr lang="fr-FR" altLang="ko-KR" sz="2000" dirty="0"/>
              <a:t>    void accept(T t);</a:t>
            </a:r>
          </a:p>
          <a:p>
            <a:r>
              <a:rPr lang="fr-FR" altLang="ko-KR" sz="2000" dirty="0"/>
              <a:t>}</a:t>
            </a:r>
            <a:endParaRPr lang="ko-KR" alt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9704B2-0A9B-42D0-A455-6DEC999C533C}"/>
              </a:ext>
            </a:extLst>
          </p:cNvPr>
          <p:cNvSpPr txBox="1"/>
          <p:nvPr/>
        </p:nvSpPr>
        <p:spPr>
          <a:xfrm>
            <a:off x="1686912" y="4799161"/>
            <a:ext cx="383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B5B"/>
                </a:solidFill>
              </a:rPr>
              <a:t>직접 만든 함수형 인터페이스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34B7A7-1D3F-4ED9-B31D-D92BD2A7ABC2}"/>
              </a:ext>
            </a:extLst>
          </p:cNvPr>
          <p:cNvSpPr txBox="1"/>
          <p:nvPr/>
        </p:nvSpPr>
        <p:spPr>
          <a:xfrm>
            <a:off x="6131225" y="81515"/>
            <a:ext cx="4277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5B5B"/>
                </a:solidFill>
              </a:rPr>
              <a:t>자바에서 제공하는 함수형 인터페이스</a:t>
            </a:r>
            <a:endParaRPr lang="ko-KR" altLang="en-US" dirty="0">
              <a:solidFill>
                <a:srgbClr val="FF5B5B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137AF1C-A571-49D8-A19F-189E71B23D0D}"/>
              </a:ext>
            </a:extLst>
          </p:cNvPr>
          <p:cNvSpPr/>
          <p:nvPr/>
        </p:nvSpPr>
        <p:spPr>
          <a:xfrm>
            <a:off x="1772556" y="3154742"/>
            <a:ext cx="4020207" cy="12013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 err="1"/>
              <a:t>람다식</a:t>
            </a:r>
            <a:r>
              <a:rPr lang="ko-KR" altLang="en-US" sz="4800" b="1" dirty="0"/>
              <a:t> 가능</a:t>
            </a:r>
            <a:r>
              <a:rPr lang="en-US" altLang="ko-KR" sz="4800" b="1" dirty="0"/>
              <a:t>!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35829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>
            <a:extLst>
              <a:ext uri="{FF2B5EF4-FFF2-40B4-BE49-F238E27FC236}">
                <a16:creationId xmlns:a16="http://schemas.microsoft.com/office/drawing/2014/main" id="{A6DBC9BC-B53D-4F8C-8945-90741F57F890}"/>
              </a:ext>
            </a:extLst>
          </p:cNvPr>
          <p:cNvSpPr txBox="1">
            <a:spLocks/>
          </p:cNvSpPr>
          <p:nvPr/>
        </p:nvSpPr>
        <p:spPr>
          <a:xfrm>
            <a:off x="1416622" y="2084060"/>
            <a:ext cx="9314688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b="1" dirty="0"/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5440046E-F241-40C9-861A-9D90DB68743D}"/>
              </a:ext>
            </a:extLst>
          </p:cNvPr>
          <p:cNvSpPr txBox="1">
            <a:spLocks/>
          </p:cNvSpPr>
          <p:nvPr/>
        </p:nvSpPr>
        <p:spPr>
          <a:xfrm>
            <a:off x="1282583" y="1465495"/>
            <a:ext cx="9314688" cy="1439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Lambda?</a:t>
            </a:r>
          </a:p>
          <a:p>
            <a:endParaRPr lang="en-US" altLang="ko-KR" b="1" dirty="0"/>
          </a:p>
          <a:p>
            <a:r>
              <a:rPr lang="ko-KR" altLang="en-US" sz="2800" dirty="0"/>
              <a:t>익명 함수의 일종으로 불필요한 코드를 줄이고 가독성을 </a:t>
            </a:r>
            <a:r>
              <a:rPr lang="ko-KR" altLang="en-US" sz="2800" dirty="0" err="1"/>
              <a:t>높여줌</a:t>
            </a:r>
            <a:r>
              <a:rPr lang="en-US" altLang="ko-KR" sz="2800" dirty="0"/>
              <a:t>!</a:t>
            </a:r>
          </a:p>
        </p:txBody>
      </p:sp>
      <p:pic>
        <p:nvPicPr>
          <p:cNvPr id="24" name="그림 23" descr="텍스트이(가) 표시된 사진&#10;&#10;자동 생성된 설명">
            <a:extLst>
              <a:ext uri="{FF2B5EF4-FFF2-40B4-BE49-F238E27FC236}">
                <a16:creationId xmlns:a16="http://schemas.microsoft.com/office/drawing/2014/main" id="{6385A5A4-826B-46A7-BC92-AC7812AFD9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690" y="3277860"/>
            <a:ext cx="6147636" cy="162030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95A18152-D696-4BD3-B676-FE0838D46E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690" y="5271464"/>
            <a:ext cx="6166130" cy="39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504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836D6C2-33BC-48E7-BAEF-0F4722AD91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43"/>
          <a:stretch/>
        </p:blipFill>
        <p:spPr>
          <a:xfrm>
            <a:off x="3654878" y="1447800"/>
            <a:ext cx="4882243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100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>
            <a:extLst>
              <a:ext uri="{FF2B5EF4-FFF2-40B4-BE49-F238E27FC236}">
                <a16:creationId xmlns:a16="http://schemas.microsoft.com/office/drawing/2014/main" id="{A6DBC9BC-B53D-4F8C-8945-90741F57F890}"/>
              </a:ext>
            </a:extLst>
          </p:cNvPr>
          <p:cNvSpPr txBox="1">
            <a:spLocks/>
          </p:cNvSpPr>
          <p:nvPr/>
        </p:nvSpPr>
        <p:spPr>
          <a:xfrm>
            <a:off x="1416622" y="2084060"/>
            <a:ext cx="9314688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8BFFA8D-8BE6-4C2A-BAC6-50156AECAB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583" y="1554418"/>
            <a:ext cx="5091323" cy="3136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FE1A6F-4D64-4385-A2FD-C7F5ECBCCA69}"/>
              </a:ext>
            </a:extLst>
          </p:cNvPr>
          <p:cNvSpPr txBox="1"/>
          <p:nvPr/>
        </p:nvSpPr>
        <p:spPr>
          <a:xfrm>
            <a:off x="1161559" y="1185086"/>
            <a:ext cx="336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</a:rPr>
              <a:t>Stream.class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중간 처리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메서드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그림 4" descr="텍스트, 모니터, 스크린샷, 실내이(가) 표시된 사진&#10;&#10;자동 생성된 설명">
            <a:extLst>
              <a:ext uri="{FF2B5EF4-FFF2-40B4-BE49-F238E27FC236}">
                <a16:creationId xmlns:a16="http://schemas.microsoft.com/office/drawing/2014/main" id="{FCBF2DA1-136B-469C-9A87-A4CE40483B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583" y="2084060"/>
            <a:ext cx="9811241" cy="396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829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83B42-7D3C-48C8-B53D-B85C120FB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563" y="2969553"/>
            <a:ext cx="1778874" cy="918894"/>
          </a:xfrm>
        </p:spPr>
        <p:txBody>
          <a:bodyPr>
            <a:noAutofit/>
          </a:bodyPr>
          <a:lstStyle/>
          <a:p>
            <a:r>
              <a:rPr lang="ko-KR" altLang="en-US" sz="6000" b="1" dirty="0" err="1"/>
              <a:t>끄읕</a:t>
            </a:r>
            <a:endParaRPr lang="en-US" altLang="ko-KR" sz="6000" b="1" dirty="0"/>
          </a:p>
        </p:txBody>
      </p:sp>
    </p:spTree>
    <p:extLst>
      <p:ext uri="{BB962C8B-B14F-4D97-AF65-F5344CB8AC3E}">
        <p14:creationId xmlns:p14="http://schemas.microsoft.com/office/powerpoint/2010/main" val="1286812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82D09390-3F12-4326-8B73-6AD99774AA24}"/>
              </a:ext>
            </a:extLst>
          </p:cNvPr>
          <p:cNvSpPr txBox="1">
            <a:spLocks/>
          </p:cNvSpPr>
          <p:nvPr/>
        </p:nvSpPr>
        <p:spPr>
          <a:xfrm>
            <a:off x="1416622" y="1122363"/>
            <a:ext cx="9314688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b="1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B17429DE-86CE-4858-A3F1-678B462A0355}"/>
              </a:ext>
            </a:extLst>
          </p:cNvPr>
          <p:cNvSpPr txBox="1">
            <a:spLocks/>
          </p:cNvSpPr>
          <p:nvPr/>
        </p:nvSpPr>
        <p:spPr>
          <a:xfrm>
            <a:off x="1282583" y="1122363"/>
            <a:ext cx="9314688" cy="3032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Stream API?</a:t>
            </a:r>
          </a:p>
          <a:p>
            <a:endParaRPr lang="en-US" altLang="ko-KR" b="1" dirty="0"/>
          </a:p>
          <a:p>
            <a:r>
              <a:rPr lang="en-US" altLang="ko-KR" sz="2800" dirty="0"/>
              <a:t>JDK8</a:t>
            </a:r>
            <a:r>
              <a:rPr lang="ko-KR" altLang="en-US" sz="2800" dirty="0"/>
              <a:t>부터 제공되는 </a:t>
            </a:r>
            <a:r>
              <a:rPr lang="en-US" altLang="ko-KR" sz="2800" dirty="0"/>
              <a:t>Java</a:t>
            </a:r>
            <a:r>
              <a:rPr lang="ko-KR" altLang="en-US" sz="2800" dirty="0"/>
              <a:t>를 이용해 </a:t>
            </a:r>
            <a:endParaRPr lang="en-US" altLang="ko-KR" sz="2800" dirty="0"/>
          </a:p>
          <a:p>
            <a:r>
              <a:rPr lang="ko-KR" altLang="en-US" sz="2800" dirty="0"/>
              <a:t>함수형 프로그래밍을 할 수 있게 하는 </a:t>
            </a:r>
            <a:r>
              <a:rPr lang="en-US" altLang="ko-KR" sz="2800" dirty="0"/>
              <a:t>API</a:t>
            </a:r>
            <a:r>
              <a:rPr lang="ko-KR" altLang="en-US" sz="2800" dirty="0"/>
              <a:t>중 하나</a:t>
            </a:r>
            <a:r>
              <a:rPr lang="en-US" altLang="ko-KR" sz="2800" dirty="0"/>
              <a:t>!</a:t>
            </a:r>
          </a:p>
          <a:p>
            <a:endParaRPr lang="en-US" altLang="ko-KR" sz="2800" dirty="0"/>
          </a:p>
          <a:p>
            <a:r>
              <a:rPr lang="ko-KR" altLang="en-US" sz="2800" dirty="0"/>
              <a:t>다양한 데이터 소스를 표준화된 방법으로 다룬다</a:t>
            </a:r>
            <a:r>
              <a:rPr lang="en-US" altLang="ko-KR" sz="2800" dirty="0"/>
              <a:t>.</a:t>
            </a:r>
          </a:p>
          <a:p>
            <a:endParaRPr lang="ko-KR" altLang="en-US" sz="28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04D5D8C-FEE0-4F23-AD32-D8DD55EB4946}"/>
              </a:ext>
            </a:extLst>
          </p:cNvPr>
          <p:cNvCxnSpPr/>
          <p:nvPr/>
        </p:nvCxnSpPr>
        <p:spPr>
          <a:xfrm>
            <a:off x="1416622" y="3844887"/>
            <a:ext cx="5766375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0FEFBDC-E334-43C5-93F8-017902DC6B47}"/>
              </a:ext>
            </a:extLst>
          </p:cNvPr>
          <p:cNvSpPr txBox="1"/>
          <p:nvPr/>
        </p:nvSpPr>
        <p:spPr>
          <a:xfrm>
            <a:off x="2588965" y="3844887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(+) Collection F/W</a:t>
            </a:r>
            <a:endParaRPr lang="ko-KR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B9B0CC7-5BAD-4DBA-8743-DB42B1ECE6BD}"/>
              </a:ext>
            </a:extLst>
          </p:cNvPr>
          <p:cNvSpPr/>
          <p:nvPr/>
        </p:nvSpPr>
        <p:spPr>
          <a:xfrm>
            <a:off x="2016086" y="4214219"/>
            <a:ext cx="1046602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list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2AA623E-93B9-4009-8082-F564F12FF2CB}"/>
              </a:ext>
            </a:extLst>
          </p:cNvPr>
          <p:cNvSpPr/>
          <p:nvPr/>
        </p:nvSpPr>
        <p:spPr>
          <a:xfrm>
            <a:off x="3166270" y="4214219"/>
            <a:ext cx="1046602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set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C6216F-5406-4AAE-97E7-AD1F3F54B6A0}"/>
              </a:ext>
            </a:extLst>
          </p:cNvPr>
          <p:cNvSpPr/>
          <p:nvPr/>
        </p:nvSpPr>
        <p:spPr>
          <a:xfrm>
            <a:off x="4343876" y="4214219"/>
            <a:ext cx="1046602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669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15579740-78C5-447D-99B2-DA43DA9A68BB}"/>
              </a:ext>
            </a:extLst>
          </p:cNvPr>
          <p:cNvSpPr/>
          <p:nvPr/>
        </p:nvSpPr>
        <p:spPr>
          <a:xfrm>
            <a:off x="2549450" y="3233869"/>
            <a:ext cx="1671809" cy="167180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Stream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FE528CA-3102-4FE9-A12C-A2E6F3B571D9}"/>
              </a:ext>
            </a:extLst>
          </p:cNvPr>
          <p:cNvSpPr/>
          <p:nvPr/>
        </p:nvSpPr>
        <p:spPr>
          <a:xfrm>
            <a:off x="5187884" y="3262935"/>
            <a:ext cx="1671809" cy="167180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중간 연산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856FAFE-219F-4999-9EAE-40CB14A3D22E}"/>
              </a:ext>
            </a:extLst>
          </p:cNvPr>
          <p:cNvSpPr/>
          <p:nvPr/>
        </p:nvSpPr>
        <p:spPr>
          <a:xfrm>
            <a:off x="7980710" y="3266951"/>
            <a:ext cx="1671809" cy="1671809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최종 연산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F807E2-A115-4EB4-901F-54C6E6625B31}"/>
              </a:ext>
            </a:extLst>
          </p:cNvPr>
          <p:cNvSpPr/>
          <p:nvPr/>
        </p:nvSpPr>
        <p:spPr>
          <a:xfrm>
            <a:off x="1553168" y="1725983"/>
            <a:ext cx="1046602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list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154608-B076-41C0-AFA2-BEF7A8F382C5}"/>
              </a:ext>
            </a:extLst>
          </p:cNvPr>
          <p:cNvSpPr/>
          <p:nvPr/>
        </p:nvSpPr>
        <p:spPr>
          <a:xfrm>
            <a:off x="2733043" y="1725983"/>
            <a:ext cx="1046602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set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EF7F839-2EF6-4B3C-B815-313A4823BE14}"/>
              </a:ext>
            </a:extLst>
          </p:cNvPr>
          <p:cNvSpPr/>
          <p:nvPr/>
        </p:nvSpPr>
        <p:spPr>
          <a:xfrm>
            <a:off x="3912918" y="1725983"/>
            <a:ext cx="1046602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map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C88F847-83EA-40E7-B061-A426E0C2F221}"/>
              </a:ext>
            </a:extLst>
          </p:cNvPr>
          <p:cNvSpPr/>
          <p:nvPr/>
        </p:nvSpPr>
        <p:spPr>
          <a:xfrm>
            <a:off x="1419894" y="1293769"/>
            <a:ext cx="3656199" cy="167180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F1F6D2-5550-423A-9180-D5B18ABFE862}"/>
              </a:ext>
            </a:extLst>
          </p:cNvPr>
          <p:cNvSpPr txBox="1"/>
          <p:nvPr/>
        </p:nvSpPr>
        <p:spPr>
          <a:xfrm>
            <a:off x="1495088" y="1378653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Collection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45F5453E-4A8B-46E3-93A3-B5878E56E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667560"/>
              </p:ext>
            </p:extLst>
          </p:nvPr>
        </p:nvGraphicFramePr>
        <p:xfrm>
          <a:off x="1525589" y="2432074"/>
          <a:ext cx="13001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843">
                  <a:extLst>
                    <a:ext uri="{9D8B030D-6E8A-4147-A177-3AD203B41FA5}">
                      <a16:colId xmlns:a16="http://schemas.microsoft.com/office/drawing/2014/main" val="3667747187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3186172801"/>
                    </a:ext>
                  </a:extLst>
                </a:gridCol>
                <a:gridCol w="265055">
                  <a:extLst>
                    <a:ext uri="{9D8B030D-6E8A-4147-A177-3AD203B41FA5}">
                      <a16:colId xmlns:a16="http://schemas.microsoft.com/office/drawing/2014/main" val="2589443687"/>
                    </a:ext>
                  </a:extLst>
                </a:gridCol>
                <a:gridCol w="253104">
                  <a:extLst>
                    <a:ext uri="{9D8B030D-6E8A-4147-A177-3AD203B41FA5}">
                      <a16:colId xmlns:a16="http://schemas.microsoft.com/office/drawing/2014/main" val="4108106237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224576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494510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57A445DB-720D-4395-9B06-E7C5541CB733}"/>
              </a:ext>
            </a:extLst>
          </p:cNvPr>
          <p:cNvSpPr txBox="1"/>
          <p:nvPr/>
        </p:nvSpPr>
        <p:spPr>
          <a:xfrm>
            <a:off x="1495088" y="209506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Array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4DBCDE76-49BA-45E3-A282-4A59D1D2C8D4}"/>
              </a:ext>
            </a:extLst>
          </p:cNvPr>
          <p:cNvCxnSpPr>
            <a:cxnSpLocks/>
            <a:stCxn id="3" idx="1"/>
            <a:endCxn id="7" idx="2"/>
          </p:cNvCxnSpPr>
          <p:nvPr/>
        </p:nvCxnSpPr>
        <p:spPr>
          <a:xfrm rot="10800000" flipH="1" flipV="1">
            <a:off x="1419894" y="2129674"/>
            <a:ext cx="1129556" cy="1940100"/>
          </a:xfrm>
          <a:prstGeom prst="curvedConnector3">
            <a:avLst>
              <a:gd name="adj1" fmla="val -7213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3A33AD34-F80A-49D4-912B-DA051B45E333}"/>
              </a:ext>
            </a:extLst>
          </p:cNvPr>
          <p:cNvSpPr/>
          <p:nvPr/>
        </p:nvSpPr>
        <p:spPr>
          <a:xfrm rot="5400000">
            <a:off x="4397955" y="3836082"/>
            <a:ext cx="609600" cy="525517"/>
          </a:xfrm>
          <a:prstGeom prst="triangle">
            <a:avLst/>
          </a:prstGeom>
          <a:solidFill>
            <a:srgbClr val="FF5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7BCF56FA-B9C9-42E2-8681-7E9B16526C63}"/>
              </a:ext>
            </a:extLst>
          </p:cNvPr>
          <p:cNvSpPr/>
          <p:nvPr/>
        </p:nvSpPr>
        <p:spPr>
          <a:xfrm rot="5400000">
            <a:off x="7115401" y="3836084"/>
            <a:ext cx="609600" cy="525517"/>
          </a:xfrm>
          <a:prstGeom prst="triangle">
            <a:avLst/>
          </a:prstGeom>
          <a:solidFill>
            <a:srgbClr val="FF5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513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53AF9A28-8645-4245-AC82-CE341DC29205}"/>
              </a:ext>
            </a:extLst>
          </p:cNvPr>
          <p:cNvSpPr txBox="1">
            <a:spLocks/>
          </p:cNvSpPr>
          <p:nvPr/>
        </p:nvSpPr>
        <p:spPr>
          <a:xfrm>
            <a:off x="1703061" y="4873267"/>
            <a:ext cx="9314688" cy="656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 err="1"/>
              <a:t>stream.distinct</a:t>
            </a:r>
            <a:r>
              <a:rPr lang="en-US" altLang="ko-KR" sz="2400" b="1" dirty="0"/>
              <a:t>().sorted().</a:t>
            </a:r>
            <a:r>
              <a:rPr lang="en-US" altLang="ko-KR" sz="2400" b="1" dirty="0" err="1"/>
              <a:t>forEach</a:t>
            </a:r>
            <a:r>
              <a:rPr lang="en-US" altLang="ko-KR" sz="2400" b="1" dirty="0"/>
              <a:t>(</a:t>
            </a:r>
            <a:r>
              <a:rPr lang="en-US" altLang="ko-KR" sz="2400" b="1" dirty="0" err="1"/>
              <a:t>System.out</a:t>
            </a:r>
            <a:r>
              <a:rPr lang="en-US" altLang="ko-KR" sz="2400" b="1" dirty="0"/>
              <a:t>::</a:t>
            </a:r>
            <a:r>
              <a:rPr lang="en-US" altLang="ko-KR" sz="2400" b="1" dirty="0" err="1"/>
              <a:t>println</a:t>
            </a:r>
            <a:r>
              <a:rPr lang="en-US" altLang="ko-KR" sz="2400" b="1" dirty="0"/>
              <a:t>);</a:t>
            </a:r>
            <a:endParaRPr lang="ko-KR" altLang="en-US" sz="2400" b="1" dirty="0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4055EBFA-A8A8-45AF-99A3-1CF3D3CA886E}"/>
              </a:ext>
            </a:extLst>
          </p:cNvPr>
          <p:cNvSpPr txBox="1">
            <a:spLocks/>
          </p:cNvSpPr>
          <p:nvPr/>
        </p:nvSpPr>
        <p:spPr>
          <a:xfrm>
            <a:off x="1703061" y="3335964"/>
            <a:ext cx="9314688" cy="656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Stream&lt;String&gt; stream = </a:t>
            </a:r>
            <a:r>
              <a:rPr lang="en-US" altLang="ko-KR" sz="2400" b="1" dirty="0" err="1"/>
              <a:t>list.stream</a:t>
            </a:r>
            <a:r>
              <a:rPr lang="en-US" altLang="ko-KR" sz="2400" b="1" dirty="0"/>
              <a:t>();</a:t>
            </a:r>
            <a:endParaRPr lang="ko-KR" altLang="en-US" sz="2400" b="1" dirty="0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7870AAA0-0C43-4DEC-8746-0F0D589CD183}"/>
              </a:ext>
            </a:extLst>
          </p:cNvPr>
          <p:cNvSpPr txBox="1">
            <a:spLocks/>
          </p:cNvSpPr>
          <p:nvPr/>
        </p:nvSpPr>
        <p:spPr>
          <a:xfrm>
            <a:off x="1703061" y="1523915"/>
            <a:ext cx="9314688" cy="656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List&lt;String&gt; list = new </a:t>
            </a:r>
            <a:r>
              <a:rPr lang="en-US" altLang="ko-KR" sz="2400" b="1" dirty="0" err="1"/>
              <a:t>ArrayList</a:t>
            </a:r>
            <a:r>
              <a:rPr lang="en-US" altLang="ko-KR" sz="2400" b="1" dirty="0"/>
              <a:t>&lt;String&gt;(); </a:t>
            </a:r>
            <a:endParaRPr lang="ko-KR" alt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35CF62-07AB-4BB3-9D4F-C0F994A50BE1}"/>
              </a:ext>
            </a:extLst>
          </p:cNvPr>
          <p:cNvSpPr txBox="1"/>
          <p:nvPr/>
        </p:nvSpPr>
        <p:spPr>
          <a:xfrm>
            <a:off x="1703061" y="1251573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accent3">
                    <a:lumMod val="75000"/>
                  </a:schemeClr>
                </a:solidFill>
              </a:rPr>
              <a:t>ArrayList</a:t>
            </a:r>
            <a:endParaRPr lang="ko-KR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2E049D-6D66-44EB-9143-9490F3C616F8}"/>
              </a:ext>
            </a:extLst>
          </p:cNvPr>
          <p:cNvSpPr txBox="1"/>
          <p:nvPr/>
        </p:nvSpPr>
        <p:spPr>
          <a:xfrm>
            <a:off x="1703061" y="3038573"/>
            <a:ext cx="1912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Stream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</a:rPr>
              <a:t>으로 변환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4219F0B-17D3-409F-89D3-809978E09931}"/>
              </a:ext>
            </a:extLst>
          </p:cNvPr>
          <p:cNvSpPr/>
          <p:nvPr/>
        </p:nvSpPr>
        <p:spPr>
          <a:xfrm>
            <a:off x="1703061" y="1574013"/>
            <a:ext cx="6585154" cy="559738"/>
          </a:xfrm>
          <a:prstGeom prst="rect">
            <a:avLst/>
          </a:prstGeom>
          <a:noFill/>
          <a:ln w="254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35980AA-2BE6-46AD-A767-430932CB747F}"/>
              </a:ext>
            </a:extLst>
          </p:cNvPr>
          <p:cNvSpPr/>
          <p:nvPr/>
        </p:nvSpPr>
        <p:spPr>
          <a:xfrm>
            <a:off x="1703061" y="3384459"/>
            <a:ext cx="5881770" cy="559738"/>
          </a:xfrm>
          <a:prstGeom prst="rect">
            <a:avLst/>
          </a:prstGeom>
          <a:noFill/>
          <a:ln w="254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1778CF-1AAC-4BD5-A891-467363FDE3DD}"/>
              </a:ext>
            </a:extLst>
          </p:cNvPr>
          <p:cNvSpPr/>
          <p:nvPr/>
        </p:nvSpPr>
        <p:spPr>
          <a:xfrm>
            <a:off x="2783806" y="4921762"/>
            <a:ext cx="2651794" cy="559738"/>
          </a:xfrm>
          <a:prstGeom prst="rect">
            <a:avLst/>
          </a:prstGeom>
          <a:noFill/>
          <a:ln w="254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B00F46-CE29-48A1-B875-D9AB0275C08A}"/>
              </a:ext>
            </a:extLst>
          </p:cNvPr>
          <p:cNvSpPr txBox="1"/>
          <p:nvPr/>
        </p:nvSpPr>
        <p:spPr>
          <a:xfrm>
            <a:off x="2783806" y="455243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3">
                    <a:lumMod val="75000"/>
                  </a:schemeClr>
                </a:solidFill>
              </a:rPr>
              <a:t>중간 연산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7354D1-E98D-49B7-B20F-876184CB056A}"/>
              </a:ext>
            </a:extLst>
          </p:cNvPr>
          <p:cNvSpPr/>
          <p:nvPr/>
        </p:nvSpPr>
        <p:spPr>
          <a:xfrm>
            <a:off x="5435601" y="4921762"/>
            <a:ext cx="4203699" cy="559738"/>
          </a:xfrm>
          <a:prstGeom prst="rect">
            <a:avLst/>
          </a:prstGeom>
          <a:noFill/>
          <a:ln w="254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92D13D-4F65-454E-BF54-1370665C6818}"/>
              </a:ext>
            </a:extLst>
          </p:cNvPr>
          <p:cNvSpPr txBox="1"/>
          <p:nvPr/>
        </p:nvSpPr>
        <p:spPr>
          <a:xfrm>
            <a:off x="6600090" y="455243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3">
                    <a:lumMod val="75000"/>
                  </a:schemeClr>
                </a:solidFill>
              </a:rPr>
              <a:t>최종 연산</a:t>
            </a:r>
          </a:p>
        </p:txBody>
      </p:sp>
    </p:spTree>
    <p:extLst>
      <p:ext uri="{BB962C8B-B14F-4D97-AF65-F5344CB8AC3E}">
        <p14:creationId xmlns:p14="http://schemas.microsoft.com/office/powerpoint/2010/main" val="2500990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FA20079-87DA-4F89-85BA-1D1EDC7759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909" y="636691"/>
            <a:ext cx="6730181" cy="558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390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A1DA00-F22C-44C4-9A31-536195E40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802" y="365126"/>
            <a:ext cx="6348046" cy="971306"/>
          </a:xfrm>
        </p:spPr>
        <p:txBody>
          <a:bodyPr/>
          <a:lstStyle/>
          <a:p>
            <a:pPr algn="ctr"/>
            <a:r>
              <a:rPr lang="ko-KR" altLang="en-US" b="1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중간 처리 메소드 종류</a:t>
            </a:r>
          </a:p>
        </p:txBody>
      </p:sp>
      <p:pic>
        <p:nvPicPr>
          <p:cNvPr id="13" name="그림 12" descr="테이블이(가) 표시된 사진&#10;&#10;자동 생성된 설명">
            <a:extLst>
              <a:ext uri="{FF2B5EF4-FFF2-40B4-BE49-F238E27FC236}">
                <a16:creationId xmlns:a16="http://schemas.microsoft.com/office/drawing/2014/main" id="{C3478845-D173-492D-A630-831A33C09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802" y="1450035"/>
            <a:ext cx="650557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04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FE1C6788-8E1F-4279-80B1-CCCDFD586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275" y="1968499"/>
            <a:ext cx="7277100" cy="4219575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2AA2228-BBDF-44B8-94C3-9B77CB797CC7}"/>
              </a:ext>
            </a:extLst>
          </p:cNvPr>
          <p:cNvSpPr txBox="1">
            <a:spLocks/>
          </p:cNvSpPr>
          <p:nvPr/>
        </p:nvSpPr>
        <p:spPr>
          <a:xfrm>
            <a:off x="2579802" y="975457"/>
            <a:ext cx="6348046" cy="971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최종 처리 메소드 종류</a:t>
            </a:r>
          </a:p>
        </p:txBody>
      </p:sp>
    </p:spTree>
    <p:extLst>
      <p:ext uri="{BB962C8B-B14F-4D97-AF65-F5344CB8AC3E}">
        <p14:creationId xmlns:p14="http://schemas.microsoft.com/office/powerpoint/2010/main" val="3922351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82D09390-3F12-4326-8B73-6AD99774AA24}"/>
              </a:ext>
            </a:extLst>
          </p:cNvPr>
          <p:cNvSpPr txBox="1">
            <a:spLocks/>
          </p:cNvSpPr>
          <p:nvPr/>
        </p:nvSpPr>
        <p:spPr>
          <a:xfrm>
            <a:off x="1438656" y="1122363"/>
            <a:ext cx="9314688" cy="40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300" b="1" dirty="0"/>
              <a:t>특징</a:t>
            </a:r>
            <a:endParaRPr lang="en-US" altLang="ko-KR" sz="6300" b="1" dirty="0"/>
          </a:p>
          <a:p>
            <a:endParaRPr lang="en-US" altLang="ko-KR" b="1" dirty="0"/>
          </a:p>
          <a:p>
            <a:pPr marL="742950" indent="-742950">
              <a:lnSpc>
                <a:spcPct val="160000"/>
              </a:lnSpc>
              <a:buAutoNum type="arabicPeriod"/>
            </a:pPr>
            <a:r>
              <a:rPr lang="ko-KR" altLang="en-US" sz="4000" dirty="0"/>
              <a:t>원본 데이터 유지</a:t>
            </a:r>
            <a:endParaRPr lang="en-US" altLang="ko-KR" sz="4000" dirty="0"/>
          </a:p>
          <a:p>
            <a:pPr marL="742950" indent="-742950">
              <a:lnSpc>
                <a:spcPct val="160000"/>
              </a:lnSpc>
              <a:buAutoNum type="arabicPeriod"/>
            </a:pPr>
            <a:r>
              <a:rPr lang="ko-KR" altLang="en-US" sz="4000" dirty="0"/>
              <a:t>일회용</a:t>
            </a:r>
            <a:endParaRPr lang="en-US" altLang="ko-KR" sz="4000" dirty="0"/>
          </a:p>
          <a:p>
            <a:pPr marL="742950" indent="-742950">
              <a:lnSpc>
                <a:spcPct val="160000"/>
              </a:lnSpc>
              <a:buAutoNum type="arabicPeriod"/>
            </a:pPr>
            <a:r>
              <a:rPr lang="ko-KR" altLang="en-US" sz="4000" dirty="0"/>
              <a:t>내부 작업</a:t>
            </a:r>
            <a:endParaRPr lang="en-US" altLang="ko-KR" sz="4000" dirty="0"/>
          </a:p>
          <a:p>
            <a:pPr marL="742950" indent="-742950">
              <a:lnSpc>
                <a:spcPct val="160000"/>
              </a:lnSpc>
              <a:buAutoNum type="arabicPeriod"/>
            </a:pPr>
            <a:r>
              <a:rPr lang="ko-KR" altLang="en-US" sz="4000" dirty="0"/>
              <a:t>지연된 연산</a:t>
            </a:r>
            <a:endParaRPr lang="en-US" altLang="ko-KR" sz="4000" dirty="0"/>
          </a:p>
          <a:p>
            <a:pPr marL="742950" indent="-742950">
              <a:lnSpc>
                <a:spcPct val="160000"/>
              </a:lnSpc>
              <a:buAutoNum type="arabicPeriod"/>
            </a:pPr>
            <a:r>
              <a:rPr lang="ko-KR" altLang="en-US" sz="4000" dirty="0"/>
              <a:t>병렬 스트림</a:t>
            </a:r>
          </a:p>
        </p:txBody>
      </p:sp>
    </p:spTree>
    <p:extLst>
      <p:ext uri="{BB962C8B-B14F-4D97-AF65-F5344CB8AC3E}">
        <p14:creationId xmlns:p14="http://schemas.microsoft.com/office/powerpoint/2010/main" val="2456085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자주색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6877</TotalTime>
  <Words>532</Words>
  <Application>Microsoft Office PowerPoint</Application>
  <PresentationFormat>와이드스크린</PresentationFormat>
  <Paragraphs>138</Paragraphs>
  <Slides>21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12롯데마트행복Bold</vt:lpstr>
      <vt:lpstr>-apple-system</vt:lpstr>
      <vt:lpstr>Noto Sans Korean</vt:lpstr>
      <vt:lpstr>맑은 고딕</vt:lpstr>
      <vt:lpstr>Arial</vt:lpstr>
      <vt:lpstr>Office 테마</vt:lpstr>
      <vt:lpstr>Stream API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중간 처리 메소드 종류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추가적으로..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끄읕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자바의 입출력</dc:title>
  <dc:creator>박예진</dc:creator>
  <cp:lastModifiedBy>박예진</cp:lastModifiedBy>
  <cp:revision>306</cp:revision>
  <dcterms:created xsi:type="dcterms:W3CDTF">2021-08-08T03:37:08Z</dcterms:created>
  <dcterms:modified xsi:type="dcterms:W3CDTF">2021-11-05T07:19:47Z</dcterms:modified>
</cp:coreProperties>
</file>