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58" r:id="rId3"/>
    <p:sldId id="678" r:id="rId4"/>
    <p:sldId id="683" r:id="rId5"/>
    <p:sldId id="592" r:id="rId6"/>
    <p:sldId id="692" r:id="rId7"/>
    <p:sldId id="688" r:id="rId8"/>
    <p:sldId id="679" r:id="rId9"/>
    <p:sldId id="687" r:id="rId10"/>
    <p:sldId id="689" r:id="rId11"/>
    <p:sldId id="690" r:id="rId12"/>
    <p:sldId id="691" r:id="rId13"/>
    <p:sldId id="693" r:id="rId14"/>
    <p:sldId id="694" r:id="rId15"/>
    <p:sldId id="682" r:id="rId16"/>
    <p:sldId id="58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2" autoAdjust="0"/>
    <p:restoredTop sz="90801" autoAdjust="0"/>
  </p:normalViewPr>
  <p:slideViewPr>
    <p:cSldViewPr snapToGrid="0">
      <p:cViewPr varScale="1">
        <p:scale>
          <a:sx n="72" d="100"/>
          <a:sy n="72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0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6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12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43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3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8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7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3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3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6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43A40"/>
                </a:solidFill>
                <a:effectLst/>
                <a:latin typeface="inherit"/>
              </a:rPr>
              <a:t>RetentionPolicy.SOURCE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 :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컴파일 후에 정보들이 사라집니다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이 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inherit"/>
              </a:rPr>
              <a:t>어노테이션은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 컴파일이 완료된 후에는 의미가 없으므로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,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바이트 코드에 기록되지 않습니다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예시로는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@Override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와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@SuppressWarnings 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inherit"/>
              </a:rPr>
              <a:t>어노테이션이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 있습니다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43A4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43A40"/>
                </a:solidFill>
                <a:effectLst/>
                <a:latin typeface="inherit"/>
              </a:rPr>
              <a:t>RetentionPolicy.CLASS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 : default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값 입니다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 </a:t>
            </a:r>
            <a:r>
              <a:rPr lang="ko-KR" altLang="en-US" b="1" i="0" dirty="0">
                <a:solidFill>
                  <a:srgbClr val="343A40"/>
                </a:solidFill>
                <a:effectLst/>
                <a:latin typeface="inherit"/>
              </a:rPr>
              <a:t>컴파일 타임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 때만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.class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파일에 존재하며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, </a:t>
            </a:r>
            <a:r>
              <a:rPr lang="ko-KR" altLang="en-US" b="1" i="0" dirty="0">
                <a:solidFill>
                  <a:srgbClr val="343A40"/>
                </a:solidFill>
                <a:effectLst/>
                <a:latin typeface="inherit"/>
              </a:rPr>
              <a:t>런타임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 때는 없어집니다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바이트 코드 레벨에서 어떤 작업을 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inherit"/>
              </a:rPr>
              <a:t>해야할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 때 유용합니다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 Reflection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사용이 불가능 합니다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43A4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43A40"/>
                </a:solidFill>
                <a:effectLst/>
                <a:latin typeface="inherit"/>
              </a:rPr>
              <a:t>RetentionPlicy.RUNTIME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 :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이 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inherit"/>
              </a:rPr>
              <a:t>어노테이션은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 런타임시에도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.class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파일에 존재 합니다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커스텀 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inherit"/>
              </a:rPr>
              <a:t>어노테이션을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 만들 때 주로 사용합니다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 Reflection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inherit"/>
              </a:rPr>
              <a:t>사용 가능이 가능합니다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inherit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3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5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hirlawldo.tistory.com/43" TargetMode="External"/><Relationship Id="rId13" Type="http://schemas.openxmlformats.org/officeDocument/2006/relationships/hyperlink" Target="https://cjlee38.github.io/java/java_annotation" TargetMode="External"/><Relationship Id="rId18" Type="http://schemas.openxmlformats.org/officeDocument/2006/relationships/hyperlink" Target="https://dahye-jeong.gitbook.io/java/java/advanced/meta-annotation/2021-06-13-repeatable-annotation" TargetMode="External"/><Relationship Id="rId26" Type="http://schemas.openxmlformats.org/officeDocument/2006/relationships/hyperlink" Target="https://kingname.tistory.com/164" TargetMode="External"/><Relationship Id="rId3" Type="http://schemas.openxmlformats.org/officeDocument/2006/relationships/hyperlink" Target="https://jdm.kr/blog/216" TargetMode="External"/><Relationship Id="rId21" Type="http://schemas.openxmlformats.org/officeDocument/2006/relationships/hyperlink" Target="https://hongsii.github.io/2018/12/12/java-annotation/" TargetMode="External"/><Relationship Id="rId7" Type="http://schemas.openxmlformats.org/officeDocument/2006/relationships/hyperlink" Target="https://sjh836.tistory.com/8" TargetMode="External"/><Relationship Id="rId12" Type="http://schemas.openxmlformats.org/officeDocument/2006/relationships/hyperlink" Target="https://galid1.tistory.com/534" TargetMode="External"/><Relationship Id="rId17" Type="http://schemas.openxmlformats.org/officeDocument/2006/relationships/hyperlink" Target="https://blog.gangnamunni.com/post/Annotation-Reflection-Entity-update/" TargetMode="External"/><Relationship Id="rId25" Type="http://schemas.openxmlformats.org/officeDocument/2006/relationships/hyperlink" Target="https://madplay.github.io/post/java-reflection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godsunghoon.tistory.com/12" TargetMode="External"/><Relationship Id="rId20" Type="http://schemas.openxmlformats.org/officeDocument/2006/relationships/hyperlink" Target="https://jistol.github.io/java/2018/08/31/annotation-repeatabl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nghyeon.dev/spring/2020/08/18/Spring-Annotation%EC%9D%98-%EC%9B%90%EB%A6%AC%EC%99%80-Custom-Annotation-%EB%A7%8C%EB%93%A4%EC%96%B4%EB%B3%B4%EA%B8%B0/" TargetMode="External"/><Relationship Id="rId11" Type="http://schemas.openxmlformats.org/officeDocument/2006/relationships/hyperlink" Target="https://blueyikim.tistory.com/147" TargetMode="External"/><Relationship Id="rId24" Type="http://schemas.openxmlformats.org/officeDocument/2006/relationships/hyperlink" Target="https://codechacha.com/ko/reflection/" TargetMode="External"/><Relationship Id="rId5" Type="http://schemas.openxmlformats.org/officeDocument/2006/relationships/hyperlink" Target="https://namocom.tistory.com/383" TargetMode="External"/><Relationship Id="rId15" Type="http://schemas.openxmlformats.org/officeDocument/2006/relationships/hyperlink" Target="https://wakestand.tistory.com/348" TargetMode="External"/><Relationship Id="rId23" Type="http://schemas.openxmlformats.org/officeDocument/2006/relationships/hyperlink" Target="https://medium.com/msolo021015/%EC%9E%90%EB%B0%94-reflection%EC%9D%B4%EB%9E%80-ee71caf7eec5" TargetMode="External"/><Relationship Id="rId10" Type="http://schemas.openxmlformats.org/officeDocument/2006/relationships/hyperlink" Target="https://hamait.tistory.com/314" TargetMode="External"/><Relationship Id="rId19" Type="http://schemas.openxmlformats.org/officeDocument/2006/relationships/hyperlink" Target="https://m.blog.naver.com/PostView.naver?isHttpsRedirect=true&amp;blogId=vefe&amp;logNo=221461009802" TargetMode="External"/><Relationship Id="rId4" Type="http://schemas.openxmlformats.org/officeDocument/2006/relationships/hyperlink" Target="https://velog.io/@kwj1270/%EC%96%B4%EB%85%B8%ED%85%8C%EC%9D%B4%EC%85%98" TargetMode="External"/><Relationship Id="rId9" Type="http://schemas.openxmlformats.org/officeDocument/2006/relationships/hyperlink" Target="https://honeyinfo7.tistory.com/56" TargetMode="External"/><Relationship Id="rId14" Type="http://schemas.openxmlformats.org/officeDocument/2006/relationships/hyperlink" Target="https://heewon26.tistory.com/219" TargetMode="External"/><Relationship Id="rId22" Type="http://schemas.openxmlformats.org/officeDocument/2006/relationships/hyperlink" Target="https://goodgid.github.io/Spring-MVC-Documented-Annotation/" TargetMode="External"/><Relationship Id="rId27" Type="http://schemas.openxmlformats.org/officeDocument/2006/relationships/hyperlink" Target="https://nowonbun.tistory.com/53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900174-5592-4F79-BBD4-B2B89736F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6"/>
          <a:stretch/>
        </p:blipFill>
        <p:spPr>
          <a:xfrm>
            <a:off x="338193" y="2538748"/>
            <a:ext cx="3846101" cy="24860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CF62A7-25E2-4B8B-A134-5BA73BB7A4B1}"/>
              </a:ext>
            </a:extLst>
          </p:cNvPr>
          <p:cNvSpPr/>
          <p:nvPr/>
        </p:nvSpPr>
        <p:spPr>
          <a:xfrm>
            <a:off x="345508" y="3064402"/>
            <a:ext cx="1197999" cy="33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DA9728-9998-4EB8-BF3F-592C1951D8A0}"/>
              </a:ext>
            </a:extLst>
          </p:cNvPr>
          <p:cNvSpPr txBox="1"/>
          <p:nvPr/>
        </p:nvSpPr>
        <p:spPr>
          <a:xfrm>
            <a:off x="4683530" y="2562770"/>
            <a:ext cx="619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Spoqa Han Sans"/>
              </a:rPr>
              <a:t>- </a:t>
            </a:r>
            <a:r>
              <a:rPr lang="en-US" altLang="ko-KR" dirty="0" err="1">
                <a:latin typeface="Spoqa Han Sans"/>
              </a:rPr>
              <a:t>JavaDoc</a:t>
            </a:r>
            <a:r>
              <a:rPr lang="ko-KR" altLang="en-US" dirty="0">
                <a:latin typeface="Spoqa Han Sans"/>
              </a:rPr>
              <a:t>에 해당 </a:t>
            </a:r>
            <a:r>
              <a:rPr lang="ko-KR" altLang="en-US" dirty="0" err="1">
                <a:latin typeface="Spoqa Han Sans"/>
              </a:rPr>
              <a:t>어노테이션을</a:t>
            </a:r>
            <a:r>
              <a:rPr lang="ko-KR" altLang="en-US" dirty="0">
                <a:latin typeface="Spoqa Han Sans"/>
              </a:rPr>
              <a:t> 사용하는지 여부를 표시한다</a:t>
            </a:r>
            <a:r>
              <a:rPr lang="en-US" altLang="ko-KR" dirty="0">
                <a:latin typeface="Spoqa Han Sans"/>
              </a:rPr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FEC56-998A-4905-BA31-DF687D512D31}"/>
              </a:ext>
            </a:extLst>
          </p:cNvPr>
          <p:cNvSpPr txBox="1"/>
          <p:nvPr/>
        </p:nvSpPr>
        <p:spPr>
          <a:xfrm>
            <a:off x="179265" y="712152"/>
            <a:ext cx="457035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Meta Annotation - Document</a:t>
            </a:r>
          </a:p>
        </p:txBody>
      </p:sp>
    </p:spTree>
    <p:extLst>
      <p:ext uri="{BB962C8B-B14F-4D97-AF65-F5344CB8AC3E}">
        <p14:creationId xmlns:p14="http://schemas.microsoft.com/office/powerpoint/2010/main" val="26952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CBD06A-4BCA-458F-8E63-30A125C4E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6"/>
          <a:stretch/>
        </p:blipFill>
        <p:spPr>
          <a:xfrm>
            <a:off x="338193" y="2538748"/>
            <a:ext cx="3846101" cy="2486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247E46C-60DF-4830-B22C-E5375D059C82}"/>
              </a:ext>
            </a:extLst>
          </p:cNvPr>
          <p:cNvSpPr/>
          <p:nvPr/>
        </p:nvSpPr>
        <p:spPr>
          <a:xfrm>
            <a:off x="338193" y="3320434"/>
            <a:ext cx="1197999" cy="33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C09BE-0EA6-4743-BA87-F6044EF4617C}"/>
              </a:ext>
            </a:extLst>
          </p:cNvPr>
          <p:cNvSpPr txBox="1"/>
          <p:nvPr/>
        </p:nvSpPr>
        <p:spPr>
          <a:xfrm>
            <a:off x="4683530" y="2562770"/>
            <a:ext cx="6197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- </a:t>
            </a:r>
            <a:r>
              <a:rPr lang="ko-KR" altLang="en-US" dirty="0"/>
              <a:t>자식클래스에서 부모클래스에 선언된 </a:t>
            </a:r>
            <a:r>
              <a:rPr lang="ko-KR" altLang="en-US" dirty="0" err="1"/>
              <a:t>어노테이션을</a:t>
            </a:r>
            <a:r>
              <a:rPr lang="ko-KR" altLang="en-US" dirty="0"/>
              <a:t> 상속받을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61D85-4A96-4F39-A18F-76181BBFD078}"/>
              </a:ext>
            </a:extLst>
          </p:cNvPr>
          <p:cNvSpPr txBox="1"/>
          <p:nvPr/>
        </p:nvSpPr>
        <p:spPr>
          <a:xfrm>
            <a:off x="179265" y="712152"/>
            <a:ext cx="439460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Meta Annotation - Inherited</a:t>
            </a:r>
          </a:p>
        </p:txBody>
      </p:sp>
    </p:spTree>
    <p:extLst>
      <p:ext uri="{BB962C8B-B14F-4D97-AF65-F5344CB8AC3E}">
        <p14:creationId xmlns:p14="http://schemas.microsoft.com/office/powerpoint/2010/main" val="23039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1BDF8-A5E2-4C3E-A54B-CB4F26547786}"/>
              </a:ext>
            </a:extLst>
          </p:cNvPr>
          <p:cNvSpPr txBox="1"/>
          <p:nvPr/>
        </p:nvSpPr>
        <p:spPr>
          <a:xfrm>
            <a:off x="179265" y="712152"/>
            <a:ext cx="47090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Meta Annotation - Repeatable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A0BAFA-3F11-4A52-9F8A-AC667E03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0" y="2602229"/>
            <a:ext cx="3648075" cy="2247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C545BC-39B8-4B56-8955-D261BEF3C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25" y="2640327"/>
            <a:ext cx="3390900" cy="2171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FA90FA-4FD8-4277-89AD-7139F15D1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945" y="3197540"/>
            <a:ext cx="2752725" cy="10572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CC202-8F31-4DD8-B575-E176AA92ADEF}"/>
              </a:ext>
            </a:extLst>
          </p:cNvPr>
          <p:cNvSpPr/>
          <p:nvPr/>
        </p:nvSpPr>
        <p:spPr>
          <a:xfrm>
            <a:off x="4898001" y="2640327"/>
            <a:ext cx="3232539" cy="33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5981E-2EA3-4994-A504-22515D36A95F}"/>
              </a:ext>
            </a:extLst>
          </p:cNvPr>
          <p:cNvSpPr txBox="1"/>
          <p:nvPr/>
        </p:nvSpPr>
        <p:spPr>
          <a:xfrm>
            <a:off x="179265" y="712152"/>
            <a:ext cx="308289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Custom Annotation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22345C-51CF-4848-BE41-CE8DB791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4" y="2797644"/>
            <a:ext cx="3390900" cy="21717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1402C2-F3D6-4FF4-8B24-33ECBEF1B42C}"/>
              </a:ext>
            </a:extLst>
          </p:cNvPr>
          <p:cNvSpPr/>
          <p:nvPr/>
        </p:nvSpPr>
        <p:spPr>
          <a:xfrm>
            <a:off x="1196451" y="3064749"/>
            <a:ext cx="1066690" cy="33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42F57-894A-4B3C-9545-05B3AF06D367}"/>
              </a:ext>
            </a:extLst>
          </p:cNvPr>
          <p:cNvSpPr txBox="1"/>
          <p:nvPr/>
        </p:nvSpPr>
        <p:spPr>
          <a:xfrm>
            <a:off x="4469991" y="1485532"/>
            <a:ext cx="5483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어노테이션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 타입은 @interface로 정의.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모든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어노테이션은</a:t>
            </a:r>
            <a:r>
              <a:rPr lang="en-US" altLang="ko-KR" sz="1400" b="1" dirty="0">
                <a:solidFill>
                  <a:srgbClr val="343A40"/>
                </a:solidFill>
                <a:latin typeface="Arial" panose="020B0604020202020204" pitchFamily="34" charset="0"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자동적으로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java.lang.Annotation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inherit"/>
              </a:rPr>
              <a:t> 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인터페이스를 상속하기 때문에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다른 클래스나 인터페이스를 상속 받으면 안</a:t>
            </a:r>
            <a:r>
              <a:rPr lang="ko-KR" altLang="en-US" sz="1400" b="1" dirty="0">
                <a:solidFill>
                  <a:srgbClr val="343A40"/>
                </a:solidFill>
                <a:latin typeface="Arial" panose="020B0604020202020204" pitchFamily="34" charset="0"/>
                <a:ea typeface="inherit"/>
              </a:rPr>
              <a:t>된다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F7A44-E419-4B3E-91A0-71C32642410C}"/>
              </a:ext>
            </a:extLst>
          </p:cNvPr>
          <p:cNvSpPr txBox="1"/>
          <p:nvPr/>
        </p:nvSpPr>
        <p:spPr>
          <a:xfrm>
            <a:off x="4469991" y="3044640"/>
            <a:ext cx="6341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파라미터 멤버들의 접근자는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public이거나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default여야만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 합니다.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4ED81-C7AC-4849-9767-A712F39AE790}"/>
              </a:ext>
            </a:extLst>
          </p:cNvPr>
          <p:cNvSpPr txBox="1"/>
          <p:nvPr/>
        </p:nvSpPr>
        <p:spPr>
          <a:xfrm>
            <a:off x="4469991" y="4172861"/>
            <a:ext cx="6341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파라미터 멤버들은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byte,short,char,int,float,double,boolean,의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 기본타입과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Enum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어노테이션만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 사용할 수 있습니다.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76187-0DB0-4CA6-9520-775ED3728643}"/>
              </a:ext>
            </a:extLst>
          </p:cNvPr>
          <p:cNvSpPr txBox="1"/>
          <p:nvPr/>
        </p:nvSpPr>
        <p:spPr>
          <a:xfrm>
            <a:off x="4460160" y="5514033"/>
            <a:ext cx="63418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클래스 메소드와 필드에 관한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어노테이션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 정보를 얻고 싶으면,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리플렉션만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 이용해서 얻을 수 있습니다. 다른 방법으로는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어노테이션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inherit"/>
              </a:rPr>
              <a:t> 객체를 얻을 수 없습니다.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B27BFC-76DA-49D8-B87A-C1BDA8AE1B3C}"/>
              </a:ext>
            </a:extLst>
          </p:cNvPr>
          <p:cNvCxnSpPr>
            <a:cxnSpLocks/>
          </p:cNvCxnSpPr>
          <p:nvPr/>
        </p:nvCxnSpPr>
        <p:spPr>
          <a:xfrm flipV="1">
            <a:off x="941073" y="4667398"/>
            <a:ext cx="0" cy="433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2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5981E-2EA3-4994-A504-22515D36A95F}"/>
              </a:ext>
            </a:extLst>
          </p:cNvPr>
          <p:cNvSpPr txBox="1"/>
          <p:nvPr/>
        </p:nvSpPr>
        <p:spPr>
          <a:xfrm>
            <a:off x="179265" y="712152"/>
            <a:ext cx="16916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Reflection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4688E-0CA8-45A6-81AB-510B6213589B}"/>
              </a:ext>
            </a:extLst>
          </p:cNvPr>
          <p:cNvSpPr txBox="1"/>
          <p:nvPr/>
        </p:nvSpPr>
        <p:spPr>
          <a:xfrm>
            <a:off x="238624" y="1235372"/>
            <a:ext cx="7594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04040"/>
                </a:solidFill>
                <a:effectLst/>
                <a:latin typeface="Nanum Gothic"/>
              </a:rPr>
              <a:t>컴파일 시간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Nanum Gothic"/>
              </a:rPr>
              <a:t>(Compile Time)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Nanum Gothic"/>
              </a:rPr>
              <a:t>이 아니라 실행 시간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Nanum Gothic"/>
              </a:rPr>
              <a:t>(Run Time)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Nanum Gothic"/>
              </a:rPr>
              <a:t>에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Nanum Gothic"/>
              </a:rPr>
              <a:t>동적으로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Nanum Gothic"/>
              </a:rPr>
              <a:t> 특정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Nanum Gothic"/>
              </a:rPr>
              <a:t>클래스의 정보를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Nanum Gothic"/>
              </a:rPr>
              <a:t> 객체화를 통해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Nanum Gothic"/>
              </a:rPr>
              <a:t>분석 및 추출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Nanum Gothic"/>
              </a:rPr>
              <a:t>해낼 수 있는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Nanum Gothic"/>
              </a:rPr>
              <a:t>프로그래밍 기법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291E1-A754-462F-BF5C-0705945FCEDC}"/>
              </a:ext>
            </a:extLst>
          </p:cNvPr>
          <p:cNvSpPr txBox="1"/>
          <p:nvPr/>
        </p:nvSpPr>
        <p:spPr>
          <a:xfrm>
            <a:off x="369470" y="2600790"/>
            <a:ext cx="1512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Nanum Gothic"/>
              </a:rPr>
              <a:t>Class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Nanum Gothic"/>
              </a:rPr>
              <a:t>Constructor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Nanum Gothic"/>
              </a:rPr>
              <a:t>Method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Nanum Gothic"/>
              </a:rPr>
              <a:t>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3C455-B03B-4894-BD44-FD81C965293F}"/>
              </a:ext>
            </a:extLst>
          </p:cNvPr>
          <p:cNvSpPr txBox="1"/>
          <p:nvPr/>
        </p:nvSpPr>
        <p:spPr>
          <a:xfrm>
            <a:off x="238624" y="2156768"/>
            <a:ext cx="4936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729"/>
                </a:solidFill>
                <a:effectLst/>
                <a:latin typeface="Nanum Gothic"/>
              </a:rPr>
              <a:t>다음과 같은 정보를 가져오거나 변경할 수 있다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Nanum Gothic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92E36A-6F73-462B-9E38-6DACFC2F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97" y="2029929"/>
            <a:ext cx="6734272" cy="460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39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576348" y="0"/>
            <a:ext cx="1103930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3"/>
              </a:rPr>
              <a:t>https://jdm.kr/blog/216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4"/>
              </a:rPr>
              <a:t>https://velog.io/@kwj1270/%EC%96%B4%EB%85%B8%ED%85%8C%EC%9D%B4%EC%85%98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5"/>
              </a:rPr>
              <a:t>https://namocom.tistory.com/383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6"/>
              </a:rPr>
              <a:t>https://donghyeon.dev/spring/2020/08/18/Spring-Annotation%EC%9D%98-%EC%9B%90%EB%A6%AC%EC%99%80-Custom-Annotation-%EB%A7%8C%EB%93%A4%EC%96%B4%EB%B3%B4%EA%B8%B0/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7"/>
              </a:rPr>
              <a:t>https://sjh836.tistory.com/8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8"/>
              </a:rPr>
              <a:t>https://hirlawldo.tistory.com/43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9"/>
              </a:rPr>
              <a:t>https://honeyinfo7.tistory.com/56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0"/>
              </a:rPr>
              <a:t>https://hamait.tistory.com/314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1"/>
              </a:rPr>
              <a:t>https://blueyikim.tistory.com/147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2"/>
              </a:rPr>
              <a:t>https://galid1.tistory.com/534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3"/>
              </a:rPr>
              <a:t>https://cjlee38.github.io/java/java_annotation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4"/>
              </a:rPr>
              <a:t>https://heewon26.tistory.com/219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5"/>
              </a:rPr>
              <a:t>https://wakestand.tistory.com/348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6"/>
              </a:rPr>
              <a:t>https://godsunghoon.tistory.com/12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7"/>
              </a:rPr>
              <a:t>https://blog.gangnamunni.com/post/Annotation-Reflection-Entity-update/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8"/>
              </a:rPr>
              <a:t>https://dahye-jeong.gitbook.io/java/java/advanced/meta-annotation/2021-06-13-repeatable-annotation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9"/>
              </a:rPr>
              <a:t>https://m.blog.naver.com/PostView.naver?isHttpsRedirect=true&amp;blogId=vefe&amp;logNo=221461009802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0"/>
              </a:rPr>
              <a:t>https://jistol.github.io/java/2018/08/31/annotation-repeatable/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1"/>
              </a:rPr>
              <a:t>https://hongsii.github.io/2018/12/12/java-annotation/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2"/>
              </a:rPr>
              <a:t>https://goodgid.github.io/Spring-MVC-Documented-Annotation/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3"/>
              </a:rPr>
              <a:t>https://medium.com/msolo021015/%EC%9E%90%EB%B0%94-reflection%EC%9D%B4%EB%9E%80-ee71caf7eec5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4"/>
              </a:rPr>
              <a:t>https://codechacha.com/ko/reflection/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5"/>
              </a:rPr>
              <a:t>https://madplay.github.io/post/java-reflection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6"/>
              </a:rPr>
              <a:t>https://kingname.tistory.com/164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7"/>
              </a:rPr>
              <a:t>https://nowonbun.tistory.com/530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586070" y="3075057"/>
            <a:ext cx="501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564274-FF7E-48B8-A79A-D6633037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2405062"/>
            <a:ext cx="7934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1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가장 빠른 이라고 합니다 Grammar">
            <a:extLst>
              <a:ext uri="{FF2B5EF4-FFF2-40B4-BE49-F238E27FC236}">
                <a16:creationId xmlns:a16="http://schemas.microsoft.com/office/drawing/2014/main" id="{26714A30-DBF1-466E-A818-FFE7D077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09" y="1752600"/>
            <a:ext cx="3886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3A1CD6-2126-46FB-9456-6BD7C559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292" y="2385622"/>
            <a:ext cx="4578216" cy="2086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79030-0620-4955-9E14-8012F3488C81}"/>
              </a:ext>
            </a:extLst>
          </p:cNvPr>
          <p:cNvSpPr txBox="1"/>
          <p:nvPr/>
        </p:nvSpPr>
        <p:spPr>
          <a:xfrm>
            <a:off x="1436878" y="5527963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개발자에게 코드에 대한 정보를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292E1-1F0E-418B-9EB4-5F588D8D5EFC}"/>
              </a:ext>
            </a:extLst>
          </p:cNvPr>
          <p:cNvSpPr txBox="1"/>
          <p:nvPr/>
        </p:nvSpPr>
        <p:spPr>
          <a:xfrm>
            <a:off x="7075669" y="5527963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프로그램에게 코드에 대한 정보를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25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0A5A61-4E99-435F-83B4-CA7CB8520A5F}"/>
              </a:ext>
            </a:extLst>
          </p:cNvPr>
          <p:cNvSpPr txBox="1"/>
          <p:nvPr/>
        </p:nvSpPr>
        <p:spPr>
          <a:xfrm>
            <a:off x="282931" y="4321755"/>
            <a:ext cx="12018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Spoqa Han Sans"/>
              </a:rPr>
              <a:t>-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Spoqa Han Sans"/>
              </a:rPr>
              <a:t>스프링 프레임워크의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Spoqa Han Sans"/>
              </a:rPr>
              <a:t>@Controller </a:t>
            </a:r>
            <a:r>
              <a:rPr lang="ko-KR" altLang="en-US" sz="1800" b="0" i="0" dirty="0" err="1">
                <a:solidFill>
                  <a:srgbClr val="666666"/>
                </a:solidFill>
                <a:effectLst/>
                <a:latin typeface="Spoqa Han Sans"/>
              </a:rPr>
              <a:t>어노테이션처럼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Spoqa Han Sans"/>
              </a:rPr>
              <a:t> 런타임에 </a:t>
            </a:r>
            <a:r>
              <a:rPr lang="ko-KR" altLang="en-US" sz="1800" b="0" i="0" dirty="0" err="1">
                <a:solidFill>
                  <a:srgbClr val="666666"/>
                </a:solidFill>
                <a:effectLst/>
                <a:latin typeface="Spoqa Han Sans"/>
              </a:rPr>
              <a:t>리플렉션을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Spoqa Han Sans"/>
              </a:rPr>
              <a:t> 이용해서 특수 기능을 추가하기 위한 용도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Ex) @ComponentScan, </a:t>
            </a: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38C07-FD61-4F03-BA7E-6DEF845305B1}"/>
              </a:ext>
            </a:extLst>
          </p:cNvPr>
          <p:cNvSpPr txBox="1"/>
          <p:nvPr/>
        </p:nvSpPr>
        <p:spPr>
          <a:xfrm>
            <a:off x="282931" y="2605208"/>
            <a:ext cx="746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- @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를 이용한 주석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자바코드에 주석을 달아 특별한 의미를 부여한 것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97F7F1-B785-42A2-988E-3EA65296368F}"/>
              </a:ext>
            </a:extLst>
          </p:cNvPr>
          <p:cNvSpPr txBox="1"/>
          <p:nvPr/>
        </p:nvSpPr>
        <p:spPr>
          <a:xfrm>
            <a:off x="282931" y="3324982"/>
            <a:ext cx="809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Spoqa Han Sans"/>
              </a:rPr>
              <a:t>-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Spoqa Han Sans"/>
              </a:rPr>
              <a:t>컴파일러를 위한 정보를 제공하기 위한 용도</a:t>
            </a:r>
            <a:endParaRPr lang="en-US" altLang="ko-KR" sz="1800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Spoqa Han Sans"/>
              </a:rPr>
              <a:t>Ex) @Override,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@Deprecated, @SuppressWarnings</a:t>
            </a: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CE000-C150-4875-8C8C-2A7BF96D9068}"/>
              </a:ext>
            </a:extLst>
          </p:cNvPr>
          <p:cNvSpPr txBox="1"/>
          <p:nvPr/>
        </p:nvSpPr>
        <p:spPr>
          <a:xfrm>
            <a:off x="282931" y="5318528"/>
            <a:ext cx="7286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dirty="0">
                <a:solidFill>
                  <a:srgbClr val="666666"/>
                </a:solidFill>
                <a:effectLst/>
                <a:latin typeface="Spoqa Han Sans"/>
              </a:rPr>
              <a:t>-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Spoqa Han Sans"/>
              </a:rPr>
              <a:t>컴파일 과정에 </a:t>
            </a:r>
            <a:r>
              <a:rPr lang="ko-KR" altLang="en-US" sz="1800" b="0" i="0" dirty="0" err="1">
                <a:solidFill>
                  <a:srgbClr val="666666"/>
                </a:solidFill>
                <a:effectLst/>
                <a:latin typeface="Spoqa Han Sans"/>
              </a:rPr>
              <a:t>어노테이션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Spoqa Han Sans"/>
              </a:rPr>
              <a:t> 정보로부터 코드를 생성하기 위한 용도</a:t>
            </a:r>
            <a:endParaRPr lang="en-US" altLang="ko-KR" sz="1800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Ex) Lombok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@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Getter,@Setter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등</a:t>
            </a: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C7AA1-1F98-4E8A-A9BD-CC41BF53012E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역할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BAF9D4-E2A4-427D-AD62-105004BF3440}"/>
              </a:ext>
            </a:extLst>
          </p:cNvPr>
          <p:cNvSpPr txBox="1"/>
          <p:nvPr/>
        </p:nvSpPr>
        <p:spPr>
          <a:xfrm>
            <a:off x="282931" y="1885434"/>
            <a:ext cx="746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- jdk5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부터 추가됨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4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0A5A61-4E99-435F-83B4-CA7CB8520A5F}"/>
              </a:ext>
            </a:extLst>
          </p:cNvPr>
          <p:cNvSpPr txBox="1"/>
          <p:nvPr/>
        </p:nvSpPr>
        <p:spPr>
          <a:xfrm>
            <a:off x="282931" y="4321755"/>
            <a:ext cx="12018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666666"/>
                </a:solidFill>
                <a:effectLst/>
                <a:latin typeface="Spoqa Han Sans"/>
              </a:rPr>
              <a:t>- </a:t>
            </a:r>
            <a:r>
              <a:rPr lang="en-US" altLang="ko-KR" dirty="0">
                <a:solidFill>
                  <a:srgbClr val="000000"/>
                </a:solidFill>
                <a:latin typeface="Nanum Gothic Coding"/>
              </a:rPr>
              <a:t>@SafeVarargs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Nanum Gothic"/>
              </a:rPr>
              <a:t>제너릭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같은 가변인자 매개변수를 사용할 때 경고를 무시합니다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. (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자바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7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이상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38C07-FD61-4F03-BA7E-6DEF845305B1}"/>
              </a:ext>
            </a:extLst>
          </p:cNvPr>
          <p:cNvSpPr txBox="1"/>
          <p:nvPr/>
        </p:nvSpPr>
        <p:spPr>
          <a:xfrm>
            <a:off x="282930" y="2605208"/>
            <a:ext cx="11832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- </a:t>
            </a:r>
            <a:r>
              <a:rPr lang="en-US" altLang="ko-KR" dirty="0">
                <a:solidFill>
                  <a:srgbClr val="000000"/>
                </a:solidFill>
                <a:latin typeface="Nanum Gothic Coding"/>
              </a:rPr>
              <a:t>@Deprecated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메소드를 사용하지 말도록 유도합니다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만약 사용한다면 컴파일 경고를 일으킵니다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97F7F1-B785-42A2-988E-3EA65296368F}"/>
              </a:ext>
            </a:extLst>
          </p:cNvPr>
          <p:cNvSpPr txBox="1"/>
          <p:nvPr/>
        </p:nvSpPr>
        <p:spPr>
          <a:xfrm>
            <a:off x="282931" y="3324982"/>
            <a:ext cx="809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666666"/>
                </a:solidFill>
                <a:effectLst/>
                <a:latin typeface="Spoqa Han Sans"/>
              </a:rPr>
              <a:t>- </a:t>
            </a:r>
            <a:r>
              <a:rPr lang="en-US" altLang="ko-KR" dirty="0">
                <a:solidFill>
                  <a:srgbClr val="000000"/>
                </a:solidFill>
                <a:latin typeface="Nanum Gothic Coding"/>
              </a:rPr>
              <a:t>@SuppressWarnings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컴파일 경고를 무시하도록 합니다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CE000-C150-4875-8C8C-2A7BF96D9068}"/>
              </a:ext>
            </a:extLst>
          </p:cNvPr>
          <p:cNvSpPr txBox="1"/>
          <p:nvPr/>
        </p:nvSpPr>
        <p:spPr>
          <a:xfrm>
            <a:off x="282931" y="5318528"/>
            <a:ext cx="7286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666666"/>
                </a:solidFill>
                <a:effectLst/>
                <a:latin typeface="Spoqa Han Sans"/>
              </a:rPr>
              <a:t>- </a:t>
            </a:r>
            <a:r>
              <a:rPr lang="en-US" altLang="ko-KR" dirty="0">
                <a:solidFill>
                  <a:srgbClr val="000000"/>
                </a:solidFill>
                <a:latin typeface="Nanum Gothic Coding"/>
              </a:rPr>
              <a:t>@FunctionalInterface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람다 </a:t>
            </a:r>
            <a:r>
              <a:rPr lang="ko-KR" altLang="en-US" dirty="0" err="1">
                <a:solidFill>
                  <a:srgbClr val="000000"/>
                </a:solidFill>
                <a:latin typeface="Nanum Gothic"/>
              </a:rPr>
              <a:t>함수등을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위한 인터페이스를 지정합니다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메소드가 없거나 두개 이상 되면 컴파일 오류가 납니다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. (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자바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이상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C7AA1-1F98-4E8A-A9BD-CC41BF53012E}"/>
              </a:ext>
            </a:extLst>
          </p:cNvPr>
          <p:cNvSpPr txBox="1"/>
          <p:nvPr/>
        </p:nvSpPr>
        <p:spPr>
          <a:xfrm>
            <a:off x="179265" y="712152"/>
            <a:ext cx="30135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Built in Annotation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BAF9D4-E2A4-427D-AD62-105004BF3440}"/>
              </a:ext>
            </a:extLst>
          </p:cNvPr>
          <p:cNvSpPr txBox="1"/>
          <p:nvPr/>
        </p:nvSpPr>
        <p:spPr>
          <a:xfrm>
            <a:off x="282930" y="1885434"/>
            <a:ext cx="1230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anum Gothic Coding"/>
              </a:rPr>
              <a:t>- @Override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메소드가 </a:t>
            </a:r>
            <a:r>
              <a:rPr lang="ko-KR" altLang="en-US" dirty="0" err="1">
                <a:solidFill>
                  <a:srgbClr val="000000"/>
                </a:solidFill>
                <a:latin typeface="Nanum Gothic"/>
              </a:rPr>
              <a:t>오버라이드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됐는지 검증합니다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만약 부모 클래스 또는 구현해야 할 인터페이스에서 해당 메소드를 찾을 수 없다면 컴파일 오류가 납니다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1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1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4133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BD17C6-9081-407C-A0D3-0D83366D5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425" b="1212"/>
          <a:stretch/>
        </p:blipFill>
        <p:spPr>
          <a:xfrm>
            <a:off x="6288166" y="5169144"/>
            <a:ext cx="4598894" cy="5735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A3B39B-FA44-417B-87C3-3BF5FA4BF9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338" r="31022" b="1224"/>
          <a:stretch/>
        </p:blipFill>
        <p:spPr>
          <a:xfrm>
            <a:off x="9922872" y="5792494"/>
            <a:ext cx="1754222" cy="8402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25245A-2B17-4D4B-A466-C183FA728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84" b="65749"/>
          <a:stretch/>
        </p:blipFill>
        <p:spPr>
          <a:xfrm>
            <a:off x="6288166" y="2121621"/>
            <a:ext cx="4598894" cy="539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3AC971-F2BE-4E25-B846-4301C22A5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25" b="78791"/>
          <a:stretch/>
        </p:blipFill>
        <p:spPr>
          <a:xfrm>
            <a:off x="6288166" y="1483283"/>
            <a:ext cx="4598894" cy="5818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C76CBA2-29ED-4E59-9128-B62CCD785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515"/>
          <a:stretch/>
        </p:blipFill>
        <p:spPr>
          <a:xfrm>
            <a:off x="6288166" y="851324"/>
            <a:ext cx="4598894" cy="5818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BA9CC04-E8AD-437B-AB74-266A4A7C4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74" b="14114"/>
          <a:stretch/>
        </p:blipFill>
        <p:spPr>
          <a:xfrm>
            <a:off x="6288166" y="4542681"/>
            <a:ext cx="4598894" cy="5700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F06FBD-F6B0-41D8-A4B8-7970C7D0A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525" b="27608"/>
          <a:stretch/>
        </p:blipFill>
        <p:spPr>
          <a:xfrm>
            <a:off x="6288166" y="3946699"/>
            <a:ext cx="4598894" cy="5395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9728520-B5E0-4641-8645-234C471F0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90" b="39625"/>
          <a:stretch/>
        </p:blipFill>
        <p:spPr>
          <a:xfrm>
            <a:off x="6288166" y="3311781"/>
            <a:ext cx="4598894" cy="5818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578908C-4DF2-4971-B747-1340A71F6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84" b="52549"/>
          <a:stretch/>
        </p:blipFill>
        <p:spPr>
          <a:xfrm>
            <a:off x="6288166" y="2717601"/>
            <a:ext cx="4598894" cy="5395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A2C2A4D-EEDA-4E98-BA12-F847A0EA6E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128" r="49162" b="36435"/>
          <a:stretch/>
        </p:blipFill>
        <p:spPr>
          <a:xfrm>
            <a:off x="8587613" y="5792494"/>
            <a:ext cx="1292913" cy="8402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3E829B-531B-46DA-8602-5FBCDFBFCE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5" r="11015" b="71328"/>
          <a:stretch/>
        </p:blipFill>
        <p:spPr>
          <a:xfrm>
            <a:off x="6287819" y="5792494"/>
            <a:ext cx="2263051" cy="84027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119DC76-1B75-4F3A-A7A7-14825387D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93" y="2538748"/>
            <a:ext cx="4124325" cy="24860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FC8FC4-E123-425F-8525-AB91F620B44F}"/>
              </a:ext>
            </a:extLst>
          </p:cNvPr>
          <p:cNvSpPr/>
          <p:nvPr/>
        </p:nvSpPr>
        <p:spPr>
          <a:xfrm>
            <a:off x="338193" y="2552338"/>
            <a:ext cx="2785398" cy="33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50FCC-7411-40E3-B0DE-48F6A0B3A763}"/>
              </a:ext>
            </a:extLst>
          </p:cNvPr>
          <p:cNvSpPr txBox="1"/>
          <p:nvPr/>
        </p:nvSpPr>
        <p:spPr>
          <a:xfrm>
            <a:off x="179265" y="712152"/>
            <a:ext cx="39152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Meta Annotation - T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arget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116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" name="그림 2047">
            <a:extLst>
              <a:ext uri="{FF2B5EF4-FFF2-40B4-BE49-F238E27FC236}">
                <a16:creationId xmlns:a16="http://schemas.microsoft.com/office/drawing/2014/main" id="{B26E3E51-5BD2-489B-BB6B-807DD39B9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5" b="76393"/>
          <a:stretch/>
        </p:blipFill>
        <p:spPr>
          <a:xfrm>
            <a:off x="4342851" y="2127970"/>
            <a:ext cx="4255559" cy="89267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7492A75-ED32-4639-B435-A25EAA594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7" t="34291" b="45429"/>
          <a:stretch/>
        </p:blipFill>
        <p:spPr>
          <a:xfrm>
            <a:off x="4342851" y="3092481"/>
            <a:ext cx="7595864" cy="76687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C22E416-D4EE-45F8-ACFF-44C4D8B65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7" t="65089" b="6018"/>
          <a:stretch/>
        </p:blipFill>
        <p:spPr>
          <a:xfrm>
            <a:off x="4342851" y="3940568"/>
            <a:ext cx="7595864" cy="109257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43C87EE-6B5A-4B02-B213-A5FB8C9BC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46"/>
          <a:stretch/>
        </p:blipFill>
        <p:spPr>
          <a:xfrm>
            <a:off x="338193" y="2538748"/>
            <a:ext cx="3846101" cy="2486025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7A2E43-AC18-4636-82ED-ADB30EC3C858}"/>
              </a:ext>
            </a:extLst>
          </p:cNvPr>
          <p:cNvSpPr/>
          <p:nvPr/>
        </p:nvSpPr>
        <p:spPr>
          <a:xfrm>
            <a:off x="352824" y="2808370"/>
            <a:ext cx="3392558" cy="33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129D8-D389-4397-8978-0FD0130BECF3}"/>
              </a:ext>
            </a:extLst>
          </p:cNvPr>
          <p:cNvSpPr txBox="1"/>
          <p:nvPr/>
        </p:nvSpPr>
        <p:spPr>
          <a:xfrm>
            <a:off x="179265" y="712152"/>
            <a:ext cx="44861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Meta Annotation - Retention</a:t>
            </a:r>
          </a:p>
        </p:txBody>
      </p:sp>
    </p:spTree>
    <p:extLst>
      <p:ext uri="{BB962C8B-B14F-4D97-AF65-F5344CB8AC3E}">
        <p14:creationId xmlns:p14="http://schemas.microsoft.com/office/powerpoint/2010/main" val="40237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Annotation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EB01A05-CDD8-4A56-8EBB-8BB934E8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419225"/>
            <a:ext cx="68770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2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33911</TotalTime>
  <Words>833</Words>
  <Application>Microsoft Office PowerPoint</Application>
  <PresentationFormat>와이드스크린</PresentationFormat>
  <Paragraphs>99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-apple-system</vt:lpstr>
      <vt:lpstr>Arial Unicode MS</vt:lpstr>
      <vt:lpstr>inherit</vt:lpstr>
      <vt:lpstr>Nanum Gothic</vt:lpstr>
      <vt:lpstr>Nanum Gothic Coding</vt:lpstr>
      <vt:lpstr>Noto Sans Demilight</vt:lpstr>
      <vt:lpstr>Noto Sans KR</vt:lpstr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82</cp:revision>
  <dcterms:created xsi:type="dcterms:W3CDTF">2021-08-07T08:11:24Z</dcterms:created>
  <dcterms:modified xsi:type="dcterms:W3CDTF">2021-11-05T04:03:15Z</dcterms:modified>
</cp:coreProperties>
</file>