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51" r:id="rId3"/>
    <p:sldId id="545" r:id="rId4"/>
    <p:sldId id="555" r:id="rId5"/>
    <p:sldId id="535" r:id="rId6"/>
    <p:sldId id="554" r:id="rId7"/>
    <p:sldId id="553" r:id="rId8"/>
    <p:sldId id="557" r:id="rId9"/>
    <p:sldId id="558" r:id="rId10"/>
    <p:sldId id="559" r:id="rId11"/>
    <p:sldId id="560" r:id="rId12"/>
    <p:sldId id="561" r:id="rId13"/>
    <p:sldId id="565" r:id="rId14"/>
    <p:sldId id="563" r:id="rId15"/>
    <p:sldId id="567" r:id="rId16"/>
    <p:sldId id="4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D0E1F2"/>
    <a:srgbClr val="FFFFFF"/>
    <a:srgbClr val="CFD6F6"/>
    <a:srgbClr val="E9ECFA"/>
    <a:srgbClr val="D5E3CF"/>
    <a:srgbClr val="EBF1E9"/>
    <a:srgbClr val="F3F81C"/>
    <a:srgbClr val="EEA41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2" autoAdjust="0"/>
    <p:restoredTop sz="72684" autoAdjust="0"/>
  </p:normalViewPr>
  <p:slideViewPr>
    <p:cSldViewPr snapToGrid="0">
      <p:cViewPr varScale="1">
        <p:scale>
          <a:sx n="82" d="100"/>
          <a:sy n="82" d="100"/>
        </p:scale>
        <p:origin x="5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0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팬텀 리드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8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2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2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복사본 내용을 </a:t>
            </a:r>
            <a:r>
              <a:rPr lang="ko-KR" altLang="en-US" dirty="0" err="1"/>
              <a:t>읽어옴</a:t>
            </a:r>
            <a:r>
              <a:rPr lang="en-US" altLang="ko-KR" dirty="0"/>
              <a:t>(</a:t>
            </a:r>
            <a:r>
              <a:rPr lang="ko-KR" altLang="en-US" dirty="0"/>
              <a:t>확실하게 </a:t>
            </a:r>
            <a:r>
              <a:rPr lang="ko-KR" altLang="en-US" dirty="0" err="1"/>
              <a:t>커밋된것들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dirty read </a:t>
            </a:r>
            <a:r>
              <a:rPr lang="ko-KR" altLang="en-US" dirty="0"/>
              <a:t>방지 가능</a:t>
            </a:r>
            <a:r>
              <a:rPr lang="en-US" altLang="ko-KR" dirty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하지만 여전히 </a:t>
            </a:r>
            <a:r>
              <a:rPr lang="en-US" altLang="ko-KR" b="0" dirty="0" err="1"/>
              <a:t>NonRepeatable</a:t>
            </a:r>
            <a:r>
              <a:rPr lang="en-US" altLang="ko-KR" b="0" dirty="0"/>
              <a:t> Read</a:t>
            </a:r>
            <a:r>
              <a:rPr lang="ko-KR" altLang="en-US" b="0" dirty="0"/>
              <a:t>와 </a:t>
            </a:r>
            <a:r>
              <a:rPr lang="en-US" altLang="ko-KR" b="0" dirty="0"/>
              <a:t>Phantom Read</a:t>
            </a:r>
            <a:r>
              <a:rPr lang="ko-KR" altLang="en-US" b="0" dirty="0"/>
              <a:t>는 방지 불가</a:t>
            </a:r>
            <a:r>
              <a:rPr lang="en-US" altLang="ko-KR" b="0" dirty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저거 두개는 </a:t>
            </a:r>
            <a:r>
              <a:rPr lang="ko-KR" altLang="en-US" b="0" dirty="0" err="1"/>
              <a:t>커밋</a:t>
            </a:r>
            <a:r>
              <a:rPr lang="ko-KR" altLang="en-US" b="0" dirty="0"/>
              <a:t> 이후 발생하니까</a:t>
            </a:r>
            <a:r>
              <a:rPr lang="en-US" altLang="ko-KR" b="0" dirty="0"/>
              <a:t>,,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4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복사본에서 </a:t>
            </a:r>
            <a:r>
              <a:rPr lang="ko-KR" altLang="en-US" dirty="0" err="1"/>
              <a:t>읽어옴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dirty read,</a:t>
            </a:r>
            <a:r>
              <a:rPr lang="en-US" altLang="ko-KR" b="0" dirty="0"/>
              <a:t> </a:t>
            </a:r>
            <a:r>
              <a:rPr lang="en-US" altLang="ko-KR" b="0" dirty="0" err="1"/>
              <a:t>NonRepeatable</a:t>
            </a:r>
            <a:r>
              <a:rPr lang="en-US" altLang="ko-KR" b="0" dirty="0"/>
              <a:t> Read</a:t>
            </a:r>
            <a:r>
              <a:rPr lang="ko-KR" altLang="en-US" b="0" dirty="0"/>
              <a:t>와 </a:t>
            </a:r>
            <a:r>
              <a:rPr lang="en-US" altLang="ko-KR" b="0" dirty="0"/>
              <a:t>Phantom Read</a:t>
            </a:r>
            <a:r>
              <a:rPr lang="en-US" altLang="ko-KR" dirty="0"/>
              <a:t> </a:t>
            </a:r>
            <a:r>
              <a:rPr lang="ko-KR" altLang="en-US" dirty="0"/>
              <a:t>방지 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37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원자성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트랜잭션의 모든 것이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반영되거나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모든것이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반영되지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않아야한다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일관성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트랜잭션이 실행된 이후에도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일관성있는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되어야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고립성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각각의 트랜잭션은 서로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영향받지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않고 영향을 주지 않아야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지속성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트랜잭션이 성공적으로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커밋이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되었으면 그 이후 장애 발생 시에도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지속되어야한다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2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원자성을 </a:t>
            </a:r>
            <a:r>
              <a:rPr lang="ko-KR" altLang="en-US" dirty="0" err="1"/>
              <a:t>만족해야하는데</a:t>
            </a:r>
            <a:r>
              <a:rPr lang="ko-KR" altLang="en-US" dirty="0"/>
              <a:t> 사실 여러 과정으로 나누어짐</a:t>
            </a:r>
            <a:endParaRPr lang="en-US" altLang="ko-KR" dirty="0"/>
          </a:p>
          <a:p>
            <a:r>
              <a:rPr lang="ko-KR" altLang="en-US" dirty="0"/>
              <a:t>이때문에</a:t>
            </a:r>
            <a:r>
              <a:rPr lang="en-US" altLang="ko-KR" dirty="0"/>
              <a:t>, </a:t>
            </a:r>
            <a:r>
              <a:rPr lang="ko-KR" altLang="en-US" dirty="0"/>
              <a:t>트랜잭션의 고립성이 지켜지지 않으면 여러 문제 발생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5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7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BaseCase</a:t>
            </a:r>
            <a:r>
              <a:rPr lang="ko-KR" altLang="en-US" dirty="0"/>
              <a:t>와 같이 만들기 위해 우리는 프로그램의 목적과 부합하게 격리 수준을 조절해서</a:t>
            </a:r>
            <a:endParaRPr lang="en-US" altLang="ko-KR" dirty="0"/>
          </a:p>
          <a:p>
            <a:r>
              <a:rPr lang="ko-KR" altLang="en-US" dirty="0"/>
              <a:t>속도와 무결성을 적절히 해야함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일관성에 어긋나는 데이터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0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반복해서 읽을 수 없는 읽기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0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ko-KR" altLang="en-US" b="1" dirty="0"/>
              <a:t>트랜잭션 격리수준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312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20211109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574595"/>
            <a:ext cx="9314688" cy="99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err="1"/>
              <a:t>NonRepeatable</a:t>
            </a:r>
            <a:r>
              <a:rPr lang="en-US" altLang="ko-KR" b="1" dirty="0"/>
              <a:t> Read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6FBC0ED-397B-4725-8BAB-6E7EBE69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63341"/>
              </p:ext>
            </p:extLst>
          </p:nvPr>
        </p:nvGraphicFramePr>
        <p:xfrm>
          <a:off x="5132978" y="2720486"/>
          <a:ext cx="1926044" cy="19007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56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770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5652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29ADEA-2C26-4B7A-937E-1363A50E3F28}"/>
              </a:ext>
            </a:extLst>
          </p:cNvPr>
          <p:cNvCxnSpPr>
            <a:cxnSpLocks/>
          </p:cNvCxnSpPr>
          <p:nvPr/>
        </p:nvCxnSpPr>
        <p:spPr>
          <a:xfrm>
            <a:off x="3239589" y="2084636"/>
            <a:ext cx="0" cy="319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8389C5-C3E5-4B23-B391-4496B2C91038}"/>
              </a:ext>
            </a:extLst>
          </p:cNvPr>
          <p:cNvCxnSpPr>
            <a:cxnSpLocks/>
          </p:cNvCxnSpPr>
          <p:nvPr/>
        </p:nvCxnSpPr>
        <p:spPr>
          <a:xfrm>
            <a:off x="8927695" y="2084636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50ECF70-B6B9-4277-A80C-7481636E58FC}"/>
              </a:ext>
            </a:extLst>
          </p:cNvPr>
          <p:cNvSpPr txBox="1">
            <a:spLocks/>
          </p:cNvSpPr>
          <p:nvPr/>
        </p:nvSpPr>
        <p:spPr>
          <a:xfrm>
            <a:off x="2897068" y="1575185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1202630-CC3D-4C6C-9FA0-DC65A486FFD6}"/>
              </a:ext>
            </a:extLst>
          </p:cNvPr>
          <p:cNvSpPr txBox="1">
            <a:spLocks/>
          </p:cNvSpPr>
          <p:nvPr/>
        </p:nvSpPr>
        <p:spPr>
          <a:xfrm>
            <a:off x="8560457" y="1568416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AA30D-AABB-4FAF-BD1B-B417E52B013A}"/>
              </a:ext>
            </a:extLst>
          </p:cNvPr>
          <p:cNvCxnSpPr/>
          <p:nvPr/>
        </p:nvCxnSpPr>
        <p:spPr>
          <a:xfrm>
            <a:off x="3239589" y="3461058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A7865729-B3C9-4992-9A39-C7FD7956018B}"/>
              </a:ext>
            </a:extLst>
          </p:cNvPr>
          <p:cNvSpPr txBox="1">
            <a:spLocks/>
          </p:cNvSpPr>
          <p:nvPr/>
        </p:nvSpPr>
        <p:spPr>
          <a:xfrm>
            <a:off x="3264305" y="2828509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update user </a:t>
            </a:r>
          </a:p>
          <a:p>
            <a:r>
              <a:rPr lang="en-US" altLang="ko-KR" sz="1800" dirty="0"/>
              <a:t>set name=“</a:t>
            </a:r>
            <a:r>
              <a:rPr lang="ko-KR" altLang="en-US" sz="1800" dirty="0" err="1"/>
              <a:t>윤설</a:t>
            </a:r>
            <a:r>
              <a:rPr lang="en-US" altLang="ko-KR" sz="1800" dirty="0"/>
              <a:t>”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34A7E-B428-4670-B047-3EF15DF20B03}"/>
              </a:ext>
            </a:extLst>
          </p:cNvPr>
          <p:cNvSpPr/>
          <p:nvPr/>
        </p:nvSpPr>
        <p:spPr>
          <a:xfrm>
            <a:off x="6178082" y="3449450"/>
            <a:ext cx="798856" cy="462820"/>
          </a:xfrm>
          <a:prstGeom prst="rect">
            <a:avLst/>
          </a:prstGeom>
          <a:solidFill>
            <a:srgbClr val="CF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61B3C1-1C5E-47A5-A8BB-582E1701A52A}"/>
              </a:ext>
            </a:extLst>
          </p:cNvPr>
          <p:cNvCxnSpPr/>
          <p:nvPr/>
        </p:nvCxnSpPr>
        <p:spPr>
          <a:xfrm>
            <a:off x="7034304" y="3070075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DEEBDE6-491B-40D5-B124-9A96F910A587}"/>
              </a:ext>
            </a:extLst>
          </p:cNvPr>
          <p:cNvSpPr txBox="1">
            <a:spLocks/>
          </p:cNvSpPr>
          <p:nvPr/>
        </p:nvSpPr>
        <p:spPr>
          <a:xfrm>
            <a:off x="7059020" y="2437526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71E8FC-E596-469A-800E-5E2A44D9EC4A}"/>
              </a:ext>
            </a:extLst>
          </p:cNvPr>
          <p:cNvCxnSpPr/>
          <p:nvPr/>
        </p:nvCxnSpPr>
        <p:spPr>
          <a:xfrm>
            <a:off x="3239589" y="3969062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FA0720CC-DC4C-4B60-8423-77E4F74FDD25}"/>
              </a:ext>
            </a:extLst>
          </p:cNvPr>
          <p:cNvSpPr txBox="1">
            <a:spLocks/>
          </p:cNvSpPr>
          <p:nvPr/>
        </p:nvSpPr>
        <p:spPr>
          <a:xfrm>
            <a:off x="3264305" y="3453176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commit;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0F3F29-CFE7-45A9-9792-062902D8EF44}"/>
              </a:ext>
            </a:extLst>
          </p:cNvPr>
          <p:cNvSpPr/>
          <p:nvPr/>
        </p:nvSpPr>
        <p:spPr>
          <a:xfrm>
            <a:off x="9035383" y="2430758"/>
            <a:ext cx="1288060" cy="12880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바계진</a:t>
            </a:r>
            <a:endParaRPr lang="ko-KR" altLang="en-US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579719-5EF0-482F-8B33-AD50D06C08F1}"/>
              </a:ext>
            </a:extLst>
          </p:cNvPr>
          <p:cNvCxnSpPr/>
          <p:nvPr/>
        </p:nvCxnSpPr>
        <p:spPr>
          <a:xfrm>
            <a:off x="7034304" y="4459856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4D25AC18-F741-4E88-90FB-D5853583BBAE}"/>
              </a:ext>
            </a:extLst>
          </p:cNvPr>
          <p:cNvSpPr txBox="1">
            <a:spLocks/>
          </p:cNvSpPr>
          <p:nvPr/>
        </p:nvSpPr>
        <p:spPr>
          <a:xfrm>
            <a:off x="7059020" y="3827307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14F6DB-C8C5-4E4F-9626-C9BE4CBBAE08}"/>
              </a:ext>
            </a:extLst>
          </p:cNvPr>
          <p:cNvSpPr/>
          <p:nvPr/>
        </p:nvSpPr>
        <p:spPr>
          <a:xfrm>
            <a:off x="9035383" y="3820539"/>
            <a:ext cx="1288060" cy="12880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윤설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205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5" grpId="0"/>
      <p:bldP spid="17" grpId="0"/>
      <p:bldP spid="18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헬멧이(가) 표시된 사진&#10;&#10;자동 생성된 설명">
            <a:extLst>
              <a:ext uri="{FF2B5EF4-FFF2-40B4-BE49-F238E27FC236}">
                <a16:creationId xmlns:a16="http://schemas.microsoft.com/office/drawing/2014/main" id="{DBDBD4F5-626C-487B-82A6-707253BC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513" y="5108978"/>
            <a:ext cx="3537213" cy="256094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574595"/>
            <a:ext cx="9314688" cy="99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Phantom Read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6FBC0ED-397B-4725-8BAB-6E7EBE69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20525"/>
              </p:ext>
            </p:extLst>
          </p:nvPr>
        </p:nvGraphicFramePr>
        <p:xfrm>
          <a:off x="4893134" y="2720486"/>
          <a:ext cx="1926044" cy="19267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62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67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62652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29ADEA-2C26-4B7A-937E-1363A50E3F28}"/>
              </a:ext>
            </a:extLst>
          </p:cNvPr>
          <p:cNvCxnSpPr>
            <a:cxnSpLocks/>
          </p:cNvCxnSpPr>
          <p:nvPr/>
        </p:nvCxnSpPr>
        <p:spPr>
          <a:xfrm>
            <a:off x="2999745" y="2084636"/>
            <a:ext cx="0" cy="319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8389C5-C3E5-4B23-B391-4496B2C91038}"/>
              </a:ext>
            </a:extLst>
          </p:cNvPr>
          <p:cNvCxnSpPr>
            <a:cxnSpLocks/>
          </p:cNvCxnSpPr>
          <p:nvPr/>
        </p:nvCxnSpPr>
        <p:spPr>
          <a:xfrm>
            <a:off x="8687851" y="2084636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50ECF70-B6B9-4277-A80C-7481636E58FC}"/>
              </a:ext>
            </a:extLst>
          </p:cNvPr>
          <p:cNvSpPr txBox="1">
            <a:spLocks/>
          </p:cNvSpPr>
          <p:nvPr/>
        </p:nvSpPr>
        <p:spPr>
          <a:xfrm>
            <a:off x="2657224" y="1575185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1202630-CC3D-4C6C-9FA0-DC65A486FFD6}"/>
              </a:ext>
            </a:extLst>
          </p:cNvPr>
          <p:cNvSpPr txBox="1">
            <a:spLocks/>
          </p:cNvSpPr>
          <p:nvPr/>
        </p:nvSpPr>
        <p:spPr>
          <a:xfrm>
            <a:off x="8320613" y="1568416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AA30D-AABB-4FAF-BD1B-B417E52B013A}"/>
              </a:ext>
            </a:extLst>
          </p:cNvPr>
          <p:cNvCxnSpPr/>
          <p:nvPr/>
        </p:nvCxnSpPr>
        <p:spPr>
          <a:xfrm>
            <a:off x="2999745" y="3502564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A7865729-B3C9-4992-9A39-C7FD7956018B}"/>
              </a:ext>
            </a:extLst>
          </p:cNvPr>
          <p:cNvSpPr txBox="1">
            <a:spLocks/>
          </p:cNvSpPr>
          <p:nvPr/>
        </p:nvSpPr>
        <p:spPr>
          <a:xfrm>
            <a:off x="3024461" y="2870015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insert into user</a:t>
            </a:r>
          </a:p>
          <a:p>
            <a:r>
              <a:rPr lang="en-US" altLang="ko-KR" sz="1800" dirty="0"/>
              <a:t>value (2, “</a:t>
            </a:r>
            <a:r>
              <a:rPr lang="ko-KR" altLang="en-US" sz="1800" dirty="0" err="1"/>
              <a:t>윤설</a:t>
            </a:r>
            <a:r>
              <a:rPr lang="en-US" altLang="ko-KR" sz="1800" dirty="0"/>
              <a:t>”)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34A7E-B428-4670-B047-3EF15DF20B03}"/>
              </a:ext>
            </a:extLst>
          </p:cNvPr>
          <p:cNvSpPr/>
          <p:nvPr/>
        </p:nvSpPr>
        <p:spPr>
          <a:xfrm>
            <a:off x="5938238" y="4098999"/>
            <a:ext cx="798856" cy="462820"/>
          </a:xfrm>
          <a:prstGeom prst="rect">
            <a:avLst/>
          </a:prstGeom>
          <a:solidFill>
            <a:srgbClr val="E9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61B3C1-1C5E-47A5-A8BB-582E1701A52A}"/>
              </a:ext>
            </a:extLst>
          </p:cNvPr>
          <p:cNvCxnSpPr/>
          <p:nvPr/>
        </p:nvCxnSpPr>
        <p:spPr>
          <a:xfrm>
            <a:off x="6794460" y="3041619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DEEBDE6-491B-40D5-B124-9A96F910A587}"/>
              </a:ext>
            </a:extLst>
          </p:cNvPr>
          <p:cNvSpPr txBox="1">
            <a:spLocks/>
          </p:cNvSpPr>
          <p:nvPr/>
        </p:nvSpPr>
        <p:spPr>
          <a:xfrm>
            <a:off x="6819176" y="2409070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*</a:t>
            </a:r>
          </a:p>
          <a:p>
            <a:r>
              <a:rPr lang="en-US" altLang="ko-KR" sz="1800" dirty="0"/>
              <a:t>from user ;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579719-5EF0-482F-8B33-AD50D06C08F1}"/>
              </a:ext>
            </a:extLst>
          </p:cNvPr>
          <p:cNvCxnSpPr/>
          <p:nvPr/>
        </p:nvCxnSpPr>
        <p:spPr>
          <a:xfrm>
            <a:off x="6794460" y="4052361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4D25AC18-F741-4E88-90FB-D5853583BBAE}"/>
              </a:ext>
            </a:extLst>
          </p:cNvPr>
          <p:cNvSpPr txBox="1">
            <a:spLocks/>
          </p:cNvSpPr>
          <p:nvPr/>
        </p:nvSpPr>
        <p:spPr>
          <a:xfrm>
            <a:off x="6819176" y="3419812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*</a:t>
            </a:r>
          </a:p>
          <a:p>
            <a:r>
              <a:rPr lang="en-US" altLang="ko-KR" sz="1800" dirty="0"/>
              <a:t>from user ;</a:t>
            </a: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08AC58F4-66D6-4581-A30F-60D41C4A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63461"/>
              </p:ext>
            </p:extLst>
          </p:nvPr>
        </p:nvGraphicFramePr>
        <p:xfrm>
          <a:off x="8827300" y="2331720"/>
          <a:ext cx="1926044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352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2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2572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9CEB38C8-30A0-4217-B661-5ED075F3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5301"/>
              </p:ext>
            </p:extLst>
          </p:nvPr>
        </p:nvGraphicFramePr>
        <p:xfrm>
          <a:off x="8827300" y="3638807"/>
          <a:ext cx="1926044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31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31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1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윤설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F98FEA-D964-4EDB-95E1-44F5D1E5EC2C}"/>
              </a:ext>
            </a:extLst>
          </p:cNvPr>
          <p:cNvSpPr/>
          <p:nvPr/>
        </p:nvSpPr>
        <p:spPr>
          <a:xfrm>
            <a:off x="4975218" y="4081432"/>
            <a:ext cx="798856" cy="462820"/>
          </a:xfrm>
          <a:prstGeom prst="rect">
            <a:avLst/>
          </a:prstGeom>
          <a:solidFill>
            <a:srgbClr val="E9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3D37C67-0F5B-4F6D-BEDD-1687F41A8F68}"/>
              </a:ext>
            </a:extLst>
          </p:cNvPr>
          <p:cNvSpPr txBox="1">
            <a:spLocks/>
          </p:cNvSpPr>
          <p:nvPr/>
        </p:nvSpPr>
        <p:spPr>
          <a:xfrm>
            <a:off x="10748120" y="4388758"/>
            <a:ext cx="734476" cy="34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rgbClr val="FF5B5B"/>
                </a:solidFill>
              </a:rPr>
              <a:t>???</a:t>
            </a:r>
            <a:endParaRPr lang="en-US" altLang="ko-KR" sz="1600" dirty="0">
              <a:solidFill>
                <a:srgbClr val="FF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5" grpId="0"/>
      <p:bldP spid="20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654885" y="652100"/>
            <a:ext cx="9314688" cy="189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격리 수준</a:t>
            </a:r>
            <a:r>
              <a:rPr lang="en-US" altLang="ko-KR" b="1" dirty="0"/>
              <a:t>(Isolation Level)</a:t>
            </a:r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9A8717-1B68-413D-AD5E-07B4C5E43125}"/>
              </a:ext>
            </a:extLst>
          </p:cNvPr>
          <p:cNvSpPr txBox="1">
            <a:spLocks/>
          </p:cNvSpPr>
          <p:nvPr/>
        </p:nvSpPr>
        <p:spPr>
          <a:xfrm>
            <a:off x="2004903" y="2219643"/>
            <a:ext cx="9314688" cy="377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dirty="0"/>
              <a:t>Read Uncommitted</a:t>
            </a:r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b="1" dirty="0"/>
              <a:t>Read Committed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(oracle default)</a:t>
            </a:r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b="1" dirty="0"/>
              <a:t>Repeatable Read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default)</a:t>
            </a:r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dirty="0"/>
              <a:t>Serializable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4F690C-E83E-433F-B642-D1A6E7B11FF8}"/>
              </a:ext>
            </a:extLst>
          </p:cNvPr>
          <p:cNvCxnSpPr/>
          <p:nvPr/>
        </p:nvCxnSpPr>
        <p:spPr>
          <a:xfrm>
            <a:off x="1685108" y="2547257"/>
            <a:ext cx="0" cy="3278777"/>
          </a:xfrm>
          <a:prstGeom prst="straightConnector1">
            <a:avLst/>
          </a:prstGeom>
          <a:ln w="254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9371B307-BC3B-4C08-BC91-93AD2B0B07BB}"/>
              </a:ext>
            </a:extLst>
          </p:cNvPr>
          <p:cNvSpPr txBox="1">
            <a:spLocks/>
          </p:cNvSpPr>
          <p:nvPr/>
        </p:nvSpPr>
        <p:spPr>
          <a:xfrm rot="16200000">
            <a:off x="232851" y="3761625"/>
            <a:ext cx="2532068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0000"/>
                </a:solidFill>
              </a:rPr>
              <a:t>높은 수준의 격리수준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878641"/>
            <a:ext cx="9314688" cy="99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recovery</a:t>
            </a:r>
            <a:endParaRPr lang="ko-KR" altLang="en-US" b="1" dirty="0"/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45BFEBA8-7443-4815-B1A3-B7DCC877F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86252"/>
              </p:ext>
            </p:extLst>
          </p:nvPr>
        </p:nvGraphicFramePr>
        <p:xfrm>
          <a:off x="5132978" y="2380517"/>
          <a:ext cx="1926044" cy="31910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62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67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6287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  <a:tr h="6287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87391"/>
                  </a:ext>
                </a:extLst>
              </a:tr>
              <a:tr h="6287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58679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11AF32-7926-46F4-B892-C1044767CFFA}"/>
              </a:ext>
            </a:extLst>
          </p:cNvPr>
          <p:cNvCxnSpPr/>
          <p:nvPr/>
        </p:nvCxnSpPr>
        <p:spPr>
          <a:xfrm>
            <a:off x="3182220" y="3973505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006D27ED-84FD-4DA7-B304-80B14EAF55FE}"/>
              </a:ext>
            </a:extLst>
          </p:cNvPr>
          <p:cNvSpPr txBox="1">
            <a:spLocks/>
          </p:cNvSpPr>
          <p:nvPr/>
        </p:nvSpPr>
        <p:spPr>
          <a:xfrm>
            <a:off x="3206936" y="3340956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insert into user</a:t>
            </a:r>
          </a:p>
          <a:p>
            <a:r>
              <a:rPr lang="en-US" altLang="ko-KR" sz="1800" dirty="0"/>
              <a:t>value (2, “</a:t>
            </a:r>
            <a:r>
              <a:rPr lang="ko-KR" altLang="en-US" sz="1800" dirty="0" err="1"/>
              <a:t>윤설</a:t>
            </a:r>
            <a:r>
              <a:rPr lang="en-US" altLang="ko-KR" sz="1800" dirty="0"/>
              <a:t>”)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834F45-7A65-49FF-A99E-EBD4A3422F75}"/>
              </a:ext>
            </a:extLst>
          </p:cNvPr>
          <p:cNvSpPr/>
          <p:nvPr/>
        </p:nvSpPr>
        <p:spPr>
          <a:xfrm>
            <a:off x="6202795" y="3801789"/>
            <a:ext cx="798856" cy="462820"/>
          </a:xfrm>
          <a:prstGeom prst="rect">
            <a:avLst/>
          </a:prstGeom>
          <a:solidFill>
            <a:srgbClr val="E9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3C956E-4D90-46D1-A179-366744B2CF42}"/>
              </a:ext>
            </a:extLst>
          </p:cNvPr>
          <p:cNvSpPr/>
          <p:nvPr/>
        </p:nvSpPr>
        <p:spPr>
          <a:xfrm>
            <a:off x="5239775" y="3784222"/>
            <a:ext cx="798856" cy="462820"/>
          </a:xfrm>
          <a:prstGeom prst="rect">
            <a:avLst/>
          </a:prstGeom>
          <a:solidFill>
            <a:srgbClr val="E9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CA6982-C2F9-4680-B8A8-A14EEECAC66F}"/>
              </a:ext>
            </a:extLst>
          </p:cNvPr>
          <p:cNvCxnSpPr/>
          <p:nvPr/>
        </p:nvCxnSpPr>
        <p:spPr>
          <a:xfrm>
            <a:off x="3182220" y="4606054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90365200-C26A-4B3E-A609-04AA3393402A}"/>
              </a:ext>
            </a:extLst>
          </p:cNvPr>
          <p:cNvSpPr txBox="1">
            <a:spLocks/>
          </p:cNvSpPr>
          <p:nvPr/>
        </p:nvSpPr>
        <p:spPr>
          <a:xfrm>
            <a:off x="3206936" y="3973505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insert into user</a:t>
            </a:r>
          </a:p>
          <a:p>
            <a:r>
              <a:rPr lang="en-US" altLang="ko-KR" sz="1800" dirty="0"/>
              <a:t>value (3, “</a:t>
            </a:r>
            <a:r>
              <a:rPr lang="ko-KR" altLang="en-US" sz="1800" dirty="0"/>
              <a:t>김근태</a:t>
            </a:r>
            <a:r>
              <a:rPr lang="en-US" altLang="ko-KR" sz="1800" dirty="0"/>
              <a:t>”)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2EFE52-F46D-4786-97C3-E2A3337CB2B2}"/>
              </a:ext>
            </a:extLst>
          </p:cNvPr>
          <p:cNvSpPr/>
          <p:nvPr/>
        </p:nvSpPr>
        <p:spPr>
          <a:xfrm>
            <a:off x="6095996" y="4434338"/>
            <a:ext cx="963024" cy="462820"/>
          </a:xfrm>
          <a:prstGeom prst="rect">
            <a:avLst/>
          </a:prstGeom>
          <a:solidFill>
            <a:srgbClr val="CF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김근태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A14AE9-FB3A-4CF7-9E8E-CF8F9C8EA172}"/>
              </a:ext>
            </a:extLst>
          </p:cNvPr>
          <p:cNvSpPr/>
          <p:nvPr/>
        </p:nvSpPr>
        <p:spPr>
          <a:xfrm>
            <a:off x="5239775" y="4416771"/>
            <a:ext cx="798856" cy="462820"/>
          </a:xfrm>
          <a:prstGeom prst="rect">
            <a:avLst/>
          </a:prstGeom>
          <a:solidFill>
            <a:srgbClr val="CF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25222DC-879B-4C65-AA08-39BF2567D8AE}"/>
              </a:ext>
            </a:extLst>
          </p:cNvPr>
          <p:cNvCxnSpPr>
            <a:cxnSpLocks/>
          </p:cNvCxnSpPr>
          <p:nvPr/>
        </p:nvCxnSpPr>
        <p:spPr>
          <a:xfrm>
            <a:off x="3182220" y="2545743"/>
            <a:ext cx="0" cy="302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8BDEEF28-2AEA-45D3-8C8D-BBF535F0A80C}"/>
              </a:ext>
            </a:extLst>
          </p:cNvPr>
          <p:cNvSpPr txBox="1">
            <a:spLocks/>
          </p:cNvSpPr>
          <p:nvPr/>
        </p:nvSpPr>
        <p:spPr>
          <a:xfrm>
            <a:off x="2839699" y="2036292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DCC22548-0609-48FC-98D4-20A216056089}"/>
              </a:ext>
            </a:extLst>
          </p:cNvPr>
          <p:cNvSpPr/>
          <p:nvPr/>
        </p:nvSpPr>
        <p:spPr>
          <a:xfrm>
            <a:off x="2666404" y="4879591"/>
            <a:ext cx="1031631" cy="1031631"/>
          </a:xfrm>
          <a:prstGeom prst="star10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장애발생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graphicFrame>
        <p:nvGraphicFramePr>
          <p:cNvPr id="30" name="표 3">
            <a:extLst>
              <a:ext uri="{FF2B5EF4-FFF2-40B4-BE49-F238E27FC236}">
                <a16:creationId xmlns:a16="http://schemas.microsoft.com/office/drawing/2014/main" id="{D89C7F7A-9C25-4E99-9E95-FD436A7B8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00059"/>
              </p:ext>
            </p:extLst>
          </p:nvPr>
        </p:nvGraphicFramePr>
        <p:xfrm>
          <a:off x="7654803" y="2380517"/>
          <a:ext cx="1926044" cy="31910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62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67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6287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  <a:tr h="6287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87391"/>
                  </a:ext>
                </a:extLst>
              </a:tr>
              <a:tr h="6287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58679"/>
                  </a:ext>
                </a:extLst>
              </a:tr>
            </a:tbl>
          </a:graphicData>
        </a:graphic>
      </p:graphicFrame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C37183-607B-4E90-B7B1-A23966222947}"/>
              </a:ext>
            </a:extLst>
          </p:cNvPr>
          <p:cNvCxnSpPr>
            <a:cxnSpLocks/>
          </p:cNvCxnSpPr>
          <p:nvPr/>
        </p:nvCxnSpPr>
        <p:spPr>
          <a:xfrm rot="5400000">
            <a:off x="7356913" y="4310692"/>
            <a:ext cx="12700" cy="2521825"/>
          </a:xfrm>
          <a:prstGeom prst="bentConnector3">
            <a:avLst>
              <a:gd name="adj1" fmla="val 1800000"/>
            </a:avLst>
          </a:prstGeom>
          <a:ln w="4445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3D3B9C80-A0FA-4D89-A9B2-90A5FB068F68}"/>
              </a:ext>
            </a:extLst>
          </p:cNvPr>
          <p:cNvSpPr txBox="1">
            <a:spLocks/>
          </p:cNvSpPr>
          <p:nvPr/>
        </p:nvSpPr>
        <p:spPr>
          <a:xfrm>
            <a:off x="6796637" y="5577955"/>
            <a:ext cx="1133251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rgbClr val="FF5B5B"/>
                </a:solidFill>
              </a:rPr>
              <a:t>recovery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79E8C83F-781E-4169-841B-711BACCACBDF}"/>
              </a:ext>
            </a:extLst>
          </p:cNvPr>
          <p:cNvSpPr txBox="1">
            <a:spLocks/>
          </p:cNvSpPr>
          <p:nvPr/>
        </p:nvSpPr>
        <p:spPr>
          <a:xfrm>
            <a:off x="8083360" y="1872462"/>
            <a:ext cx="1731219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38729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5" grpId="0"/>
      <p:bldP spid="26" grpId="0" animBg="1"/>
      <p:bldP spid="27" grpId="0" animBg="1"/>
      <p:bldP spid="4" grpId="0" animBg="1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878641"/>
            <a:ext cx="9314688" cy="99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Read Committed</a:t>
            </a:r>
            <a:endParaRPr lang="ko-KR" altLang="en-US" b="1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6FBC0ED-397B-4725-8BAB-6E7EBE69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0261"/>
              </p:ext>
            </p:extLst>
          </p:nvPr>
        </p:nvGraphicFramePr>
        <p:xfrm>
          <a:off x="5132978" y="3681123"/>
          <a:ext cx="1926044" cy="1247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29ADEA-2C26-4B7A-937E-1363A50E3F28}"/>
              </a:ext>
            </a:extLst>
          </p:cNvPr>
          <p:cNvCxnSpPr>
            <a:cxnSpLocks/>
          </p:cNvCxnSpPr>
          <p:nvPr/>
        </p:nvCxnSpPr>
        <p:spPr>
          <a:xfrm>
            <a:off x="3239589" y="2545743"/>
            <a:ext cx="0" cy="238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8389C5-C3E5-4B23-B391-4496B2C91038}"/>
              </a:ext>
            </a:extLst>
          </p:cNvPr>
          <p:cNvCxnSpPr>
            <a:cxnSpLocks/>
          </p:cNvCxnSpPr>
          <p:nvPr/>
        </p:nvCxnSpPr>
        <p:spPr>
          <a:xfrm>
            <a:off x="8927695" y="2545743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50ECF70-B6B9-4277-A80C-7481636E58FC}"/>
              </a:ext>
            </a:extLst>
          </p:cNvPr>
          <p:cNvSpPr txBox="1">
            <a:spLocks/>
          </p:cNvSpPr>
          <p:nvPr/>
        </p:nvSpPr>
        <p:spPr>
          <a:xfrm>
            <a:off x="2897068" y="2036292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1202630-CC3D-4C6C-9FA0-DC65A486FFD6}"/>
              </a:ext>
            </a:extLst>
          </p:cNvPr>
          <p:cNvSpPr txBox="1">
            <a:spLocks/>
          </p:cNvSpPr>
          <p:nvPr/>
        </p:nvSpPr>
        <p:spPr>
          <a:xfrm>
            <a:off x="8560457" y="2029523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AA30D-AABB-4FAF-BD1B-B417E52B013A}"/>
              </a:ext>
            </a:extLst>
          </p:cNvPr>
          <p:cNvCxnSpPr/>
          <p:nvPr/>
        </p:nvCxnSpPr>
        <p:spPr>
          <a:xfrm>
            <a:off x="3239589" y="4008783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A7865729-B3C9-4992-9A39-C7FD7956018B}"/>
              </a:ext>
            </a:extLst>
          </p:cNvPr>
          <p:cNvSpPr txBox="1">
            <a:spLocks/>
          </p:cNvSpPr>
          <p:nvPr/>
        </p:nvSpPr>
        <p:spPr>
          <a:xfrm>
            <a:off x="3264305" y="3376234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update user </a:t>
            </a:r>
          </a:p>
          <a:p>
            <a:r>
              <a:rPr lang="en-US" altLang="ko-KR" sz="1800" dirty="0"/>
              <a:t>set name=“</a:t>
            </a:r>
            <a:r>
              <a:rPr lang="ko-KR" altLang="en-US" sz="1800" dirty="0" err="1"/>
              <a:t>윤설</a:t>
            </a:r>
            <a:r>
              <a:rPr lang="en-US" altLang="ko-KR" sz="1800" dirty="0"/>
              <a:t>”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34A7E-B428-4670-B047-3EF15DF20B03}"/>
              </a:ext>
            </a:extLst>
          </p:cNvPr>
          <p:cNvSpPr/>
          <p:nvPr/>
        </p:nvSpPr>
        <p:spPr>
          <a:xfrm>
            <a:off x="6178082" y="4068477"/>
            <a:ext cx="798856" cy="462820"/>
          </a:xfrm>
          <a:prstGeom prst="rect">
            <a:avLst/>
          </a:prstGeom>
          <a:solidFill>
            <a:srgbClr val="CF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61B3C1-1C5E-47A5-A8BB-582E1701A52A}"/>
              </a:ext>
            </a:extLst>
          </p:cNvPr>
          <p:cNvCxnSpPr>
            <a:cxnSpLocks/>
          </p:cNvCxnSpPr>
          <p:nvPr/>
        </p:nvCxnSpPr>
        <p:spPr>
          <a:xfrm>
            <a:off x="7059022" y="2520253"/>
            <a:ext cx="1853722" cy="55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DEEBDE6-491B-40D5-B124-9A96F910A587}"/>
              </a:ext>
            </a:extLst>
          </p:cNvPr>
          <p:cNvSpPr txBox="1">
            <a:spLocks/>
          </p:cNvSpPr>
          <p:nvPr/>
        </p:nvSpPr>
        <p:spPr>
          <a:xfrm rot="1001661">
            <a:off x="7310051" y="2218010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71E8FC-E596-469A-800E-5E2A44D9EC4A}"/>
              </a:ext>
            </a:extLst>
          </p:cNvPr>
          <p:cNvCxnSpPr/>
          <p:nvPr/>
        </p:nvCxnSpPr>
        <p:spPr>
          <a:xfrm>
            <a:off x="3239589" y="4722089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FA0720CC-DC4C-4B60-8423-77E4F74FDD25}"/>
              </a:ext>
            </a:extLst>
          </p:cNvPr>
          <p:cNvSpPr txBox="1">
            <a:spLocks/>
          </p:cNvSpPr>
          <p:nvPr/>
        </p:nvSpPr>
        <p:spPr>
          <a:xfrm>
            <a:off x="3264305" y="4206203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commit;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0F3F29-CFE7-45A9-9792-062902D8EF44}"/>
              </a:ext>
            </a:extLst>
          </p:cNvPr>
          <p:cNvSpPr/>
          <p:nvPr/>
        </p:nvSpPr>
        <p:spPr>
          <a:xfrm>
            <a:off x="9035383" y="2412293"/>
            <a:ext cx="1257479" cy="125747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바계진</a:t>
            </a:r>
            <a:endParaRPr lang="ko-KR" altLang="en-US" b="1" dirty="0"/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07AA59EE-43C2-4373-87D3-E83CCF3D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43896"/>
              </p:ext>
            </p:extLst>
          </p:nvPr>
        </p:nvGraphicFramePr>
        <p:xfrm>
          <a:off x="5132978" y="2251512"/>
          <a:ext cx="1926044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193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24D3A3-388F-4B58-A761-366640634EF8}"/>
              </a:ext>
            </a:extLst>
          </p:cNvPr>
          <p:cNvSpPr/>
          <p:nvPr/>
        </p:nvSpPr>
        <p:spPr>
          <a:xfrm>
            <a:off x="6178082" y="2641132"/>
            <a:ext cx="798856" cy="462820"/>
          </a:xfrm>
          <a:prstGeom prst="rect">
            <a:avLst/>
          </a:prstGeom>
          <a:solidFill>
            <a:srgbClr val="D0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5E709F-E80B-4E04-B831-5D374BD1628C}"/>
              </a:ext>
            </a:extLst>
          </p:cNvPr>
          <p:cNvCxnSpPr>
            <a:cxnSpLocks/>
          </p:cNvCxnSpPr>
          <p:nvPr/>
        </p:nvCxnSpPr>
        <p:spPr>
          <a:xfrm>
            <a:off x="8927695" y="3011403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3033FE-CF4B-451E-A5C9-C68A14A3E68F}"/>
              </a:ext>
            </a:extLst>
          </p:cNvPr>
          <p:cNvCxnSpPr>
            <a:cxnSpLocks/>
          </p:cNvCxnSpPr>
          <p:nvPr/>
        </p:nvCxnSpPr>
        <p:spPr>
          <a:xfrm>
            <a:off x="7059022" y="3172308"/>
            <a:ext cx="1893388" cy="21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3D559E05-F1DC-4CA3-AA46-3E658C00B84A}"/>
              </a:ext>
            </a:extLst>
          </p:cNvPr>
          <p:cNvSpPr txBox="1">
            <a:spLocks/>
          </p:cNvSpPr>
          <p:nvPr/>
        </p:nvSpPr>
        <p:spPr>
          <a:xfrm rot="2987184">
            <a:off x="7324607" y="3814380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69A332-B2D9-4CB5-8813-A1AB0984668B}"/>
              </a:ext>
            </a:extLst>
          </p:cNvPr>
          <p:cNvSpPr/>
          <p:nvPr/>
        </p:nvSpPr>
        <p:spPr>
          <a:xfrm>
            <a:off x="9035383" y="4722089"/>
            <a:ext cx="1257479" cy="1257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윤설</a:t>
            </a:r>
            <a:endParaRPr lang="ko-KR" altLang="en-US" b="1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F98F82EA-8EA9-481B-9D21-9CA1CEF34059}"/>
              </a:ext>
            </a:extLst>
          </p:cNvPr>
          <p:cNvSpPr txBox="1">
            <a:spLocks/>
          </p:cNvSpPr>
          <p:nvPr/>
        </p:nvSpPr>
        <p:spPr>
          <a:xfrm>
            <a:off x="9213160" y="4272348"/>
            <a:ext cx="2481361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 err="1">
                <a:solidFill>
                  <a:srgbClr val="FF5B5B"/>
                </a:solidFill>
              </a:rPr>
              <a:t>NonRepeatable</a:t>
            </a:r>
            <a:r>
              <a:rPr lang="en-US" altLang="ko-KR" sz="1800" dirty="0">
                <a:solidFill>
                  <a:srgbClr val="FF5B5B"/>
                </a:solidFill>
              </a:rPr>
              <a:t> Read</a:t>
            </a:r>
          </a:p>
          <a:p>
            <a:pPr algn="ctr"/>
            <a:r>
              <a:rPr lang="ko-KR" altLang="en-US" sz="1800" dirty="0">
                <a:solidFill>
                  <a:srgbClr val="FF5B5B"/>
                </a:solidFill>
              </a:rPr>
              <a:t>발생</a:t>
            </a:r>
            <a:r>
              <a:rPr lang="en-US" altLang="ko-KR" sz="1800" dirty="0">
                <a:solidFill>
                  <a:srgbClr val="FF5B5B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29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5" grpId="0"/>
      <p:bldP spid="17" grpId="0"/>
      <p:bldP spid="18" grpId="0" animBg="1"/>
      <p:bldP spid="23" grpId="0" animBg="1"/>
      <p:bldP spid="26" grpId="0"/>
      <p:bldP spid="27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878641"/>
            <a:ext cx="9314688" cy="99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Repeatable Read</a:t>
            </a:r>
            <a:endParaRPr lang="ko-KR" altLang="en-US" b="1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6FBC0ED-397B-4725-8BAB-6E7EBE6996A7}"/>
              </a:ext>
            </a:extLst>
          </p:cNvPr>
          <p:cNvGraphicFramePr>
            <a:graphicFrameLocks noGrp="1"/>
          </p:cNvGraphicFramePr>
          <p:nvPr/>
        </p:nvGraphicFramePr>
        <p:xfrm>
          <a:off x="5132978" y="3681123"/>
          <a:ext cx="1926044" cy="1247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29ADEA-2C26-4B7A-937E-1363A50E3F28}"/>
              </a:ext>
            </a:extLst>
          </p:cNvPr>
          <p:cNvCxnSpPr>
            <a:cxnSpLocks/>
          </p:cNvCxnSpPr>
          <p:nvPr/>
        </p:nvCxnSpPr>
        <p:spPr>
          <a:xfrm>
            <a:off x="3239589" y="2545743"/>
            <a:ext cx="0" cy="238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8389C5-C3E5-4B23-B391-4496B2C91038}"/>
              </a:ext>
            </a:extLst>
          </p:cNvPr>
          <p:cNvCxnSpPr>
            <a:cxnSpLocks/>
          </p:cNvCxnSpPr>
          <p:nvPr/>
        </p:nvCxnSpPr>
        <p:spPr>
          <a:xfrm>
            <a:off x="8927695" y="2545743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50ECF70-B6B9-4277-A80C-7481636E58FC}"/>
              </a:ext>
            </a:extLst>
          </p:cNvPr>
          <p:cNvSpPr txBox="1">
            <a:spLocks/>
          </p:cNvSpPr>
          <p:nvPr/>
        </p:nvSpPr>
        <p:spPr>
          <a:xfrm>
            <a:off x="2897068" y="2036292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1202630-CC3D-4C6C-9FA0-DC65A486FFD6}"/>
              </a:ext>
            </a:extLst>
          </p:cNvPr>
          <p:cNvSpPr txBox="1">
            <a:spLocks/>
          </p:cNvSpPr>
          <p:nvPr/>
        </p:nvSpPr>
        <p:spPr>
          <a:xfrm>
            <a:off x="8560457" y="2029523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AA30D-AABB-4FAF-BD1B-B417E52B013A}"/>
              </a:ext>
            </a:extLst>
          </p:cNvPr>
          <p:cNvCxnSpPr/>
          <p:nvPr/>
        </p:nvCxnSpPr>
        <p:spPr>
          <a:xfrm>
            <a:off x="3239589" y="4008783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A7865729-B3C9-4992-9A39-C7FD7956018B}"/>
              </a:ext>
            </a:extLst>
          </p:cNvPr>
          <p:cNvSpPr txBox="1">
            <a:spLocks/>
          </p:cNvSpPr>
          <p:nvPr/>
        </p:nvSpPr>
        <p:spPr>
          <a:xfrm>
            <a:off x="3264305" y="3376234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update user </a:t>
            </a:r>
          </a:p>
          <a:p>
            <a:r>
              <a:rPr lang="en-US" altLang="ko-KR" sz="1800" dirty="0"/>
              <a:t>set name=“</a:t>
            </a:r>
            <a:r>
              <a:rPr lang="ko-KR" altLang="en-US" sz="1800" dirty="0" err="1"/>
              <a:t>윤설</a:t>
            </a:r>
            <a:r>
              <a:rPr lang="en-US" altLang="ko-KR" sz="1800" dirty="0"/>
              <a:t>”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34A7E-B428-4670-B047-3EF15DF20B03}"/>
              </a:ext>
            </a:extLst>
          </p:cNvPr>
          <p:cNvSpPr/>
          <p:nvPr/>
        </p:nvSpPr>
        <p:spPr>
          <a:xfrm>
            <a:off x="6178082" y="4068477"/>
            <a:ext cx="798856" cy="462820"/>
          </a:xfrm>
          <a:prstGeom prst="rect">
            <a:avLst/>
          </a:prstGeom>
          <a:solidFill>
            <a:srgbClr val="CF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61B3C1-1C5E-47A5-A8BB-582E1701A52A}"/>
              </a:ext>
            </a:extLst>
          </p:cNvPr>
          <p:cNvCxnSpPr>
            <a:cxnSpLocks/>
          </p:cNvCxnSpPr>
          <p:nvPr/>
        </p:nvCxnSpPr>
        <p:spPr>
          <a:xfrm>
            <a:off x="7059022" y="2520253"/>
            <a:ext cx="1853722" cy="55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DEEBDE6-491B-40D5-B124-9A96F910A587}"/>
              </a:ext>
            </a:extLst>
          </p:cNvPr>
          <p:cNvSpPr txBox="1">
            <a:spLocks/>
          </p:cNvSpPr>
          <p:nvPr/>
        </p:nvSpPr>
        <p:spPr>
          <a:xfrm rot="1001661">
            <a:off x="7310051" y="2218010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71E8FC-E596-469A-800E-5E2A44D9EC4A}"/>
              </a:ext>
            </a:extLst>
          </p:cNvPr>
          <p:cNvCxnSpPr/>
          <p:nvPr/>
        </p:nvCxnSpPr>
        <p:spPr>
          <a:xfrm>
            <a:off x="3239589" y="4722089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FA0720CC-DC4C-4B60-8423-77E4F74FDD25}"/>
              </a:ext>
            </a:extLst>
          </p:cNvPr>
          <p:cNvSpPr txBox="1">
            <a:spLocks/>
          </p:cNvSpPr>
          <p:nvPr/>
        </p:nvSpPr>
        <p:spPr>
          <a:xfrm>
            <a:off x="3264305" y="4206203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commit;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0F3F29-CFE7-45A9-9792-062902D8EF44}"/>
              </a:ext>
            </a:extLst>
          </p:cNvPr>
          <p:cNvSpPr/>
          <p:nvPr/>
        </p:nvSpPr>
        <p:spPr>
          <a:xfrm>
            <a:off x="9035383" y="2412293"/>
            <a:ext cx="1257479" cy="125747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바계진</a:t>
            </a:r>
            <a:endParaRPr lang="ko-KR" altLang="en-US" b="1" dirty="0"/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07AA59EE-43C2-4373-87D3-E83CCF3D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4914"/>
              </p:ext>
            </p:extLst>
          </p:nvPr>
        </p:nvGraphicFramePr>
        <p:xfrm>
          <a:off x="5132978" y="2251512"/>
          <a:ext cx="1926044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193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5E709F-E80B-4E04-B831-5D374BD1628C}"/>
              </a:ext>
            </a:extLst>
          </p:cNvPr>
          <p:cNvCxnSpPr>
            <a:cxnSpLocks/>
          </p:cNvCxnSpPr>
          <p:nvPr/>
        </p:nvCxnSpPr>
        <p:spPr>
          <a:xfrm>
            <a:off x="8927695" y="3011403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3033FE-CF4B-451E-A5C9-C68A14A3E68F}"/>
              </a:ext>
            </a:extLst>
          </p:cNvPr>
          <p:cNvCxnSpPr>
            <a:cxnSpLocks/>
          </p:cNvCxnSpPr>
          <p:nvPr/>
        </p:nvCxnSpPr>
        <p:spPr>
          <a:xfrm>
            <a:off x="7059022" y="3172308"/>
            <a:ext cx="1893388" cy="21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3D559E05-F1DC-4CA3-AA46-3E658C00B84A}"/>
              </a:ext>
            </a:extLst>
          </p:cNvPr>
          <p:cNvSpPr txBox="1">
            <a:spLocks/>
          </p:cNvSpPr>
          <p:nvPr/>
        </p:nvSpPr>
        <p:spPr>
          <a:xfrm rot="2987184">
            <a:off x="7324607" y="3814380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C8247430-E5FC-49FD-8A97-F426A1DD2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0329"/>
              </p:ext>
            </p:extLst>
          </p:nvPr>
        </p:nvGraphicFramePr>
        <p:xfrm>
          <a:off x="5132978" y="5115814"/>
          <a:ext cx="1926044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193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윤설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99B3C305-9BAB-487F-B308-3D8A94CA5FCC}"/>
              </a:ext>
            </a:extLst>
          </p:cNvPr>
          <p:cNvSpPr/>
          <p:nvPr/>
        </p:nvSpPr>
        <p:spPr>
          <a:xfrm>
            <a:off x="9035383" y="4722089"/>
            <a:ext cx="1257479" cy="125747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바계진</a:t>
            </a:r>
            <a:endParaRPr lang="ko-KR" altLang="en-US" b="1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DFB46D51-DCB8-49CD-AE75-789CB4C5C462}"/>
              </a:ext>
            </a:extLst>
          </p:cNvPr>
          <p:cNvSpPr txBox="1">
            <a:spLocks/>
          </p:cNvSpPr>
          <p:nvPr/>
        </p:nvSpPr>
        <p:spPr>
          <a:xfrm>
            <a:off x="4855319" y="6217952"/>
            <a:ext cx="2481361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rgbClr val="FF5B5B"/>
                </a:solidFill>
              </a:rPr>
              <a:t>새로운 스냅샷 생성</a:t>
            </a:r>
            <a:r>
              <a:rPr lang="en-US" altLang="ko-KR" sz="1800" dirty="0">
                <a:solidFill>
                  <a:srgbClr val="FF5B5B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72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5" grpId="0"/>
      <p:bldP spid="17" grpId="0"/>
      <p:bldP spid="18" grpId="0" animBg="1"/>
      <p:bldP spid="26" grpId="0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2969553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트랜잭션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sz="2800" dirty="0"/>
              <a:t>DB</a:t>
            </a:r>
            <a:r>
              <a:rPr lang="ko-KR" altLang="en-US" sz="2800" dirty="0"/>
              <a:t>의 상태를 변경시키는 작업의 최소 단위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93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16622" y="1122363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457652B-7FD4-4B34-BD42-1549EC78C870}"/>
              </a:ext>
            </a:extLst>
          </p:cNvPr>
          <p:cNvSpPr txBox="1">
            <a:spLocks/>
          </p:cNvSpPr>
          <p:nvPr/>
        </p:nvSpPr>
        <p:spPr>
          <a:xfrm>
            <a:off x="1438656" y="1122363"/>
            <a:ext cx="9314688" cy="189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트랜잭션의 </a:t>
            </a:r>
            <a:r>
              <a:rPr lang="en-US" altLang="ko-KR" b="1" dirty="0"/>
              <a:t>4</a:t>
            </a:r>
            <a:r>
              <a:rPr lang="ko-KR" altLang="en-US" b="1" dirty="0"/>
              <a:t>가지 특성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69A0D03-DF56-411F-94B4-81EB95060F56}"/>
              </a:ext>
            </a:extLst>
          </p:cNvPr>
          <p:cNvSpPr/>
          <p:nvPr/>
        </p:nvSpPr>
        <p:spPr>
          <a:xfrm>
            <a:off x="1232002" y="2697481"/>
            <a:ext cx="2286000" cy="2286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/>
              <a:t>원자성</a:t>
            </a:r>
            <a:endParaRPr lang="en-US" altLang="ko-KR" sz="3200" b="1" dirty="0"/>
          </a:p>
          <a:p>
            <a:pPr algn="ctr"/>
            <a:r>
              <a:rPr lang="en-US" altLang="ko-KR" sz="3600" b="1" dirty="0"/>
              <a:t>A</a:t>
            </a:r>
            <a:r>
              <a:rPr lang="en-US" altLang="ko-KR" dirty="0"/>
              <a:t>tomicity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57FB6E-432E-4495-BD06-B2DBB6889583}"/>
              </a:ext>
            </a:extLst>
          </p:cNvPr>
          <p:cNvSpPr/>
          <p:nvPr/>
        </p:nvSpPr>
        <p:spPr>
          <a:xfrm>
            <a:off x="3810000" y="2697481"/>
            <a:ext cx="2286000" cy="2286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일관성</a:t>
            </a:r>
            <a:endParaRPr lang="en-US" altLang="ko-KR" sz="3200" b="1" dirty="0"/>
          </a:p>
          <a:p>
            <a:pPr algn="ctr"/>
            <a:r>
              <a:rPr lang="en-US" altLang="ko-KR" sz="3600" b="1" dirty="0" err="1"/>
              <a:t>C</a:t>
            </a:r>
            <a:r>
              <a:rPr lang="en-US" altLang="ko-KR" dirty="0" err="1"/>
              <a:t>osistency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CABD39A-7DC8-4B83-B4EE-6AB077E264A4}"/>
              </a:ext>
            </a:extLst>
          </p:cNvPr>
          <p:cNvSpPr/>
          <p:nvPr/>
        </p:nvSpPr>
        <p:spPr>
          <a:xfrm>
            <a:off x="6387998" y="2697481"/>
            <a:ext cx="2286000" cy="2286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고립성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I</a:t>
            </a:r>
            <a:r>
              <a:rPr lang="en-US" altLang="ko-KR" dirty="0"/>
              <a:t>solation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535E29-4184-4B4D-AF71-68EAFC1BD02F}"/>
              </a:ext>
            </a:extLst>
          </p:cNvPr>
          <p:cNvSpPr/>
          <p:nvPr/>
        </p:nvSpPr>
        <p:spPr>
          <a:xfrm>
            <a:off x="8965996" y="2697481"/>
            <a:ext cx="2286000" cy="228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지속성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D</a:t>
            </a:r>
            <a:r>
              <a:rPr lang="en-US" altLang="ko-KR" dirty="0"/>
              <a:t>urability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6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1122363"/>
            <a:ext cx="9314688" cy="189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트랜잭션의 </a:t>
            </a:r>
            <a:r>
              <a:rPr lang="en-US" altLang="ko-KR" b="1" dirty="0"/>
              <a:t>Commit </a:t>
            </a:r>
            <a:r>
              <a:rPr lang="ko-KR" altLang="en-US" b="1" dirty="0"/>
              <a:t>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0135EC-02BF-4B54-BE9C-01189FEDE562}"/>
              </a:ext>
            </a:extLst>
          </p:cNvPr>
          <p:cNvSpPr/>
          <p:nvPr/>
        </p:nvSpPr>
        <p:spPr>
          <a:xfrm>
            <a:off x="4343417" y="2820473"/>
            <a:ext cx="2524209" cy="9272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부분 완료</a:t>
            </a:r>
            <a:endParaRPr lang="en-US" altLang="ko-KR" dirty="0"/>
          </a:p>
          <a:p>
            <a:pPr algn="ctr"/>
            <a:r>
              <a:rPr lang="en-US" altLang="ko-KR" dirty="0"/>
              <a:t>Partially Committed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2E3D1DA-FE4A-4BE3-982E-203E11124087}"/>
              </a:ext>
            </a:extLst>
          </p:cNvPr>
          <p:cNvSpPr/>
          <p:nvPr/>
        </p:nvSpPr>
        <p:spPr>
          <a:xfrm>
            <a:off x="4343417" y="4353058"/>
            <a:ext cx="2524209" cy="9272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  <a:endParaRPr lang="en-US" altLang="ko-KR" dirty="0"/>
          </a:p>
          <a:p>
            <a:pPr algn="ctr"/>
            <a:r>
              <a:rPr lang="en-US" altLang="ko-KR" dirty="0"/>
              <a:t>Failed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6ABCBF-B86E-41BD-BFB4-000CEFDB30EF}"/>
              </a:ext>
            </a:extLst>
          </p:cNvPr>
          <p:cNvSpPr/>
          <p:nvPr/>
        </p:nvSpPr>
        <p:spPr>
          <a:xfrm>
            <a:off x="7746293" y="2820473"/>
            <a:ext cx="1804735" cy="9272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endParaRPr lang="en-US" altLang="ko-KR" dirty="0"/>
          </a:p>
          <a:p>
            <a:pPr algn="ctr"/>
            <a:r>
              <a:rPr lang="en-US" altLang="ko-KR" dirty="0"/>
              <a:t>Committed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8B4E37-1D0B-4291-A3AE-4C255F7B614F}"/>
              </a:ext>
            </a:extLst>
          </p:cNvPr>
          <p:cNvSpPr/>
          <p:nvPr/>
        </p:nvSpPr>
        <p:spPr>
          <a:xfrm>
            <a:off x="1906174" y="3608046"/>
            <a:ext cx="1700244" cy="9272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활성</a:t>
            </a:r>
            <a:endParaRPr lang="en-US" altLang="ko-KR" dirty="0"/>
          </a:p>
          <a:p>
            <a:pPr algn="ctr"/>
            <a:r>
              <a:rPr lang="en-US" altLang="ko-KR" dirty="0"/>
              <a:t>Active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3C75A-6C44-42C4-9CBF-77FCCA334DDE}"/>
              </a:ext>
            </a:extLst>
          </p:cNvPr>
          <p:cNvSpPr/>
          <p:nvPr/>
        </p:nvSpPr>
        <p:spPr>
          <a:xfrm>
            <a:off x="7746293" y="4353058"/>
            <a:ext cx="1804735" cy="9272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철회</a:t>
            </a:r>
            <a:endParaRPr lang="en-US" altLang="ko-KR" dirty="0"/>
          </a:p>
          <a:p>
            <a:pPr algn="ctr"/>
            <a:r>
              <a:rPr lang="en-US" altLang="ko-KR" dirty="0"/>
              <a:t>Aborted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EC506F-AB92-45F8-9D6B-70868CE536DB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3606418" y="3284113"/>
            <a:ext cx="736999" cy="787573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5AF175-1901-4CCC-A4D6-B34C93D6B8E8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606418" y="4071686"/>
            <a:ext cx="736999" cy="745012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A99634-7F4C-4DA6-BAD3-A40FFAB9D31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867626" y="3284113"/>
            <a:ext cx="878667" cy="0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1C1F04-DE53-40D0-B1F1-ECE77C5228BE}"/>
              </a:ext>
            </a:extLst>
          </p:cNvPr>
          <p:cNvCxnSpPr>
            <a:cxnSpLocks/>
          </p:cNvCxnSpPr>
          <p:nvPr/>
        </p:nvCxnSpPr>
        <p:spPr>
          <a:xfrm>
            <a:off x="6867626" y="4816697"/>
            <a:ext cx="878667" cy="0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574A6014-A065-4387-9C80-DE07F6551D95}"/>
              </a:ext>
            </a:extLst>
          </p:cNvPr>
          <p:cNvSpPr txBox="1">
            <a:spLocks/>
          </p:cNvSpPr>
          <p:nvPr/>
        </p:nvSpPr>
        <p:spPr>
          <a:xfrm rot="18819850">
            <a:off x="3501706" y="3361551"/>
            <a:ext cx="1016831" cy="238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5B5B"/>
                </a:solidFill>
              </a:rPr>
              <a:t>success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D7851A0-E3B9-4077-A5F0-52535B3D3B65}"/>
              </a:ext>
            </a:extLst>
          </p:cNvPr>
          <p:cNvSpPr txBox="1">
            <a:spLocks/>
          </p:cNvSpPr>
          <p:nvPr/>
        </p:nvSpPr>
        <p:spPr>
          <a:xfrm rot="2703516">
            <a:off x="3712382" y="4416029"/>
            <a:ext cx="1016831" cy="238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5B5B"/>
                </a:solidFill>
              </a:rPr>
              <a:t>error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1C713C0-2FD1-42BA-91F1-BBECD32890DF}"/>
              </a:ext>
            </a:extLst>
          </p:cNvPr>
          <p:cNvSpPr txBox="1">
            <a:spLocks/>
          </p:cNvSpPr>
          <p:nvPr/>
        </p:nvSpPr>
        <p:spPr>
          <a:xfrm>
            <a:off x="6922806" y="3074191"/>
            <a:ext cx="1016831" cy="238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5B5B"/>
                </a:solidFill>
              </a:rPr>
              <a:t>commit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1501FBF-6C87-49C8-902E-7C6DB01CB9F6}"/>
              </a:ext>
            </a:extLst>
          </p:cNvPr>
          <p:cNvSpPr txBox="1">
            <a:spLocks/>
          </p:cNvSpPr>
          <p:nvPr/>
        </p:nvSpPr>
        <p:spPr>
          <a:xfrm>
            <a:off x="6922806" y="4596334"/>
            <a:ext cx="1016831" cy="238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5B5B"/>
                </a:solidFill>
              </a:rPr>
              <a:t>rollback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7DE5A25-F34D-411C-8270-9376FE4776E2}"/>
              </a:ext>
            </a:extLst>
          </p:cNvPr>
          <p:cNvSpPr txBox="1">
            <a:spLocks/>
          </p:cNvSpPr>
          <p:nvPr/>
        </p:nvSpPr>
        <p:spPr>
          <a:xfrm rot="5400000">
            <a:off x="5226345" y="4136872"/>
            <a:ext cx="1016831" cy="238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5B5B"/>
                </a:solidFill>
              </a:rPr>
              <a:t>abort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52CCB5-F041-47AE-BFF7-0245A350B43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605522" y="3747752"/>
            <a:ext cx="0" cy="605306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6AC96E2-E599-4426-815B-0007C6B297A9}"/>
              </a:ext>
            </a:extLst>
          </p:cNvPr>
          <p:cNvSpPr/>
          <p:nvPr/>
        </p:nvSpPr>
        <p:spPr>
          <a:xfrm>
            <a:off x="3570512" y="3738343"/>
            <a:ext cx="2521132" cy="6922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79FAC-ECDB-4C39-83F9-D4C1AB3BA207}"/>
              </a:ext>
            </a:extLst>
          </p:cNvPr>
          <p:cNvSpPr/>
          <p:nvPr/>
        </p:nvSpPr>
        <p:spPr>
          <a:xfrm>
            <a:off x="3570512" y="2353680"/>
            <a:ext cx="2521132" cy="6922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9F4B84-77ED-4548-A44A-16F30ADADDF1}"/>
              </a:ext>
            </a:extLst>
          </p:cNvPr>
          <p:cNvSpPr/>
          <p:nvPr/>
        </p:nvSpPr>
        <p:spPr>
          <a:xfrm>
            <a:off x="6096000" y="2353680"/>
            <a:ext cx="2521132" cy="692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676EAB2-2787-4B89-A7EC-AE67784780B5}"/>
              </a:ext>
            </a:extLst>
          </p:cNvPr>
          <p:cNvSpPr txBox="1">
            <a:spLocks/>
          </p:cNvSpPr>
          <p:nvPr/>
        </p:nvSpPr>
        <p:spPr>
          <a:xfrm>
            <a:off x="2833858" y="2366893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E53E730-C8C2-4EC7-A973-DF95D0CC1634}"/>
              </a:ext>
            </a:extLst>
          </p:cNvPr>
          <p:cNvSpPr txBox="1">
            <a:spLocks/>
          </p:cNvSpPr>
          <p:nvPr/>
        </p:nvSpPr>
        <p:spPr>
          <a:xfrm>
            <a:off x="2833858" y="3751556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9E0059-6039-4E87-842F-3D0CAF510756}"/>
              </a:ext>
            </a:extLst>
          </p:cNvPr>
          <p:cNvSpPr txBox="1">
            <a:spLocks/>
          </p:cNvSpPr>
          <p:nvPr/>
        </p:nvSpPr>
        <p:spPr>
          <a:xfrm>
            <a:off x="3516532" y="1525814"/>
            <a:ext cx="2680447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rgbClr val="FF5B5B"/>
                </a:solidFill>
              </a:rPr>
              <a:t>A</a:t>
            </a:r>
            <a:r>
              <a:rPr lang="ko-KR" altLang="en-US" sz="1800" b="1" dirty="0">
                <a:solidFill>
                  <a:srgbClr val="FF5B5B"/>
                </a:solidFill>
              </a:rPr>
              <a:t>계좌에 </a:t>
            </a:r>
            <a:r>
              <a:rPr lang="en-US" altLang="ko-KR" sz="1800" b="1" dirty="0">
                <a:solidFill>
                  <a:srgbClr val="FF5B5B"/>
                </a:solidFill>
              </a:rPr>
              <a:t>3000</a:t>
            </a:r>
            <a:r>
              <a:rPr lang="ko-KR" altLang="en-US" sz="1800" b="1" dirty="0" err="1">
                <a:solidFill>
                  <a:srgbClr val="FF5B5B"/>
                </a:solidFill>
              </a:rPr>
              <a:t>원밖에</a:t>
            </a:r>
            <a:endParaRPr lang="en-US" altLang="ko-KR" sz="1800" b="1" dirty="0">
              <a:solidFill>
                <a:srgbClr val="FF5B5B"/>
              </a:solidFill>
            </a:endParaRPr>
          </a:p>
          <a:p>
            <a:r>
              <a:rPr lang="ko-KR" altLang="en-US" sz="1800" b="1" dirty="0" err="1">
                <a:solidFill>
                  <a:srgbClr val="FF5B5B"/>
                </a:solidFill>
              </a:rPr>
              <a:t>안더해짐</a:t>
            </a:r>
            <a:r>
              <a:rPr lang="ko-KR" altLang="en-US" sz="1800" b="1" dirty="0">
                <a:solidFill>
                  <a:srgbClr val="FF5B5B"/>
                </a:solidFill>
              </a:rPr>
              <a:t> </a:t>
            </a:r>
            <a:endParaRPr lang="en-US" altLang="ko-KR" sz="1800" dirty="0">
              <a:solidFill>
                <a:srgbClr val="FF5B5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A260A6-0970-4B64-80A6-FC12EB509635}"/>
              </a:ext>
            </a:extLst>
          </p:cNvPr>
          <p:cNvSpPr/>
          <p:nvPr/>
        </p:nvSpPr>
        <p:spPr>
          <a:xfrm>
            <a:off x="6096000" y="3738342"/>
            <a:ext cx="2521132" cy="692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5C7993-7C7C-4B4A-AAC4-7119451E4084}"/>
              </a:ext>
            </a:extLst>
          </p:cNvPr>
          <p:cNvSpPr/>
          <p:nvPr/>
        </p:nvSpPr>
        <p:spPr>
          <a:xfrm>
            <a:off x="3441032" y="2218057"/>
            <a:ext cx="2755231" cy="2353943"/>
          </a:xfrm>
          <a:prstGeom prst="rect">
            <a:avLst/>
          </a:prstGeom>
          <a:noFill/>
          <a:ln w="5715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04130B5-BE53-4B7E-BB00-68A4382F2793}"/>
              </a:ext>
            </a:extLst>
          </p:cNvPr>
          <p:cNvCxnSpPr/>
          <p:nvPr/>
        </p:nvCxnSpPr>
        <p:spPr>
          <a:xfrm>
            <a:off x="3568334" y="4967416"/>
            <a:ext cx="50487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F79FAC-ECDB-4C39-83F9-D4C1AB3BA207}"/>
              </a:ext>
            </a:extLst>
          </p:cNvPr>
          <p:cNvSpPr/>
          <p:nvPr/>
        </p:nvSpPr>
        <p:spPr>
          <a:xfrm>
            <a:off x="1049380" y="3897770"/>
            <a:ext cx="2521132" cy="6922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9F4B84-77ED-4548-A44A-16F30ADADDF1}"/>
              </a:ext>
            </a:extLst>
          </p:cNvPr>
          <p:cNvSpPr/>
          <p:nvPr/>
        </p:nvSpPr>
        <p:spPr>
          <a:xfrm>
            <a:off x="3574868" y="3897770"/>
            <a:ext cx="2521132" cy="692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676EAB2-2787-4B89-A7EC-AE67784780B5}"/>
              </a:ext>
            </a:extLst>
          </p:cNvPr>
          <p:cNvSpPr txBox="1">
            <a:spLocks/>
          </p:cNvSpPr>
          <p:nvPr/>
        </p:nvSpPr>
        <p:spPr>
          <a:xfrm>
            <a:off x="3228178" y="3255905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E53E730-C8C2-4EC7-A973-DF95D0CC1634}"/>
              </a:ext>
            </a:extLst>
          </p:cNvPr>
          <p:cNvSpPr txBox="1">
            <a:spLocks/>
          </p:cNvSpPr>
          <p:nvPr/>
        </p:nvSpPr>
        <p:spPr>
          <a:xfrm>
            <a:off x="8340798" y="3249136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28942B6-11CE-408F-B4EE-2430C94C1036}"/>
              </a:ext>
            </a:extLst>
          </p:cNvPr>
          <p:cNvSpPr txBox="1">
            <a:spLocks/>
          </p:cNvSpPr>
          <p:nvPr/>
        </p:nvSpPr>
        <p:spPr>
          <a:xfrm>
            <a:off x="1438656" y="1533843"/>
            <a:ext cx="9314688" cy="189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고립성을 완벽하게 지키자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B4800-764F-41BF-8CDF-FC272B7D4398}"/>
              </a:ext>
            </a:extLst>
          </p:cNvPr>
          <p:cNvSpPr/>
          <p:nvPr/>
        </p:nvSpPr>
        <p:spPr>
          <a:xfrm>
            <a:off x="6141452" y="3897770"/>
            <a:ext cx="2521132" cy="6922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0D7FE-A60A-4069-A44F-066575E9CF62}"/>
              </a:ext>
            </a:extLst>
          </p:cNvPr>
          <p:cNvSpPr/>
          <p:nvPr/>
        </p:nvSpPr>
        <p:spPr>
          <a:xfrm>
            <a:off x="8666940" y="3897770"/>
            <a:ext cx="2521132" cy="692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7EF7E4-6DCC-4E87-BC2F-A3FB885A5F72}"/>
              </a:ext>
            </a:extLst>
          </p:cNvPr>
          <p:cNvCxnSpPr>
            <a:cxnSpLocks/>
          </p:cNvCxnSpPr>
          <p:nvPr/>
        </p:nvCxnSpPr>
        <p:spPr>
          <a:xfrm>
            <a:off x="1049380" y="4967416"/>
            <a:ext cx="1013869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9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6AC96E2-E599-4426-815B-0007C6B297A9}"/>
              </a:ext>
            </a:extLst>
          </p:cNvPr>
          <p:cNvSpPr/>
          <p:nvPr/>
        </p:nvSpPr>
        <p:spPr>
          <a:xfrm>
            <a:off x="4912549" y="4107544"/>
            <a:ext cx="2521132" cy="6922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79FAC-ECDB-4C39-83F9-D4C1AB3BA207}"/>
              </a:ext>
            </a:extLst>
          </p:cNvPr>
          <p:cNvSpPr/>
          <p:nvPr/>
        </p:nvSpPr>
        <p:spPr>
          <a:xfrm>
            <a:off x="2391417" y="3292653"/>
            <a:ext cx="2521132" cy="6922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9F4B84-77ED-4548-A44A-16F30ADADDF1}"/>
              </a:ext>
            </a:extLst>
          </p:cNvPr>
          <p:cNvSpPr/>
          <p:nvPr/>
        </p:nvSpPr>
        <p:spPr>
          <a:xfrm>
            <a:off x="4916905" y="3292653"/>
            <a:ext cx="2521132" cy="692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676EAB2-2787-4B89-A7EC-AE67784780B5}"/>
              </a:ext>
            </a:extLst>
          </p:cNvPr>
          <p:cNvSpPr txBox="1">
            <a:spLocks/>
          </p:cNvSpPr>
          <p:nvPr/>
        </p:nvSpPr>
        <p:spPr>
          <a:xfrm>
            <a:off x="1654763" y="3230591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E53E730-C8C2-4EC7-A973-DF95D0CC1634}"/>
              </a:ext>
            </a:extLst>
          </p:cNvPr>
          <p:cNvSpPr txBox="1">
            <a:spLocks/>
          </p:cNvSpPr>
          <p:nvPr/>
        </p:nvSpPr>
        <p:spPr>
          <a:xfrm>
            <a:off x="4178073" y="4122708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28942B6-11CE-408F-B4EE-2430C94C1036}"/>
              </a:ext>
            </a:extLst>
          </p:cNvPr>
          <p:cNvSpPr txBox="1">
            <a:spLocks/>
          </p:cNvSpPr>
          <p:nvPr/>
        </p:nvSpPr>
        <p:spPr>
          <a:xfrm>
            <a:off x="1438656" y="1533843"/>
            <a:ext cx="9314688" cy="189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Best Case!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6C7C8-E460-4464-AE16-C8D287A92F7F}"/>
              </a:ext>
            </a:extLst>
          </p:cNvPr>
          <p:cNvSpPr/>
          <p:nvPr/>
        </p:nvSpPr>
        <p:spPr>
          <a:xfrm>
            <a:off x="7433681" y="4107544"/>
            <a:ext cx="2521132" cy="692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r>
              <a:rPr lang="ko-KR" altLang="en-US" sz="2000" b="1" dirty="0"/>
              <a:t>계좌 </a:t>
            </a:r>
            <a:r>
              <a:rPr lang="en-US" altLang="ko-KR" sz="2000" b="1" dirty="0"/>
              <a:t>+ 3000</a:t>
            </a:r>
            <a:endParaRPr lang="ko-KR" altLang="en-US" sz="2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C9B378-E037-41A1-9816-168544269336}"/>
              </a:ext>
            </a:extLst>
          </p:cNvPr>
          <p:cNvCxnSpPr>
            <a:cxnSpLocks/>
          </p:cNvCxnSpPr>
          <p:nvPr/>
        </p:nvCxnSpPr>
        <p:spPr>
          <a:xfrm>
            <a:off x="2389239" y="5096205"/>
            <a:ext cx="756557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654885" y="652100"/>
            <a:ext cx="9314688" cy="189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낮은 격리 수준에서 </a:t>
            </a:r>
            <a:endParaRPr lang="en-US" altLang="ko-KR" b="1" dirty="0"/>
          </a:p>
          <a:p>
            <a:pPr algn="ctr"/>
            <a:r>
              <a:rPr lang="ko-KR" altLang="en-US" b="1" dirty="0"/>
              <a:t>발생하는 고립성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9A8717-1B68-413D-AD5E-07B4C5E43125}"/>
              </a:ext>
            </a:extLst>
          </p:cNvPr>
          <p:cNvSpPr txBox="1">
            <a:spLocks/>
          </p:cNvSpPr>
          <p:nvPr/>
        </p:nvSpPr>
        <p:spPr>
          <a:xfrm>
            <a:off x="2601251" y="2219643"/>
            <a:ext cx="9314688" cy="377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dirty="0"/>
              <a:t>Dirty Read</a:t>
            </a:r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dirty="0" err="1"/>
              <a:t>NonRepeatable</a:t>
            </a:r>
            <a:r>
              <a:rPr lang="en-US" altLang="ko-KR" dirty="0"/>
              <a:t> Read</a:t>
            </a:r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en-US" altLang="ko-KR" dirty="0"/>
              <a:t>Phantom 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591EAC1-5754-4DAE-B850-BB4F344E8949}"/>
              </a:ext>
            </a:extLst>
          </p:cNvPr>
          <p:cNvSpPr txBox="1">
            <a:spLocks/>
          </p:cNvSpPr>
          <p:nvPr/>
        </p:nvSpPr>
        <p:spPr>
          <a:xfrm>
            <a:off x="1438656" y="1042471"/>
            <a:ext cx="9314688" cy="99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Dirty Read</a:t>
            </a:r>
            <a:endParaRPr lang="ko-KR" altLang="en-US" b="1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6FBC0ED-397B-4725-8BAB-6E7EBE69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5095"/>
              </p:ext>
            </p:extLst>
          </p:nvPr>
        </p:nvGraphicFramePr>
        <p:xfrm>
          <a:off x="5132978" y="3681123"/>
          <a:ext cx="1926044" cy="1247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2">
                  <a:extLst>
                    <a:ext uri="{9D8B030D-6E8A-4147-A177-3AD203B41FA5}">
                      <a16:colId xmlns:a16="http://schemas.microsoft.com/office/drawing/2014/main" val="637799670"/>
                    </a:ext>
                  </a:extLst>
                </a:gridCol>
                <a:gridCol w="963022">
                  <a:extLst>
                    <a:ext uri="{9D8B030D-6E8A-4147-A177-3AD203B41FA5}">
                      <a16:colId xmlns:a16="http://schemas.microsoft.com/office/drawing/2014/main" val="337713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2188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바계진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8062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29ADEA-2C26-4B7A-937E-1363A50E3F28}"/>
              </a:ext>
            </a:extLst>
          </p:cNvPr>
          <p:cNvCxnSpPr>
            <a:cxnSpLocks/>
          </p:cNvCxnSpPr>
          <p:nvPr/>
        </p:nvCxnSpPr>
        <p:spPr>
          <a:xfrm>
            <a:off x="3239589" y="2545743"/>
            <a:ext cx="0" cy="319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8389C5-C3E5-4B23-B391-4496B2C91038}"/>
              </a:ext>
            </a:extLst>
          </p:cNvPr>
          <p:cNvCxnSpPr>
            <a:cxnSpLocks/>
          </p:cNvCxnSpPr>
          <p:nvPr/>
        </p:nvCxnSpPr>
        <p:spPr>
          <a:xfrm>
            <a:off x="8927695" y="2545743"/>
            <a:ext cx="0" cy="329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50ECF70-B6B9-4277-A80C-7481636E58FC}"/>
              </a:ext>
            </a:extLst>
          </p:cNvPr>
          <p:cNvSpPr txBox="1">
            <a:spLocks/>
          </p:cNvSpPr>
          <p:nvPr/>
        </p:nvSpPr>
        <p:spPr>
          <a:xfrm>
            <a:off x="2897068" y="2036292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T1</a:t>
            </a:r>
            <a:endParaRPr lang="en-US" altLang="ko-KR" sz="2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1202630-CC3D-4C6C-9FA0-DC65A486FFD6}"/>
              </a:ext>
            </a:extLst>
          </p:cNvPr>
          <p:cNvSpPr txBox="1">
            <a:spLocks/>
          </p:cNvSpPr>
          <p:nvPr/>
        </p:nvSpPr>
        <p:spPr>
          <a:xfrm>
            <a:off x="8560457" y="2029523"/>
            <a:ext cx="734476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T2</a:t>
            </a:r>
            <a:endParaRPr lang="en-US" altLang="ko-KR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AA30D-AABB-4FAF-BD1B-B417E52B013A}"/>
              </a:ext>
            </a:extLst>
          </p:cNvPr>
          <p:cNvCxnSpPr/>
          <p:nvPr/>
        </p:nvCxnSpPr>
        <p:spPr>
          <a:xfrm>
            <a:off x="3239589" y="4008783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A7865729-B3C9-4992-9A39-C7FD7956018B}"/>
              </a:ext>
            </a:extLst>
          </p:cNvPr>
          <p:cNvSpPr txBox="1">
            <a:spLocks/>
          </p:cNvSpPr>
          <p:nvPr/>
        </p:nvSpPr>
        <p:spPr>
          <a:xfrm>
            <a:off x="3264305" y="3376234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update user </a:t>
            </a:r>
          </a:p>
          <a:p>
            <a:r>
              <a:rPr lang="en-US" altLang="ko-KR" sz="1800" dirty="0"/>
              <a:t>set name=“</a:t>
            </a:r>
            <a:r>
              <a:rPr lang="ko-KR" altLang="en-US" sz="1800" dirty="0" err="1"/>
              <a:t>윤설</a:t>
            </a:r>
            <a:r>
              <a:rPr lang="en-US" altLang="ko-KR" sz="1800" dirty="0"/>
              <a:t>”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34A7E-B428-4670-B047-3EF15DF20B03}"/>
              </a:ext>
            </a:extLst>
          </p:cNvPr>
          <p:cNvSpPr/>
          <p:nvPr/>
        </p:nvSpPr>
        <p:spPr>
          <a:xfrm>
            <a:off x="6178082" y="4068477"/>
            <a:ext cx="798856" cy="462820"/>
          </a:xfrm>
          <a:prstGeom prst="rect">
            <a:avLst/>
          </a:prstGeom>
          <a:solidFill>
            <a:srgbClr val="CF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61B3C1-1C5E-47A5-A8BB-582E1701A52A}"/>
              </a:ext>
            </a:extLst>
          </p:cNvPr>
          <p:cNvCxnSpPr/>
          <p:nvPr/>
        </p:nvCxnSpPr>
        <p:spPr>
          <a:xfrm>
            <a:off x="7034304" y="4354904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DEEBDE6-491B-40D5-B124-9A96F910A587}"/>
              </a:ext>
            </a:extLst>
          </p:cNvPr>
          <p:cNvSpPr txBox="1">
            <a:spLocks/>
          </p:cNvSpPr>
          <p:nvPr/>
        </p:nvSpPr>
        <p:spPr>
          <a:xfrm>
            <a:off x="7059020" y="3722355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select name</a:t>
            </a:r>
          </a:p>
          <a:p>
            <a:r>
              <a:rPr lang="en-US" altLang="ko-KR" sz="1800" dirty="0"/>
              <a:t>from user </a:t>
            </a:r>
          </a:p>
          <a:p>
            <a:r>
              <a:rPr lang="en-US" altLang="ko-KR" sz="1800" dirty="0"/>
              <a:t>where</a:t>
            </a:r>
            <a:r>
              <a:rPr lang="ko-KR" altLang="en-US" sz="1800" dirty="0"/>
              <a:t> </a:t>
            </a:r>
            <a:r>
              <a:rPr lang="en-US" altLang="ko-KR" sz="1800" dirty="0"/>
              <a:t>id=1;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71E8FC-E596-469A-800E-5E2A44D9EC4A}"/>
              </a:ext>
            </a:extLst>
          </p:cNvPr>
          <p:cNvCxnSpPr/>
          <p:nvPr/>
        </p:nvCxnSpPr>
        <p:spPr>
          <a:xfrm>
            <a:off x="3239589" y="4722089"/>
            <a:ext cx="189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FA0720CC-DC4C-4B60-8423-77E4F74FDD25}"/>
              </a:ext>
            </a:extLst>
          </p:cNvPr>
          <p:cNvSpPr txBox="1">
            <a:spLocks/>
          </p:cNvSpPr>
          <p:nvPr/>
        </p:nvSpPr>
        <p:spPr>
          <a:xfrm>
            <a:off x="3264305" y="4206203"/>
            <a:ext cx="1926042" cy="69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rollback;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0F3F29-CFE7-45A9-9792-062902D8EF44}"/>
              </a:ext>
            </a:extLst>
          </p:cNvPr>
          <p:cNvSpPr/>
          <p:nvPr/>
        </p:nvSpPr>
        <p:spPr>
          <a:xfrm>
            <a:off x="9035383" y="3886170"/>
            <a:ext cx="937468" cy="937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윤설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765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1" grpId="1" animBg="1"/>
      <p:bldP spid="15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568</Words>
  <Application>Microsoft Office PowerPoint</Application>
  <PresentationFormat>와이드스크린</PresentationFormat>
  <Paragraphs>237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트랜잭션 격리수준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338</cp:revision>
  <dcterms:created xsi:type="dcterms:W3CDTF">2021-08-08T03:37:08Z</dcterms:created>
  <dcterms:modified xsi:type="dcterms:W3CDTF">2021-11-09T10:48:45Z</dcterms:modified>
</cp:coreProperties>
</file>