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58" r:id="rId3"/>
    <p:sldId id="697" r:id="rId4"/>
    <p:sldId id="592" r:id="rId5"/>
    <p:sldId id="703" r:id="rId6"/>
    <p:sldId id="705" r:id="rId7"/>
    <p:sldId id="706" r:id="rId8"/>
    <p:sldId id="696" r:id="rId9"/>
    <p:sldId id="700" r:id="rId10"/>
    <p:sldId id="682" r:id="rId11"/>
    <p:sldId id="5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3" autoAdjust="0"/>
    <p:restoredTop sz="90801" autoAdjust="0"/>
  </p:normalViewPr>
  <p:slideViewPr>
    <p:cSldViewPr snapToGrid="0">
      <p:cViewPr varScale="1">
        <p:scale>
          <a:sx n="90" d="100"/>
          <a:sy n="90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객체지향에서 비즈니스 로직과 </a:t>
            </a:r>
            <a:r>
              <a:rPr lang="en-US" altLang="ko-KR" sz="1200" b="0" i="0" dirty="0">
                <a:effectLst/>
                <a:latin typeface="Noto Sans KR"/>
              </a:rPr>
              <a:t>DB</a:t>
            </a:r>
            <a:r>
              <a:rPr lang="ko-KR" altLang="en-US" sz="1200" b="0" i="0" dirty="0">
                <a:effectLst/>
                <a:latin typeface="Noto Sans KR"/>
              </a:rPr>
              <a:t>접근을 분리하기위해 사용</a:t>
            </a:r>
            <a:r>
              <a:rPr lang="en-US" altLang="ko-KR" sz="1200" b="0" i="0" dirty="0">
                <a:effectLst/>
                <a:latin typeface="Noto Sans KR"/>
              </a:rPr>
              <a:t>. </a:t>
            </a:r>
            <a:r>
              <a:rPr lang="en-US" altLang="ko-KR" sz="1200" b="0" i="0" dirty="0" err="1">
                <a:effectLst/>
                <a:latin typeface="Noto Sans KR"/>
              </a:rPr>
              <a:t>Orm</a:t>
            </a:r>
            <a:r>
              <a:rPr lang="ko-KR" altLang="en-US" sz="1200" b="0" i="0" dirty="0">
                <a:effectLst/>
                <a:latin typeface="Noto Sans KR"/>
              </a:rPr>
              <a:t>의 사용으로 </a:t>
            </a:r>
            <a:r>
              <a:rPr lang="en-US" altLang="ko-KR" sz="1200" b="0" i="0" dirty="0">
                <a:effectLst/>
                <a:latin typeface="Noto Sans KR"/>
              </a:rPr>
              <a:t>DAO</a:t>
            </a:r>
            <a:r>
              <a:rPr lang="ko-KR" altLang="en-US" sz="1200" b="0" i="0" dirty="0">
                <a:effectLst/>
                <a:latin typeface="Noto Sans KR"/>
              </a:rPr>
              <a:t>의 구현을 하지 않는다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3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참조가 아닌 </a:t>
            </a:r>
            <a:r>
              <a:rPr lang="en-US" altLang="ko-KR" dirty="0"/>
              <a:t>copy</a:t>
            </a:r>
            <a:r>
              <a:rPr lang="ko-KR" altLang="en-US" dirty="0"/>
              <a:t>메소드를 만들거나 </a:t>
            </a:r>
            <a:r>
              <a:rPr lang="en-US" altLang="ko-KR" dirty="0"/>
              <a:t>cloneable interface</a:t>
            </a:r>
            <a:r>
              <a:rPr lang="ko-KR" altLang="en-US" dirty="0"/>
              <a:t>를 구현해 해결할 수 있지만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다른 개발자가 </a:t>
            </a:r>
            <a:r>
              <a:rPr lang="ko-KR" altLang="en-US" dirty="0" err="1"/>
              <a:t>유지보수할</a:t>
            </a:r>
            <a:r>
              <a:rPr lang="ko-KR" altLang="en-US" dirty="0"/>
              <a:t> 때 실수할 여지가 생긴다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8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대표적인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VO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String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이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이외 기본형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래핑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 클래스들도 모두 불변의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VO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(Integer, Long...).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ha0kim/DAO-DTO-VO-%EC%B0%A8%EC%9D%B4" TargetMode="External"/><Relationship Id="rId13" Type="http://schemas.openxmlformats.org/officeDocument/2006/relationships/hyperlink" Target="https://iri-kang.tistory.com/5" TargetMode="External"/><Relationship Id="rId3" Type="http://schemas.openxmlformats.org/officeDocument/2006/relationships/hyperlink" Target="https://thefif19wlsvy.tistory.com/21" TargetMode="External"/><Relationship Id="rId7" Type="http://schemas.openxmlformats.org/officeDocument/2006/relationships/hyperlink" Target="https://lemontia.tistory.com/591" TargetMode="External"/><Relationship Id="rId12" Type="http://schemas.openxmlformats.org/officeDocument/2006/relationships/hyperlink" Target="http://melonicedlatte.com/2021/07/24/23150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titkang.tistory.com/143" TargetMode="External"/><Relationship Id="rId11" Type="http://schemas.openxmlformats.org/officeDocument/2006/relationships/hyperlink" Target="https://genesis8.tistory.com/214" TargetMode="External"/><Relationship Id="rId5" Type="http://schemas.openxmlformats.org/officeDocument/2006/relationships/hyperlink" Target="https://multifrontgarden.tistory.com/182" TargetMode="External"/><Relationship Id="rId10" Type="http://schemas.openxmlformats.org/officeDocument/2006/relationships/hyperlink" Target="https://rninche01.tistory.com/entry/web-DAO-DTO-VO-%EA%B0%9C%EB%85%90-%EC%A0%95%EB%A6%AC" TargetMode="External"/><Relationship Id="rId4" Type="http://schemas.openxmlformats.org/officeDocument/2006/relationships/hyperlink" Target="https://e-una.tistory.com/37" TargetMode="External"/><Relationship Id="rId9" Type="http://schemas.openxmlformats.org/officeDocument/2006/relationships/hyperlink" Target="https://m.blog.naver.com/cjhol2107/221757079506" TargetMode="External"/><Relationship Id="rId14" Type="http://schemas.openxmlformats.org/officeDocument/2006/relationships/hyperlink" Target="https://berrrrr.github.io/programming/2019/11/03/dao-vo-do-dt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DAO,DTO,VO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39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353961"/>
            <a:ext cx="1103930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3"/>
              </a:rPr>
              <a:t>https://thefif19wlsvy.tistory.com/21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4"/>
              </a:rPr>
              <a:t>https://e-una.tistory.com/37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5"/>
              </a:rPr>
              <a:t>https://multifrontgarden.tistory.com/182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6"/>
              </a:rPr>
              <a:t>https://letitkang.tistory.com/143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7"/>
              </a:rPr>
              <a:t>https://lemontia.tistory.com/591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8"/>
              </a:rPr>
              <a:t>https://velog.io/@ha0kim/DAO-DTO-VO-%EC%B0%A8%EC%9D%B4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9"/>
              </a:rPr>
              <a:t>https://m.blog.naver.com/cjhol2107/221757079506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0"/>
              </a:rPr>
              <a:t>https://rninche01.tistory.com/entry/web-DAO-DTO-VO-%EA%B0%9C%EB%85%90-%EC%A0%95%EB%A6%AC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1"/>
              </a:rPr>
              <a:t>https://genesis8.tistory.com/214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2"/>
              </a:rPr>
              <a:t>http://melonicedlatte.com/2021/07/24/231500.html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3"/>
              </a:rPr>
              <a:t>https://iri-kang.tistory.com/5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14"/>
              </a:rPr>
              <a:t>https://berrrrr.github.io/programming/2019/11/03/dao-vo-do-dto/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DAO</a:t>
            </a:r>
          </a:p>
          <a:p>
            <a:pPr algn="ctr"/>
            <a:r>
              <a:rPr lang="en-US" altLang="ko-KR" sz="2800" b="1" dirty="0">
                <a:latin typeface="Noto Sans Demilight"/>
              </a:rPr>
              <a:t>Data Access Object</a:t>
            </a: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DAO – </a:t>
            </a:r>
            <a:r>
              <a:rPr lang="en-US" altLang="ko-KR" sz="2800" b="1" dirty="0">
                <a:latin typeface="Noto Sans Demilight"/>
              </a:rPr>
              <a:t>Data Access Object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63DCB-456A-4209-8BC6-9E1FBE6E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1248111"/>
            <a:ext cx="5686425" cy="5067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C03675-202D-4A21-BFD7-D0EA2EF693CD}"/>
              </a:ext>
            </a:extLst>
          </p:cNvPr>
          <p:cNvSpPr/>
          <p:nvPr/>
        </p:nvSpPr>
        <p:spPr>
          <a:xfrm>
            <a:off x="4001729" y="2595716"/>
            <a:ext cx="2949677" cy="216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3AFAFD-F617-4ABB-B7F5-467E9DA3D4C1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3001807" y="2703870"/>
            <a:ext cx="9999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E6C5DC-213F-4070-855C-8E1203B1463E}"/>
              </a:ext>
            </a:extLst>
          </p:cNvPr>
          <p:cNvSpPr/>
          <p:nvPr/>
        </p:nvSpPr>
        <p:spPr>
          <a:xfrm>
            <a:off x="533911" y="2497393"/>
            <a:ext cx="2467896" cy="4129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E6135D-F5F1-489B-ACF9-AB6C98D77B27}"/>
              </a:ext>
            </a:extLst>
          </p:cNvPr>
          <p:cNvSpPr/>
          <p:nvPr/>
        </p:nvSpPr>
        <p:spPr>
          <a:xfrm>
            <a:off x="3996813" y="3018502"/>
            <a:ext cx="4596581" cy="747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465E62-4BA0-4C8A-853E-2D19B9891C78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3001807" y="3392128"/>
            <a:ext cx="99500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DDEC8A-37CF-4B23-85E6-E720B8EDE3B4}"/>
              </a:ext>
            </a:extLst>
          </p:cNvPr>
          <p:cNvSpPr/>
          <p:nvPr/>
        </p:nvSpPr>
        <p:spPr>
          <a:xfrm>
            <a:off x="533911" y="3199728"/>
            <a:ext cx="2467896" cy="3847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쿼리작성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6D9A59-EF89-4DDC-AF9A-2964D4FE33B1}"/>
              </a:ext>
            </a:extLst>
          </p:cNvPr>
          <p:cNvSpPr/>
          <p:nvPr/>
        </p:nvSpPr>
        <p:spPr>
          <a:xfrm>
            <a:off x="3996813" y="3925195"/>
            <a:ext cx="4596581" cy="234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2655A0B-B586-48A7-B5DB-8C1F1E26CE14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3001807" y="4042413"/>
            <a:ext cx="995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B0F3F5-ED07-4475-BFEB-64B9BF82A482}"/>
              </a:ext>
            </a:extLst>
          </p:cNvPr>
          <p:cNvSpPr/>
          <p:nvPr/>
        </p:nvSpPr>
        <p:spPr>
          <a:xfrm>
            <a:off x="533911" y="3850013"/>
            <a:ext cx="2467896" cy="3847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쿼리실행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C76655-10CE-44EC-ACB8-ED6D8DE1F446}"/>
              </a:ext>
            </a:extLst>
          </p:cNvPr>
          <p:cNvSpPr/>
          <p:nvPr/>
        </p:nvSpPr>
        <p:spPr>
          <a:xfrm>
            <a:off x="4021394" y="5444279"/>
            <a:ext cx="4596581" cy="234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6EC0B4-66DF-4FC2-939D-45D7427D7D18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>
            <a:off x="3026388" y="5561497"/>
            <a:ext cx="995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F8FC4CB-3066-4DDC-9C66-E9971C04E2AE}"/>
              </a:ext>
            </a:extLst>
          </p:cNvPr>
          <p:cNvSpPr/>
          <p:nvPr/>
        </p:nvSpPr>
        <p:spPr>
          <a:xfrm>
            <a:off x="558492" y="5369097"/>
            <a:ext cx="2467896" cy="3847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연결 종료</a:t>
            </a:r>
          </a:p>
        </p:txBody>
      </p:sp>
    </p:spTree>
    <p:extLst>
      <p:ext uri="{BB962C8B-B14F-4D97-AF65-F5344CB8AC3E}">
        <p14:creationId xmlns:p14="http://schemas.microsoft.com/office/powerpoint/2010/main" val="29202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  <p:bldP spid="19" grpId="0" animBg="1"/>
      <p:bldP spid="21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DAO – </a:t>
            </a:r>
            <a:r>
              <a:rPr lang="en-US" altLang="ko-KR" sz="2800" b="1" dirty="0">
                <a:latin typeface="Noto Sans Demilight"/>
              </a:rPr>
              <a:t>Data Access Object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pring JDBC] Spring JDBC를 이용한 데이터 접근 방법 - Heee&amp;#39;s Development Blog">
            <a:extLst>
              <a:ext uri="{FF2B5EF4-FFF2-40B4-BE49-F238E27FC236}">
                <a16:creationId xmlns:a16="http://schemas.microsoft.com/office/drawing/2014/main" id="{3211F586-FC3F-4178-A5B3-8E027973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07" y="1849569"/>
            <a:ext cx="7608785" cy="387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235755" y="2859613"/>
            <a:ext cx="57204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DTO vs</a:t>
            </a:r>
            <a:r>
              <a:rPr lang="ko-KR" altLang="en-US" sz="4000" b="1" dirty="0">
                <a:latin typeface="Noto Sans Demilight"/>
              </a:rPr>
              <a:t> </a:t>
            </a:r>
            <a:r>
              <a:rPr lang="en-US" altLang="ko-KR" sz="4000" b="1" dirty="0">
                <a:latin typeface="Noto Sans Demilight"/>
              </a:rPr>
              <a:t>VO</a:t>
            </a:r>
          </a:p>
          <a:p>
            <a:pPr algn="ctr"/>
            <a:r>
              <a:rPr lang="en-US" altLang="ko-KR" sz="2800" b="1" dirty="0">
                <a:latin typeface="Noto Sans Demilight"/>
              </a:rPr>
              <a:t>Data Transfer Object vs Value Object</a:t>
            </a:r>
          </a:p>
        </p:txBody>
      </p:sp>
    </p:spTree>
    <p:extLst>
      <p:ext uri="{BB962C8B-B14F-4D97-AF65-F5344CB8AC3E}">
        <p14:creationId xmlns:p14="http://schemas.microsoft.com/office/powerpoint/2010/main" val="1375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1F142E-CA51-4F1D-93CF-9DEF8098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90" y="1580731"/>
            <a:ext cx="6143486" cy="2284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52E8B-551D-4C07-8C6F-EE744C0A42D7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DTO – </a:t>
            </a:r>
            <a:r>
              <a:rPr lang="en-US" altLang="ko-KR" sz="2800" b="1" dirty="0">
                <a:latin typeface="Noto Sans Demilight"/>
              </a:rPr>
              <a:t>Data Transfer Object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0961FE-7D03-437B-978C-D3F1689C2900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F681F-FCA7-4B4F-9B81-ED7677575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242"/>
          <a:stretch/>
        </p:blipFill>
        <p:spPr>
          <a:xfrm>
            <a:off x="3076090" y="4367519"/>
            <a:ext cx="6143486" cy="1367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93CBC-D133-422F-A4AE-21E331FB4C82}"/>
              </a:ext>
            </a:extLst>
          </p:cNvPr>
          <p:cNvSpPr txBox="1"/>
          <p:nvPr/>
        </p:nvSpPr>
        <p:spPr>
          <a:xfrm>
            <a:off x="179265" y="712152"/>
            <a:ext cx="21834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Read &amp; Write</a:t>
            </a:r>
          </a:p>
        </p:txBody>
      </p:sp>
    </p:spTree>
    <p:extLst>
      <p:ext uri="{BB962C8B-B14F-4D97-AF65-F5344CB8AC3E}">
        <p14:creationId xmlns:p14="http://schemas.microsoft.com/office/powerpoint/2010/main" val="229250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652E8B-551D-4C07-8C6F-EE744C0A42D7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DTO – </a:t>
            </a:r>
            <a:r>
              <a:rPr lang="en-US" altLang="ko-KR" sz="2800" b="1" dirty="0">
                <a:latin typeface="Noto Sans Demilight"/>
              </a:rPr>
              <a:t>Data Transfer Object</a:t>
            </a:r>
            <a:endParaRPr lang="en-US" altLang="ko-KR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0961FE-7D03-437B-978C-D3F1689C2900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EFB250-D4BF-414B-A7AD-35A4BA69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2086311"/>
            <a:ext cx="4229100" cy="339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4A565-B309-4A30-A2EE-779C314D2E73}"/>
              </a:ext>
            </a:extLst>
          </p:cNvPr>
          <p:cNvSpPr txBox="1"/>
          <p:nvPr/>
        </p:nvSpPr>
        <p:spPr>
          <a:xfrm>
            <a:off x="179265" y="712152"/>
            <a:ext cx="21834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Read &amp; Write</a:t>
            </a:r>
          </a:p>
        </p:txBody>
      </p:sp>
    </p:spTree>
    <p:extLst>
      <p:ext uri="{BB962C8B-B14F-4D97-AF65-F5344CB8AC3E}">
        <p14:creationId xmlns:p14="http://schemas.microsoft.com/office/powerpoint/2010/main" val="160220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VO – </a:t>
            </a:r>
            <a:r>
              <a:rPr lang="en-US" altLang="ko-KR" sz="2800" b="1" dirty="0">
                <a:latin typeface="Noto Sans Demilight"/>
              </a:rPr>
              <a:t>Value Object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C7AA1-1F98-4E8A-A9BD-CC41BF53012E}"/>
              </a:ext>
            </a:extLst>
          </p:cNvPr>
          <p:cNvSpPr txBox="1"/>
          <p:nvPr/>
        </p:nvSpPr>
        <p:spPr>
          <a:xfrm>
            <a:off x="179265" y="712152"/>
            <a:ext cx="17070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Read Only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EC46C8-54A5-4912-89BD-3559814C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10" y="1144323"/>
            <a:ext cx="6143486" cy="22846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C84C61-7317-43F5-8A64-BF7C7F999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0" b="68447"/>
          <a:stretch/>
        </p:blipFill>
        <p:spPr>
          <a:xfrm>
            <a:off x="3198010" y="2042821"/>
            <a:ext cx="6143486" cy="243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5E2556-31FA-4DFA-ADD5-27C12A44D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33" t="25811" r="21006" b="49581"/>
          <a:stretch/>
        </p:blipFill>
        <p:spPr>
          <a:xfrm>
            <a:off x="3694709" y="3609743"/>
            <a:ext cx="5150087" cy="29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DTO vs VO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81579-3F61-4422-AE80-2BC3448D647C}"/>
              </a:ext>
            </a:extLst>
          </p:cNvPr>
          <p:cNvSpPr txBox="1"/>
          <p:nvPr/>
        </p:nvSpPr>
        <p:spPr>
          <a:xfrm>
            <a:off x="601980" y="1187424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객체지향언어에서 객체는 상태와 행위를 가진다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075A0-8CA1-40DF-B9D7-BB9224DD3E07}"/>
              </a:ext>
            </a:extLst>
          </p:cNvPr>
          <p:cNvSpPr txBox="1"/>
          <p:nvPr/>
        </p:nvSpPr>
        <p:spPr>
          <a:xfrm>
            <a:off x="601980" y="1770418"/>
            <a:ext cx="620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Noto Sans" panose="020B0502040504020204" pitchFamily="34" charset="0"/>
              </a:rPr>
              <a:t>하지만 </a:t>
            </a:r>
            <a:r>
              <a:rPr lang="en-US" altLang="ko-KR" dirty="0">
                <a:solidFill>
                  <a:srgbClr val="666666"/>
                </a:solidFill>
                <a:latin typeface="Noto Sans" panose="020B0502040504020204" pitchFamily="34" charset="0"/>
              </a:rPr>
              <a:t>VO</a:t>
            </a:r>
            <a:r>
              <a:rPr lang="ko-KR" altLang="en-US" dirty="0">
                <a:solidFill>
                  <a:srgbClr val="666666"/>
                </a:solidFill>
                <a:latin typeface="Noto Sans" panose="020B0502040504020204" pitchFamily="34" charset="0"/>
              </a:rPr>
              <a:t>는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상태를 변경하지 못하게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?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??</a:t>
            </a:r>
            <a:endParaRPr lang="ko-KR" altLang="en-US" dirty="0"/>
          </a:p>
        </p:txBody>
      </p:sp>
      <p:pic>
        <p:nvPicPr>
          <p:cNvPr id="2054" name="Picture 6" descr="Person Icon #274889 - Free Icons Library">
            <a:extLst>
              <a:ext uri="{FF2B5EF4-FFF2-40B4-BE49-F238E27FC236}">
                <a16:creationId xmlns:a16="http://schemas.microsoft.com/office/drawing/2014/main" id="{2AA2AA03-C15C-485E-883B-ADB5AAE8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0" y="3479342"/>
            <a:ext cx="2635250" cy="26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FC2ED-8E2C-4B42-8136-11A414B6933E}"/>
              </a:ext>
            </a:extLst>
          </p:cNvPr>
          <p:cNvSpPr txBox="1"/>
          <p:nvPr/>
        </p:nvSpPr>
        <p:spPr>
          <a:xfrm>
            <a:off x="3799840" y="336578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55C35-2BBE-4471-BA91-0A9729E4EE51}"/>
              </a:ext>
            </a:extLst>
          </p:cNvPr>
          <p:cNvSpPr txBox="1"/>
          <p:nvPr/>
        </p:nvSpPr>
        <p:spPr>
          <a:xfrm>
            <a:off x="4048978" y="3124339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5B64-6AC0-48EE-BE07-BCBFF492D0D5}"/>
              </a:ext>
            </a:extLst>
          </p:cNvPr>
          <p:cNvSpPr txBox="1"/>
          <p:nvPr/>
        </p:nvSpPr>
        <p:spPr>
          <a:xfrm>
            <a:off x="4298116" y="2868565"/>
            <a:ext cx="4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+1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6" name="Picture 8" descr="Coin - Free business icons">
            <a:extLst>
              <a:ext uri="{FF2B5EF4-FFF2-40B4-BE49-F238E27FC236}">
                <a16:creationId xmlns:a16="http://schemas.microsoft.com/office/drawing/2014/main" id="{CE8B0EB7-AD25-40E7-B9CD-B0D81E67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08" y="3901966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37858</TotalTime>
  <Words>308</Words>
  <Application>Microsoft Office PowerPoint</Application>
  <PresentationFormat>와이드스크린</PresentationFormat>
  <Paragraphs>54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Noto Sans Demilight</vt:lpstr>
      <vt:lpstr>Noto Sans KR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86</cp:revision>
  <dcterms:created xsi:type="dcterms:W3CDTF">2021-08-07T08:11:24Z</dcterms:created>
  <dcterms:modified xsi:type="dcterms:W3CDTF">2021-11-09T12:17:42Z</dcterms:modified>
</cp:coreProperties>
</file>