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8181"/>
    <a:srgbClr val="797979"/>
    <a:srgbClr val="757272"/>
    <a:srgbClr val="FAF500"/>
    <a:srgbClr val="FF2800"/>
    <a:srgbClr val="996633"/>
    <a:srgbClr val="6600CC"/>
    <a:srgbClr val="993300"/>
    <a:srgbClr val="FF66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84" y="6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6B7A-B226-4E33-9198-9F6DB6136268}" type="datetimeFigureOut">
              <a:rPr kumimoji="1" lang="ja-JP" altLang="en-US" smtClean="0"/>
              <a:t>2020/8/21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F1495-C3A2-4A31-8A8E-D2EF5D1620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880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6B7A-B226-4E33-9198-9F6DB6136268}" type="datetimeFigureOut">
              <a:rPr kumimoji="1" lang="ja-JP" altLang="en-US" smtClean="0"/>
              <a:t>2020/8/21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F1495-C3A2-4A31-8A8E-D2EF5D1620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1308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6B7A-B226-4E33-9198-9F6DB6136268}" type="datetimeFigureOut">
              <a:rPr kumimoji="1" lang="ja-JP" altLang="en-US" smtClean="0"/>
              <a:t>2020/8/21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F1495-C3A2-4A31-8A8E-D2EF5D1620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2489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6B7A-B226-4E33-9198-9F6DB6136268}" type="datetimeFigureOut">
              <a:rPr kumimoji="1" lang="ja-JP" altLang="en-US" smtClean="0"/>
              <a:t>2020/8/21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F1495-C3A2-4A31-8A8E-D2EF5D1620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3741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6B7A-B226-4E33-9198-9F6DB6136268}" type="datetimeFigureOut">
              <a:rPr kumimoji="1" lang="ja-JP" altLang="en-US" smtClean="0"/>
              <a:t>2020/8/21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F1495-C3A2-4A31-8A8E-D2EF5D1620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5858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6B7A-B226-4E33-9198-9F6DB6136268}" type="datetimeFigureOut">
              <a:rPr kumimoji="1" lang="ja-JP" altLang="en-US" smtClean="0"/>
              <a:t>2020/8/21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F1495-C3A2-4A31-8A8E-D2EF5D1620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1395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6B7A-B226-4E33-9198-9F6DB6136268}" type="datetimeFigureOut">
              <a:rPr kumimoji="1" lang="ja-JP" altLang="en-US" smtClean="0"/>
              <a:t>2020/8/21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F1495-C3A2-4A31-8A8E-D2EF5D1620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9217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6B7A-B226-4E33-9198-9F6DB6136268}" type="datetimeFigureOut">
              <a:rPr kumimoji="1" lang="ja-JP" altLang="en-US" smtClean="0"/>
              <a:t>2020/8/21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F1495-C3A2-4A31-8A8E-D2EF5D1620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624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6B7A-B226-4E33-9198-9F6DB6136268}" type="datetimeFigureOut">
              <a:rPr kumimoji="1" lang="ja-JP" altLang="en-US" smtClean="0"/>
              <a:t>2020/8/21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F1495-C3A2-4A31-8A8E-D2EF5D1620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499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6B7A-B226-4E33-9198-9F6DB6136268}" type="datetimeFigureOut">
              <a:rPr kumimoji="1" lang="ja-JP" altLang="en-US" smtClean="0"/>
              <a:t>2020/8/21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F1495-C3A2-4A31-8A8E-D2EF5D1620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1272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6B7A-B226-4E33-9198-9F6DB6136268}" type="datetimeFigureOut">
              <a:rPr kumimoji="1" lang="ja-JP" altLang="en-US" smtClean="0"/>
              <a:t>2020/8/21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F1495-C3A2-4A31-8A8E-D2EF5D1620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8469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16B7A-B226-4E33-9198-9F6DB6136268}" type="datetimeFigureOut">
              <a:rPr kumimoji="1" lang="ja-JP" altLang="en-US" smtClean="0"/>
              <a:t>2020/8/21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F1495-C3A2-4A31-8A8E-D2EF5D1620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7990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テキスト ボックス 314">
            <a:extLst>
              <a:ext uri="{FF2B5EF4-FFF2-40B4-BE49-F238E27FC236}">
                <a16:creationId xmlns:a16="http://schemas.microsoft.com/office/drawing/2014/main" id="{203C443B-0C4C-4DF2-A204-58E594702A3A}"/>
              </a:ext>
            </a:extLst>
          </p:cNvPr>
          <p:cNvSpPr txBox="1"/>
          <p:nvPr/>
        </p:nvSpPr>
        <p:spPr>
          <a:xfrm>
            <a:off x="8561044" y="343912"/>
            <a:ext cx="1082348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ja-JP">
                <a:solidFill>
                  <a:schemeClr val="accent4"/>
                </a:solidFill>
              </a:rPr>
              <a:t>&lt;mut&gt;</a:t>
            </a:r>
            <a:r>
              <a:rPr kumimoji="1" lang="en-US" altLang="ja-JP" baseline="30000">
                <a:solidFill>
                  <a:schemeClr val="accent4"/>
                </a:solidFill>
              </a:rPr>
              <a:t> </a:t>
            </a:r>
            <a:r>
              <a:rPr kumimoji="1" lang="en-US" altLang="ja-JP" baseline="30000">
                <a:solidFill>
                  <a:srgbClr val="818181"/>
                </a:solidFill>
              </a:rPr>
              <a:t>(†1)</a:t>
            </a:r>
            <a:endParaRPr kumimoji="1" lang="ja-JP" altLang="en-US">
              <a:solidFill>
                <a:srgbClr val="818181"/>
              </a:solidFill>
            </a:endParaRPr>
          </a:p>
        </p:txBody>
      </p:sp>
      <p:sp>
        <p:nvSpPr>
          <p:cNvPr id="258" name="テキスト ボックス 257">
            <a:extLst>
              <a:ext uri="{FF2B5EF4-FFF2-40B4-BE49-F238E27FC236}">
                <a16:creationId xmlns:a16="http://schemas.microsoft.com/office/drawing/2014/main" id="{C990EF96-3AE4-45F5-88AF-38D34B93A536}"/>
              </a:ext>
            </a:extLst>
          </p:cNvPr>
          <p:cNvSpPr txBox="1"/>
          <p:nvPr/>
        </p:nvSpPr>
        <p:spPr>
          <a:xfrm>
            <a:off x="8554621" y="-36144"/>
            <a:ext cx="1433790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ja-JP">
                <a:solidFill>
                  <a:schemeClr val="bg1">
                    <a:lumMod val="75000"/>
                  </a:schemeClr>
                </a:solidFill>
              </a:rPr>
              <a:t>&lt;immutable&gt;</a:t>
            </a:r>
            <a:endParaRPr kumimoji="1" lang="ja-JP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45" name="テキスト ボックス 744">
            <a:extLst>
              <a:ext uri="{FF2B5EF4-FFF2-40B4-BE49-F238E27FC236}">
                <a16:creationId xmlns:a16="http://schemas.microsoft.com/office/drawing/2014/main" id="{0DBD188F-12D9-49FE-A55D-987605208C8A}"/>
              </a:ext>
            </a:extLst>
          </p:cNvPr>
          <p:cNvSpPr txBox="1"/>
          <p:nvPr/>
        </p:nvSpPr>
        <p:spPr>
          <a:xfrm>
            <a:off x="156696" y="6237550"/>
            <a:ext cx="29097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818181"/>
                </a:solidFill>
              </a:rPr>
              <a:t>rev.1; 2020-08-22</a:t>
            </a:r>
          </a:p>
          <a:p>
            <a:r>
              <a:rPr kumimoji="1" lang="en-US" altLang="ja-JP" sz="1000">
                <a:solidFill>
                  <a:srgbClr val="818181"/>
                </a:solidFill>
              </a:rPr>
              <a:t>https://github.com/usagi/rust-memory-container-cs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64CC6FD-7D78-41B2-B6C9-ACF654D2EAF5}"/>
              </a:ext>
            </a:extLst>
          </p:cNvPr>
          <p:cNvSpPr txBox="1"/>
          <p:nvPr/>
        </p:nvSpPr>
        <p:spPr>
          <a:xfrm>
            <a:off x="5963375" y="5876958"/>
            <a:ext cx="1693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>
                    <a:lumMod val="75000"/>
                  </a:schemeClr>
                </a:solidFill>
              </a:rPr>
              <a:t>&lt;reader/writer&gt;</a:t>
            </a:r>
            <a:endParaRPr kumimoji="1" lang="ja-JP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384541E-C56E-454F-914F-1928DA8B5596}"/>
              </a:ext>
            </a:extLst>
          </p:cNvPr>
          <p:cNvSpPr txBox="1"/>
          <p:nvPr/>
        </p:nvSpPr>
        <p:spPr>
          <a:xfrm>
            <a:off x="9966418" y="1360700"/>
            <a:ext cx="209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>
                <a:solidFill>
                  <a:schemeClr val="bg1">
                    <a:lumMod val="75000"/>
                  </a:schemeClr>
                </a:solidFill>
              </a:rPr>
              <a:t>T </a:t>
            </a:r>
            <a:r>
              <a:rPr kumimoji="1" lang="en-US" altLang="ja-JP">
                <a:solidFill>
                  <a:srgbClr val="818181"/>
                </a:solidFill>
              </a:rPr>
              <a:t>or</a:t>
            </a:r>
            <a:r>
              <a:rPr kumimoji="1" lang="en-US" altLang="ja-JP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en-US" altLang="ja-JP">
                <a:solidFill>
                  <a:schemeClr val="accent4"/>
                </a:solidFill>
              </a:rPr>
              <a:t>mut</a:t>
            </a:r>
            <a:r>
              <a:rPr kumimoji="1" lang="en-US" altLang="ja-JP" baseline="30000">
                <a:solidFill>
                  <a:srgbClr val="818181"/>
                </a:solidFill>
              </a:rPr>
              <a:t>(†1)</a:t>
            </a:r>
            <a:endParaRPr kumimoji="1" lang="ja-JP" altLang="en-US">
              <a:solidFill>
                <a:srgbClr val="81818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B7E1512-4088-4835-9D73-465EEA1B994A}"/>
              </a:ext>
            </a:extLst>
          </p:cNvPr>
          <p:cNvSpPr txBox="1"/>
          <p:nvPr/>
        </p:nvSpPr>
        <p:spPr>
          <a:xfrm>
            <a:off x="9966418" y="1709928"/>
            <a:ext cx="209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>
                <a:solidFill>
                  <a:srgbClr val="00B0F0"/>
                </a:solidFill>
              </a:rPr>
              <a:t>Cell&lt;</a:t>
            </a:r>
            <a:r>
              <a:rPr kumimoji="1" lang="en-US" altLang="ja-JP">
                <a:solidFill>
                  <a:schemeClr val="accent4"/>
                </a:solidFill>
              </a:rPr>
              <a:t>T</a:t>
            </a:r>
            <a:r>
              <a:rPr kumimoji="1" lang="en-US" altLang="ja-JP">
                <a:solidFill>
                  <a:srgbClr val="00B0F0"/>
                </a:solidFill>
              </a:rPr>
              <a:t>&gt;</a:t>
            </a:r>
            <a:endParaRPr kumimoji="1" lang="ja-JP" altLang="en-US">
              <a:solidFill>
                <a:srgbClr val="00B0F0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EF291D3-C527-4341-A352-CF2205CA6393}"/>
              </a:ext>
            </a:extLst>
          </p:cNvPr>
          <p:cNvSpPr txBox="1"/>
          <p:nvPr/>
        </p:nvSpPr>
        <p:spPr>
          <a:xfrm>
            <a:off x="9966418" y="2103120"/>
            <a:ext cx="209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err="1">
                <a:solidFill>
                  <a:srgbClr val="00B0F0"/>
                </a:solidFill>
              </a:rPr>
              <a:t>RefCell</a:t>
            </a:r>
            <a:r>
              <a:rPr kumimoji="1" lang="en-US" altLang="ja-JP">
                <a:solidFill>
                  <a:srgbClr val="00B0F0"/>
                </a:solidFill>
              </a:rPr>
              <a:t>&lt;</a:t>
            </a:r>
            <a:r>
              <a:rPr kumimoji="1" lang="en-US" altLang="ja-JP">
                <a:solidFill>
                  <a:schemeClr val="accent4"/>
                </a:solidFill>
              </a:rPr>
              <a:t>T</a:t>
            </a:r>
            <a:r>
              <a:rPr kumimoji="1" lang="en-US" altLang="ja-JP">
                <a:solidFill>
                  <a:srgbClr val="00B0F0"/>
                </a:solidFill>
              </a:rPr>
              <a:t>&gt;</a:t>
            </a:r>
            <a:endParaRPr kumimoji="1" lang="ja-JP" altLang="en-US">
              <a:solidFill>
                <a:srgbClr val="00B0F0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CF9D3A6-ED5F-453B-991F-BB7828EF3BCB}"/>
              </a:ext>
            </a:extLst>
          </p:cNvPr>
          <p:cNvSpPr txBox="1"/>
          <p:nvPr/>
        </p:nvSpPr>
        <p:spPr>
          <a:xfrm>
            <a:off x="9966418" y="4054720"/>
            <a:ext cx="209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err="1">
                <a:solidFill>
                  <a:schemeClr val="accent4"/>
                </a:solidFill>
              </a:rPr>
              <a:t>AtomicT</a:t>
            </a:r>
            <a:r>
              <a:rPr kumimoji="1" lang="en-US" altLang="ja-JP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en-US" altLang="ja-JP" baseline="30000">
                <a:solidFill>
                  <a:srgbClr val="818181"/>
                </a:solidFill>
              </a:rPr>
              <a:t>(†2)</a:t>
            </a:r>
            <a:endParaRPr kumimoji="1" lang="ja-JP" altLang="en-US">
              <a:solidFill>
                <a:srgbClr val="818181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FC94850-BA8D-4BB9-8DA8-CDCDC9BBA588}"/>
              </a:ext>
            </a:extLst>
          </p:cNvPr>
          <p:cNvSpPr txBox="1"/>
          <p:nvPr/>
        </p:nvSpPr>
        <p:spPr>
          <a:xfrm>
            <a:off x="9966418" y="4445500"/>
            <a:ext cx="209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>
                <a:solidFill>
                  <a:schemeClr val="accent6"/>
                </a:solidFill>
              </a:rPr>
              <a:t>Mutex&lt;</a:t>
            </a:r>
            <a:r>
              <a:rPr kumimoji="1" lang="en-US" altLang="ja-JP">
                <a:solidFill>
                  <a:schemeClr val="accent4"/>
                </a:solidFill>
              </a:rPr>
              <a:t>T</a:t>
            </a:r>
            <a:r>
              <a:rPr kumimoji="1" lang="en-US" altLang="ja-JP">
                <a:solidFill>
                  <a:schemeClr val="accent6"/>
                </a:solidFill>
              </a:rPr>
              <a:t>&gt;</a:t>
            </a:r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3EBBFF7-DAA5-4670-8664-230AF806618B}"/>
              </a:ext>
            </a:extLst>
          </p:cNvPr>
          <p:cNvSpPr txBox="1"/>
          <p:nvPr/>
        </p:nvSpPr>
        <p:spPr>
          <a:xfrm>
            <a:off x="9966418" y="4836280"/>
            <a:ext cx="209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err="1">
                <a:solidFill>
                  <a:schemeClr val="accent6"/>
                </a:solidFill>
              </a:rPr>
              <a:t>RwLock</a:t>
            </a:r>
            <a:r>
              <a:rPr kumimoji="1" lang="en-US" altLang="ja-JP">
                <a:solidFill>
                  <a:schemeClr val="accent6"/>
                </a:solidFill>
              </a:rPr>
              <a:t>&lt;</a:t>
            </a:r>
            <a:r>
              <a:rPr kumimoji="1" lang="en-US" altLang="ja-JP">
                <a:solidFill>
                  <a:schemeClr val="accent4"/>
                </a:solidFill>
              </a:rPr>
              <a:t>T</a:t>
            </a:r>
            <a:r>
              <a:rPr kumimoji="1" lang="en-US" altLang="ja-JP">
                <a:solidFill>
                  <a:schemeClr val="accent6"/>
                </a:solidFill>
              </a:rPr>
              <a:t>&gt;</a:t>
            </a:r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ED28D9D-D16D-43B8-B0BA-F7FE63A980FA}"/>
              </a:ext>
            </a:extLst>
          </p:cNvPr>
          <p:cNvSpPr txBox="1"/>
          <p:nvPr/>
        </p:nvSpPr>
        <p:spPr>
          <a:xfrm>
            <a:off x="9966418" y="2882380"/>
            <a:ext cx="209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err="1">
                <a:solidFill>
                  <a:srgbClr val="00B0F0"/>
                </a:solidFill>
              </a:rPr>
              <a:t>Rc</a:t>
            </a:r>
            <a:r>
              <a:rPr kumimoji="1" lang="en-US" altLang="ja-JP">
                <a:solidFill>
                  <a:srgbClr val="00B0F0"/>
                </a:solidFill>
              </a:rPr>
              <a:t>&lt;</a:t>
            </a:r>
            <a:r>
              <a:rPr kumimoji="1" lang="en-US" altLang="ja-JP">
                <a:solidFill>
                  <a:schemeClr val="bg1">
                    <a:lumMod val="75000"/>
                  </a:schemeClr>
                </a:solidFill>
              </a:rPr>
              <a:t>T</a:t>
            </a:r>
            <a:r>
              <a:rPr kumimoji="1" lang="en-US" altLang="ja-JP">
                <a:solidFill>
                  <a:srgbClr val="00B0F0"/>
                </a:solidFill>
              </a:rPr>
              <a:t>&gt;</a:t>
            </a:r>
            <a:endParaRPr kumimoji="1" lang="ja-JP" altLang="en-US">
              <a:solidFill>
                <a:srgbClr val="00B0F0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9A3CC70-B70E-4C02-856E-30F4E06B4BD3}"/>
              </a:ext>
            </a:extLst>
          </p:cNvPr>
          <p:cNvSpPr txBox="1"/>
          <p:nvPr/>
        </p:nvSpPr>
        <p:spPr>
          <a:xfrm>
            <a:off x="9966418" y="3273160"/>
            <a:ext cx="209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err="1">
                <a:solidFill>
                  <a:srgbClr val="00B0F0"/>
                </a:solidFill>
              </a:rPr>
              <a:t>Rc</a:t>
            </a:r>
            <a:r>
              <a:rPr kumimoji="1" lang="en-US" altLang="ja-JP">
                <a:solidFill>
                  <a:srgbClr val="00B0F0"/>
                </a:solidFill>
              </a:rPr>
              <a:t>&lt;Cell&lt;</a:t>
            </a:r>
            <a:r>
              <a:rPr kumimoji="1" lang="en-US" altLang="ja-JP">
                <a:solidFill>
                  <a:schemeClr val="accent4"/>
                </a:solidFill>
              </a:rPr>
              <a:t>T</a:t>
            </a:r>
            <a:r>
              <a:rPr kumimoji="1" lang="en-US" altLang="ja-JP">
                <a:solidFill>
                  <a:srgbClr val="00B0F0"/>
                </a:solidFill>
              </a:rPr>
              <a:t>&gt;&gt;</a:t>
            </a:r>
            <a:endParaRPr kumimoji="1" lang="ja-JP" altLang="en-US">
              <a:solidFill>
                <a:srgbClr val="00B0F0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34634D4-E6E5-4598-8416-1DA736BFC335}"/>
              </a:ext>
            </a:extLst>
          </p:cNvPr>
          <p:cNvSpPr txBox="1"/>
          <p:nvPr/>
        </p:nvSpPr>
        <p:spPr>
          <a:xfrm>
            <a:off x="9966418" y="3663940"/>
            <a:ext cx="209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err="1">
                <a:solidFill>
                  <a:srgbClr val="00B0F0"/>
                </a:solidFill>
              </a:rPr>
              <a:t>Rc</a:t>
            </a:r>
            <a:r>
              <a:rPr kumimoji="1" lang="en-US" altLang="ja-JP">
                <a:solidFill>
                  <a:srgbClr val="00B0F0"/>
                </a:solidFill>
              </a:rPr>
              <a:t>&lt;</a:t>
            </a:r>
            <a:r>
              <a:rPr kumimoji="1" lang="en-US" altLang="ja-JP" err="1">
                <a:solidFill>
                  <a:srgbClr val="00B0F0"/>
                </a:solidFill>
              </a:rPr>
              <a:t>RefCell</a:t>
            </a:r>
            <a:r>
              <a:rPr kumimoji="1" lang="en-US" altLang="ja-JP">
                <a:solidFill>
                  <a:srgbClr val="00B0F0"/>
                </a:solidFill>
              </a:rPr>
              <a:t>&lt;</a:t>
            </a:r>
            <a:r>
              <a:rPr kumimoji="1" lang="en-US" altLang="ja-JP">
                <a:solidFill>
                  <a:schemeClr val="accent4"/>
                </a:solidFill>
              </a:rPr>
              <a:t>T</a:t>
            </a:r>
            <a:r>
              <a:rPr kumimoji="1" lang="en-US" altLang="ja-JP">
                <a:solidFill>
                  <a:srgbClr val="00B0F0"/>
                </a:solidFill>
              </a:rPr>
              <a:t>&gt;&gt;</a:t>
            </a:r>
            <a:endParaRPr kumimoji="1" lang="ja-JP" altLang="en-US">
              <a:solidFill>
                <a:srgbClr val="00B0F0"/>
              </a:solidFill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80D8927-B900-4E19-A9CB-C092D81DFB69}"/>
              </a:ext>
            </a:extLst>
          </p:cNvPr>
          <p:cNvSpPr txBox="1"/>
          <p:nvPr/>
        </p:nvSpPr>
        <p:spPr>
          <a:xfrm>
            <a:off x="9966418" y="5227060"/>
            <a:ext cx="209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>
                <a:solidFill>
                  <a:schemeClr val="accent6"/>
                </a:solidFill>
              </a:rPr>
              <a:t>Arc&lt;</a:t>
            </a:r>
            <a:r>
              <a:rPr kumimoji="1" lang="en-US" altLang="ja-JP">
                <a:solidFill>
                  <a:schemeClr val="bg1">
                    <a:lumMod val="75000"/>
                  </a:schemeClr>
                </a:solidFill>
              </a:rPr>
              <a:t>T</a:t>
            </a:r>
            <a:r>
              <a:rPr kumimoji="1" lang="en-US" altLang="ja-JP">
                <a:solidFill>
                  <a:schemeClr val="accent6"/>
                </a:solidFill>
              </a:rPr>
              <a:t>&gt;</a:t>
            </a:r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3FEF7C4-BBFC-4978-8BD4-60B7C5AE4C0B}"/>
              </a:ext>
            </a:extLst>
          </p:cNvPr>
          <p:cNvSpPr txBox="1"/>
          <p:nvPr/>
        </p:nvSpPr>
        <p:spPr>
          <a:xfrm>
            <a:off x="9966418" y="6008620"/>
            <a:ext cx="209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>
                <a:solidFill>
                  <a:schemeClr val="accent6"/>
                </a:solidFill>
              </a:rPr>
              <a:t>Arc&lt;Mutex&lt;</a:t>
            </a:r>
            <a:r>
              <a:rPr kumimoji="1" lang="en-US" altLang="ja-JP">
                <a:solidFill>
                  <a:schemeClr val="accent4"/>
                </a:solidFill>
              </a:rPr>
              <a:t>T</a:t>
            </a:r>
            <a:r>
              <a:rPr kumimoji="1" lang="en-US" altLang="ja-JP">
                <a:solidFill>
                  <a:schemeClr val="accent6"/>
                </a:solidFill>
              </a:rPr>
              <a:t>&gt;&gt;</a:t>
            </a:r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FFF48BE-642E-43A6-B8F4-449503B354CC}"/>
              </a:ext>
            </a:extLst>
          </p:cNvPr>
          <p:cNvSpPr txBox="1"/>
          <p:nvPr/>
        </p:nvSpPr>
        <p:spPr>
          <a:xfrm>
            <a:off x="9966418" y="6399400"/>
            <a:ext cx="209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>
                <a:solidFill>
                  <a:schemeClr val="accent6"/>
                </a:solidFill>
              </a:rPr>
              <a:t>Arc&lt;</a:t>
            </a:r>
            <a:r>
              <a:rPr kumimoji="1" lang="en-US" altLang="ja-JP" err="1">
                <a:solidFill>
                  <a:schemeClr val="accent6"/>
                </a:solidFill>
              </a:rPr>
              <a:t>RwLock</a:t>
            </a:r>
            <a:r>
              <a:rPr kumimoji="1" lang="en-US" altLang="ja-JP">
                <a:solidFill>
                  <a:schemeClr val="accent6"/>
                </a:solidFill>
              </a:rPr>
              <a:t>&lt;</a:t>
            </a:r>
            <a:r>
              <a:rPr kumimoji="1" lang="en-US" altLang="ja-JP">
                <a:solidFill>
                  <a:schemeClr val="accent4"/>
                </a:solidFill>
              </a:rPr>
              <a:t>T</a:t>
            </a:r>
            <a:r>
              <a:rPr kumimoji="1" lang="en-US" altLang="ja-JP">
                <a:solidFill>
                  <a:schemeClr val="accent6"/>
                </a:solidFill>
              </a:rPr>
              <a:t>&gt;&gt;</a:t>
            </a:r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FBCD7E6-BC37-400D-9A06-5DD5234F7D3D}"/>
              </a:ext>
            </a:extLst>
          </p:cNvPr>
          <p:cNvSpPr txBox="1"/>
          <p:nvPr/>
        </p:nvSpPr>
        <p:spPr>
          <a:xfrm>
            <a:off x="7894048" y="6010724"/>
            <a:ext cx="640080" cy="36933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>
                <a:solidFill>
                  <a:schemeClr val="bg1">
                    <a:lumMod val="75000"/>
                  </a:schemeClr>
                </a:solidFill>
              </a:rPr>
              <a:t>Type</a:t>
            </a:r>
            <a:endParaRPr kumimoji="1" lang="ja-JP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1697CF3-4CE9-4988-BD13-B647F3E0596B}"/>
              </a:ext>
            </a:extLst>
          </p:cNvPr>
          <p:cNvSpPr txBox="1"/>
          <p:nvPr/>
        </p:nvSpPr>
        <p:spPr>
          <a:xfrm>
            <a:off x="3963432" y="5224516"/>
            <a:ext cx="978538" cy="36933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>
                    <a:lumMod val="75000"/>
                  </a:schemeClr>
                </a:solidFill>
              </a:rPr>
              <a:t>Mutable</a:t>
            </a:r>
            <a:endParaRPr kumimoji="1" lang="ja-JP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7A6154D-06FB-4009-A9E7-EC86678E9F58}"/>
              </a:ext>
            </a:extLst>
          </p:cNvPr>
          <p:cNvSpPr txBox="1"/>
          <p:nvPr/>
        </p:nvSpPr>
        <p:spPr>
          <a:xfrm>
            <a:off x="180598" y="2881248"/>
            <a:ext cx="933461" cy="3693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>
                    <a:lumMod val="75000"/>
                  </a:schemeClr>
                </a:solidFill>
              </a:rPr>
              <a:t>Threads</a:t>
            </a:r>
            <a:endParaRPr kumimoji="1" lang="ja-JP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7943E8C0-C23C-4837-99B8-17084E81E195}"/>
              </a:ext>
            </a:extLst>
          </p:cNvPr>
          <p:cNvSpPr txBox="1"/>
          <p:nvPr/>
        </p:nvSpPr>
        <p:spPr>
          <a:xfrm>
            <a:off x="1815719" y="4437119"/>
            <a:ext cx="1201804" cy="369332"/>
          </a:xfrm>
          <a:prstGeom prst="rect">
            <a:avLst/>
          </a:prstGeom>
          <a:noFill/>
          <a:ln w="9525" cap="flat" cmpd="sng" algn="ctr">
            <a:solidFill>
              <a:srgbClr val="99663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>
                    <a:lumMod val="75000"/>
                  </a:schemeClr>
                </a:solidFill>
              </a:rPr>
              <a:t>Ownership</a:t>
            </a:r>
            <a:endParaRPr kumimoji="1" lang="ja-JP" altLang="en-US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39" name="コネクタ: カギ線 38">
            <a:extLst>
              <a:ext uri="{FF2B5EF4-FFF2-40B4-BE49-F238E27FC236}">
                <a16:creationId xmlns:a16="http://schemas.microsoft.com/office/drawing/2014/main" id="{9282EDAC-91EC-4225-BAEA-93B7E6C0FAC1}"/>
              </a:ext>
            </a:extLst>
          </p:cNvPr>
          <p:cNvCxnSpPr>
            <a:cxnSpLocks/>
            <a:stCxn id="37" idx="3"/>
            <a:endCxn id="481" idx="1"/>
          </p:cNvCxnSpPr>
          <p:nvPr/>
        </p:nvCxnSpPr>
        <p:spPr>
          <a:xfrm>
            <a:off x="3017523" y="4621785"/>
            <a:ext cx="2311334" cy="2872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コネクタ: カギ線 40">
            <a:extLst>
              <a:ext uri="{FF2B5EF4-FFF2-40B4-BE49-F238E27FC236}">
                <a16:creationId xmlns:a16="http://schemas.microsoft.com/office/drawing/2014/main" id="{4598CA8C-D033-48F1-A1D1-C23F76846B9D}"/>
              </a:ext>
            </a:extLst>
          </p:cNvPr>
          <p:cNvCxnSpPr>
            <a:cxnSpLocks/>
            <a:stCxn id="37" idx="2"/>
            <a:endCxn id="33" idx="1"/>
          </p:cNvCxnSpPr>
          <p:nvPr/>
        </p:nvCxnSpPr>
        <p:spPr>
          <a:xfrm rot="16200000" flipH="1">
            <a:off x="2888661" y="4334410"/>
            <a:ext cx="602731" cy="1546811"/>
          </a:xfrm>
          <a:prstGeom prst="bentConnector2">
            <a:avLst/>
          </a:prstGeom>
          <a:ln w="9525">
            <a:solidFill>
              <a:srgbClr val="996633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67446515-E177-4CE2-9EEE-0449E2376F14}"/>
              </a:ext>
            </a:extLst>
          </p:cNvPr>
          <p:cNvCxnSpPr>
            <a:cxnSpLocks/>
            <a:stCxn id="35" idx="0"/>
            <a:endCxn id="837" idx="1"/>
          </p:cNvCxnSpPr>
          <p:nvPr/>
        </p:nvCxnSpPr>
        <p:spPr>
          <a:xfrm rot="5400000" flipH="1" flipV="1">
            <a:off x="745317" y="1810846"/>
            <a:ext cx="972415" cy="1168390"/>
          </a:xfrm>
          <a:prstGeom prst="bentConnector2">
            <a:avLst/>
          </a:prstGeom>
          <a:ln w="95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48A3371A-61D8-4BA5-9F03-274DD1C8C613}"/>
              </a:ext>
            </a:extLst>
          </p:cNvPr>
          <p:cNvSpPr txBox="1"/>
          <p:nvPr/>
        </p:nvSpPr>
        <p:spPr>
          <a:xfrm>
            <a:off x="4360881" y="6112418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>
                <a:solidFill>
                  <a:schemeClr val="accent4"/>
                </a:solidFill>
              </a:rPr>
              <a:t>&lt;mut&gt;</a:t>
            </a:r>
            <a:endParaRPr kumimoji="1" lang="ja-JP" altLang="en-US">
              <a:solidFill>
                <a:schemeClr val="accent4"/>
              </a:solidFill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9C38CE50-1381-407D-8ED7-BF8A1117E8C1}"/>
              </a:ext>
            </a:extLst>
          </p:cNvPr>
          <p:cNvSpPr txBox="1"/>
          <p:nvPr/>
        </p:nvSpPr>
        <p:spPr>
          <a:xfrm>
            <a:off x="3005852" y="430051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>
                    <a:lumMod val="75000"/>
                  </a:schemeClr>
                </a:solidFill>
              </a:rPr>
              <a:t>&lt;</a:t>
            </a:r>
            <a:r>
              <a:rPr lang="en-US" altLang="ja-JP">
                <a:solidFill>
                  <a:schemeClr val="bg1">
                    <a:lumMod val="75000"/>
                  </a:schemeClr>
                </a:solidFill>
              </a:rPr>
              <a:t>un</a:t>
            </a:r>
            <a:r>
              <a:rPr kumimoji="1" lang="en-US" altLang="ja-JP">
                <a:solidFill>
                  <a:schemeClr val="bg1">
                    <a:lumMod val="75000"/>
                  </a:schemeClr>
                </a:solidFill>
              </a:rPr>
              <a:t>ique&gt;</a:t>
            </a:r>
            <a:endParaRPr kumimoji="1" lang="ja-JP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D26B7B2-666A-4835-A5B7-05B8C28732A7}"/>
              </a:ext>
            </a:extLst>
          </p:cNvPr>
          <p:cNvSpPr txBox="1"/>
          <p:nvPr/>
        </p:nvSpPr>
        <p:spPr>
          <a:xfrm>
            <a:off x="2312619" y="5386092"/>
            <a:ext cx="105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996633"/>
                </a:solidFill>
              </a:rPr>
              <a:t>&lt;shared&gt;</a:t>
            </a:r>
            <a:endParaRPr kumimoji="1" lang="ja-JP" altLang="en-US">
              <a:solidFill>
                <a:srgbClr val="996633"/>
              </a:solidFill>
            </a:endParaRPr>
          </a:p>
        </p:txBody>
      </p:sp>
      <p:cxnSp>
        <p:nvCxnSpPr>
          <p:cNvPr id="59" name="コネクタ: カギ線 58">
            <a:extLst>
              <a:ext uri="{FF2B5EF4-FFF2-40B4-BE49-F238E27FC236}">
                <a16:creationId xmlns:a16="http://schemas.microsoft.com/office/drawing/2014/main" id="{A6424091-7BB5-46BF-A4AA-2EB774452ED7}"/>
              </a:ext>
            </a:extLst>
          </p:cNvPr>
          <p:cNvCxnSpPr>
            <a:cxnSpLocks/>
            <a:stCxn id="35" idx="2"/>
            <a:endCxn id="37" idx="1"/>
          </p:cNvCxnSpPr>
          <p:nvPr/>
        </p:nvCxnSpPr>
        <p:spPr>
          <a:xfrm rot="16200000" flipH="1">
            <a:off x="545922" y="3351987"/>
            <a:ext cx="1371205" cy="1168390"/>
          </a:xfrm>
          <a:prstGeom prst="bentConnector2">
            <a:avLst/>
          </a:prstGeom>
          <a:ln w="9525">
            <a:solidFill>
              <a:schemeClr val="accent6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9" name="コネクタ: カギ線 68">
            <a:extLst>
              <a:ext uri="{FF2B5EF4-FFF2-40B4-BE49-F238E27FC236}">
                <a16:creationId xmlns:a16="http://schemas.microsoft.com/office/drawing/2014/main" id="{9C7D4CAC-7034-44B0-8A16-569787AF5184}"/>
              </a:ext>
            </a:extLst>
          </p:cNvPr>
          <p:cNvCxnSpPr>
            <a:cxnSpLocks/>
            <a:stCxn id="33" idx="2"/>
            <a:endCxn id="117" idx="1"/>
          </p:cNvCxnSpPr>
          <p:nvPr/>
        </p:nvCxnSpPr>
        <p:spPr>
          <a:xfrm rot="16200000" flipH="1">
            <a:off x="4590318" y="5456231"/>
            <a:ext cx="600923" cy="876156"/>
          </a:xfrm>
          <a:prstGeom prst="bentConnector2">
            <a:avLst/>
          </a:prstGeom>
          <a:ln w="95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コネクタ: カギ線 70">
            <a:extLst>
              <a:ext uri="{FF2B5EF4-FFF2-40B4-BE49-F238E27FC236}">
                <a16:creationId xmlns:a16="http://schemas.microsoft.com/office/drawing/2014/main" id="{0C7314C7-9154-4A25-ABC0-DF11A5111E17}"/>
              </a:ext>
            </a:extLst>
          </p:cNvPr>
          <p:cNvCxnSpPr>
            <a:cxnSpLocks/>
            <a:stCxn id="33" idx="3"/>
            <a:endCxn id="25" idx="1"/>
          </p:cNvCxnSpPr>
          <p:nvPr/>
        </p:nvCxnSpPr>
        <p:spPr>
          <a:xfrm>
            <a:off x="4941970" y="5409182"/>
            <a:ext cx="5024448" cy="2544"/>
          </a:xfrm>
          <a:prstGeom prst="bentConnector3">
            <a:avLst/>
          </a:prstGeom>
          <a:ln w="95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908FAEDD-2574-4C7E-900A-1BF354CE8806}"/>
              </a:ext>
            </a:extLst>
          </p:cNvPr>
          <p:cNvSpPr txBox="1"/>
          <p:nvPr/>
        </p:nvSpPr>
        <p:spPr>
          <a:xfrm>
            <a:off x="7871941" y="3661128"/>
            <a:ext cx="62786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>
                    <a:lumMod val="75000"/>
                  </a:schemeClr>
                </a:solidFill>
              </a:rPr>
              <a:t>Type</a:t>
            </a:r>
            <a:endParaRPr kumimoji="1" lang="ja-JP" altLang="en-US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89" name="コネクタ: カギ線 88">
            <a:extLst>
              <a:ext uri="{FF2B5EF4-FFF2-40B4-BE49-F238E27FC236}">
                <a16:creationId xmlns:a16="http://schemas.microsoft.com/office/drawing/2014/main" id="{8F9DD056-12FF-4BFD-B70F-7794338B56F0}"/>
              </a:ext>
            </a:extLst>
          </p:cNvPr>
          <p:cNvCxnSpPr>
            <a:cxnSpLocks/>
            <a:stCxn id="435" idx="0"/>
            <a:endCxn id="7" idx="1"/>
          </p:cNvCxnSpPr>
          <p:nvPr/>
        </p:nvCxnSpPr>
        <p:spPr>
          <a:xfrm rot="5400000" flipH="1" flipV="1">
            <a:off x="8970907" y="1109560"/>
            <a:ext cx="210476" cy="1780545"/>
          </a:xfrm>
          <a:prstGeom prst="bentConnector2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D4EE13D1-C855-44AA-A94C-971BC0B6F1B4}"/>
              </a:ext>
            </a:extLst>
          </p:cNvPr>
          <p:cNvCxnSpPr>
            <a:cxnSpLocks/>
            <a:stCxn id="291" idx="3"/>
            <a:endCxn id="19" idx="1"/>
          </p:cNvCxnSpPr>
          <p:nvPr/>
        </p:nvCxnSpPr>
        <p:spPr>
          <a:xfrm>
            <a:off x="4969272" y="3065915"/>
            <a:ext cx="4997146" cy="1131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4BCA325B-4538-4011-BAF4-3BBE7C0CA896}"/>
              </a:ext>
            </a:extLst>
          </p:cNvPr>
          <p:cNvSpPr txBox="1"/>
          <p:nvPr/>
        </p:nvSpPr>
        <p:spPr>
          <a:xfrm>
            <a:off x="4929700" y="5096144"/>
            <a:ext cx="1433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>
                    <a:lumMod val="75000"/>
                  </a:schemeClr>
                </a:solidFill>
              </a:rPr>
              <a:t>&lt;immutable&gt;</a:t>
            </a:r>
            <a:endParaRPr kumimoji="1" lang="ja-JP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4D976436-51AD-461C-972A-52F1046966EB}"/>
              </a:ext>
            </a:extLst>
          </p:cNvPr>
          <p:cNvSpPr txBox="1"/>
          <p:nvPr/>
        </p:nvSpPr>
        <p:spPr>
          <a:xfrm>
            <a:off x="5328857" y="6010105"/>
            <a:ext cx="604653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>
                    <a:lumMod val="75000"/>
                  </a:schemeClr>
                </a:solidFill>
              </a:rPr>
              <a:t>R/W</a:t>
            </a:r>
            <a:endParaRPr kumimoji="1" lang="ja-JP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347C7E91-E16C-4202-8B9B-6E526C971BDD}"/>
              </a:ext>
            </a:extLst>
          </p:cNvPr>
          <p:cNvSpPr txBox="1"/>
          <p:nvPr/>
        </p:nvSpPr>
        <p:spPr>
          <a:xfrm>
            <a:off x="3960797" y="1358830"/>
            <a:ext cx="939553" cy="36933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>
                <a:solidFill>
                  <a:schemeClr val="bg1">
                    <a:lumMod val="75000"/>
                  </a:schemeClr>
                </a:solidFill>
              </a:rPr>
              <a:t>Allocate</a:t>
            </a:r>
            <a:endParaRPr kumimoji="1" lang="ja-JP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7A7364CD-556F-45FB-BB0D-461A7A3C8975}"/>
              </a:ext>
            </a:extLst>
          </p:cNvPr>
          <p:cNvSpPr txBox="1"/>
          <p:nvPr/>
        </p:nvSpPr>
        <p:spPr>
          <a:xfrm>
            <a:off x="554571" y="4610577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>
                <a:solidFill>
                  <a:schemeClr val="accent6"/>
                </a:solidFill>
              </a:rPr>
              <a:t>&lt;multiple&gt;</a:t>
            </a:r>
            <a:endParaRPr kumimoji="1" lang="ja-JP" altLang="en-US">
              <a:solidFill>
                <a:schemeClr val="accent6"/>
              </a:solidFill>
            </a:endParaRPr>
          </a:p>
        </p:txBody>
      </p:sp>
      <p:cxnSp>
        <p:nvCxnSpPr>
          <p:cNvPr id="145" name="コネクタ: カギ線 144">
            <a:extLst>
              <a:ext uri="{FF2B5EF4-FFF2-40B4-BE49-F238E27FC236}">
                <a16:creationId xmlns:a16="http://schemas.microsoft.com/office/drawing/2014/main" id="{76C893D5-C937-4582-8E1F-4C6A4F2CADC4}"/>
              </a:ext>
            </a:extLst>
          </p:cNvPr>
          <p:cNvCxnSpPr>
            <a:cxnSpLocks/>
            <a:stCxn id="119" idx="3"/>
            <a:endCxn id="730" idx="1"/>
          </p:cNvCxnSpPr>
          <p:nvPr/>
        </p:nvCxnSpPr>
        <p:spPr>
          <a:xfrm flipV="1">
            <a:off x="4900350" y="1543192"/>
            <a:ext cx="792996" cy="304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テキスト ボックス 160">
            <a:extLst>
              <a:ext uri="{FF2B5EF4-FFF2-40B4-BE49-F238E27FC236}">
                <a16:creationId xmlns:a16="http://schemas.microsoft.com/office/drawing/2014/main" id="{967DFC97-02E9-4112-ACA5-724400044CD1}"/>
              </a:ext>
            </a:extLst>
          </p:cNvPr>
          <p:cNvSpPr txBox="1"/>
          <p:nvPr/>
        </p:nvSpPr>
        <p:spPr>
          <a:xfrm>
            <a:off x="9966417" y="107497"/>
            <a:ext cx="209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>
                <a:solidFill>
                  <a:srgbClr val="996633"/>
                </a:solidFill>
              </a:rPr>
              <a:t>&amp;</a:t>
            </a:r>
            <a:r>
              <a:rPr kumimoji="1" lang="en-US" altLang="ja-JP">
                <a:solidFill>
                  <a:schemeClr val="bg1">
                    <a:lumMod val="75000"/>
                  </a:schemeClr>
                </a:solidFill>
              </a:rPr>
              <a:t>T </a:t>
            </a:r>
            <a:r>
              <a:rPr kumimoji="1" lang="ja-JP" altLang="en-US">
                <a:solidFill>
                  <a:srgbClr val="818181"/>
                </a:solidFill>
              </a:rPr>
              <a:t>≈ </a:t>
            </a:r>
            <a:r>
              <a:rPr kumimoji="1" lang="en-US" altLang="ja-JP">
                <a:solidFill>
                  <a:srgbClr val="818181"/>
                </a:solidFill>
              </a:rPr>
              <a:t>*const T</a:t>
            </a:r>
          </a:p>
        </p:txBody>
      </p:sp>
      <p:sp>
        <p:nvSpPr>
          <p:cNvPr id="169" name="テキスト ボックス 168">
            <a:extLst>
              <a:ext uri="{FF2B5EF4-FFF2-40B4-BE49-F238E27FC236}">
                <a16:creationId xmlns:a16="http://schemas.microsoft.com/office/drawing/2014/main" id="{5708A2F5-938A-43D7-BA16-96C1B47AFAD8}"/>
              </a:ext>
            </a:extLst>
          </p:cNvPr>
          <p:cNvSpPr txBox="1"/>
          <p:nvPr/>
        </p:nvSpPr>
        <p:spPr>
          <a:xfrm>
            <a:off x="9966417" y="2496312"/>
            <a:ext cx="209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>
                <a:solidFill>
                  <a:srgbClr val="00B0F0"/>
                </a:solidFill>
              </a:rPr>
              <a:t>Box&lt;</a:t>
            </a:r>
            <a:r>
              <a:rPr kumimoji="1" lang="en-US" altLang="ja-JP">
                <a:solidFill>
                  <a:schemeClr val="bg1">
                    <a:lumMod val="75000"/>
                  </a:schemeClr>
                </a:solidFill>
              </a:rPr>
              <a:t>T</a:t>
            </a:r>
            <a:r>
              <a:rPr kumimoji="1" lang="en-US" altLang="ja-JP">
                <a:solidFill>
                  <a:srgbClr val="00B0F0"/>
                </a:solidFill>
              </a:rPr>
              <a:t>&gt; </a:t>
            </a:r>
            <a:r>
              <a:rPr kumimoji="1" lang="en-US" altLang="ja-JP">
                <a:solidFill>
                  <a:srgbClr val="818181"/>
                </a:solidFill>
              </a:rPr>
              <a:t>or</a:t>
            </a:r>
            <a:r>
              <a:rPr kumimoji="1" lang="en-US" altLang="ja-JP">
                <a:solidFill>
                  <a:srgbClr val="00B0F0"/>
                </a:solidFill>
              </a:rPr>
              <a:t> </a:t>
            </a:r>
            <a:r>
              <a:rPr kumimoji="1" lang="en-US" altLang="ja-JP">
                <a:solidFill>
                  <a:schemeClr val="accent4"/>
                </a:solidFill>
              </a:rPr>
              <a:t>mut</a:t>
            </a:r>
            <a:r>
              <a:rPr kumimoji="1" lang="en-US" altLang="ja-JP" baseline="30000">
                <a:solidFill>
                  <a:srgbClr val="818181"/>
                </a:solidFill>
              </a:rPr>
              <a:t>(†1)</a:t>
            </a:r>
            <a:endParaRPr kumimoji="1" lang="ja-JP" altLang="en-US">
              <a:solidFill>
                <a:srgbClr val="818181"/>
              </a:solidFill>
            </a:endParaRPr>
          </a:p>
        </p:txBody>
      </p:sp>
      <p:sp>
        <p:nvSpPr>
          <p:cNvPr id="181" name="テキスト ボックス 180">
            <a:extLst>
              <a:ext uri="{FF2B5EF4-FFF2-40B4-BE49-F238E27FC236}">
                <a16:creationId xmlns:a16="http://schemas.microsoft.com/office/drawing/2014/main" id="{A123369A-1817-491D-89F3-44C96E8C9E71}"/>
              </a:ext>
            </a:extLst>
          </p:cNvPr>
          <p:cNvSpPr txBox="1"/>
          <p:nvPr/>
        </p:nvSpPr>
        <p:spPr>
          <a:xfrm>
            <a:off x="9966417" y="471319"/>
            <a:ext cx="209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>
                <a:solidFill>
                  <a:srgbClr val="996633"/>
                </a:solidFill>
              </a:rPr>
              <a:t>&amp;</a:t>
            </a:r>
            <a:r>
              <a:rPr kumimoji="1" lang="en-US" altLang="ja-JP">
                <a:solidFill>
                  <a:schemeClr val="accent4"/>
                </a:solidFill>
              </a:rPr>
              <a:t>mut T</a:t>
            </a:r>
            <a:r>
              <a:rPr kumimoji="1" lang="en-US" altLang="ja-JP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kumimoji="1" lang="ja-JP" altLang="en-US">
                <a:solidFill>
                  <a:srgbClr val="818181"/>
                </a:solidFill>
              </a:rPr>
              <a:t>≈ </a:t>
            </a:r>
            <a:r>
              <a:rPr kumimoji="1" lang="en-US" altLang="ja-JP">
                <a:solidFill>
                  <a:srgbClr val="818181"/>
                </a:solidFill>
              </a:rPr>
              <a:t>*mut T </a:t>
            </a:r>
            <a:r>
              <a:rPr kumimoji="1" lang="en-US" altLang="ja-JP" baseline="30000">
                <a:solidFill>
                  <a:srgbClr val="818181"/>
                </a:solidFill>
              </a:rPr>
              <a:t>(†1)</a:t>
            </a:r>
            <a:endParaRPr kumimoji="1" lang="ja-JP" altLang="en-US">
              <a:solidFill>
                <a:srgbClr val="818181"/>
              </a:solidFill>
            </a:endParaRPr>
          </a:p>
        </p:txBody>
      </p:sp>
      <p:sp>
        <p:nvSpPr>
          <p:cNvPr id="183" name="テキスト ボックス 182">
            <a:extLst>
              <a:ext uri="{FF2B5EF4-FFF2-40B4-BE49-F238E27FC236}">
                <a16:creationId xmlns:a16="http://schemas.microsoft.com/office/drawing/2014/main" id="{5D586BE9-E8C4-47D4-8AA0-A719D185CAA7}"/>
              </a:ext>
            </a:extLst>
          </p:cNvPr>
          <p:cNvSpPr txBox="1"/>
          <p:nvPr/>
        </p:nvSpPr>
        <p:spPr>
          <a:xfrm>
            <a:off x="4891609" y="1218230"/>
            <a:ext cx="889411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ja-JP">
                <a:solidFill>
                  <a:schemeClr val="bg1">
                    <a:lumMod val="75000"/>
                  </a:schemeClr>
                </a:solidFill>
              </a:rPr>
              <a:t>&lt;stack&gt;</a:t>
            </a:r>
            <a:endParaRPr kumimoji="1" lang="ja-JP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5" name="テキスト ボックス 184">
            <a:extLst>
              <a:ext uri="{FF2B5EF4-FFF2-40B4-BE49-F238E27FC236}">
                <a16:creationId xmlns:a16="http://schemas.microsoft.com/office/drawing/2014/main" id="{07252E8E-9C58-4A3F-A4FF-6E75CD24313B}"/>
              </a:ext>
            </a:extLst>
          </p:cNvPr>
          <p:cNvSpPr txBox="1"/>
          <p:nvPr/>
        </p:nvSpPr>
        <p:spPr>
          <a:xfrm>
            <a:off x="4380814" y="2317931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>
                <a:solidFill>
                  <a:schemeClr val="accent2"/>
                </a:solidFill>
              </a:rPr>
              <a:t>&lt;heap&gt;</a:t>
            </a:r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91" name="テキスト ボックス 290">
            <a:extLst>
              <a:ext uri="{FF2B5EF4-FFF2-40B4-BE49-F238E27FC236}">
                <a16:creationId xmlns:a16="http://schemas.microsoft.com/office/drawing/2014/main" id="{22BC25F5-15D0-44A9-BC67-9B2BB2747FE4}"/>
              </a:ext>
            </a:extLst>
          </p:cNvPr>
          <p:cNvSpPr txBox="1"/>
          <p:nvPr/>
        </p:nvSpPr>
        <p:spPr>
          <a:xfrm>
            <a:off x="3963432" y="2881249"/>
            <a:ext cx="1005840" cy="36933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>
                    <a:lumMod val="75000"/>
                  </a:schemeClr>
                </a:solidFill>
              </a:rPr>
              <a:t>Mutable</a:t>
            </a:r>
            <a:endParaRPr kumimoji="1" lang="ja-JP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9" name="テキスト ボックス 308">
            <a:extLst>
              <a:ext uri="{FF2B5EF4-FFF2-40B4-BE49-F238E27FC236}">
                <a16:creationId xmlns:a16="http://schemas.microsoft.com/office/drawing/2014/main" id="{D88EED32-B0ED-4B4B-9FBE-50CF6F0E171D}"/>
              </a:ext>
            </a:extLst>
          </p:cNvPr>
          <p:cNvSpPr txBox="1"/>
          <p:nvPr/>
        </p:nvSpPr>
        <p:spPr>
          <a:xfrm>
            <a:off x="554571" y="1560522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>
                    <a:lumMod val="75000"/>
                  </a:schemeClr>
                </a:solidFill>
              </a:rPr>
              <a:t>&lt;single&gt;</a:t>
            </a:r>
            <a:endParaRPr kumimoji="1" lang="ja-JP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0" name="テキスト ボックス 319">
            <a:extLst>
              <a:ext uri="{FF2B5EF4-FFF2-40B4-BE49-F238E27FC236}">
                <a16:creationId xmlns:a16="http://schemas.microsoft.com/office/drawing/2014/main" id="{F8F6F5FF-6315-4D66-ACE9-311EDEC7A43B}"/>
              </a:ext>
            </a:extLst>
          </p:cNvPr>
          <p:cNvSpPr txBox="1"/>
          <p:nvPr/>
        </p:nvSpPr>
        <p:spPr>
          <a:xfrm>
            <a:off x="9966418" y="5617840"/>
            <a:ext cx="209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>
                <a:solidFill>
                  <a:schemeClr val="accent6"/>
                </a:solidFill>
              </a:rPr>
              <a:t>Arc&lt;</a:t>
            </a:r>
            <a:r>
              <a:rPr kumimoji="1" lang="en-US" altLang="ja-JP" err="1">
                <a:solidFill>
                  <a:schemeClr val="accent4"/>
                </a:solidFill>
              </a:rPr>
              <a:t>AtomicT</a:t>
            </a:r>
            <a:r>
              <a:rPr kumimoji="1" lang="en-US" altLang="ja-JP">
                <a:solidFill>
                  <a:schemeClr val="accent6"/>
                </a:solidFill>
              </a:rPr>
              <a:t>&gt;</a:t>
            </a:r>
            <a:r>
              <a:rPr kumimoji="1" lang="en-US" altLang="ja-JP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en-US" altLang="ja-JP" baseline="30000">
                <a:solidFill>
                  <a:srgbClr val="818181"/>
                </a:solidFill>
              </a:rPr>
              <a:t>(†2)</a:t>
            </a:r>
            <a:endParaRPr kumimoji="1" lang="ja-JP" altLang="en-US">
              <a:solidFill>
                <a:srgbClr val="818181"/>
              </a:solidFill>
            </a:endParaRPr>
          </a:p>
        </p:txBody>
      </p:sp>
      <p:cxnSp>
        <p:nvCxnSpPr>
          <p:cNvPr id="356" name="コネクタ: カギ線 355">
            <a:extLst>
              <a:ext uri="{FF2B5EF4-FFF2-40B4-BE49-F238E27FC236}">
                <a16:creationId xmlns:a16="http://schemas.microsoft.com/office/drawing/2014/main" id="{68577EB7-60BC-443E-9BFD-4E77A96ECB56}"/>
              </a:ext>
            </a:extLst>
          </p:cNvPr>
          <p:cNvCxnSpPr>
            <a:cxnSpLocks/>
            <a:stCxn id="117" idx="3"/>
            <a:endCxn id="31" idx="1"/>
          </p:cNvCxnSpPr>
          <p:nvPr/>
        </p:nvCxnSpPr>
        <p:spPr>
          <a:xfrm>
            <a:off x="5933510" y="6194771"/>
            <a:ext cx="1960538" cy="619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コネクタ: カギ線 358">
            <a:extLst>
              <a:ext uri="{FF2B5EF4-FFF2-40B4-BE49-F238E27FC236}">
                <a16:creationId xmlns:a16="http://schemas.microsoft.com/office/drawing/2014/main" id="{2D7721AA-EB15-41BE-80D5-58DC3025049E}"/>
              </a:ext>
            </a:extLst>
          </p:cNvPr>
          <p:cNvCxnSpPr>
            <a:cxnSpLocks/>
            <a:stCxn id="117" idx="2"/>
            <a:endCxn id="29" idx="1"/>
          </p:cNvCxnSpPr>
          <p:nvPr/>
        </p:nvCxnSpPr>
        <p:spPr>
          <a:xfrm rot="16200000" flipH="1">
            <a:off x="7696487" y="4314134"/>
            <a:ext cx="204629" cy="4335234"/>
          </a:xfrm>
          <a:prstGeom prst="bentConnector2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テキスト ボックス 361">
            <a:extLst>
              <a:ext uri="{FF2B5EF4-FFF2-40B4-BE49-F238E27FC236}">
                <a16:creationId xmlns:a16="http://schemas.microsoft.com/office/drawing/2014/main" id="{618ED5C0-B7C2-4208-8384-B577F6F236AB}"/>
              </a:ext>
            </a:extLst>
          </p:cNvPr>
          <p:cNvSpPr txBox="1"/>
          <p:nvPr/>
        </p:nvSpPr>
        <p:spPr>
          <a:xfrm>
            <a:off x="8593857" y="5473274"/>
            <a:ext cx="11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accent1"/>
                </a:solidFill>
              </a:rPr>
              <a:t>&lt;</a:t>
            </a:r>
            <a:r>
              <a:rPr kumimoji="1" lang="en-US" altLang="ja-JP" err="1">
                <a:solidFill>
                  <a:schemeClr val="accent1"/>
                </a:solidFill>
              </a:rPr>
              <a:t>bool|int</a:t>
            </a:r>
            <a:r>
              <a:rPr kumimoji="1" lang="en-US" altLang="ja-JP">
                <a:solidFill>
                  <a:schemeClr val="accent1"/>
                </a:solidFill>
              </a:rPr>
              <a:t>&gt;</a:t>
            </a:r>
            <a:endParaRPr kumimoji="1" lang="ja-JP" altLang="en-US">
              <a:solidFill>
                <a:schemeClr val="accent1"/>
              </a:solidFill>
            </a:endParaRPr>
          </a:p>
        </p:txBody>
      </p:sp>
      <p:cxnSp>
        <p:nvCxnSpPr>
          <p:cNvPr id="365" name="コネクタ: カギ線 364">
            <a:extLst>
              <a:ext uri="{FF2B5EF4-FFF2-40B4-BE49-F238E27FC236}">
                <a16:creationId xmlns:a16="http://schemas.microsoft.com/office/drawing/2014/main" id="{1BF0CE4D-2447-4769-967B-A597BACF9012}"/>
              </a:ext>
            </a:extLst>
          </p:cNvPr>
          <p:cNvCxnSpPr>
            <a:cxnSpLocks/>
            <a:stCxn id="31" idx="0"/>
            <a:endCxn id="320" idx="1"/>
          </p:cNvCxnSpPr>
          <p:nvPr/>
        </p:nvCxnSpPr>
        <p:spPr>
          <a:xfrm rot="5400000" flipH="1" flipV="1">
            <a:off x="8986144" y="5030450"/>
            <a:ext cx="208218" cy="1752330"/>
          </a:xfrm>
          <a:prstGeom prst="bentConnector2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コネクタ: カギ線 366">
            <a:extLst>
              <a:ext uri="{FF2B5EF4-FFF2-40B4-BE49-F238E27FC236}">
                <a16:creationId xmlns:a16="http://schemas.microsoft.com/office/drawing/2014/main" id="{3AB7E4C7-C987-472F-BFE3-3962F9720B7D}"/>
              </a:ext>
            </a:extLst>
          </p:cNvPr>
          <p:cNvCxnSpPr>
            <a:cxnSpLocks/>
            <a:stCxn id="31" idx="3"/>
            <a:endCxn id="27" idx="1"/>
          </p:cNvCxnSpPr>
          <p:nvPr/>
        </p:nvCxnSpPr>
        <p:spPr>
          <a:xfrm flipV="1">
            <a:off x="8534128" y="6193286"/>
            <a:ext cx="1432290" cy="2104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テキスト ボックス 374">
            <a:extLst>
              <a:ext uri="{FF2B5EF4-FFF2-40B4-BE49-F238E27FC236}">
                <a16:creationId xmlns:a16="http://schemas.microsoft.com/office/drawing/2014/main" id="{432F5D72-CF04-47F6-BE44-AA3CEB71432D}"/>
              </a:ext>
            </a:extLst>
          </p:cNvPr>
          <p:cNvSpPr txBox="1"/>
          <p:nvPr/>
        </p:nvSpPr>
        <p:spPr>
          <a:xfrm>
            <a:off x="5963375" y="6268328"/>
            <a:ext cx="1779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C00000"/>
                </a:solidFill>
              </a:rPr>
              <a:t>&lt;readers/writer&gt;</a:t>
            </a:r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386" name="テキスト ボックス 385">
            <a:extLst>
              <a:ext uri="{FF2B5EF4-FFF2-40B4-BE49-F238E27FC236}">
                <a16:creationId xmlns:a16="http://schemas.microsoft.com/office/drawing/2014/main" id="{5CD54945-2774-44B0-ACDE-14717C4C689D}"/>
              </a:ext>
            </a:extLst>
          </p:cNvPr>
          <p:cNvSpPr txBox="1"/>
          <p:nvPr/>
        </p:nvSpPr>
        <p:spPr>
          <a:xfrm>
            <a:off x="8593857" y="5849562"/>
            <a:ext cx="747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>
                    <a:lumMod val="75000"/>
                  </a:schemeClr>
                </a:solidFill>
              </a:rPr>
              <a:t>&lt;any&gt;</a:t>
            </a:r>
            <a:endParaRPr kumimoji="1" lang="ja-JP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15" name="テキスト ボックス 414">
            <a:extLst>
              <a:ext uri="{FF2B5EF4-FFF2-40B4-BE49-F238E27FC236}">
                <a16:creationId xmlns:a16="http://schemas.microsoft.com/office/drawing/2014/main" id="{1C90D2DB-10D7-4E44-A116-F4FAE951F222}"/>
              </a:ext>
            </a:extLst>
          </p:cNvPr>
          <p:cNvSpPr txBox="1"/>
          <p:nvPr/>
        </p:nvSpPr>
        <p:spPr>
          <a:xfrm>
            <a:off x="4929700" y="2755622"/>
            <a:ext cx="1433790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ja-JP">
                <a:solidFill>
                  <a:schemeClr val="bg1">
                    <a:lumMod val="75000"/>
                  </a:schemeClr>
                </a:solidFill>
              </a:rPr>
              <a:t>&lt;immutable&gt;</a:t>
            </a:r>
            <a:endParaRPr kumimoji="1" lang="ja-JP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17" name="テキスト ボックス 416">
            <a:extLst>
              <a:ext uri="{FF2B5EF4-FFF2-40B4-BE49-F238E27FC236}">
                <a16:creationId xmlns:a16="http://schemas.microsoft.com/office/drawing/2014/main" id="{96E34DBD-B10B-448C-AC7C-964EF9BB6261}"/>
              </a:ext>
            </a:extLst>
          </p:cNvPr>
          <p:cNvSpPr txBox="1"/>
          <p:nvPr/>
        </p:nvSpPr>
        <p:spPr>
          <a:xfrm>
            <a:off x="4360881" y="3780672"/>
            <a:ext cx="798617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ja-JP">
                <a:solidFill>
                  <a:schemeClr val="accent4"/>
                </a:solidFill>
              </a:rPr>
              <a:t>&lt;mut&gt;</a:t>
            </a:r>
            <a:endParaRPr kumimoji="1" lang="ja-JP" altLang="en-US">
              <a:solidFill>
                <a:schemeClr val="accent4"/>
              </a:solidFill>
            </a:endParaRPr>
          </a:p>
        </p:txBody>
      </p:sp>
      <p:cxnSp>
        <p:nvCxnSpPr>
          <p:cNvPr id="418" name="コネクタ: カギ線 417">
            <a:extLst>
              <a:ext uri="{FF2B5EF4-FFF2-40B4-BE49-F238E27FC236}">
                <a16:creationId xmlns:a16="http://schemas.microsoft.com/office/drawing/2014/main" id="{4CDE5EC9-8C1C-442F-B033-0D1ECD2776FB}"/>
              </a:ext>
            </a:extLst>
          </p:cNvPr>
          <p:cNvCxnSpPr>
            <a:cxnSpLocks/>
            <a:stCxn id="291" idx="2"/>
            <a:endCxn id="86" idx="1"/>
          </p:cNvCxnSpPr>
          <p:nvPr/>
        </p:nvCxnSpPr>
        <p:spPr>
          <a:xfrm rot="16200000" flipH="1">
            <a:off x="5871540" y="1845392"/>
            <a:ext cx="595213" cy="3405589"/>
          </a:xfrm>
          <a:prstGeom prst="bentConnector2">
            <a:avLst/>
          </a:prstGeom>
          <a:ln w="95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コネクタ: カギ線 423">
            <a:extLst>
              <a:ext uri="{FF2B5EF4-FFF2-40B4-BE49-F238E27FC236}">
                <a16:creationId xmlns:a16="http://schemas.microsoft.com/office/drawing/2014/main" id="{52B3B69F-C54B-4958-BACB-6725511F6A7C}"/>
              </a:ext>
            </a:extLst>
          </p:cNvPr>
          <p:cNvCxnSpPr>
            <a:cxnSpLocks/>
            <a:stCxn id="86" idx="0"/>
            <a:endCxn id="21" idx="1"/>
          </p:cNvCxnSpPr>
          <p:nvPr/>
        </p:nvCxnSpPr>
        <p:spPr>
          <a:xfrm rot="5400000" flipH="1" flipV="1">
            <a:off x="8974494" y="2669205"/>
            <a:ext cx="203302" cy="1780545"/>
          </a:xfrm>
          <a:prstGeom prst="bentConnector2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コネクタ: カギ線 427">
            <a:extLst>
              <a:ext uri="{FF2B5EF4-FFF2-40B4-BE49-F238E27FC236}">
                <a16:creationId xmlns:a16="http://schemas.microsoft.com/office/drawing/2014/main" id="{D99AB19D-24F6-41FB-B81C-3627FCDC1000}"/>
              </a:ext>
            </a:extLst>
          </p:cNvPr>
          <p:cNvCxnSpPr>
            <a:cxnSpLocks/>
            <a:stCxn id="86" idx="3"/>
            <a:endCxn id="23" idx="1"/>
          </p:cNvCxnSpPr>
          <p:nvPr/>
        </p:nvCxnSpPr>
        <p:spPr>
          <a:xfrm>
            <a:off x="8499805" y="3845794"/>
            <a:ext cx="1466613" cy="2812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テキスト ボックス 434">
            <a:extLst>
              <a:ext uri="{FF2B5EF4-FFF2-40B4-BE49-F238E27FC236}">
                <a16:creationId xmlns:a16="http://schemas.microsoft.com/office/drawing/2014/main" id="{D31E098A-6307-4B30-8389-D3C089317595}"/>
              </a:ext>
            </a:extLst>
          </p:cNvPr>
          <p:cNvSpPr txBox="1"/>
          <p:nvPr/>
        </p:nvSpPr>
        <p:spPr>
          <a:xfrm>
            <a:off x="7871941" y="2105070"/>
            <a:ext cx="62786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>
                    <a:lumMod val="75000"/>
                  </a:schemeClr>
                </a:solidFill>
              </a:rPr>
              <a:t>Type</a:t>
            </a:r>
            <a:endParaRPr kumimoji="1" lang="ja-JP" altLang="en-US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441" name="コネクタ: カギ線 440">
            <a:extLst>
              <a:ext uri="{FF2B5EF4-FFF2-40B4-BE49-F238E27FC236}">
                <a16:creationId xmlns:a16="http://schemas.microsoft.com/office/drawing/2014/main" id="{5678BA90-02E5-473E-9F62-228DFCC7830F}"/>
              </a:ext>
            </a:extLst>
          </p:cNvPr>
          <p:cNvCxnSpPr>
            <a:cxnSpLocks/>
            <a:stCxn id="435" idx="3"/>
            <a:endCxn id="9" idx="1"/>
          </p:cNvCxnSpPr>
          <p:nvPr/>
        </p:nvCxnSpPr>
        <p:spPr>
          <a:xfrm flipV="1">
            <a:off x="8499805" y="2287786"/>
            <a:ext cx="1466613" cy="1950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テキスト ボックス 444">
            <a:extLst>
              <a:ext uri="{FF2B5EF4-FFF2-40B4-BE49-F238E27FC236}">
                <a16:creationId xmlns:a16="http://schemas.microsoft.com/office/drawing/2014/main" id="{BB2CC628-8A13-4C68-AB35-29102D239FD5}"/>
              </a:ext>
            </a:extLst>
          </p:cNvPr>
          <p:cNvSpPr txBox="1"/>
          <p:nvPr/>
        </p:nvSpPr>
        <p:spPr>
          <a:xfrm>
            <a:off x="7894048" y="4442432"/>
            <a:ext cx="640080" cy="36933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>
                <a:solidFill>
                  <a:schemeClr val="bg1">
                    <a:lumMod val="75000"/>
                  </a:schemeClr>
                </a:solidFill>
              </a:rPr>
              <a:t>Type</a:t>
            </a:r>
            <a:endParaRPr kumimoji="1" lang="ja-JP" altLang="en-US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446" name="コネクタ: カギ線 445">
            <a:extLst>
              <a:ext uri="{FF2B5EF4-FFF2-40B4-BE49-F238E27FC236}">
                <a16:creationId xmlns:a16="http://schemas.microsoft.com/office/drawing/2014/main" id="{6127D619-4460-418D-8324-E9A9BFD625D0}"/>
              </a:ext>
            </a:extLst>
          </p:cNvPr>
          <p:cNvCxnSpPr>
            <a:cxnSpLocks/>
            <a:stCxn id="445" idx="0"/>
            <a:endCxn id="13" idx="1"/>
          </p:cNvCxnSpPr>
          <p:nvPr/>
        </p:nvCxnSpPr>
        <p:spPr>
          <a:xfrm rot="5400000" flipH="1" flipV="1">
            <a:off x="8988730" y="3464744"/>
            <a:ext cx="203046" cy="1752330"/>
          </a:xfrm>
          <a:prstGeom prst="bentConnector2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コネクタ: カギ線 448">
            <a:extLst>
              <a:ext uri="{FF2B5EF4-FFF2-40B4-BE49-F238E27FC236}">
                <a16:creationId xmlns:a16="http://schemas.microsoft.com/office/drawing/2014/main" id="{526CEAD7-1092-4ECF-99F0-21EC8A506AC8}"/>
              </a:ext>
            </a:extLst>
          </p:cNvPr>
          <p:cNvCxnSpPr>
            <a:cxnSpLocks/>
            <a:stCxn id="445" idx="3"/>
            <a:endCxn id="15" idx="1"/>
          </p:cNvCxnSpPr>
          <p:nvPr/>
        </p:nvCxnSpPr>
        <p:spPr>
          <a:xfrm>
            <a:off x="8534128" y="4627098"/>
            <a:ext cx="1432290" cy="3068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4" name="テキスト ボックス 473">
            <a:extLst>
              <a:ext uri="{FF2B5EF4-FFF2-40B4-BE49-F238E27FC236}">
                <a16:creationId xmlns:a16="http://schemas.microsoft.com/office/drawing/2014/main" id="{5A1FD5E6-418D-440C-8036-0F2586FE9DF4}"/>
              </a:ext>
            </a:extLst>
          </p:cNvPr>
          <p:cNvSpPr txBox="1"/>
          <p:nvPr/>
        </p:nvSpPr>
        <p:spPr>
          <a:xfrm>
            <a:off x="8590464" y="3126903"/>
            <a:ext cx="1356910" cy="369332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>
                <a:solidFill>
                  <a:schemeClr val="accent1"/>
                </a:solidFill>
              </a:rPr>
              <a:t>&lt;Copy-able&gt;</a:t>
            </a:r>
            <a:endParaRPr kumimoji="1" lang="ja-JP" altLang="en-US">
              <a:solidFill>
                <a:schemeClr val="accent1"/>
              </a:solidFill>
            </a:endParaRPr>
          </a:p>
        </p:txBody>
      </p:sp>
      <p:sp>
        <p:nvSpPr>
          <p:cNvPr id="476" name="テキスト ボックス 475">
            <a:extLst>
              <a:ext uri="{FF2B5EF4-FFF2-40B4-BE49-F238E27FC236}">
                <a16:creationId xmlns:a16="http://schemas.microsoft.com/office/drawing/2014/main" id="{0A1A9151-A35E-4C12-BE77-63930513DDB2}"/>
              </a:ext>
            </a:extLst>
          </p:cNvPr>
          <p:cNvSpPr txBox="1"/>
          <p:nvPr/>
        </p:nvSpPr>
        <p:spPr>
          <a:xfrm>
            <a:off x="8590464" y="3519257"/>
            <a:ext cx="747833" cy="369332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>
                <a:solidFill>
                  <a:schemeClr val="bg1">
                    <a:lumMod val="75000"/>
                  </a:schemeClr>
                </a:solidFill>
              </a:rPr>
              <a:t>&lt;any&gt;</a:t>
            </a:r>
            <a:endParaRPr kumimoji="1" lang="ja-JP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1" name="テキスト ボックス 480">
            <a:extLst>
              <a:ext uri="{FF2B5EF4-FFF2-40B4-BE49-F238E27FC236}">
                <a16:creationId xmlns:a16="http://schemas.microsoft.com/office/drawing/2014/main" id="{71C8F57E-3F07-40CC-9451-3D4D8554B8B6}"/>
              </a:ext>
            </a:extLst>
          </p:cNvPr>
          <p:cNvSpPr txBox="1"/>
          <p:nvPr/>
        </p:nvSpPr>
        <p:spPr>
          <a:xfrm>
            <a:off x="5328857" y="4439991"/>
            <a:ext cx="604653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>
                    <a:lumMod val="75000"/>
                  </a:schemeClr>
                </a:solidFill>
              </a:rPr>
              <a:t>R/W</a:t>
            </a:r>
            <a:endParaRPr kumimoji="1" lang="ja-JP" altLang="en-US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482" name="コネクタ: カギ線 481">
            <a:extLst>
              <a:ext uri="{FF2B5EF4-FFF2-40B4-BE49-F238E27FC236}">
                <a16:creationId xmlns:a16="http://schemas.microsoft.com/office/drawing/2014/main" id="{47022E7C-7009-4B8C-A565-AB8A9877A79D}"/>
              </a:ext>
            </a:extLst>
          </p:cNvPr>
          <p:cNvCxnSpPr>
            <a:cxnSpLocks/>
            <a:stCxn id="481" idx="3"/>
            <a:endCxn id="445" idx="1"/>
          </p:cNvCxnSpPr>
          <p:nvPr/>
        </p:nvCxnSpPr>
        <p:spPr>
          <a:xfrm>
            <a:off x="5933510" y="4624657"/>
            <a:ext cx="1960538" cy="2441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コネクタ: カギ線 484">
            <a:extLst>
              <a:ext uri="{FF2B5EF4-FFF2-40B4-BE49-F238E27FC236}">
                <a16:creationId xmlns:a16="http://schemas.microsoft.com/office/drawing/2014/main" id="{D852A3CB-68A8-47A8-A81E-E2724218525E}"/>
              </a:ext>
            </a:extLst>
          </p:cNvPr>
          <p:cNvCxnSpPr>
            <a:cxnSpLocks/>
            <a:stCxn id="481" idx="2"/>
            <a:endCxn id="17" idx="1"/>
          </p:cNvCxnSpPr>
          <p:nvPr/>
        </p:nvCxnSpPr>
        <p:spPr>
          <a:xfrm rot="16200000" flipH="1">
            <a:off x="7692990" y="2747517"/>
            <a:ext cx="211623" cy="4335234"/>
          </a:xfrm>
          <a:prstGeom prst="bentConnector2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" name="テキスト ボックス 511">
            <a:extLst>
              <a:ext uri="{FF2B5EF4-FFF2-40B4-BE49-F238E27FC236}">
                <a16:creationId xmlns:a16="http://schemas.microsoft.com/office/drawing/2014/main" id="{8D383659-81D8-4A2B-B8D6-ABCDA7E4F7B1}"/>
              </a:ext>
            </a:extLst>
          </p:cNvPr>
          <p:cNvSpPr txBox="1"/>
          <p:nvPr/>
        </p:nvSpPr>
        <p:spPr>
          <a:xfrm>
            <a:off x="8593857" y="3933383"/>
            <a:ext cx="11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accent1"/>
                </a:solidFill>
              </a:rPr>
              <a:t>&lt;</a:t>
            </a:r>
            <a:r>
              <a:rPr kumimoji="1" lang="en-US" altLang="ja-JP" err="1">
                <a:solidFill>
                  <a:schemeClr val="accent1"/>
                </a:solidFill>
              </a:rPr>
              <a:t>bool|int</a:t>
            </a:r>
            <a:r>
              <a:rPr kumimoji="1" lang="en-US" altLang="ja-JP">
                <a:solidFill>
                  <a:schemeClr val="accent1"/>
                </a:solidFill>
              </a:rPr>
              <a:t>&gt;</a:t>
            </a:r>
            <a:endParaRPr kumimoji="1" lang="ja-JP" altLang="en-US">
              <a:solidFill>
                <a:schemeClr val="accent1"/>
              </a:solidFill>
            </a:endParaRPr>
          </a:p>
        </p:txBody>
      </p:sp>
      <p:sp>
        <p:nvSpPr>
          <p:cNvPr id="514" name="テキスト ボックス 513">
            <a:extLst>
              <a:ext uri="{FF2B5EF4-FFF2-40B4-BE49-F238E27FC236}">
                <a16:creationId xmlns:a16="http://schemas.microsoft.com/office/drawing/2014/main" id="{799D4D22-E764-4C9D-9844-FAB2E7028D62}"/>
              </a:ext>
            </a:extLst>
          </p:cNvPr>
          <p:cNvSpPr txBox="1"/>
          <p:nvPr/>
        </p:nvSpPr>
        <p:spPr>
          <a:xfrm>
            <a:off x="8593857" y="4311897"/>
            <a:ext cx="747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>
                    <a:lumMod val="75000"/>
                  </a:schemeClr>
                </a:solidFill>
              </a:rPr>
              <a:t>&lt;any&gt;</a:t>
            </a:r>
            <a:endParaRPr kumimoji="1" lang="ja-JP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16" name="テキスト ボックス 515">
            <a:extLst>
              <a:ext uri="{FF2B5EF4-FFF2-40B4-BE49-F238E27FC236}">
                <a16:creationId xmlns:a16="http://schemas.microsoft.com/office/drawing/2014/main" id="{56B926CA-195E-4737-83E5-0E38CD61CFA1}"/>
              </a:ext>
            </a:extLst>
          </p:cNvPr>
          <p:cNvSpPr txBox="1"/>
          <p:nvPr/>
        </p:nvSpPr>
        <p:spPr>
          <a:xfrm>
            <a:off x="8590464" y="1567121"/>
            <a:ext cx="1356910" cy="369332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>
                <a:solidFill>
                  <a:schemeClr val="accent1"/>
                </a:solidFill>
              </a:rPr>
              <a:t>&lt;Copy-able&gt;</a:t>
            </a:r>
            <a:endParaRPr kumimoji="1" lang="ja-JP" altLang="en-US">
              <a:solidFill>
                <a:schemeClr val="accent1"/>
              </a:solidFill>
            </a:endParaRPr>
          </a:p>
        </p:txBody>
      </p:sp>
      <p:sp>
        <p:nvSpPr>
          <p:cNvPr id="518" name="テキスト ボックス 517">
            <a:extLst>
              <a:ext uri="{FF2B5EF4-FFF2-40B4-BE49-F238E27FC236}">
                <a16:creationId xmlns:a16="http://schemas.microsoft.com/office/drawing/2014/main" id="{E9F77E72-67FB-431D-8B15-3DD102DBAB20}"/>
              </a:ext>
            </a:extLst>
          </p:cNvPr>
          <p:cNvSpPr txBox="1"/>
          <p:nvPr/>
        </p:nvSpPr>
        <p:spPr>
          <a:xfrm>
            <a:off x="8590464" y="1933655"/>
            <a:ext cx="747833" cy="369332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>
                <a:solidFill>
                  <a:schemeClr val="bg1">
                    <a:lumMod val="75000"/>
                  </a:schemeClr>
                </a:solidFill>
              </a:rPr>
              <a:t>&lt;any&gt;</a:t>
            </a:r>
            <a:endParaRPr kumimoji="1" lang="ja-JP" altLang="en-US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545" name="コネクタ: カギ線 544">
            <a:extLst>
              <a:ext uri="{FF2B5EF4-FFF2-40B4-BE49-F238E27FC236}">
                <a16:creationId xmlns:a16="http://schemas.microsoft.com/office/drawing/2014/main" id="{2C997B18-D272-4A4B-ACE0-55A83CD0636E}"/>
              </a:ext>
            </a:extLst>
          </p:cNvPr>
          <p:cNvCxnSpPr>
            <a:cxnSpLocks/>
            <a:stCxn id="119" idx="2"/>
            <a:endCxn id="169" idx="1"/>
          </p:cNvCxnSpPr>
          <p:nvPr/>
        </p:nvCxnSpPr>
        <p:spPr>
          <a:xfrm rot="16200000" flipH="1">
            <a:off x="6722087" y="-563352"/>
            <a:ext cx="952816" cy="5535843"/>
          </a:xfrm>
          <a:prstGeom prst="bentConnector2">
            <a:avLst/>
          </a:prstGeom>
          <a:ln w="95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5" name="テキスト ボックス 594">
            <a:extLst>
              <a:ext uri="{FF2B5EF4-FFF2-40B4-BE49-F238E27FC236}">
                <a16:creationId xmlns:a16="http://schemas.microsoft.com/office/drawing/2014/main" id="{82D42A4C-A7E8-4D60-A444-94B0297C3FD2}"/>
              </a:ext>
            </a:extLst>
          </p:cNvPr>
          <p:cNvSpPr txBox="1"/>
          <p:nvPr/>
        </p:nvSpPr>
        <p:spPr>
          <a:xfrm>
            <a:off x="5963375" y="4293695"/>
            <a:ext cx="1693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>
                    <a:lumMod val="75000"/>
                  </a:schemeClr>
                </a:solidFill>
              </a:rPr>
              <a:t>&lt;reader/writer&gt;</a:t>
            </a:r>
            <a:endParaRPr kumimoji="1" lang="ja-JP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97" name="テキスト ボックス 596">
            <a:extLst>
              <a:ext uri="{FF2B5EF4-FFF2-40B4-BE49-F238E27FC236}">
                <a16:creationId xmlns:a16="http://schemas.microsoft.com/office/drawing/2014/main" id="{071D86A7-ADF9-4EA0-92F6-EDBAFC043FED}"/>
              </a:ext>
            </a:extLst>
          </p:cNvPr>
          <p:cNvSpPr txBox="1"/>
          <p:nvPr/>
        </p:nvSpPr>
        <p:spPr>
          <a:xfrm>
            <a:off x="5963375" y="4703681"/>
            <a:ext cx="1779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C00000"/>
                </a:solidFill>
              </a:rPr>
              <a:t>&lt;readers/writer&gt;</a:t>
            </a:r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728" name="テキスト ボックス 727">
            <a:extLst>
              <a:ext uri="{FF2B5EF4-FFF2-40B4-BE49-F238E27FC236}">
                <a16:creationId xmlns:a16="http://schemas.microsoft.com/office/drawing/2014/main" id="{1D944981-7247-4CAE-A2E5-717AD0716F0E}"/>
              </a:ext>
            </a:extLst>
          </p:cNvPr>
          <p:cNvSpPr txBox="1"/>
          <p:nvPr/>
        </p:nvSpPr>
        <p:spPr>
          <a:xfrm>
            <a:off x="9631901" y="803337"/>
            <a:ext cx="1553117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ja-JP">
                <a:solidFill>
                  <a:srgbClr val="996633"/>
                </a:solidFill>
              </a:rPr>
              <a:t>&lt;&amp;ref|*deref&gt;</a:t>
            </a:r>
            <a:endParaRPr kumimoji="1" lang="ja-JP" altLang="en-US">
              <a:solidFill>
                <a:srgbClr val="996633"/>
              </a:solidFill>
            </a:endParaRPr>
          </a:p>
        </p:txBody>
      </p:sp>
      <p:sp>
        <p:nvSpPr>
          <p:cNvPr id="730" name="テキスト ボックス 729">
            <a:extLst>
              <a:ext uri="{FF2B5EF4-FFF2-40B4-BE49-F238E27FC236}">
                <a16:creationId xmlns:a16="http://schemas.microsoft.com/office/drawing/2014/main" id="{54F53D8E-7960-46B3-9BD2-6D74583E46C7}"/>
              </a:ext>
            </a:extLst>
          </p:cNvPr>
          <p:cNvSpPr txBox="1"/>
          <p:nvPr/>
        </p:nvSpPr>
        <p:spPr>
          <a:xfrm>
            <a:off x="5693346" y="1358526"/>
            <a:ext cx="1910075" cy="36933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>
                    <a:lumMod val="75000"/>
                  </a:schemeClr>
                </a:solidFill>
              </a:rPr>
              <a:t>Interior-mutability</a:t>
            </a:r>
            <a:endParaRPr kumimoji="1" lang="ja-JP" altLang="en-US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732" name="コネクタ: カギ線 731">
            <a:extLst>
              <a:ext uri="{FF2B5EF4-FFF2-40B4-BE49-F238E27FC236}">
                <a16:creationId xmlns:a16="http://schemas.microsoft.com/office/drawing/2014/main" id="{D8ED7120-5ACB-496F-A7F6-75CABFB7A4E1}"/>
              </a:ext>
            </a:extLst>
          </p:cNvPr>
          <p:cNvCxnSpPr>
            <a:cxnSpLocks/>
            <a:stCxn id="730" idx="3"/>
            <a:endCxn id="5" idx="1"/>
          </p:cNvCxnSpPr>
          <p:nvPr/>
        </p:nvCxnSpPr>
        <p:spPr>
          <a:xfrm>
            <a:off x="7603421" y="1543192"/>
            <a:ext cx="2362997" cy="2174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37" name="コネクタ: カギ線 736">
            <a:extLst>
              <a:ext uri="{FF2B5EF4-FFF2-40B4-BE49-F238E27FC236}">
                <a16:creationId xmlns:a16="http://schemas.microsoft.com/office/drawing/2014/main" id="{34144F44-4564-4806-B6CA-AC01456863BA}"/>
              </a:ext>
            </a:extLst>
          </p:cNvPr>
          <p:cNvCxnSpPr>
            <a:cxnSpLocks/>
            <a:stCxn id="730" idx="2"/>
            <a:endCxn id="435" idx="1"/>
          </p:cNvCxnSpPr>
          <p:nvPr/>
        </p:nvCxnSpPr>
        <p:spPr>
          <a:xfrm rot="16200000" flipH="1">
            <a:off x="6979223" y="1397018"/>
            <a:ext cx="561878" cy="1223557"/>
          </a:xfrm>
          <a:prstGeom prst="bentConnector2">
            <a:avLst/>
          </a:prstGeom>
          <a:ln w="9525">
            <a:solidFill>
              <a:schemeClr val="accent4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41" name="テキスト ボックス 740">
            <a:extLst>
              <a:ext uri="{FF2B5EF4-FFF2-40B4-BE49-F238E27FC236}">
                <a16:creationId xmlns:a16="http://schemas.microsoft.com/office/drawing/2014/main" id="{CA8CD4FA-4651-4C5C-A4AA-61F50A667DC3}"/>
              </a:ext>
            </a:extLst>
          </p:cNvPr>
          <p:cNvSpPr txBox="1"/>
          <p:nvPr/>
        </p:nvSpPr>
        <p:spPr>
          <a:xfrm>
            <a:off x="7582343" y="1239030"/>
            <a:ext cx="1263487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ja-JP">
                <a:solidFill>
                  <a:schemeClr val="bg1">
                    <a:lumMod val="75000"/>
                  </a:schemeClr>
                </a:solidFill>
              </a:rPr>
              <a:t>&lt;not need&gt;</a:t>
            </a:r>
            <a:endParaRPr kumimoji="1" lang="ja-JP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43" name="テキスト ボックス 742">
            <a:extLst>
              <a:ext uri="{FF2B5EF4-FFF2-40B4-BE49-F238E27FC236}">
                <a16:creationId xmlns:a16="http://schemas.microsoft.com/office/drawing/2014/main" id="{C427CB14-B3B2-4700-9BD4-D90CE4012B9A}"/>
              </a:ext>
            </a:extLst>
          </p:cNvPr>
          <p:cNvSpPr txBox="1"/>
          <p:nvPr/>
        </p:nvSpPr>
        <p:spPr>
          <a:xfrm>
            <a:off x="6569555" y="2216831"/>
            <a:ext cx="889987" cy="369332"/>
          </a:xfrm>
          <a:prstGeom prst="rect">
            <a:avLst/>
          </a:prstGeom>
          <a:ln w="9525"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>
                <a:solidFill>
                  <a:schemeClr val="accent4"/>
                </a:solidFill>
              </a:rPr>
              <a:t>&lt;need&gt;</a:t>
            </a:r>
            <a:endParaRPr kumimoji="1" lang="ja-JP" altLang="en-US">
              <a:solidFill>
                <a:schemeClr val="accent4"/>
              </a:solidFill>
            </a:endParaRPr>
          </a:p>
        </p:txBody>
      </p:sp>
      <p:sp>
        <p:nvSpPr>
          <p:cNvPr id="747" name="テキスト ボックス 746">
            <a:extLst>
              <a:ext uri="{FF2B5EF4-FFF2-40B4-BE49-F238E27FC236}">
                <a16:creationId xmlns:a16="http://schemas.microsoft.com/office/drawing/2014/main" id="{1C6FEA5A-58B2-4EF7-AE47-65E752A99A25}"/>
              </a:ext>
            </a:extLst>
          </p:cNvPr>
          <p:cNvSpPr txBox="1"/>
          <p:nvPr/>
        </p:nvSpPr>
        <p:spPr>
          <a:xfrm>
            <a:off x="6196034" y="22243"/>
            <a:ext cx="231720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000">
                <a:solidFill>
                  <a:srgbClr val="818181"/>
                </a:solidFill>
              </a:rPr>
              <a:t>(†1): `</a:t>
            </a:r>
            <a:r>
              <a:rPr kumimoji="1" lang="en-US" altLang="ja-JP" sz="1000">
                <a:solidFill>
                  <a:schemeClr val="accent4"/>
                </a:solidFill>
              </a:rPr>
              <a:t>mut</a:t>
            </a:r>
            <a:r>
              <a:rPr kumimoji="1" lang="en-US" altLang="ja-JP" sz="1000">
                <a:solidFill>
                  <a:srgbClr val="818181"/>
                </a:solidFill>
              </a:rPr>
              <a:t> T` is </a:t>
            </a:r>
            <a:r>
              <a:rPr kumimoji="1" lang="en-US" altLang="ja-JP" sz="1000" u="sng">
                <a:solidFill>
                  <a:srgbClr val="818181"/>
                </a:solidFill>
              </a:rPr>
              <a:t>not a Type</a:t>
            </a:r>
            <a:r>
              <a:rPr kumimoji="1" lang="en-US" altLang="ja-JP" sz="1000">
                <a:solidFill>
                  <a:srgbClr val="818181"/>
                </a:solidFill>
              </a:rPr>
              <a:t>, this suggestion means to “be use the `mut` keyword like a `let </a:t>
            </a:r>
            <a:r>
              <a:rPr kumimoji="1" lang="en-US" altLang="ja-JP" sz="1000">
                <a:solidFill>
                  <a:schemeClr val="accent4"/>
                </a:solidFill>
              </a:rPr>
              <a:t>mut</a:t>
            </a:r>
            <a:r>
              <a:rPr kumimoji="1" lang="en-US" altLang="ja-JP" sz="1000">
                <a:solidFill>
                  <a:srgbClr val="818181"/>
                </a:solidFill>
              </a:rPr>
              <a:t> x: T` for your binding if it needs mutability”.</a:t>
            </a:r>
          </a:p>
          <a:p>
            <a:endParaRPr kumimoji="1" lang="en-US" altLang="ja-JP" sz="1000">
              <a:solidFill>
                <a:srgbClr val="818181"/>
              </a:solidFill>
            </a:endParaRPr>
          </a:p>
          <a:p>
            <a:r>
              <a:rPr kumimoji="1" lang="en-US" altLang="ja-JP" sz="1000">
                <a:solidFill>
                  <a:srgbClr val="818181"/>
                </a:solidFill>
              </a:rPr>
              <a:t>(†2): `</a:t>
            </a:r>
            <a:r>
              <a:rPr kumimoji="1" lang="en-US" altLang="ja-JP" sz="1000" err="1">
                <a:solidFill>
                  <a:srgbClr val="818181"/>
                </a:solidFill>
              </a:rPr>
              <a:t>bool|int</a:t>
            </a:r>
            <a:r>
              <a:rPr kumimoji="1" lang="en-US" altLang="ja-JP" sz="1000">
                <a:solidFill>
                  <a:srgbClr val="818181"/>
                </a:solidFill>
              </a:rPr>
              <a:t>` means to “Boolean or Integral” that is Bool, I8, I16, I32, I64, </a:t>
            </a:r>
            <a:r>
              <a:rPr kumimoji="1" lang="en-US" altLang="ja-JP" sz="1000" err="1">
                <a:solidFill>
                  <a:srgbClr val="818181"/>
                </a:solidFill>
              </a:rPr>
              <a:t>Isize</a:t>
            </a:r>
            <a:r>
              <a:rPr kumimoji="1" lang="en-US" altLang="ja-JP" sz="1000">
                <a:solidFill>
                  <a:srgbClr val="818181"/>
                </a:solidFill>
              </a:rPr>
              <a:t>, U8, U16, U32, U64, </a:t>
            </a:r>
            <a:r>
              <a:rPr kumimoji="1" lang="en-US" altLang="ja-JP" sz="1000" err="1">
                <a:solidFill>
                  <a:srgbClr val="818181"/>
                </a:solidFill>
              </a:rPr>
              <a:t>Usize</a:t>
            </a:r>
            <a:r>
              <a:rPr kumimoji="1" lang="en-US" altLang="ja-JP" sz="1000">
                <a:solidFill>
                  <a:srgbClr val="818181"/>
                </a:solidFill>
              </a:rPr>
              <a:t> and </a:t>
            </a:r>
            <a:r>
              <a:rPr kumimoji="1" lang="en-US" altLang="ja-JP" sz="1000" err="1">
                <a:solidFill>
                  <a:srgbClr val="818181"/>
                </a:solidFill>
              </a:rPr>
              <a:t>Ptr</a:t>
            </a:r>
            <a:r>
              <a:rPr kumimoji="1" lang="en-US" altLang="ja-JP" sz="1000">
                <a:solidFill>
                  <a:srgbClr val="818181"/>
                </a:solidFill>
              </a:rPr>
              <a:t>.</a:t>
            </a:r>
          </a:p>
        </p:txBody>
      </p:sp>
      <p:sp>
        <p:nvSpPr>
          <p:cNvPr id="837" name="テキスト ボックス 836">
            <a:extLst>
              <a:ext uri="{FF2B5EF4-FFF2-40B4-BE49-F238E27FC236}">
                <a16:creationId xmlns:a16="http://schemas.microsoft.com/office/drawing/2014/main" id="{E808BF1C-2F4A-44F5-ADC0-9B6A6A9D78A0}"/>
              </a:ext>
            </a:extLst>
          </p:cNvPr>
          <p:cNvSpPr txBox="1"/>
          <p:nvPr/>
        </p:nvSpPr>
        <p:spPr>
          <a:xfrm>
            <a:off x="1815719" y="1724167"/>
            <a:ext cx="1201804" cy="369332"/>
          </a:xfrm>
          <a:prstGeom prst="rect">
            <a:avLst/>
          </a:prstGeom>
          <a:noFill/>
          <a:ln w="9525" cap="flat" cmpd="sng" algn="ctr">
            <a:solidFill>
              <a:srgbClr val="99663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>
                    <a:lumMod val="75000"/>
                  </a:schemeClr>
                </a:solidFill>
              </a:rPr>
              <a:t>Ownership</a:t>
            </a:r>
            <a:endParaRPr kumimoji="1" lang="ja-JP" altLang="en-US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838" name="コネクタ: カギ線 837">
            <a:extLst>
              <a:ext uri="{FF2B5EF4-FFF2-40B4-BE49-F238E27FC236}">
                <a16:creationId xmlns:a16="http://schemas.microsoft.com/office/drawing/2014/main" id="{9AF8DCFB-B214-448D-BF00-21FAAE8B1803}"/>
              </a:ext>
            </a:extLst>
          </p:cNvPr>
          <p:cNvCxnSpPr>
            <a:cxnSpLocks/>
            <a:stCxn id="837" idx="2"/>
            <a:endCxn id="291" idx="1"/>
          </p:cNvCxnSpPr>
          <p:nvPr/>
        </p:nvCxnSpPr>
        <p:spPr>
          <a:xfrm rot="16200000" flipH="1">
            <a:off x="2703818" y="1806301"/>
            <a:ext cx="972416" cy="1546811"/>
          </a:xfrm>
          <a:prstGeom prst="bentConnector2">
            <a:avLst/>
          </a:prstGeom>
          <a:ln w="9525">
            <a:solidFill>
              <a:srgbClr val="996633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1" name="コネクタ: カギ線 840">
            <a:extLst>
              <a:ext uri="{FF2B5EF4-FFF2-40B4-BE49-F238E27FC236}">
                <a16:creationId xmlns:a16="http://schemas.microsoft.com/office/drawing/2014/main" id="{8BA865D6-2CB2-4877-A71C-4C80B2128CB6}"/>
              </a:ext>
            </a:extLst>
          </p:cNvPr>
          <p:cNvCxnSpPr>
            <a:cxnSpLocks/>
            <a:stCxn id="837" idx="0"/>
            <a:endCxn id="119" idx="1"/>
          </p:cNvCxnSpPr>
          <p:nvPr/>
        </p:nvCxnSpPr>
        <p:spPr>
          <a:xfrm rot="5400000" flipH="1" flipV="1">
            <a:off x="3098374" y="861744"/>
            <a:ext cx="180671" cy="1544176"/>
          </a:xfrm>
          <a:prstGeom prst="bentConnector2">
            <a:avLst/>
          </a:prstGeom>
          <a:ln w="95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2" name="テキスト ボックス 851">
            <a:extLst>
              <a:ext uri="{FF2B5EF4-FFF2-40B4-BE49-F238E27FC236}">
                <a16:creationId xmlns:a16="http://schemas.microsoft.com/office/drawing/2014/main" id="{926EA2CC-849D-450E-AEDF-1B1A56D3547B}"/>
              </a:ext>
            </a:extLst>
          </p:cNvPr>
          <p:cNvSpPr txBox="1"/>
          <p:nvPr/>
        </p:nvSpPr>
        <p:spPr>
          <a:xfrm>
            <a:off x="2312619" y="3017856"/>
            <a:ext cx="105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996633"/>
                </a:solidFill>
              </a:rPr>
              <a:t>&lt;shared&gt;</a:t>
            </a:r>
            <a:endParaRPr kumimoji="1" lang="ja-JP" altLang="en-US">
              <a:solidFill>
                <a:srgbClr val="996633"/>
              </a:solidFill>
            </a:endParaRPr>
          </a:p>
        </p:txBody>
      </p:sp>
      <p:sp>
        <p:nvSpPr>
          <p:cNvPr id="854" name="テキスト ボックス 853">
            <a:extLst>
              <a:ext uri="{FF2B5EF4-FFF2-40B4-BE49-F238E27FC236}">
                <a16:creationId xmlns:a16="http://schemas.microsoft.com/office/drawing/2014/main" id="{5B0AF5F7-469D-4B4A-BAD3-9EB5909C3E48}"/>
              </a:ext>
            </a:extLst>
          </p:cNvPr>
          <p:cNvSpPr txBox="1"/>
          <p:nvPr/>
        </p:nvSpPr>
        <p:spPr>
          <a:xfrm>
            <a:off x="2312619" y="121823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>
                    <a:lumMod val="75000"/>
                  </a:schemeClr>
                </a:solidFill>
              </a:rPr>
              <a:t>&lt;</a:t>
            </a:r>
            <a:r>
              <a:rPr lang="en-US" altLang="ja-JP">
                <a:solidFill>
                  <a:schemeClr val="bg1">
                    <a:lumMod val="75000"/>
                  </a:schemeClr>
                </a:solidFill>
              </a:rPr>
              <a:t>un</a:t>
            </a:r>
            <a:r>
              <a:rPr kumimoji="1" lang="en-US" altLang="ja-JP">
                <a:solidFill>
                  <a:schemeClr val="bg1">
                    <a:lumMod val="75000"/>
                  </a:schemeClr>
                </a:solidFill>
              </a:rPr>
              <a:t>ique&gt;</a:t>
            </a:r>
            <a:endParaRPr kumimoji="1" lang="ja-JP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86" name="テキスト ボックス 1085">
            <a:extLst>
              <a:ext uri="{FF2B5EF4-FFF2-40B4-BE49-F238E27FC236}">
                <a16:creationId xmlns:a16="http://schemas.microsoft.com/office/drawing/2014/main" id="{7DAF253D-983A-427E-98C3-85CAE131F150}"/>
              </a:ext>
            </a:extLst>
          </p:cNvPr>
          <p:cNvSpPr txBox="1"/>
          <p:nvPr/>
        </p:nvSpPr>
        <p:spPr>
          <a:xfrm>
            <a:off x="156696" y="108401"/>
            <a:ext cx="51423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2400">
                <a:solidFill>
                  <a:schemeClr val="bg1">
                    <a:lumMod val="75000"/>
                  </a:schemeClr>
                </a:solidFill>
              </a:rPr>
              <a:t>Rust Memory Container Cheat-sheet</a:t>
            </a:r>
          </a:p>
        </p:txBody>
      </p:sp>
      <p:cxnSp>
        <p:nvCxnSpPr>
          <p:cNvPr id="67" name="コネクタ: カギ線 66">
            <a:extLst>
              <a:ext uri="{FF2B5EF4-FFF2-40B4-BE49-F238E27FC236}">
                <a16:creationId xmlns:a16="http://schemas.microsoft.com/office/drawing/2014/main" id="{61F1768A-F3D5-4FEE-8EDF-FD03934B7A31}"/>
              </a:ext>
            </a:extLst>
          </p:cNvPr>
          <p:cNvCxnSpPr>
            <a:cxnSpLocks/>
            <a:stCxn id="1017" idx="0"/>
            <a:endCxn id="181" idx="1"/>
          </p:cNvCxnSpPr>
          <p:nvPr/>
        </p:nvCxnSpPr>
        <p:spPr>
          <a:xfrm rot="16200000" flipV="1">
            <a:off x="10150917" y="471486"/>
            <a:ext cx="732987" cy="1101986"/>
          </a:xfrm>
          <a:prstGeom prst="bentConnector4">
            <a:avLst>
              <a:gd name="adj1" fmla="val 37403"/>
              <a:gd name="adj2" fmla="val 223764"/>
            </a:avLst>
          </a:prstGeom>
          <a:ln w="9525">
            <a:solidFill>
              <a:srgbClr val="996633"/>
            </a:solidFill>
            <a:prstDash val="lg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コネクタ: カギ線 240">
            <a:extLst>
              <a:ext uri="{FF2B5EF4-FFF2-40B4-BE49-F238E27FC236}">
                <a16:creationId xmlns:a16="http://schemas.microsoft.com/office/drawing/2014/main" id="{AA69F0CC-6913-438B-9EB8-6A358C4E8AD8}"/>
              </a:ext>
            </a:extLst>
          </p:cNvPr>
          <p:cNvCxnSpPr>
            <a:cxnSpLocks/>
            <a:stCxn id="1017" idx="0"/>
            <a:endCxn id="161" idx="1"/>
          </p:cNvCxnSpPr>
          <p:nvPr/>
        </p:nvCxnSpPr>
        <p:spPr>
          <a:xfrm rot="16200000" flipV="1">
            <a:off x="9969006" y="289575"/>
            <a:ext cx="1096809" cy="1101986"/>
          </a:xfrm>
          <a:prstGeom prst="bentConnector4">
            <a:avLst>
              <a:gd name="adj1" fmla="val 25069"/>
              <a:gd name="adj2" fmla="val 223764"/>
            </a:avLst>
          </a:prstGeom>
          <a:ln w="9525">
            <a:solidFill>
              <a:srgbClr val="996633"/>
            </a:solidFill>
            <a:prstDash val="lg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7" name="正方形/長方形 1016">
            <a:extLst>
              <a:ext uri="{FF2B5EF4-FFF2-40B4-BE49-F238E27FC236}">
                <a16:creationId xmlns:a16="http://schemas.microsoft.com/office/drawing/2014/main" id="{FA9015AB-5F3B-4780-9A11-911760500864}"/>
              </a:ext>
            </a:extLst>
          </p:cNvPr>
          <p:cNvSpPr/>
          <p:nvPr/>
        </p:nvSpPr>
        <p:spPr>
          <a:xfrm>
            <a:off x="10023313" y="1388972"/>
            <a:ext cx="2090179" cy="5376691"/>
          </a:xfrm>
          <a:prstGeom prst="rect">
            <a:avLst/>
          </a:prstGeom>
          <a:noFill/>
          <a:ln w="9525" cap="flat" cmpd="sng" algn="ctr">
            <a:solidFill>
              <a:srgbClr val="996633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5" name="正方形/長方形 1264">
            <a:extLst>
              <a:ext uri="{FF2B5EF4-FFF2-40B4-BE49-F238E27FC236}">
                <a16:creationId xmlns:a16="http://schemas.microsoft.com/office/drawing/2014/main" id="{065D2429-D342-4B89-95CB-FD1B6C06A911}"/>
              </a:ext>
            </a:extLst>
          </p:cNvPr>
          <p:cNvSpPr/>
          <p:nvPr/>
        </p:nvSpPr>
        <p:spPr>
          <a:xfrm>
            <a:off x="9984161" y="121978"/>
            <a:ext cx="2090179" cy="691035"/>
          </a:xfrm>
          <a:prstGeom prst="rect">
            <a:avLst/>
          </a:prstGeom>
          <a:noFill/>
          <a:ln w="9525" cap="flat" cmpd="sng" algn="ctr">
            <a:solidFill>
              <a:srgbClr val="996633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1395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2341</TotalTime>
  <Words>312</Words>
  <Application>Microsoft Office PowerPoint</Application>
  <PresentationFormat>ワイド画面</PresentationFormat>
  <Paragraphs>64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Ito Usagi</dc:creator>
  <cp:lastModifiedBy>Ito Usagi</cp:lastModifiedBy>
  <cp:revision>45</cp:revision>
  <dcterms:created xsi:type="dcterms:W3CDTF">2020-08-21T04:02:11Z</dcterms:created>
  <dcterms:modified xsi:type="dcterms:W3CDTF">2020-08-22T19:03:52Z</dcterms:modified>
</cp:coreProperties>
</file>