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353" r:id="rId4"/>
    <p:sldId id="346" r:id="rId5"/>
    <p:sldId id="354" r:id="rId6"/>
    <p:sldId id="347" r:id="rId7"/>
    <p:sldId id="348" r:id="rId8"/>
    <p:sldId id="349" r:id="rId9"/>
    <p:sldId id="350" r:id="rId10"/>
    <p:sldId id="277" r:id="rId11"/>
    <p:sldId id="258" r:id="rId12"/>
    <p:sldId id="352" r:id="rId13"/>
    <p:sldId id="355" r:id="rId14"/>
    <p:sldId id="336" r:id="rId15"/>
    <p:sldId id="260" r:id="rId16"/>
    <p:sldId id="301" r:id="rId17"/>
    <p:sldId id="338" r:id="rId18"/>
    <p:sldId id="340" r:id="rId19"/>
    <p:sldId id="341" r:id="rId20"/>
    <p:sldId id="342" r:id="rId21"/>
    <p:sldId id="343" r:id="rId22"/>
    <p:sldId id="337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44" r:id="rId35"/>
    <p:sldId id="314" r:id="rId36"/>
    <p:sldId id="316" r:id="rId37"/>
    <p:sldId id="315" r:id="rId38"/>
    <p:sldId id="317" r:id="rId39"/>
    <p:sldId id="318" r:id="rId40"/>
    <p:sldId id="34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FEE"/>
    <a:srgbClr val="E0EFF5"/>
    <a:srgbClr val="F6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9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1F03E81-CA74-4438-9EA0-52E139445EAC}"/>
    <pc:docChg chg="modSld">
      <pc:chgData name=" " userId="7df7294e-d88c-40ba-90e5-79451dd84eeb" providerId="ADAL" clId="{81F03E81-CA74-4438-9EA0-52E139445EAC}" dt="2019-01-20T06:38:40.923" v="29" actId="20577"/>
      <pc:docMkLst>
        <pc:docMk/>
      </pc:docMkLst>
      <pc:sldChg chg="modSp">
        <pc:chgData name=" " userId="7df7294e-d88c-40ba-90e5-79451dd84eeb" providerId="ADAL" clId="{81F03E81-CA74-4438-9EA0-52E139445EAC}" dt="2019-01-20T06:38:40.923" v="29" actId="20577"/>
        <pc:sldMkLst>
          <pc:docMk/>
          <pc:sldMk cId="467535179" sldId="256"/>
        </pc:sldMkLst>
        <pc:spChg chg="mod">
          <ac:chgData name=" " userId="7df7294e-d88c-40ba-90e5-79451dd84eeb" providerId="ADAL" clId="{81F03E81-CA74-4438-9EA0-52E139445EAC}" dt="2019-01-20T06:38:33.477" v="14" actId="20577"/>
          <ac:spMkLst>
            <pc:docMk/>
            <pc:sldMk cId="467535179" sldId="256"/>
            <ac:spMk id="3" creationId="{00000000-0000-0000-0000-000000000000}"/>
          </ac:spMkLst>
        </pc:spChg>
        <pc:spChg chg="mod">
          <ac:chgData name=" " userId="7df7294e-d88c-40ba-90e5-79451dd84eeb" providerId="ADAL" clId="{81F03E81-CA74-4438-9EA0-52E139445EAC}" dt="2019-01-20T06:38:40.923" v="29" actId="20577"/>
          <ac:spMkLst>
            <pc:docMk/>
            <pc:sldMk cId="467535179" sldId="256"/>
            <ac:spMk id="4" creationId="{00000000-0000-0000-0000-000000000000}"/>
          </ac:spMkLst>
        </pc:spChg>
      </pc:sldChg>
    </pc:docChg>
  </pc:docChgLst>
  <pc:docChgLst>
    <pc:chgData name=" " userId="7df7294e-d88c-40ba-90e5-79451dd84eeb" providerId="ADAL" clId="{5C2F463A-3241-4B16-931F-574A52D561D2}"/>
  </pc:docChgLst>
  <pc:docChgLst>
    <pc:chgData name=" " userId="7df7294e-d88c-40ba-90e5-79451dd84eeb" providerId="ADAL" clId="{83C36595-1B91-4FCF-93A0-5E55C7F417A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F4267-B5FA-8345-B608-020266303CB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B0C-C2F5-4A4E-BBE9-9BD27ADE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3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76B0C-C2F5-4A4E-BBE9-9BD27ADEB36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76B0C-C2F5-4A4E-BBE9-9BD27ADEB36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2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76B0C-C2F5-4A4E-BBE9-9BD27ADEB36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76B0C-C2F5-4A4E-BBE9-9BD27ADEB36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mahbubul-syeed" TargetMode="External"/><Relationship Id="rId2" Type="http://schemas.openxmlformats.org/officeDocument/2006/relationships/hyperlink" Target="mailto:mahbubul.syeed@aiub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syeed.weebly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177079"/>
          </a:xfrm>
        </p:spPr>
        <p:txBody>
          <a:bodyPr>
            <a:normAutofit/>
          </a:bodyPr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AIUB. fall 2019-2020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8048" y="4820120"/>
            <a:ext cx="5476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Dr. M M </a:t>
            </a:r>
            <a:r>
              <a:rPr lang="en-US" dirty="0" err="1">
                <a:solidFill>
                  <a:schemeClr val="bg1"/>
                </a:solidFill>
              </a:rPr>
              <a:t>Mahbubul</a:t>
            </a:r>
            <a:r>
              <a:rPr lang="en-US" dirty="0">
                <a:solidFill>
                  <a:schemeClr val="bg1"/>
                </a:solidFill>
              </a:rPr>
              <a:t> Syeed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Associate Professor and Head, Department. of CS,  AIUB</a:t>
            </a:r>
          </a:p>
          <a:p>
            <a:pPr algn="r"/>
            <a:r>
              <a:rPr lang="en-US" dirty="0">
                <a:solidFill>
                  <a:schemeClr val="bg1"/>
                </a:solidFill>
                <a:hlinkClick r:id="rId2"/>
              </a:rPr>
              <a:t>mahbubul.syeed@aiub.edu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fi-FI" dirty="0">
                <a:hlinkClick r:id="rId3"/>
              </a:rPr>
              <a:t>www.linkedin.com/in/mahbubul-syeed</a:t>
            </a:r>
            <a:r>
              <a:rPr lang="fi-FI" dirty="0"/>
              <a:t> 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  <a:hlinkClick r:id="rId4"/>
              </a:rPr>
              <a:t>www.msyeed.weebly.com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53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2480280"/>
            <a:ext cx="3729544" cy="3278723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Must Participate and Pass:</a:t>
            </a:r>
          </a:p>
          <a:p>
            <a:pPr marL="628650" indent="-314325"/>
            <a:r>
              <a:rPr lang="en-US" sz="2000" dirty="0"/>
              <a:t>OBE quiz.</a:t>
            </a:r>
          </a:p>
          <a:p>
            <a:pPr marL="628650" indent="-314325"/>
            <a:r>
              <a:rPr lang="en-US" sz="2000" dirty="0"/>
              <a:t>Mid Term project. </a:t>
            </a:r>
          </a:p>
          <a:p>
            <a:pPr marL="628650" indent="-314325"/>
            <a:r>
              <a:rPr lang="en-US" sz="2000" dirty="0"/>
              <a:t>Final Term Project. </a:t>
            </a:r>
          </a:p>
          <a:p>
            <a:pPr marL="628650" indent="-314325"/>
            <a:endParaRPr lang="en-US" sz="2000" dirty="0"/>
          </a:p>
          <a:p>
            <a:pPr marL="50800" indent="0" algn="ctr">
              <a:buNone/>
            </a:pPr>
            <a:r>
              <a:rPr lang="en-US" sz="2000" i="1" dirty="0"/>
              <a:t>Bonus marks are applicable for commitment, sincerity, honesty, dedication, attitude, &amp; performance.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0D7BDA-50D1-4E30-8290-D15AA11F3E38}"/>
              </a:ext>
            </a:extLst>
          </p:cNvPr>
          <p:cNvSpPr txBox="1">
            <a:spLocks/>
          </p:cNvSpPr>
          <p:nvPr/>
        </p:nvSpPr>
        <p:spPr>
          <a:xfrm>
            <a:off x="4567645" y="2038860"/>
            <a:ext cx="7043153" cy="389167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/>
              <a:t>Academic honesty and sincerity:</a:t>
            </a:r>
          </a:p>
          <a:p>
            <a:pPr marL="401638" indent="-350838" algn="just"/>
            <a:r>
              <a:rPr lang="en-US" dirty="0"/>
              <a:t>Rules are uniform and equal to all irrespective of Gender, Cast, and Track records.</a:t>
            </a:r>
          </a:p>
          <a:p>
            <a:pPr marL="401638" indent="-350838" algn="just"/>
            <a:r>
              <a:rPr lang="en-US" dirty="0"/>
              <a:t>No compromise on ethical standpoint – applicable to faculty also!</a:t>
            </a:r>
          </a:p>
          <a:p>
            <a:pPr marL="401638" indent="-350838" algn="just"/>
            <a:r>
              <a:rPr lang="en-US" dirty="0"/>
              <a:t>Unethical means in passing the course will be evaluated to 0 and resulted in dropping the course  – </a:t>
            </a:r>
            <a:r>
              <a:rPr lang="en-US" u="sng" dirty="0">
                <a:solidFill>
                  <a:srgbClr val="FF0000"/>
                </a:solidFill>
              </a:rPr>
              <a:t>Teacher reserves the sole authority to decide with proper evidence </a:t>
            </a:r>
            <a:r>
              <a:rPr lang="en-US" dirty="0"/>
              <a:t>!</a:t>
            </a:r>
          </a:p>
          <a:p>
            <a:pPr marL="401638" indent="-350838" algn="just"/>
            <a:r>
              <a:rPr lang="en-US" dirty="0"/>
              <a:t>Students having a sincere attitude towards carrying out their course responsibilities are considered for better grading.</a:t>
            </a:r>
          </a:p>
          <a:p>
            <a:pPr marL="401638" indent="-350838" algn="just"/>
            <a:r>
              <a:rPr lang="en-US" dirty="0"/>
              <a:t>Late submission, no submission are not acceptable.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84F0E4-211F-4578-A4DE-490BA5BD795C}"/>
              </a:ext>
            </a:extLst>
          </p:cNvPr>
          <p:cNvCxnSpPr/>
          <p:nvPr/>
        </p:nvCxnSpPr>
        <p:spPr>
          <a:xfrm>
            <a:off x="4310736" y="2038859"/>
            <a:ext cx="0" cy="44245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8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teacher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1" y="1948247"/>
            <a:ext cx="1256145" cy="17271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058359-B603-8A44-B197-2E1D2BA02AB8}"/>
              </a:ext>
            </a:extLst>
          </p:cNvPr>
          <p:cNvSpPr txBox="1"/>
          <p:nvPr/>
        </p:nvSpPr>
        <p:spPr>
          <a:xfrm>
            <a:off x="2137608" y="2054748"/>
            <a:ext cx="9615646" cy="3888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2000" dirty="0" err="1">
                <a:latin typeface="Avenir Roman" panose="02000503020000020003" pitchFamily="2" charset="0"/>
              </a:rPr>
              <a:t>B.Sc</a:t>
            </a:r>
            <a:r>
              <a:rPr lang="fi-FI" sz="2000" dirty="0">
                <a:latin typeface="Avenir Roman" panose="02000503020000020003" pitchFamily="2" charset="0"/>
              </a:rPr>
              <a:t> (IUT), </a:t>
            </a:r>
            <a:r>
              <a:rPr lang="fi-FI" sz="2000" dirty="0" err="1">
                <a:latin typeface="Avenir Roman" panose="02000503020000020003" pitchFamily="2" charset="0"/>
              </a:rPr>
              <a:t>MSc</a:t>
            </a:r>
            <a:r>
              <a:rPr lang="fi-FI" sz="2000" dirty="0">
                <a:latin typeface="Avenir Roman" panose="02000503020000020003" pitchFamily="2" charset="0"/>
              </a:rPr>
              <a:t> (BUET,  TUT), </a:t>
            </a:r>
            <a:r>
              <a:rPr lang="fi-FI" sz="2000" dirty="0" err="1">
                <a:latin typeface="Avenir Roman" panose="02000503020000020003" pitchFamily="2" charset="0"/>
              </a:rPr>
              <a:t>PhD</a:t>
            </a:r>
            <a:r>
              <a:rPr lang="fi-FI" sz="2000" dirty="0">
                <a:latin typeface="Avenir Roman" panose="02000503020000020003" pitchFamily="2" charset="0"/>
              </a:rPr>
              <a:t> (TUT). </a:t>
            </a:r>
          </a:p>
          <a:p>
            <a:pPr marL="285750" indent="-285750"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2000" dirty="0">
                <a:latin typeface="Avenir Roman" panose="02000503020000020003" pitchFamily="2" charset="0"/>
              </a:rPr>
              <a:t>18 </a:t>
            </a:r>
            <a:r>
              <a:rPr lang="fi-FI" sz="2000" dirty="0" err="1">
                <a:latin typeface="Avenir Roman" panose="02000503020000020003" pitchFamily="2" charset="0"/>
              </a:rPr>
              <a:t>years</a:t>
            </a:r>
            <a:r>
              <a:rPr lang="fi-FI" sz="2000" dirty="0">
                <a:latin typeface="Avenir Roman" panose="02000503020000020003" pitchFamily="2" charset="0"/>
              </a:rPr>
              <a:t> of </a:t>
            </a:r>
            <a:r>
              <a:rPr lang="fi-FI" sz="2000" dirty="0" err="1">
                <a:latin typeface="Avenir Roman" panose="02000503020000020003" pitchFamily="2" charset="0"/>
              </a:rPr>
              <a:t>tertiary</a:t>
            </a:r>
            <a:r>
              <a:rPr lang="fi-FI" sz="2000" dirty="0">
                <a:latin typeface="Avenir Roman" panose="02000503020000020003" pitchFamily="2" charset="0"/>
              </a:rPr>
              <a:t> </a:t>
            </a:r>
            <a:r>
              <a:rPr lang="fi-FI" sz="2000" dirty="0" err="1">
                <a:latin typeface="Avenir Roman" panose="02000503020000020003" pitchFamily="2" charset="0"/>
              </a:rPr>
              <a:t>level</a:t>
            </a:r>
            <a:r>
              <a:rPr lang="fi-FI" sz="2000" dirty="0">
                <a:latin typeface="Avenir Roman" panose="02000503020000020003" pitchFamily="2" charset="0"/>
              </a:rPr>
              <a:t> of </a:t>
            </a:r>
            <a:r>
              <a:rPr lang="fi-FI" sz="2000" dirty="0" err="1">
                <a:latin typeface="Avenir Roman" panose="02000503020000020003" pitchFamily="2" charset="0"/>
              </a:rPr>
              <a:t>teaching</a:t>
            </a:r>
            <a:r>
              <a:rPr lang="fi-FI" sz="2000" dirty="0">
                <a:latin typeface="Avenir Roman" panose="02000503020000020003" pitchFamily="2" charset="0"/>
              </a:rPr>
              <a:t> (AUST, TUT, AIUB).</a:t>
            </a:r>
          </a:p>
          <a:p>
            <a:pPr marL="285750" indent="-285750"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2000" dirty="0">
                <a:latin typeface="Avenir Roman" panose="02000503020000020003" pitchFamily="2" charset="0"/>
              </a:rPr>
              <a:t>6 </a:t>
            </a:r>
            <a:r>
              <a:rPr lang="fi-FI" sz="2000" dirty="0" err="1">
                <a:latin typeface="Avenir Roman" panose="02000503020000020003" pitchFamily="2" charset="0"/>
              </a:rPr>
              <a:t>years</a:t>
            </a:r>
            <a:r>
              <a:rPr lang="fi-FI" sz="2000" dirty="0">
                <a:latin typeface="Avenir Roman" panose="02000503020000020003" pitchFamily="2" charset="0"/>
              </a:rPr>
              <a:t> of </a:t>
            </a:r>
            <a:r>
              <a:rPr lang="fi-FI" sz="2000" dirty="0" err="1">
                <a:latin typeface="Avenir Roman" panose="02000503020000020003" pitchFamily="2" charset="0"/>
              </a:rPr>
              <a:t>professional</a:t>
            </a:r>
            <a:r>
              <a:rPr lang="fi-FI" sz="2000" dirty="0">
                <a:latin typeface="Avenir Roman" panose="02000503020000020003" pitchFamily="2" charset="0"/>
              </a:rPr>
              <a:t> Software </a:t>
            </a:r>
            <a:r>
              <a:rPr lang="fi-FI" sz="2000" dirty="0" err="1">
                <a:latin typeface="Avenir Roman" panose="02000503020000020003" pitchFamily="2" charset="0"/>
              </a:rPr>
              <a:t>Designing</a:t>
            </a:r>
            <a:r>
              <a:rPr lang="fi-FI" sz="2000" dirty="0">
                <a:latin typeface="Avenir Roman" panose="02000503020000020003" pitchFamily="2" charset="0"/>
              </a:rPr>
              <a:t> and </a:t>
            </a:r>
            <a:r>
              <a:rPr lang="fi-FI" sz="2000" dirty="0" err="1">
                <a:latin typeface="Avenir Roman" panose="02000503020000020003" pitchFamily="2" charset="0"/>
              </a:rPr>
              <a:t>Development</a:t>
            </a:r>
            <a:r>
              <a:rPr lang="fi-FI" sz="2000" dirty="0">
                <a:latin typeface="Avenir Roman" panose="02000503020000020003" pitchFamily="2" charset="0"/>
              </a:rPr>
              <a:t> (</a:t>
            </a:r>
            <a:r>
              <a:rPr lang="fi-FI" sz="2000" dirty="0" err="1">
                <a:latin typeface="Avenir Roman" panose="02000503020000020003" pitchFamily="2" charset="0"/>
              </a:rPr>
              <a:t>Lynax</a:t>
            </a:r>
            <a:r>
              <a:rPr lang="fi-FI" sz="2000" dirty="0">
                <a:latin typeface="Avenir Roman" panose="02000503020000020003" pitchFamily="2" charset="0"/>
              </a:rPr>
              <a:t> </a:t>
            </a:r>
            <a:r>
              <a:rPr lang="fi-FI" sz="2000" dirty="0" err="1">
                <a:latin typeface="Avenir Roman" panose="02000503020000020003" pitchFamily="2" charset="0"/>
              </a:rPr>
              <a:t>tech</a:t>
            </a:r>
            <a:r>
              <a:rPr lang="fi-FI" sz="2000" dirty="0">
                <a:latin typeface="Avenir Roman" panose="02000503020000020003" pitchFamily="2" charset="0"/>
              </a:rPr>
              <a:t>, TUT).</a:t>
            </a:r>
          </a:p>
          <a:p>
            <a:pPr marL="285750" indent="-285750">
              <a:spcAft>
                <a:spcPts val="1000"/>
              </a:spcAft>
              <a:buFont typeface="Wingdings" pitchFamily="2" charset="2"/>
              <a:buChar char="ü"/>
            </a:pPr>
            <a:endParaRPr lang="fi-FI" sz="2000" dirty="0">
              <a:latin typeface="Avenir Roman" panose="02000503020000020003" pitchFamily="2" charset="0"/>
            </a:endParaRPr>
          </a:p>
          <a:p>
            <a:pPr marL="285750" indent="-285750">
              <a:spcAft>
                <a:spcPts val="1000"/>
              </a:spcAft>
              <a:buFont typeface="Wingdings" pitchFamily="2" charset="2"/>
              <a:buChar char="ü"/>
            </a:pPr>
            <a:endParaRPr lang="fi-FI" sz="2000" dirty="0">
              <a:latin typeface="Avenir Roman" panose="02000503020000020003" pitchFamily="2" charset="0"/>
            </a:endParaRPr>
          </a:p>
          <a:p>
            <a:pPr marL="285750" indent="-285750"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2000" dirty="0">
                <a:latin typeface="Avenir Roman" panose="02000503020000020003" pitchFamily="2" charset="0"/>
              </a:rPr>
              <a:t>10 </a:t>
            </a:r>
            <a:r>
              <a:rPr lang="fi-FI" sz="2000" dirty="0" err="1">
                <a:latin typeface="Avenir Roman" panose="02000503020000020003" pitchFamily="2" charset="0"/>
              </a:rPr>
              <a:t>years</a:t>
            </a:r>
            <a:r>
              <a:rPr lang="fi-FI" sz="2000" dirty="0">
                <a:latin typeface="Avenir Roman" panose="02000503020000020003" pitchFamily="2" charset="0"/>
              </a:rPr>
              <a:t> of </a:t>
            </a:r>
            <a:r>
              <a:rPr lang="fi-FI" sz="2000" dirty="0" err="1">
                <a:latin typeface="Avenir Roman" panose="02000503020000020003" pitchFamily="2" charset="0"/>
              </a:rPr>
              <a:t>research</a:t>
            </a:r>
            <a:r>
              <a:rPr lang="fi-FI" sz="2000" dirty="0">
                <a:latin typeface="Avenir Roman" panose="02000503020000020003" pitchFamily="2" charset="0"/>
              </a:rPr>
              <a:t> and </a:t>
            </a:r>
            <a:r>
              <a:rPr lang="fi-FI" sz="2000" dirty="0" err="1">
                <a:latin typeface="Avenir Roman" panose="02000503020000020003" pitchFamily="2" charset="0"/>
              </a:rPr>
              <a:t>development</a:t>
            </a:r>
            <a:r>
              <a:rPr lang="fi-FI" sz="2000" dirty="0">
                <a:latin typeface="Avenir Roman" panose="02000503020000020003" pitchFamily="2" charset="0"/>
              </a:rPr>
              <a:t>..</a:t>
            </a:r>
          </a:p>
          <a:p>
            <a:pPr marL="711200" indent="-349250"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2000" dirty="0">
                <a:latin typeface="Avenir Roman" panose="02000503020000020003" pitchFamily="2" charset="0"/>
              </a:rPr>
              <a:t>European </a:t>
            </a:r>
            <a:r>
              <a:rPr lang="fi-FI" sz="2000" dirty="0" err="1">
                <a:latin typeface="Avenir Roman" panose="02000503020000020003" pitchFamily="2" charset="0"/>
              </a:rPr>
              <a:t>Space</a:t>
            </a:r>
            <a:r>
              <a:rPr lang="fi-FI" sz="2000" dirty="0">
                <a:latin typeface="Avenir Roman" panose="02000503020000020003" pitchFamily="2" charset="0"/>
              </a:rPr>
              <a:t> </a:t>
            </a:r>
            <a:r>
              <a:rPr lang="fi-FI" sz="2000" dirty="0" err="1">
                <a:latin typeface="Avenir Roman" panose="02000503020000020003" pitchFamily="2" charset="0"/>
              </a:rPr>
              <a:t>Egency</a:t>
            </a:r>
            <a:r>
              <a:rPr lang="fi-FI" sz="2000" dirty="0">
                <a:latin typeface="Avenir Roman" panose="02000503020000020003" pitchFamily="2" charset="0"/>
              </a:rPr>
              <a:t> (</a:t>
            </a:r>
            <a:r>
              <a:rPr lang="fi-FI" sz="2000" dirty="0" err="1">
                <a:latin typeface="Avenir Roman" panose="02000503020000020003" pitchFamily="2" charset="0"/>
              </a:rPr>
              <a:t>Finnish</a:t>
            </a:r>
            <a:r>
              <a:rPr lang="fi-FI" sz="2000" dirty="0">
                <a:latin typeface="Avenir Roman" panose="02000503020000020003" pitchFamily="2" charset="0"/>
              </a:rPr>
              <a:t> </a:t>
            </a:r>
            <a:r>
              <a:rPr lang="fi-FI" sz="2000" dirty="0" err="1">
                <a:latin typeface="Avenir Roman" panose="02000503020000020003" pitchFamily="2" charset="0"/>
              </a:rPr>
              <a:t>Geospatial</a:t>
            </a:r>
            <a:r>
              <a:rPr lang="fi-FI" sz="2000" dirty="0">
                <a:latin typeface="Avenir Roman" panose="02000503020000020003" pitchFamily="2" charset="0"/>
              </a:rPr>
              <a:t> </a:t>
            </a:r>
            <a:r>
              <a:rPr lang="fi-FI" sz="2000" dirty="0" err="1">
                <a:latin typeface="Avenir Roman" panose="02000503020000020003" pitchFamily="2" charset="0"/>
              </a:rPr>
              <a:t>Research</a:t>
            </a:r>
            <a:r>
              <a:rPr lang="fi-FI" sz="2000" dirty="0">
                <a:latin typeface="Avenir Roman" panose="02000503020000020003" pitchFamily="2" charset="0"/>
              </a:rPr>
              <a:t> Institute).</a:t>
            </a:r>
          </a:p>
          <a:p>
            <a:pPr marL="711200" indent="-349250"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2000" dirty="0">
                <a:latin typeface="Avenir Roman" panose="02000503020000020003" pitchFamily="2" charset="0"/>
              </a:rPr>
              <a:t>Tampere </a:t>
            </a:r>
            <a:r>
              <a:rPr lang="fi-FI" sz="2000" dirty="0" err="1">
                <a:latin typeface="Avenir Roman" panose="02000503020000020003" pitchFamily="2" charset="0"/>
              </a:rPr>
              <a:t>University</a:t>
            </a:r>
            <a:r>
              <a:rPr lang="fi-FI" sz="2000" dirty="0">
                <a:latin typeface="Avenir Roman" panose="02000503020000020003" pitchFamily="2" charset="0"/>
              </a:rPr>
              <a:t> of Technology.</a:t>
            </a:r>
          </a:p>
          <a:p>
            <a:pPr marL="711200" indent="-349250"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2000" dirty="0">
                <a:latin typeface="Avenir Roman" panose="02000503020000020003" pitchFamily="2" charset="0"/>
              </a:rPr>
              <a:t>Bangladesh </a:t>
            </a:r>
            <a:r>
              <a:rPr lang="fi-FI" sz="2000" dirty="0" err="1">
                <a:latin typeface="Avenir Roman" panose="02000503020000020003" pitchFamily="2" charset="0"/>
              </a:rPr>
              <a:t>University</a:t>
            </a:r>
            <a:r>
              <a:rPr lang="fi-FI" sz="2000" dirty="0">
                <a:latin typeface="Avenir Roman" panose="02000503020000020003" pitchFamily="2" charset="0"/>
              </a:rPr>
              <a:t> of Engineering and Technology.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67505C-EFED-9D41-B799-AE7B0F7EB4AD}"/>
              </a:ext>
            </a:extLst>
          </p:cNvPr>
          <p:cNvCxnSpPr>
            <a:cxnSpLocks/>
          </p:cNvCxnSpPr>
          <p:nvPr/>
        </p:nvCxnSpPr>
        <p:spPr>
          <a:xfrm>
            <a:off x="2137608" y="2038859"/>
            <a:ext cx="0" cy="139014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D4443-40C5-BB48-8A62-52F048668902}"/>
              </a:ext>
            </a:extLst>
          </p:cNvPr>
          <p:cNvCxnSpPr>
            <a:cxnSpLocks/>
          </p:cNvCxnSpPr>
          <p:nvPr/>
        </p:nvCxnSpPr>
        <p:spPr>
          <a:xfrm>
            <a:off x="2128553" y="4150689"/>
            <a:ext cx="0" cy="177232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3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teacher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1" y="1948247"/>
            <a:ext cx="1256145" cy="17271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058359-B603-8A44-B197-2E1D2BA02AB8}"/>
              </a:ext>
            </a:extLst>
          </p:cNvPr>
          <p:cNvSpPr txBox="1"/>
          <p:nvPr/>
        </p:nvSpPr>
        <p:spPr>
          <a:xfrm>
            <a:off x="2137608" y="1963307"/>
            <a:ext cx="9592837" cy="369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40"/>
              </a:lnSpc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1700" dirty="0">
                <a:latin typeface="Avenir Light" panose="020B0402020203020204" pitchFamily="34" charset="77"/>
              </a:rPr>
              <a:t>Software Engineering, Open </a:t>
            </a:r>
            <a:r>
              <a:rPr lang="fi-FI" sz="1700" dirty="0" err="1">
                <a:latin typeface="Avenir Light" panose="020B0402020203020204" pitchFamily="34" charset="77"/>
              </a:rPr>
              <a:t>Source</a:t>
            </a:r>
            <a:r>
              <a:rPr lang="fi-FI" sz="1700" dirty="0">
                <a:latin typeface="Avenir Light" panose="020B0402020203020204" pitchFamily="34" charset="77"/>
              </a:rPr>
              <a:t> Software, Software Architecture, Eco-</a:t>
            </a:r>
            <a:r>
              <a:rPr lang="fi-FI" sz="1700" dirty="0" err="1">
                <a:latin typeface="Avenir Light" panose="020B0402020203020204" pitchFamily="34" charset="77"/>
              </a:rPr>
              <a:t>system</a:t>
            </a:r>
            <a:r>
              <a:rPr lang="fi-FI" sz="1700" dirty="0">
                <a:latin typeface="Avenir Light" panose="020B0402020203020204" pitchFamily="34" charset="77"/>
              </a:rPr>
              <a:t>, Smart </a:t>
            </a:r>
            <a:r>
              <a:rPr lang="fi-FI" sz="1700" dirty="0" err="1">
                <a:latin typeface="Avenir Light" panose="020B0402020203020204" pitchFamily="34" charset="77"/>
              </a:rPr>
              <a:t>solution</a:t>
            </a:r>
            <a:r>
              <a:rPr lang="fi-FI" sz="1700" dirty="0">
                <a:latin typeface="Avenir Light" panose="020B0402020203020204" pitchFamily="34" charset="77"/>
              </a:rPr>
              <a:t>, </a:t>
            </a:r>
            <a:r>
              <a:rPr lang="fi-FI" sz="1700" dirty="0" err="1">
                <a:latin typeface="Avenir Light" panose="020B0402020203020204" pitchFamily="34" charset="77"/>
              </a:rPr>
              <a:t>IoT</a:t>
            </a:r>
            <a:r>
              <a:rPr lang="fi-FI" sz="1700" dirty="0">
                <a:latin typeface="Avenir Light" panose="020B0402020203020204" pitchFamily="34" charset="77"/>
              </a:rPr>
              <a:t>, </a:t>
            </a:r>
            <a:r>
              <a:rPr lang="fi-FI" sz="1700" dirty="0" err="1">
                <a:latin typeface="Avenir Light" panose="020B0402020203020204" pitchFamily="34" charset="77"/>
              </a:rPr>
              <a:t>Big</a:t>
            </a:r>
            <a:r>
              <a:rPr lang="fi-FI" sz="1700" dirty="0">
                <a:latin typeface="Avenir Light" panose="020B0402020203020204" pitchFamily="34" charset="77"/>
              </a:rPr>
              <a:t> data </a:t>
            </a:r>
            <a:r>
              <a:rPr lang="fi-FI" sz="1700" dirty="0" err="1">
                <a:latin typeface="Avenir Light" panose="020B0402020203020204" pitchFamily="34" charset="77"/>
              </a:rPr>
              <a:t>analysis</a:t>
            </a:r>
            <a:r>
              <a:rPr lang="fi-FI" sz="1700" dirty="0">
                <a:latin typeface="Avenir Light" panose="020B0402020203020204" pitchFamily="34" charset="77"/>
              </a:rPr>
              <a:t> and </a:t>
            </a:r>
            <a:r>
              <a:rPr lang="fi-FI" sz="1700" dirty="0" err="1">
                <a:latin typeface="Avenir Light" panose="020B0402020203020204" pitchFamily="34" charset="77"/>
              </a:rPr>
              <a:t>related</a:t>
            </a:r>
            <a:r>
              <a:rPr lang="fi-FI" sz="1700" dirty="0">
                <a:latin typeface="Avenir Light" panose="020B0402020203020204" pitchFamily="34" charset="77"/>
              </a:rPr>
              <a:t>.</a:t>
            </a:r>
          </a:p>
          <a:p>
            <a:pPr marL="285750" indent="-285750">
              <a:lnSpc>
                <a:spcPts val="3540"/>
              </a:lnSpc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1700" dirty="0">
                <a:latin typeface="Avenir Light" panose="020B0402020203020204" pitchFamily="34" charset="77"/>
              </a:rPr>
              <a:t> 30+ Publications (</a:t>
            </a:r>
            <a:r>
              <a:rPr lang="fi-FI" sz="1700" dirty="0" err="1">
                <a:latin typeface="Avenir Light" panose="020B0402020203020204" pitchFamily="34" charset="77"/>
              </a:rPr>
              <a:t>Journals</a:t>
            </a:r>
            <a:r>
              <a:rPr lang="fi-FI" sz="1700" dirty="0">
                <a:latin typeface="Avenir Light" panose="020B0402020203020204" pitchFamily="34" charset="77"/>
              </a:rPr>
              <a:t>, </a:t>
            </a:r>
            <a:r>
              <a:rPr lang="fi-FI" sz="1700" dirty="0" err="1">
                <a:latin typeface="Avenir Light" panose="020B0402020203020204" pitchFamily="34" charset="77"/>
              </a:rPr>
              <a:t>Book</a:t>
            </a:r>
            <a:r>
              <a:rPr lang="fi-FI" sz="1700" dirty="0">
                <a:latin typeface="Avenir Light" panose="020B0402020203020204" pitchFamily="34" charset="77"/>
              </a:rPr>
              <a:t> </a:t>
            </a:r>
            <a:r>
              <a:rPr lang="fi-FI" sz="1700" dirty="0" err="1">
                <a:latin typeface="Avenir Light" panose="020B0402020203020204" pitchFamily="34" charset="77"/>
              </a:rPr>
              <a:t>Chapters</a:t>
            </a:r>
            <a:r>
              <a:rPr lang="fi-FI" sz="1700" dirty="0">
                <a:latin typeface="Avenir Light" panose="020B0402020203020204" pitchFamily="34" charset="77"/>
              </a:rPr>
              <a:t>, </a:t>
            </a:r>
            <a:r>
              <a:rPr lang="fi-FI" sz="1700" dirty="0" err="1">
                <a:latin typeface="Avenir Light" panose="020B0402020203020204" pitchFamily="34" charset="77"/>
              </a:rPr>
              <a:t>Conferences</a:t>
            </a:r>
            <a:r>
              <a:rPr lang="fi-FI" sz="1700" dirty="0">
                <a:latin typeface="Avenir Light" panose="020B0402020203020204" pitchFamily="34" charset="77"/>
              </a:rPr>
              <a:t>, Technical </a:t>
            </a:r>
            <a:r>
              <a:rPr lang="fi-FI" sz="1700" dirty="0" err="1">
                <a:latin typeface="Avenir Light" panose="020B0402020203020204" pitchFamily="34" charset="77"/>
              </a:rPr>
              <a:t>Reports</a:t>
            </a:r>
            <a:r>
              <a:rPr lang="fi-FI" sz="1700" dirty="0">
                <a:latin typeface="Avenir Light" panose="020B0402020203020204" pitchFamily="34" charset="77"/>
              </a:rPr>
              <a:t>, </a:t>
            </a:r>
            <a:r>
              <a:rPr lang="fi-FI" sz="1700" dirty="0" err="1">
                <a:latin typeface="Avenir Light" panose="020B0402020203020204" pitchFamily="34" charset="77"/>
              </a:rPr>
              <a:t>Thesises</a:t>
            </a:r>
            <a:r>
              <a:rPr lang="fi-FI" sz="1700" dirty="0">
                <a:latin typeface="Avenir Light" panose="020B0402020203020204" pitchFamily="34" charset="77"/>
              </a:rPr>
              <a:t>).</a:t>
            </a:r>
          </a:p>
          <a:p>
            <a:pPr marL="285750" indent="-285750">
              <a:lnSpc>
                <a:spcPts val="3540"/>
              </a:lnSpc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1700" dirty="0" err="1">
                <a:latin typeface="Avenir Light" panose="020B0402020203020204" pitchFamily="34" charset="77"/>
              </a:rPr>
              <a:t>Reviewer</a:t>
            </a:r>
            <a:r>
              <a:rPr lang="fi-FI" sz="1700" dirty="0">
                <a:latin typeface="Avenir Light" panose="020B0402020203020204" pitchFamily="34" charset="77"/>
              </a:rPr>
              <a:t> of Journal and </a:t>
            </a:r>
            <a:r>
              <a:rPr lang="fi-FI" sz="1700" dirty="0" err="1">
                <a:latin typeface="Avenir Light" panose="020B0402020203020204" pitchFamily="34" charset="77"/>
              </a:rPr>
              <a:t>Conferences</a:t>
            </a:r>
            <a:r>
              <a:rPr lang="fi-FI" sz="1700" dirty="0">
                <a:latin typeface="Avenir Light" panose="020B0402020203020204" pitchFamily="34" charset="77"/>
              </a:rPr>
              <a:t> (IJOSSP, Journal of </a:t>
            </a:r>
            <a:r>
              <a:rPr lang="fi-FI" sz="1700" dirty="0" err="1">
                <a:latin typeface="Avenir Light" panose="020B0402020203020204" pitchFamily="34" charset="77"/>
              </a:rPr>
              <a:t>Navigation</a:t>
            </a:r>
            <a:r>
              <a:rPr lang="fi-FI" sz="1700" dirty="0">
                <a:latin typeface="Avenir Light" panose="020B0402020203020204" pitchFamily="34" charset="77"/>
              </a:rPr>
              <a:t>, Journal of Computer Science).</a:t>
            </a:r>
          </a:p>
          <a:p>
            <a:pPr marL="285750" indent="-285750">
              <a:lnSpc>
                <a:spcPts val="3540"/>
              </a:lnSpc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1700" dirty="0" err="1">
                <a:latin typeface="Avenir Light" panose="020B0402020203020204" pitchFamily="34" charset="77"/>
              </a:rPr>
              <a:t>Track</a:t>
            </a:r>
            <a:r>
              <a:rPr lang="fi-FI" sz="1700" dirty="0">
                <a:latin typeface="Avenir Light" panose="020B0402020203020204" pitchFamily="34" charset="77"/>
              </a:rPr>
              <a:t> Chair and TPE (ICWE2020, IST 2019, ICCA2020,..).</a:t>
            </a:r>
          </a:p>
          <a:p>
            <a:pPr marL="285750" indent="-285750">
              <a:lnSpc>
                <a:spcPts val="3540"/>
              </a:lnSpc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1700" dirty="0">
                <a:latin typeface="Avenir Light" panose="020B0402020203020204" pitchFamily="34" charset="77"/>
              </a:rPr>
              <a:t>Technical </a:t>
            </a:r>
            <a:r>
              <a:rPr lang="fi-FI" sz="1700" dirty="0" err="1">
                <a:latin typeface="Avenir Light" panose="020B0402020203020204" pitchFamily="34" charset="77"/>
              </a:rPr>
              <a:t>Evaluator</a:t>
            </a:r>
            <a:r>
              <a:rPr lang="fi-FI" sz="1700" dirty="0">
                <a:latin typeface="Avenir Light" panose="020B0402020203020204" pitchFamily="34" charset="77"/>
              </a:rPr>
              <a:t> ( A2I ), ACM Professional </a:t>
            </a:r>
            <a:r>
              <a:rPr lang="fi-FI" sz="1700" dirty="0" err="1">
                <a:latin typeface="Avenir Light" panose="020B0402020203020204" pitchFamily="34" charset="77"/>
              </a:rPr>
              <a:t>Member</a:t>
            </a:r>
            <a:r>
              <a:rPr lang="fi-FI" sz="1700" dirty="0">
                <a:latin typeface="Avenir Light" panose="020B0402020203020204" pitchFamily="34" charset="77"/>
              </a:rPr>
              <a:t>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67505C-EFED-9D41-B799-AE7B0F7EB4AD}"/>
              </a:ext>
            </a:extLst>
          </p:cNvPr>
          <p:cNvCxnSpPr>
            <a:cxnSpLocks/>
          </p:cNvCxnSpPr>
          <p:nvPr/>
        </p:nvCxnSpPr>
        <p:spPr>
          <a:xfrm>
            <a:off x="2137608" y="2038859"/>
            <a:ext cx="0" cy="10309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BD4443-40C5-BB48-8A62-52F048668902}"/>
              </a:ext>
            </a:extLst>
          </p:cNvPr>
          <p:cNvCxnSpPr>
            <a:cxnSpLocks/>
          </p:cNvCxnSpPr>
          <p:nvPr/>
        </p:nvCxnSpPr>
        <p:spPr>
          <a:xfrm>
            <a:off x="2128553" y="3174273"/>
            <a:ext cx="0" cy="242216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CBCE7B-3DDA-BC44-9857-1CC31E7C45B7}"/>
              </a:ext>
            </a:extLst>
          </p:cNvPr>
          <p:cNvSpPr txBox="1"/>
          <p:nvPr/>
        </p:nvSpPr>
        <p:spPr>
          <a:xfrm>
            <a:off x="2128553" y="5738013"/>
            <a:ext cx="9592837" cy="94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40"/>
              </a:lnSpc>
              <a:spcAft>
                <a:spcPts val="1000"/>
              </a:spcAft>
              <a:buFont typeface="Wingdings" pitchFamily="2" charset="2"/>
              <a:buChar char="ü"/>
            </a:pPr>
            <a:r>
              <a:rPr lang="fi-FI" sz="1700" dirty="0">
                <a:latin typeface="Avenir Light" panose="020B0402020203020204" pitchFamily="34" charset="77"/>
              </a:rPr>
              <a:t>3 EU </a:t>
            </a:r>
            <a:r>
              <a:rPr lang="fi-FI" sz="1700" dirty="0" err="1">
                <a:latin typeface="Avenir Light" panose="020B0402020203020204" pitchFamily="34" charset="77"/>
              </a:rPr>
              <a:t>Projects</a:t>
            </a:r>
            <a:r>
              <a:rPr lang="fi-FI" sz="1700" dirty="0">
                <a:latin typeface="Avenir Light" panose="020B0402020203020204" pitchFamily="34" charset="77"/>
              </a:rPr>
              <a:t>, 2 National </a:t>
            </a:r>
            <a:r>
              <a:rPr lang="fi-FI" sz="1700" dirty="0" err="1">
                <a:latin typeface="Avenir Light" panose="020B0402020203020204" pitchFamily="34" charset="77"/>
              </a:rPr>
              <a:t>Projects</a:t>
            </a:r>
            <a:r>
              <a:rPr lang="fi-FI" sz="1700" dirty="0">
                <a:latin typeface="Avenir Light" panose="020B0402020203020204" pitchFamily="34" charset="77"/>
              </a:rPr>
              <a:t>, </a:t>
            </a:r>
            <a:r>
              <a:rPr lang="fi-FI" sz="1700" dirty="0" err="1">
                <a:latin typeface="Avenir Light" panose="020B0402020203020204" pitchFamily="34" charset="77"/>
              </a:rPr>
              <a:t>Funding</a:t>
            </a:r>
            <a:r>
              <a:rPr lang="fi-FI" sz="1700" dirty="0">
                <a:latin typeface="Avenir Light" panose="020B0402020203020204" pitchFamily="34" charset="77"/>
              </a:rPr>
              <a:t> for </a:t>
            </a:r>
            <a:r>
              <a:rPr lang="fi-FI" sz="1700" dirty="0" err="1">
                <a:latin typeface="Avenir Light" panose="020B0402020203020204" pitchFamily="34" charset="77"/>
              </a:rPr>
              <a:t>Graduate</a:t>
            </a:r>
            <a:r>
              <a:rPr lang="fi-FI" sz="1700" dirty="0">
                <a:latin typeface="Avenir Light" panose="020B0402020203020204" pitchFamily="34" charset="77"/>
              </a:rPr>
              <a:t> </a:t>
            </a:r>
            <a:r>
              <a:rPr lang="fi-FI" sz="1700" dirty="0" err="1">
                <a:latin typeface="Avenir Light" panose="020B0402020203020204" pitchFamily="34" charset="77"/>
              </a:rPr>
              <a:t>studies</a:t>
            </a:r>
            <a:r>
              <a:rPr lang="fi-FI" sz="1700" dirty="0">
                <a:latin typeface="Avenir Light" panose="020B0402020203020204" pitchFamily="34" charset="77"/>
              </a:rPr>
              <a:t>, </a:t>
            </a:r>
            <a:r>
              <a:rPr lang="fi-FI" sz="1700" dirty="0" err="1">
                <a:latin typeface="Avenir Light" panose="020B0402020203020204" pitchFamily="34" charset="77"/>
              </a:rPr>
              <a:t>Merit</a:t>
            </a:r>
            <a:r>
              <a:rPr lang="fi-FI" sz="1700" dirty="0">
                <a:latin typeface="Avenir Light" panose="020B0402020203020204" pitchFamily="34" charset="77"/>
              </a:rPr>
              <a:t> </a:t>
            </a:r>
            <a:r>
              <a:rPr lang="fi-FI" sz="1700" dirty="0" err="1">
                <a:latin typeface="Avenir Light" panose="020B0402020203020204" pitchFamily="34" charset="77"/>
              </a:rPr>
              <a:t>Schoarships</a:t>
            </a:r>
            <a:r>
              <a:rPr lang="fi-FI" sz="1700" dirty="0">
                <a:latin typeface="Avenir Light" panose="020B0402020203020204" pitchFamily="34" charset="77"/>
              </a:rPr>
              <a:t> and </a:t>
            </a:r>
            <a:r>
              <a:rPr lang="fi-FI" sz="1700" dirty="0" err="1">
                <a:latin typeface="Avenir Light" panose="020B0402020203020204" pitchFamily="34" charset="77"/>
              </a:rPr>
              <a:t>Research</a:t>
            </a:r>
            <a:r>
              <a:rPr lang="fi-FI" sz="1700" dirty="0">
                <a:latin typeface="Avenir Light" panose="020B0402020203020204" pitchFamily="34" charset="77"/>
              </a:rPr>
              <a:t> </a:t>
            </a:r>
            <a:r>
              <a:rPr lang="fi-FI" sz="1700" dirty="0" err="1">
                <a:latin typeface="Avenir Light" panose="020B0402020203020204" pitchFamily="34" charset="77"/>
              </a:rPr>
              <a:t>Grants</a:t>
            </a:r>
            <a:r>
              <a:rPr lang="fi-FI" sz="1700" dirty="0">
                <a:latin typeface="Avenir Light" panose="020B0402020203020204" pitchFamily="34" charset="77"/>
              </a:rPr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2B10F-80CA-7249-9B0A-87B4544E1D9A}"/>
              </a:ext>
            </a:extLst>
          </p:cNvPr>
          <p:cNvCxnSpPr>
            <a:cxnSpLocks/>
          </p:cNvCxnSpPr>
          <p:nvPr/>
        </p:nvCxnSpPr>
        <p:spPr>
          <a:xfrm>
            <a:off x="2119498" y="5738013"/>
            <a:ext cx="0" cy="10309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D60-2D15-9440-AA67-1A3CDF7C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Life long </a:t>
            </a:r>
            <a:r>
              <a:rPr lang="fi-FI" dirty="0" err="1"/>
              <a:t>teachings</a:t>
            </a:r>
            <a:endParaRPr lang="fi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8E537-13FE-A74F-B2F9-981601CD4A9F}"/>
              </a:ext>
            </a:extLst>
          </p:cNvPr>
          <p:cNvSpPr txBox="1"/>
          <p:nvPr/>
        </p:nvSpPr>
        <p:spPr>
          <a:xfrm>
            <a:off x="575894" y="2154292"/>
            <a:ext cx="6621740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I am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the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BEST –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discrete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achievemets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,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self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confidence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!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Expressive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,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Explicit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and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Extrovert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(</a:t>
            </a:r>
            <a:r>
              <a:rPr lang="fi-FI" b="1" dirty="0">
                <a:latin typeface="Avenir Medium" panose="02000503020000020003" pitchFamily="2" charset="0"/>
                <a:ea typeface="Apple Color Emoji" pitchFamily="2" charset="0"/>
              </a:rPr>
              <a:t>EEE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).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Be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Selfish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till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it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does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not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affect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others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Open and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Accomodative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(in a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positive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note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).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Self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Criticizm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(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run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this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24/7).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Honesty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,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Dignity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 and </a:t>
            </a:r>
            <a:r>
              <a:rPr lang="fi-FI" dirty="0" err="1">
                <a:latin typeface="Avenir Medium" panose="02000503020000020003" pitchFamily="2" charset="0"/>
                <a:ea typeface="Apple Color Emoji" pitchFamily="2" charset="0"/>
              </a:rPr>
              <a:t>Moral</a:t>
            </a:r>
            <a:r>
              <a:rPr lang="fi-FI" dirty="0">
                <a:latin typeface="Avenir Medium" panose="02000503020000020003" pitchFamily="2" charset="0"/>
                <a:ea typeface="Apple Color Emoji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A671F-852E-A44C-9FED-7E4C4BE29986}"/>
              </a:ext>
            </a:extLst>
          </p:cNvPr>
          <p:cNvSpPr txBox="1"/>
          <p:nvPr/>
        </p:nvSpPr>
        <p:spPr>
          <a:xfrm>
            <a:off x="2328782" y="5873896"/>
            <a:ext cx="7534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No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matter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how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big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your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are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there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is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always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someone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bigger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than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you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</a:t>
            </a:r>
          </a:p>
          <a:p>
            <a:pPr algn="ctr"/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Until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your</a:t>
            </a:r>
            <a:r>
              <a:rPr lang="fi-FI" sz="2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fi-FI" sz="20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CREATOR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F92700-E1D0-364F-BF98-16277C10E165}"/>
              </a:ext>
            </a:extLst>
          </p:cNvPr>
          <p:cNvCxnSpPr/>
          <p:nvPr/>
        </p:nvCxnSpPr>
        <p:spPr>
          <a:xfrm>
            <a:off x="4676503" y="6581782"/>
            <a:ext cx="29652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45CADA-5C4E-5745-AF17-95371A3D54FD}"/>
              </a:ext>
            </a:extLst>
          </p:cNvPr>
          <p:cNvCxnSpPr/>
          <p:nvPr/>
        </p:nvCxnSpPr>
        <p:spPr>
          <a:xfrm>
            <a:off x="3764603" y="5789804"/>
            <a:ext cx="29652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7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9773"/>
            <a:ext cx="11029615" cy="401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The application of a systematic, disciplined, quantifiable approach to the development, operation, and maintenance of software; that is, the application of engineering to software.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The study of approaches as in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IEEE Standard Glossary of Software Engineering Terminology, IEEE </a:t>
            </a:r>
            <a:r>
              <a:rPr lang="en-US" dirty="0" err="1"/>
              <a:t>std</a:t>
            </a:r>
            <a:r>
              <a:rPr lang="en-US" dirty="0"/>
              <a:t> 610.12-1990, 1990</a:t>
            </a:r>
          </a:p>
        </p:txBody>
      </p:sp>
    </p:spTree>
    <p:extLst>
      <p:ext uri="{BB962C8B-B14F-4D97-AF65-F5344CB8AC3E}">
        <p14:creationId xmlns:p14="http://schemas.microsoft.com/office/powerpoint/2010/main" val="126281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29773"/>
            <a:ext cx="11029615" cy="4013827"/>
          </a:xfrm>
        </p:spPr>
        <p:txBody>
          <a:bodyPr>
            <a:normAutofit/>
          </a:bodyPr>
          <a:lstStyle/>
          <a:p>
            <a:pPr marL="0" indent="0">
              <a:lnSpc>
                <a:spcPts val="3400"/>
              </a:lnSpc>
              <a:buNone/>
            </a:pPr>
            <a:r>
              <a:rPr lang="en-US" sz="2400" dirty="0"/>
              <a:t>Software engineering is an engineering discipline that is concerned with all aspects of software production.</a:t>
            </a:r>
          </a:p>
          <a:p>
            <a:pPr marL="339725" indent="0">
              <a:lnSpc>
                <a:spcPts val="3400"/>
              </a:lnSpc>
              <a:buNone/>
            </a:pPr>
            <a:r>
              <a:rPr lang="en-US" sz="2200" dirty="0"/>
              <a:t>Software engineers should adopt a systematic and organized approach to their work and use appropriate tools and techniques depending on the problem to be solved, the development constraints and the resources available.</a:t>
            </a:r>
          </a:p>
          <a:p>
            <a:pPr marL="0" indent="0">
              <a:lnSpc>
                <a:spcPts val="3400"/>
              </a:lnSpc>
              <a:buNone/>
            </a:pPr>
            <a:endParaRPr lang="en-US" sz="2400" dirty="0"/>
          </a:p>
          <a:p>
            <a:pPr marL="0" indent="0">
              <a:lnSpc>
                <a:spcPts val="3400"/>
              </a:lnSpc>
              <a:buNone/>
            </a:pPr>
            <a:r>
              <a:rPr lang="en-US" sz="2000" i="1" dirty="0"/>
              <a:t>Ian Sommerville, Software Engineering, 8th edition, 2006</a:t>
            </a:r>
          </a:p>
        </p:txBody>
      </p:sp>
    </p:spTree>
    <p:extLst>
      <p:ext uri="{BB962C8B-B14F-4D97-AF65-F5344CB8AC3E}">
        <p14:creationId xmlns:p14="http://schemas.microsoft.com/office/powerpoint/2010/main" val="43504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0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8C97-63DC-9945-BD45-7815E00F66D4}" type="slidenum">
              <a:rPr lang="en-GB" altLang="x-none"/>
              <a:pPr/>
              <a:t>18</a:t>
            </a:fld>
            <a:endParaRPr lang="en-GB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967705"/>
            <a:ext cx="11029616" cy="3738827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200000"/>
              </a:lnSpc>
              <a:buAutoNum type="alphaLcPeriod"/>
            </a:pPr>
            <a:r>
              <a:rPr lang="en-GB" altLang="x-none" sz="2300" dirty="0"/>
              <a:t>The systematic investigation into and study of materials, sources, </a:t>
            </a:r>
            <a:r>
              <a:rPr lang="en-GB" altLang="x-none" sz="2300" dirty="0" err="1"/>
              <a:t>etc</a:t>
            </a:r>
            <a:r>
              <a:rPr lang="en-GB" altLang="x-none" sz="2300" dirty="0"/>
              <a:t>, in order to establish </a:t>
            </a:r>
            <a:r>
              <a:rPr lang="en-GB" altLang="x-none" sz="2300" b="1" dirty="0"/>
              <a:t>facts and reach new </a:t>
            </a:r>
            <a:r>
              <a:rPr lang="en-GB" altLang="x-none" sz="2300" dirty="0"/>
              <a:t>conclusions. </a:t>
            </a:r>
          </a:p>
          <a:p>
            <a:pPr marL="457200" indent="-457200" algn="just">
              <a:lnSpc>
                <a:spcPct val="200000"/>
              </a:lnSpc>
              <a:buAutoNum type="alphaLcPeriod"/>
            </a:pPr>
            <a:r>
              <a:rPr lang="en-GB" altLang="x-none" sz="2300" dirty="0"/>
              <a:t>An endeavour to </a:t>
            </a:r>
            <a:r>
              <a:rPr lang="en-GB" altLang="x-none" sz="2300" b="1" dirty="0"/>
              <a:t>discover new or collate old facts </a:t>
            </a:r>
            <a:r>
              <a:rPr lang="en-GB" altLang="x-none" sz="2300" dirty="0" err="1"/>
              <a:t>etc</a:t>
            </a:r>
            <a:r>
              <a:rPr lang="en-GB" altLang="x-none" sz="2300" dirty="0"/>
              <a:t> by the scientific study of a subject or by a course of critical investigation. [Oxford Concise Dictionary]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research</a:t>
            </a:r>
          </a:p>
        </p:txBody>
      </p:sp>
    </p:spTree>
    <p:extLst>
      <p:ext uri="{BB962C8B-B14F-4D97-AF65-F5344CB8AC3E}">
        <p14:creationId xmlns:p14="http://schemas.microsoft.com/office/powerpoint/2010/main" val="185123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3F2-49F9-2344-859E-8C70CF81F5FF}" type="slidenum">
              <a:rPr lang="en-GB" altLang="x-none"/>
              <a:pPr/>
              <a:t>19</a:t>
            </a:fld>
            <a:endParaRPr lang="en-GB" altLang="x-non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 dirty="0"/>
              <a:t>When is research conducted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095271"/>
            <a:ext cx="11029615" cy="404342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altLang="x-none" sz="2300" dirty="0"/>
              <a:t>Research is what we do when </a:t>
            </a:r>
            <a:r>
              <a:rPr lang="en-GB" altLang="x-none" sz="2300" b="1" dirty="0"/>
              <a:t>we have a question </a:t>
            </a:r>
            <a:r>
              <a:rPr lang="en-GB" altLang="x-none" sz="2300" dirty="0"/>
              <a:t>or a problem we want </a:t>
            </a:r>
            <a:r>
              <a:rPr lang="en-GB" altLang="x-none" sz="2300" b="1" dirty="0"/>
              <a:t>to resolve</a:t>
            </a:r>
          </a:p>
          <a:p>
            <a:pPr>
              <a:lnSpc>
                <a:spcPct val="200000"/>
              </a:lnSpc>
            </a:pPr>
            <a:r>
              <a:rPr lang="en-GB" altLang="x-none" sz="2300" dirty="0"/>
              <a:t>We may already think </a:t>
            </a:r>
            <a:r>
              <a:rPr lang="en-GB" altLang="x-none" sz="2300" b="1" dirty="0"/>
              <a:t>we know the answer </a:t>
            </a:r>
            <a:r>
              <a:rPr lang="en-GB" altLang="x-none" sz="2300" dirty="0"/>
              <a:t>to our question already (???)</a:t>
            </a:r>
          </a:p>
          <a:p>
            <a:pPr>
              <a:lnSpc>
                <a:spcPct val="200000"/>
              </a:lnSpc>
            </a:pPr>
            <a:r>
              <a:rPr lang="en-GB" altLang="x-none" sz="2300" dirty="0"/>
              <a:t>We may think the </a:t>
            </a:r>
            <a:r>
              <a:rPr lang="en-GB" altLang="x-none" sz="2300" b="1" dirty="0"/>
              <a:t>answer is obvious</a:t>
            </a:r>
            <a:r>
              <a:rPr lang="en-GB" altLang="x-none" sz="2300" dirty="0"/>
              <a:t>, common sense even (???)</a:t>
            </a:r>
          </a:p>
          <a:p>
            <a:pPr>
              <a:lnSpc>
                <a:spcPct val="200000"/>
              </a:lnSpc>
            </a:pPr>
            <a:r>
              <a:rPr lang="en-GB" altLang="x-none" sz="2300" b="1" dirty="0">
                <a:solidFill>
                  <a:srgbClr val="FF0000"/>
                </a:solidFill>
              </a:rPr>
              <a:t>But until we have subjected our problem to </a:t>
            </a:r>
            <a:r>
              <a:rPr lang="en-GB" altLang="x-none" sz="2300" b="1" u="sng" dirty="0">
                <a:solidFill>
                  <a:srgbClr val="FF0000"/>
                </a:solidFill>
              </a:rPr>
              <a:t>rigorous scientific scrutiny</a:t>
            </a:r>
            <a:r>
              <a:rPr lang="en-GB" altLang="x-none" sz="2300" dirty="0"/>
              <a:t>, our 'knowledge' remains little more than guesswork or at best, intuition. </a:t>
            </a:r>
          </a:p>
        </p:txBody>
      </p:sp>
    </p:spTree>
    <p:extLst>
      <p:ext uri="{BB962C8B-B14F-4D97-AF65-F5344CB8AC3E}">
        <p14:creationId xmlns:p14="http://schemas.microsoft.com/office/powerpoint/2010/main" val="8874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822578"/>
          </a:xfrm>
        </p:spPr>
        <p:txBody>
          <a:bodyPr>
            <a:normAutofit/>
          </a:bodyPr>
          <a:lstStyle/>
          <a:p>
            <a:r>
              <a:rPr lang="en-US" sz="2200" dirty="0"/>
              <a:t>Brief on the Course….</a:t>
            </a:r>
          </a:p>
          <a:p>
            <a:r>
              <a:rPr lang="en-US" sz="2200" dirty="0"/>
              <a:t>Evaluation Criteria and Regulations…. Points to be noted!!</a:t>
            </a:r>
          </a:p>
          <a:p>
            <a:r>
              <a:rPr lang="en-US" sz="2200" dirty="0"/>
              <a:t>Introduction to the Research &amp; Research Methodology.</a:t>
            </a:r>
          </a:p>
        </p:txBody>
      </p:sp>
    </p:spTree>
    <p:extLst>
      <p:ext uri="{BB962C8B-B14F-4D97-AF65-F5344CB8AC3E}">
        <p14:creationId xmlns:p14="http://schemas.microsoft.com/office/powerpoint/2010/main" val="17290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662388" cy="378978"/>
          </a:xfrm>
        </p:spPr>
        <p:txBody>
          <a:bodyPr/>
          <a:lstStyle/>
          <a:p>
            <a:pPr algn="ctr"/>
            <a:fld id="{421E9FBD-5531-164E-8268-9A789FC83F06}" type="slidenum">
              <a:rPr lang="en-GB" altLang="x-none"/>
              <a:pPr algn="ctr"/>
              <a:t>20</a:t>
            </a:fld>
            <a:endParaRPr lang="en-GB" altLang="x-non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What is research?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9B9AA-C7B9-4045-9CBA-9E1EF5DB755C}"/>
              </a:ext>
            </a:extLst>
          </p:cNvPr>
          <p:cNvGrpSpPr/>
          <p:nvPr/>
        </p:nvGrpSpPr>
        <p:grpSpPr>
          <a:xfrm>
            <a:off x="1282886" y="1950416"/>
            <a:ext cx="9285171" cy="4540938"/>
            <a:chOff x="1282886" y="1950416"/>
            <a:chExt cx="9285171" cy="4540938"/>
          </a:xfrm>
        </p:grpSpPr>
        <p:sp>
          <p:nvSpPr>
            <p:cNvPr id="2" name="Rectangle 1"/>
            <p:cNvSpPr/>
            <p:nvPr/>
          </p:nvSpPr>
          <p:spPr>
            <a:xfrm>
              <a:off x="8447341" y="3603080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Literature review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963651" y="5227218"/>
              <a:ext cx="2120716" cy="646331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/>
                <a:t>Choice </a:t>
              </a:r>
              <a:r>
                <a:rPr lang="en-GB" altLang="x-none" dirty="0"/>
                <a:t>of research method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42935" y="6108009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Design of study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90844" y="5214342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/>
                <a:t>Data </a:t>
              </a:r>
              <a:r>
                <a:rPr lang="en-GB" altLang="x-none" dirty="0"/>
                <a:t>collection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82886" y="4383175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Analysis of data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90844" y="2434484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Write-up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1334" y="2466944"/>
              <a:ext cx="2120716" cy="646331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Statement of the problem / Questions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42935" y="1950416"/>
              <a:ext cx="2120716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Observation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41734" y="4536658"/>
              <a:ext cx="2120716" cy="369332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/>
                <a:t>Hypothesis </a:t>
              </a:r>
              <a:endParaRPr lang="en-GB" altLang="x-none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73953" y="3265651"/>
              <a:ext cx="2120716" cy="646331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Data / Result validation</a:t>
              </a:r>
            </a:p>
          </p:txBody>
        </p:sp>
        <p:cxnSp>
          <p:nvCxnSpPr>
            <p:cNvPr id="12" name="Elbow Connector 11"/>
            <p:cNvCxnSpPr>
              <a:stCxn id="14" idx="3"/>
              <a:endCxn id="11" idx="0"/>
            </p:cNvCxnSpPr>
            <p:nvPr/>
          </p:nvCxnSpPr>
          <p:spPr>
            <a:xfrm>
              <a:off x="6963651" y="2135082"/>
              <a:ext cx="1378041" cy="331862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1" idx="3"/>
              <a:endCxn id="2" idx="0"/>
            </p:cNvCxnSpPr>
            <p:nvPr/>
          </p:nvCxnSpPr>
          <p:spPr>
            <a:xfrm>
              <a:off x="9402050" y="2790110"/>
              <a:ext cx="105649" cy="81297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2" idx="2"/>
              <a:endCxn id="15" idx="0"/>
            </p:cNvCxnSpPr>
            <p:nvPr/>
          </p:nvCxnSpPr>
          <p:spPr>
            <a:xfrm rot="5400000">
              <a:off x="8979780" y="4008738"/>
              <a:ext cx="550233" cy="50560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5" idx="2"/>
              <a:endCxn id="6" idx="0"/>
            </p:cNvCxnSpPr>
            <p:nvPr/>
          </p:nvCxnSpPr>
          <p:spPr>
            <a:xfrm rot="5400000">
              <a:off x="8352437" y="4577563"/>
              <a:ext cx="321228" cy="97808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6" idx="2"/>
              <a:endCxn id="7" idx="3"/>
            </p:cNvCxnSpPr>
            <p:nvPr/>
          </p:nvCxnSpPr>
          <p:spPr>
            <a:xfrm rot="5400000">
              <a:off x="7280764" y="5556436"/>
              <a:ext cx="426133" cy="106035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7" idx="1"/>
              <a:endCxn id="8" idx="2"/>
            </p:cNvCxnSpPr>
            <p:nvPr/>
          </p:nvCxnSpPr>
          <p:spPr>
            <a:xfrm rot="10800000">
              <a:off x="3251203" y="5597688"/>
              <a:ext cx="1591733" cy="70199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8" idx="0"/>
              <a:endCxn id="9" idx="2"/>
            </p:cNvCxnSpPr>
            <p:nvPr/>
          </p:nvCxnSpPr>
          <p:spPr>
            <a:xfrm rot="16200000" flipV="1">
              <a:off x="2573312" y="4536452"/>
              <a:ext cx="447822" cy="90795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9" idx="0"/>
              <a:endCxn id="16" idx="2"/>
            </p:cNvCxnSpPr>
            <p:nvPr/>
          </p:nvCxnSpPr>
          <p:spPr>
            <a:xfrm rot="5400000" flipH="1" flipV="1">
              <a:off x="2353181" y="3902046"/>
              <a:ext cx="471193" cy="49106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6" idx="0"/>
              <a:endCxn id="10" idx="2"/>
            </p:cNvCxnSpPr>
            <p:nvPr/>
          </p:nvCxnSpPr>
          <p:spPr>
            <a:xfrm rot="5400000" flipH="1" flipV="1">
              <a:off x="2818845" y="2833295"/>
              <a:ext cx="447822" cy="41689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0" idx="0"/>
              <a:endCxn id="14" idx="1"/>
            </p:cNvCxnSpPr>
            <p:nvPr/>
          </p:nvCxnSpPr>
          <p:spPr>
            <a:xfrm rot="5400000" flipH="1" flipV="1">
              <a:off x="3897367" y="1488917"/>
              <a:ext cx="299402" cy="159173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72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662388" cy="378978"/>
          </a:xfrm>
        </p:spPr>
        <p:txBody>
          <a:bodyPr/>
          <a:lstStyle/>
          <a:p>
            <a:pPr algn="ctr"/>
            <a:fld id="{421E9FBD-5531-164E-8268-9A789FC83F06}" type="slidenum">
              <a:rPr lang="en-GB" altLang="x-none"/>
              <a:pPr algn="ctr"/>
              <a:t>21</a:t>
            </a:fld>
            <a:endParaRPr lang="en-GB" altLang="x-non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x-none"/>
              <a:t>What is research?</a:t>
            </a:r>
          </a:p>
        </p:txBody>
      </p:sp>
      <p:sp>
        <p:nvSpPr>
          <p:cNvPr id="2" name="Rectangle 1"/>
          <p:cNvSpPr/>
          <p:nvPr/>
        </p:nvSpPr>
        <p:spPr>
          <a:xfrm>
            <a:off x="8447341" y="3603080"/>
            <a:ext cx="2120716" cy="383345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 dirty="0"/>
              <a:t>Literature review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3651" y="5227218"/>
            <a:ext cx="2120716" cy="646331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/>
              <a:t>Choice </a:t>
            </a:r>
            <a:r>
              <a:rPr lang="en-GB" altLang="x-none" dirty="0"/>
              <a:t>of research method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2935" y="6108009"/>
            <a:ext cx="2120716" cy="383345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 dirty="0"/>
              <a:t>Design of study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0844" y="5214342"/>
            <a:ext cx="2120716" cy="383345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/>
              <a:t>Data </a:t>
            </a:r>
            <a:r>
              <a:rPr lang="en-GB" altLang="x-none" dirty="0"/>
              <a:t>collection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2886" y="4383175"/>
            <a:ext cx="2120716" cy="383345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 dirty="0"/>
              <a:t>Analysis of data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90844" y="2434484"/>
            <a:ext cx="2120716" cy="383345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 dirty="0"/>
              <a:t>Write-up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81334" y="2466944"/>
            <a:ext cx="2120716" cy="646331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 dirty="0"/>
              <a:t>Statement of the problem / Questions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42935" y="1950416"/>
            <a:ext cx="212071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 dirty="0"/>
              <a:t>Observation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41734" y="4536658"/>
            <a:ext cx="2120716" cy="369332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/>
              <a:t>Hypothesis </a:t>
            </a:r>
            <a:endParaRPr lang="en-GB" altLang="x-none" dirty="0"/>
          </a:p>
        </p:txBody>
      </p:sp>
      <p:sp>
        <p:nvSpPr>
          <p:cNvPr id="16" name="Rectangle 15"/>
          <p:cNvSpPr/>
          <p:nvPr/>
        </p:nvSpPr>
        <p:spPr>
          <a:xfrm>
            <a:off x="1773953" y="3265651"/>
            <a:ext cx="2120716" cy="646331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altLang="x-none" dirty="0"/>
              <a:t>Data / Result validation</a:t>
            </a:r>
          </a:p>
        </p:txBody>
      </p:sp>
      <p:cxnSp>
        <p:nvCxnSpPr>
          <p:cNvPr id="12" name="Elbow Connector 11"/>
          <p:cNvCxnSpPr>
            <a:stCxn id="14" idx="3"/>
            <a:endCxn id="11" idx="0"/>
          </p:cNvCxnSpPr>
          <p:nvPr/>
        </p:nvCxnSpPr>
        <p:spPr>
          <a:xfrm>
            <a:off x="6963651" y="2135082"/>
            <a:ext cx="1378041" cy="331862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3"/>
            <a:endCxn id="2" idx="0"/>
          </p:cNvCxnSpPr>
          <p:nvPr/>
        </p:nvCxnSpPr>
        <p:spPr>
          <a:xfrm>
            <a:off x="9402050" y="2790110"/>
            <a:ext cx="105649" cy="81297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" idx="2"/>
            <a:endCxn id="15" idx="0"/>
          </p:cNvCxnSpPr>
          <p:nvPr/>
        </p:nvCxnSpPr>
        <p:spPr>
          <a:xfrm rot="5400000">
            <a:off x="8979780" y="4008738"/>
            <a:ext cx="550233" cy="50560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6" idx="0"/>
          </p:cNvCxnSpPr>
          <p:nvPr/>
        </p:nvCxnSpPr>
        <p:spPr>
          <a:xfrm rot="5400000">
            <a:off x="8352437" y="4577563"/>
            <a:ext cx="321228" cy="9780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2"/>
            <a:endCxn id="7" idx="3"/>
          </p:cNvCxnSpPr>
          <p:nvPr/>
        </p:nvCxnSpPr>
        <p:spPr>
          <a:xfrm rot="5400000">
            <a:off x="7280764" y="5556436"/>
            <a:ext cx="426133" cy="10603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8" idx="2"/>
          </p:cNvCxnSpPr>
          <p:nvPr/>
        </p:nvCxnSpPr>
        <p:spPr>
          <a:xfrm rot="10800000">
            <a:off x="3251203" y="5597688"/>
            <a:ext cx="1591733" cy="7019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0"/>
            <a:endCxn id="9" idx="2"/>
          </p:cNvCxnSpPr>
          <p:nvPr/>
        </p:nvCxnSpPr>
        <p:spPr>
          <a:xfrm rot="16200000" flipV="1">
            <a:off x="2573312" y="4536452"/>
            <a:ext cx="447822" cy="9079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16" idx="2"/>
          </p:cNvCxnSpPr>
          <p:nvPr/>
        </p:nvCxnSpPr>
        <p:spPr>
          <a:xfrm rot="5400000" flipH="1" flipV="1">
            <a:off x="2353181" y="3902046"/>
            <a:ext cx="471193" cy="49106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0"/>
            <a:endCxn id="10" idx="2"/>
          </p:cNvCxnSpPr>
          <p:nvPr/>
        </p:nvCxnSpPr>
        <p:spPr>
          <a:xfrm rot="5400000" flipH="1" flipV="1">
            <a:off x="2818845" y="2833295"/>
            <a:ext cx="447822" cy="4168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0"/>
            <a:endCxn id="14" idx="1"/>
          </p:cNvCxnSpPr>
          <p:nvPr/>
        </p:nvCxnSpPr>
        <p:spPr>
          <a:xfrm rot="5400000" flipH="1" flipV="1">
            <a:off x="3897367" y="1488917"/>
            <a:ext cx="299402" cy="15917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53534" y="3054158"/>
            <a:ext cx="4030133" cy="992301"/>
          </a:xfrm>
          <a:custGeom>
            <a:avLst/>
            <a:gdLst>
              <a:gd name="connsiteX0" fmla="*/ 643467 w 4030133"/>
              <a:gd name="connsiteY0" fmla="*/ 152400 h 3132667"/>
              <a:gd name="connsiteX1" fmla="*/ 711200 w 4030133"/>
              <a:gd name="connsiteY1" fmla="*/ 135467 h 3132667"/>
              <a:gd name="connsiteX2" fmla="*/ 914400 w 4030133"/>
              <a:gd name="connsiteY2" fmla="*/ 84667 h 3132667"/>
              <a:gd name="connsiteX3" fmla="*/ 1439333 w 4030133"/>
              <a:gd name="connsiteY3" fmla="*/ 67733 h 3132667"/>
              <a:gd name="connsiteX4" fmla="*/ 1540933 w 4030133"/>
              <a:gd name="connsiteY4" fmla="*/ 33867 h 3132667"/>
              <a:gd name="connsiteX5" fmla="*/ 1591733 w 4030133"/>
              <a:gd name="connsiteY5" fmla="*/ 16933 h 3132667"/>
              <a:gd name="connsiteX6" fmla="*/ 1693333 w 4030133"/>
              <a:gd name="connsiteY6" fmla="*/ 0 h 3132667"/>
              <a:gd name="connsiteX7" fmla="*/ 2150533 w 4030133"/>
              <a:gd name="connsiteY7" fmla="*/ 16933 h 3132667"/>
              <a:gd name="connsiteX8" fmla="*/ 2218267 w 4030133"/>
              <a:gd name="connsiteY8" fmla="*/ 33867 h 3132667"/>
              <a:gd name="connsiteX9" fmla="*/ 2353733 w 4030133"/>
              <a:gd name="connsiteY9" fmla="*/ 101600 h 3132667"/>
              <a:gd name="connsiteX10" fmla="*/ 2455333 w 4030133"/>
              <a:gd name="connsiteY10" fmla="*/ 186267 h 3132667"/>
              <a:gd name="connsiteX11" fmla="*/ 2523067 w 4030133"/>
              <a:gd name="connsiteY11" fmla="*/ 220133 h 3132667"/>
              <a:gd name="connsiteX12" fmla="*/ 2878667 w 4030133"/>
              <a:gd name="connsiteY12" fmla="*/ 237067 h 3132667"/>
              <a:gd name="connsiteX13" fmla="*/ 2963333 w 4030133"/>
              <a:gd name="connsiteY13" fmla="*/ 254000 h 3132667"/>
              <a:gd name="connsiteX14" fmla="*/ 3115733 w 4030133"/>
              <a:gd name="connsiteY14" fmla="*/ 321733 h 3132667"/>
              <a:gd name="connsiteX15" fmla="*/ 3166533 w 4030133"/>
              <a:gd name="connsiteY15" fmla="*/ 338667 h 3132667"/>
              <a:gd name="connsiteX16" fmla="*/ 3285067 w 4030133"/>
              <a:gd name="connsiteY16" fmla="*/ 406400 h 3132667"/>
              <a:gd name="connsiteX17" fmla="*/ 3369733 w 4030133"/>
              <a:gd name="connsiteY17" fmla="*/ 457200 h 3132667"/>
              <a:gd name="connsiteX18" fmla="*/ 3488267 w 4030133"/>
              <a:gd name="connsiteY18" fmla="*/ 541867 h 3132667"/>
              <a:gd name="connsiteX19" fmla="*/ 3589867 w 4030133"/>
              <a:gd name="connsiteY19" fmla="*/ 575733 h 3132667"/>
              <a:gd name="connsiteX20" fmla="*/ 3640667 w 4030133"/>
              <a:gd name="connsiteY20" fmla="*/ 609600 h 3132667"/>
              <a:gd name="connsiteX21" fmla="*/ 3759200 w 4030133"/>
              <a:gd name="connsiteY21" fmla="*/ 762000 h 3132667"/>
              <a:gd name="connsiteX22" fmla="*/ 3860800 w 4030133"/>
              <a:gd name="connsiteY22" fmla="*/ 948267 h 3132667"/>
              <a:gd name="connsiteX23" fmla="*/ 3894667 w 4030133"/>
              <a:gd name="connsiteY23" fmla="*/ 1134533 h 3132667"/>
              <a:gd name="connsiteX24" fmla="*/ 3911600 w 4030133"/>
              <a:gd name="connsiteY24" fmla="*/ 1219200 h 3132667"/>
              <a:gd name="connsiteX25" fmla="*/ 3945467 w 4030133"/>
              <a:gd name="connsiteY25" fmla="*/ 1388533 h 3132667"/>
              <a:gd name="connsiteX26" fmla="*/ 3962400 w 4030133"/>
              <a:gd name="connsiteY26" fmla="*/ 1490133 h 3132667"/>
              <a:gd name="connsiteX27" fmla="*/ 3996267 w 4030133"/>
              <a:gd name="connsiteY27" fmla="*/ 1574800 h 3132667"/>
              <a:gd name="connsiteX28" fmla="*/ 4013200 w 4030133"/>
              <a:gd name="connsiteY28" fmla="*/ 1710267 h 3132667"/>
              <a:gd name="connsiteX29" fmla="*/ 4030133 w 4030133"/>
              <a:gd name="connsiteY29" fmla="*/ 1794933 h 3132667"/>
              <a:gd name="connsiteX30" fmla="*/ 3979333 w 4030133"/>
              <a:gd name="connsiteY30" fmla="*/ 2353733 h 3132667"/>
              <a:gd name="connsiteX31" fmla="*/ 3911600 w 4030133"/>
              <a:gd name="connsiteY31" fmla="*/ 2506133 h 3132667"/>
              <a:gd name="connsiteX32" fmla="*/ 3860800 w 4030133"/>
              <a:gd name="connsiteY32" fmla="*/ 2624667 h 3132667"/>
              <a:gd name="connsiteX33" fmla="*/ 3810000 w 4030133"/>
              <a:gd name="connsiteY33" fmla="*/ 2726267 h 3132667"/>
              <a:gd name="connsiteX34" fmla="*/ 3725333 w 4030133"/>
              <a:gd name="connsiteY34" fmla="*/ 2861733 h 3132667"/>
              <a:gd name="connsiteX35" fmla="*/ 3691467 w 4030133"/>
              <a:gd name="connsiteY35" fmla="*/ 2912533 h 3132667"/>
              <a:gd name="connsiteX36" fmla="*/ 3539067 w 4030133"/>
              <a:gd name="connsiteY36" fmla="*/ 3014133 h 3132667"/>
              <a:gd name="connsiteX37" fmla="*/ 3488267 w 4030133"/>
              <a:gd name="connsiteY37" fmla="*/ 3048000 h 3132667"/>
              <a:gd name="connsiteX38" fmla="*/ 3437467 w 4030133"/>
              <a:gd name="connsiteY38" fmla="*/ 3081867 h 3132667"/>
              <a:gd name="connsiteX39" fmla="*/ 3335867 w 4030133"/>
              <a:gd name="connsiteY39" fmla="*/ 3115733 h 3132667"/>
              <a:gd name="connsiteX40" fmla="*/ 3285067 w 4030133"/>
              <a:gd name="connsiteY40" fmla="*/ 3132667 h 3132667"/>
              <a:gd name="connsiteX41" fmla="*/ 2878667 w 4030133"/>
              <a:gd name="connsiteY41" fmla="*/ 3115733 h 3132667"/>
              <a:gd name="connsiteX42" fmla="*/ 2404533 w 4030133"/>
              <a:gd name="connsiteY42" fmla="*/ 3098800 h 3132667"/>
              <a:gd name="connsiteX43" fmla="*/ 2336800 w 4030133"/>
              <a:gd name="connsiteY43" fmla="*/ 3064933 h 3132667"/>
              <a:gd name="connsiteX44" fmla="*/ 2082800 w 4030133"/>
              <a:gd name="connsiteY44" fmla="*/ 3048000 h 3132667"/>
              <a:gd name="connsiteX45" fmla="*/ 1913467 w 4030133"/>
              <a:gd name="connsiteY45" fmla="*/ 3014133 h 3132667"/>
              <a:gd name="connsiteX46" fmla="*/ 1761067 w 4030133"/>
              <a:gd name="connsiteY46" fmla="*/ 2980267 h 3132667"/>
              <a:gd name="connsiteX47" fmla="*/ 1185333 w 4030133"/>
              <a:gd name="connsiteY47" fmla="*/ 2980267 h 3132667"/>
              <a:gd name="connsiteX48" fmla="*/ 914400 w 4030133"/>
              <a:gd name="connsiteY48" fmla="*/ 2997200 h 3132667"/>
              <a:gd name="connsiteX49" fmla="*/ 626533 w 4030133"/>
              <a:gd name="connsiteY49" fmla="*/ 2980267 h 3132667"/>
              <a:gd name="connsiteX50" fmla="*/ 575733 w 4030133"/>
              <a:gd name="connsiteY50" fmla="*/ 2929467 h 3132667"/>
              <a:gd name="connsiteX51" fmla="*/ 508000 w 4030133"/>
              <a:gd name="connsiteY51" fmla="*/ 2827867 h 3132667"/>
              <a:gd name="connsiteX52" fmla="*/ 440267 w 4030133"/>
              <a:gd name="connsiteY52" fmla="*/ 2658533 h 3132667"/>
              <a:gd name="connsiteX53" fmla="*/ 423333 w 4030133"/>
              <a:gd name="connsiteY53" fmla="*/ 2607733 h 3132667"/>
              <a:gd name="connsiteX54" fmla="*/ 389467 w 4030133"/>
              <a:gd name="connsiteY54" fmla="*/ 2438400 h 3132667"/>
              <a:gd name="connsiteX55" fmla="*/ 372533 w 4030133"/>
              <a:gd name="connsiteY55" fmla="*/ 2218267 h 3132667"/>
              <a:gd name="connsiteX56" fmla="*/ 355600 w 4030133"/>
              <a:gd name="connsiteY56" fmla="*/ 2167467 h 3132667"/>
              <a:gd name="connsiteX57" fmla="*/ 338667 w 4030133"/>
              <a:gd name="connsiteY57" fmla="*/ 2099733 h 3132667"/>
              <a:gd name="connsiteX58" fmla="*/ 287867 w 4030133"/>
              <a:gd name="connsiteY58" fmla="*/ 1913467 h 3132667"/>
              <a:gd name="connsiteX59" fmla="*/ 254000 w 4030133"/>
              <a:gd name="connsiteY59" fmla="*/ 1761067 h 3132667"/>
              <a:gd name="connsiteX60" fmla="*/ 220133 w 4030133"/>
              <a:gd name="connsiteY60" fmla="*/ 1659467 h 3132667"/>
              <a:gd name="connsiteX61" fmla="*/ 203200 w 4030133"/>
              <a:gd name="connsiteY61" fmla="*/ 1608667 h 3132667"/>
              <a:gd name="connsiteX62" fmla="*/ 169333 w 4030133"/>
              <a:gd name="connsiteY62" fmla="*/ 1507067 h 3132667"/>
              <a:gd name="connsiteX63" fmla="*/ 152400 w 4030133"/>
              <a:gd name="connsiteY63" fmla="*/ 1456267 h 3132667"/>
              <a:gd name="connsiteX64" fmla="*/ 118533 w 4030133"/>
              <a:gd name="connsiteY64" fmla="*/ 1405467 h 3132667"/>
              <a:gd name="connsiteX65" fmla="*/ 101600 w 4030133"/>
              <a:gd name="connsiteY65" fmla="*/ 1354667 h 3132667"/>
              <a:gd name="connsiteX66" fmla="*/ 84667 w 4030133"/>
              <a:gd name="connsiteY66" fmla="*/ 1286933 h 3132667"/>
              <a:gd name="connsiteX67" fmla="*/ 50800 w 4030133"/>
              <a:gd name="connsiteY67" fmla="*/ 1236133 h 3132667"/>
              <a:gd name="connsiteX68" fmla="*/ 0 w 4030133"/>
              <a:gd name="connsiteY68" fmla="*/ 1066800 h 3132667"/>
              <a:gd name="connsiteX69" fmla="*/ 16933 w 4030133"/>
              <a:gd name="connsiteY69" fmla="*/ 677333 h 3132667"/>
              <a:gd name="connsiteX70" fmla="*/ 118533 w 4030133"/>
              <a:gd name="connsiteY70" fmla="*/ 474133 h 3132667"/>
              <a:gd name="connsiteX71" fmla="*/ 169333 w 4030133"/>
              <a:gd name="connsiteY71" fmla="*/ 423333 h 3132667"/>
              <a:gd name="connsiteX72" fmla="*/ 203200 w 4030133"/>
              <a:gd name="connsiteY72" fmla="*/ 372533 h 3132667"/>
              <a:gd name="connsiteX73" fmla="*/ 304800 w 4030133"/>
              <a:gd name="connsiteY73" fmla="*/ 304800 h 3132667"/>
              <a:gd name="connsiteX74" fmla="*/ 355600 w 4030133"/>
              <a:gd name="connsiteY74" fmla="*/ 270933 h 3132667"/>
              <a:gd name="connsiteX75" fmla="*/ 406400 w 4030133"/>
              <a:gd name="connsiteY75" fmla="*/ 254000 h 3132667"/>
              <a:gd name="connsiteX76" fmla="*/ 558800 w 4030133"/>
              <a:gd name="connsiteY76" fmla="*/ 220133 h 3132667"/>
              <a:gd name="connsiteX77" fmla="*/ 643467 w 4030133"/>
              <a:gd name="connsiteY77" fmla="*/ 152400 h 313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030133" h="3132667">
                <a:moveTo>
                  <a:pt x="643467" y="152400"/>
                </a:moveTo>
                <a:cubicBezTo>
                  <a:pt x="666045" y="146756"/>
                  <a:pt x="688909" y="142154"/>
                  <a:pt x="711200" y="135467"/>
                </a:cubicBezTo>
                <a:cubicBezTo>
                  <a:pt x="798427" y="109299"/>
                  <a:pt x="822738" y="89622"/>
                  <a:pt x="914400" y="84667"/>
                </a:cubicBezTo>
                <a:cubicBezTo>
                  <a:pt x="1089213" y="75218"/>
                  <a:pt x="1264355" y="73378"/>
                  <a:pt x="1439333" y="67733"/>
                </a:cubicBezTo>
                <a:lnTo>
                  <a:pt x="1540933" y="33867"/>
                </a:lnTo>
                <a:cubicBezTo>
                  <a:pt x="1557866" y="28223"/>
                  <a:pt x="1574126" y="19867"/>
                  <a:pt x="1591733" y="16933"/>
                </a:cubicBezTo>
                <a:lnTo>
                  <a:pt x="1693333" y="0"/>
                </a:lnTo>
                <a:cubicBezTo>
                  <a:pt x="1845733" y="5644"/>
                  <a:pt x="1998345" y="7114"/>
                  <a:pt x="2150533" y="16933"/>
                </a:cubicBezTo>
                <a:cubicBezTo>
                  <a:pt x="2173758" y="18431"/>
                  <a:pt x="2196784" y="24916"/>
                  <a:pt x="2218267" y="33867"/>
                </a:cubicBezTo>
                <a:cubicBezTo>
                  <a:pt x="2264869" y="53284"/>
                  <a:pt x="2318035" y="65902"/>
                  <a:pt x="2353733" y="101600"/>
                </a:cubicBezTo>
                <a:cubicBezTo>
                  <a:pt x="2400428" y="148295"/>
                  <a:pt x="2400326" y="154835"/>
                  <a:pt x="2455333" y="186267"/>
                </a:cubicBezTo>
                <a:cubicBezTo>
                  <a:pt x="2477250" y="198791"/>
                  <a:pt x="2498004" y="217125"/>
                  <a:pt x="2523067" y="220133"/>
                </a:cubicBezTo>
                <a:cubicBezTo>
                  <a:pt x="2640889" y="234272"/>
                  <a:pt x="2760134" y="231422"/>
                  <a:pt x="2878667" y="237067"/>
                </a:cubicBezTo>
                <a:cubicBezTo>
                  <a:pt x="2906889" y="242711"/>
                  <a:pt x="2935766" y="245730"/>
                  <a:pt x="2963333" y="254000"/>
                </a:cubicBezTo>
                <a:cubicBezTo>
                  <a:pt x="3050848" y="280254"/>
                  <a:pt x="3037911" y="288381"/>
                  <a:pt x="3115733" y="321733"/>
                </a:cubicBezTo>
                <a:cubicBezTo>
                  <a:pt x="3132139" y="328764"/>
                  <a:pt x="3150127" y="331636"/>
                  <a:pt x="3166533" y="338667"/>
                </a:cubicBezTo>
                <a:cubicBezTo>
                  <a:pt x="3240118" y="370203"/>
                  <a:pt x="3223222" y="367747"/>
                  <a:pt x="3285067" y="406400"/>
                </a:cubicBezTo>
                <a:cubicBezTo>
                  <a:pt x="3312976" y="423844"/>
                  <a:pt x="3342348" y="438944"/>
                  <a:pt x="3369733" y="457200"/>
                </a:cubicBezTo>
                <a:cubicBezTo>
                  <a:pt x="3382236" y="465536"/>
                  <a:pt x="3465552" y="531772"/>
                  <a:pt x="3488267" y="541867"/>
                </a:cubicBezTo>
                <a:cubicBezTo>
                  <a:pt x="3520889" y="556365"/>
                  <a:pt x="3589867" y="575733"/>
                  <a:pt x="3589867" y="575733"/>
                </a:cubicBezTo>
                <a:cubicBezTo>
                  <a:pt x="3606800" y="587022"/>
                  <a:pt x="3626977" y="594541"/>
                  <a:pt x="3640667" y="609600"/>
                </a:cubicBezTo>
                <a:cubicBezTo>
                  <a:pt x="3683958" y="657220"/>
                  <a:pt x="3730419" y="704438"/>
                  <a:pt x="3759200" y="762000"/>
                </a:cubicBezTo>
                <a:cubicBezTo>
                  <a:pt x="3836034" y="915670"/>
                  <a:pt x="3798928" y="855461"/>
                  <a:pt x="3860800" y="948267"/>
                </a:cubicBezTo>
                <a:cubicBezTo>
                  <a:pt x="3895342" y="1051894"/>
                  <a:pt x="3867314" y="956740"/>
                  <a:pt x="3894667" y="1134533"/>
                </a:cubicBezTo>
                <a:cubicBezTo>
                  <a:pt x="3899043" y="1162980"/>
                  <a:pt x="3906868" y="1190810"/>
                  <a:pt x="3911600" y="1219200"/>
                </a:cubicBezTo>
                <a:cubicBezTo>
                  <a:pt x="3937542" y="1374858"/>
                  <a:pt x="3913011" y="1291169"/>
                  <a:pt x="3945467" y="1388533"/>
                </a:cubicBezTo>
                <a:cubicBezTo>
                  <a:pt x="3951111" y="1422400"/>
                  <a:pt x="3953366" y="1457009"/>
                  <a:pt x="3962400" y="1490133"/>
                </a:cubicBezTo>
                <a:cubicBezTo>
                  <a:pt x="3970398" y="1519458"/>
                  <a:pt x="3989432" y="1545182"/>
                  <a:pt x="3996267" y="1574800"/>
                </a:cubicBezTo>
                <a:cubicBezTo>
                  <a:pt x="4006500" y="1619142"/>
                  <a:pt x="4006280" y="1665289"/>
                  <a:pt x="4013200" y="1710267"/>
                </a:cubicBezTo>
                <a:cubicBezTo>
                  <a:pt x="4017576" y="1738713"/>
                  <a:pt x="4024489" y="1766711"/>
                  <a:pt x="4030133" y="1794933"/>
                </a:cubicBezTo>
                <a:cubicBezTo>
                  <a:pt x="4029352" y="1811330"/>
                  <a:pt x="4021473" y="2269451"/>
                  <a:pt x="3979333" y="2353733"/>
                </a:cubicBezTo>
                <a:cubicBezTo>
                  <a:pt x="3949832" y="2412737"/>
                  <a:pt x="3933218" y="2441279"/>
                  <a:pt x="3911600" y="2506133"/>
                </a:cubicBezTo>
                <a:cubicBezTo>
                  <a:pt x="3875150" y="2615482"/>
                  <a:pt x="3920327" y="2535377"/>
                  <a:pt x="3860800" y="2624667"/>
                </a:cubicBezTo>
                <a:cubicBezTo>
                  <a:pt x="3829755" y="2717805"/>
                  <a:pt x="3862521" y="2634357"/>
                  <a:pt x="3810000" y="2726267"/>
                </a:cubicBezTo>
                <a:cubicBezTo>
                  <a:pt x="3719065" y="2885400"/>
                  <a:pt x="3840971" y="2699839"/>
                  <a:pt x="3725333" y="2861733"/>
                </a:cubicBezTo>
                <a:cubicBezTo>
                  <a:pt x="3713504" y="2878293"/>
                  <a:pt x="3706783" y="2899132"/>
                  <a:pt x="3691467" y="2912533"/>
                </a:cubicBezTo>
                <a:cubicBezTo>
                  <a:pt x="3691453" y="2912545"/>
                  <a:pt x="3564475" y="2997195"/>
                  <a:pt x="3539067" y="3014133"/>
                </a:cubicBezTo>
                <a:lnTo>
                  <a:pt x="3488267" y="3048000"/>
                </a:lnTo>
                <a:cubicBezTo>
                  <a:pt x="3471334" y="3059289"/>
                  <a:pt x="3456774" y="3075431"/>
                  <a:pt x="3437467" y="3081867"/>
                </a:cubicBezTo>
                <a:lnTo>
                  <a:pt x="3335867" y="3115733"/>
                </a:lnTo>
                <a:lnTo>
                  <a:pt x="3285067" y="3132667"/>
                </a:lnTo>
                <a:lnTo>
                  <a:pt x="2878667" y="3115733"/>
                </a:lnTo>
                <a:cubicBezTo>
                  <a:pt x="2720638" y="3109655"/>
                  <a:pt x="2561988" y="3113561"/>
                  <a:pt x="2404533" y="3098800"/>
                </a:cubicBezTo>
                <a:cubicBezTo>
                  <a:pt x="2379401" y="3096444"/>
                  <a:pt x="2361734" y="3068870"/>
                  <a:pt x="2336800" y="3064933"/>
                </a:cubicBezTo>
                <a:cubicBezTo>
                  <a:pt x="2252984" y="3051699"/>
                  <a:pt x="2167467" y="3053644"/>
                  <a:pt x="2082800" y="3048000"/>
                </a:cubicBezTo>
                <a:cubicBezTo>
                  <a:pt x="1963001" y="3018051"/>
                  <a:pt x="2065695" y="3041811"/>
                  <a:pt x="1913467" y="3014133"/>
                </a:cubicBezTo>
                <a:cubicBezTo>
                  <a:pt x="1834635" y="2999800"/>
                  <a:pt x="1833551" y="2998388"/>
                  <a:pt x="1761067" y="2980267"/>
                </a:cubicBezTo>
                <a:cubicBezTo>
                  <a:pt x="1302634" y="3018469"/>
                  <a:pt x="1866000" y="2980267"/>
                  <a:pt x="1185333" y="2980267"/>
                </a:cubicBezTo>
                <a:cubicBezTo>
                  <a:pt x="1094846" y="2980267"/>
                  <a:pt x="1004711" y="2991556"/>
                  <a:pt x="914400" y="2997200"/>
                </a:cubicBezTo>
                <a:cubicBezTo>
                  <a:pt x="818444" y="2991556"/>
                  <a:pt x="720788" y="2999118"/>
                  <a:pt x="626533" y="2980267"/>
                </a:cubicBezTo>
                <a:cubicBezTo>
                  <a:pt x="603051" y="2975571"/>
                  <a:pt x="590435" y="2948370"/>
                  <a:pt x="575733" y="2929467"/>
                </a:cubicBezTo>
                <a:cubicBezTo>
                  <a:pt x="550744" y="2897338"/>
                  <a:pt x="526203" y="2864273"/>
                  <a:pt x="508000" y="2827867"/>
                </a:cubicBezTo>
                <a:cubicBezTo>
                  <a:pt x="458166" y="2728200"/>
                  <a:pt x="482118" y="2784086"/>
                  <a:pt x="440267" y="2658533"/>
                </a:cubicBezTo>
                <a:cubicBezTo>
                  <a:pt x="434623" y="2641600"/>
                  <a:pt x="426833" y="2625236"/>
                  <a:pt x="423333" y="2607733"/>
                </a:cubicBezTo>
                <a:lnTo>
                  <a:pt x="389467" y="2438400"/>
                </a:lnTo>
                <a:cubicBezTo>
                  <a:pt x="383822" y="2365022"/>
                  <a:pt x="381661" y="2291293"/>
                  <a:pt x="372533" y="2218267"/>
                </a:cubicBezTo>
                <a:cubicBezTo>
                  <a:pt x="370319" y="2200556"/>
                  <a:pt x="360503" y="2184630"/>
                  <a:pt x="355600" y="2167467"/>
                </a:cubicBezTo>
                <a:cubicBezTo>
                  <a:pt x="349207" y="2145090"/>
                  <a:pt x="345061" y="2122110"/>
                  <a:pt x="338667" y="2099733"/>
                </a:cubicBezTo>
                <a:cubicBezTo>
                  <a:pt x="306223" y="1986179"/>
                  <a:pt x="328124" y="2114746"/>
                  <a:pt x="287867" y="1913467"/>
                </a:cubicBezTo>
                <a:cubicBezTo>
                  <a:pt x="278201" y="1865137"/>
                  <a:pt x="268346" y="1808887"/>
                  <a:pt x="254000" y="1761067"/>
                </a:cubicBezTo>
                <a:cubicBezTo>
                  <a:pt x="243742" y="1726874"/>
                  <a:pt x="231422" y="1693334"/>
                  <a:pt x="220133" y="1659467"/>
                </a:cubicBezTo>
                <a:lnTo>
                  <a:pt x="203200" y="1608667"/>
                </a:lnTo>
                <a:lnTo>
                  <a:pt x="169333" y="1507067"/>
                </a:lnTo>
                <a:cubicBezTo>
                  <a:pt x="163689" y="1490134"/>
                  <a:pt x="162301" y="1471118"/>
                  <a:pt x="152400" y="1456267"/>
                </a:cubicBezTo>
                <a:lnTo>
                  <a:pt x="118533" y="1405467"/>
                </a:lnTo>
                <a:cubicBezTo>
                  <a:pt x="112889" y="1388534"/>
                  <a:pt x="106503" y="1371830"/>
                  <a:pt x="101600" y="1354667"/>
                </a:cubicBezTo>
                <a:cubicBezTo>
                  <a:pt x="95207" y="1332290"/>
                  <a:pt x="93835" y="1308324"/>
                  <a:pt x="84667" y="1286933"/>
                </a:cubicBezTo>
                <a:cubicBezTo>
                  <a:pt x="76650" y="1268227"/>
                  <a:pt x="62089" y="1253066"/>
                  <a:pt x="50800" y="1236133"/>
                </a:cubicBezTo>
                <a:cubicBezTo>
                  <a:pt x="9574" y="1112455"/>
                  <a:pt x="25591" y="1169166"/>
                  <a:pt x="0" y="1066800"/>
                </a:cubicBezTo>
                <a:cubicBezTo>
                  <a:pt x="5644" y="936978"/>
                  <a:pt x="3562" y="806588"/>
                  <a:pt x="16933" y="677333"/>
                </a:cubicBezTo>
                <a:cubicBezTo>
                  <a:pt x="23289" y="615889"/>
                  <a:pt x="77041" y="515625"/>
                  <a:pt x="118533" y="474133"/>
                </a:cubicBezTo>
                <a:cubicBezTo>
                  <a:pt x="135466" y="457200"/>
                  <a:pt x="154002" y="441730"/>
                  <a:pt x="169333" y="423333"/>
                </a:cubicBezTo>
                <a:cubicBezTo>
                  <a:pt x="182362" y="407699"/>
                  <a:pt x="187884" y="385934"/>
                  <a:pt x="203200" y="372533"/>
                </a:cubicBezTo>
                <a:cubicBezTo>
                  <a:pt x="233832" y="345730"/>
                  <a:pt x="270933" y="327378"/>
                  <a:pt x="304800" y="304800"/>
                </a:cubicBezTo>
                <a:cubicBezTo>
                  <a:pt x="321733" y="293511"/>
                  <a:pt x="336293" y="277369"/>
                  <a:pt x="355600" y="270933"/>
                </a:cubicBezTo>
                <a:cubicBezTo>
                  <a:pt x="372533" y="265289"/>
                  <a:pt x="389237" y="258903"/>
                  <a:pt x="406400" y="254000"/>
                </a:cubicBezTo>
                <a:cubicBezTo>
                  <a:pt x="462194" y="238059"/>
                  <a:pt x="500608" y="231772"/>
                  <a:pt x="558800" y="220133"/>
                </a:cubicBezTo>
                <a:lnTo>
                  <a:pt x="643467" y="152400"/>
                </a:lnTo>
                <a:close/>
              </a:path>
            </a:pathLst>
          </a:custGeom>
          <a:solidFill>
            <a:srgbClr val="F6DEEC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63651" y="2017093"/>
            <a:ext cx="4030133" cy="3132667"/>
          </a:xfrm>
          <a:custGeom>
            <a:avLst/>
            <a:gdLst>
              <a:gd name="connsiteX0" fmla="*/ 643467 w 4030133"/>
              <a:gd name="connsiteY0" fmla="*/ 152400 h 3132667"/>
              <a:gd name="connsiteX1" fmla="*/ 711200 w 4030133"/>
              <a:gd name="connsiteY1" fmla="*/ 135467 h 3132667"/>
              <a:gd name="connsiteX2" fmla="*/ 914400 w 4030133"/>
              <a:gd name="connsiteY2" fmla="*/ 84667 h 3132667"/>
              <a:gd name="connsiteX3" fmla="*/ 1439333 w 4030133"/>
              <a:gd name="connsiteY3" fmla="*/ 67733 h 3132667"/>
              <a:gd name="connsiteX4" fmla="*/ 1540933 w 4030133"/>
              <a:gd name="connsiteY4" fmla="*/ 33867 h 3132667"/>
              <a:gd name="connsiteX5" fmla="*/ 1591733 w 4030133"/>
              <a:gd name="connsiteY5" fmla="*/ 16933 h 3132667"/>
              <a:gd name="connsiteX6" fmla="*/ 1693333 w 4030133"/>
              <a:gd name="connsiteY6" fmla="*/ 0 h 3132667"/>
              <a:gd name="connsiteX7" fmla="*/ 2150533 w 4030133"/>
              <a:gd name="connsiteY7" fmla="*/ 16933 h 3132667"/>
              <a:gd name="connsiteX8" fmla="*/ 2218267 w 4030133"/>
              <a:gd name="connsiteY8" fmla="*/ 33867 h 3132667"/>
              <a:gd name="connsiteX9" fmla="*/ 2353733 w 4030133"/>
              <a:gd name="connsiteY9" fmla="*/ 101600 h 3132667"/>
              <a:gd name="connsiteX10" fmla="*/ 2455333 w 4030133"/>
              <a:gd name="connsiteY10" fmla="*/ 186267 h 3132667"/>
              <a:gd name="connsiteX11" fmla="*/ 2523067 w 4030133"/>
              <a:gd name="connsiteY11" fmla="*/ 220133 h 3132667"/>
              <a:gd name="connsiteX12" fmla="*/ 2878667 w 4030133"/>
              <a:gd name="connsiteY12" fmla="*/ 237067 h 3132667"/>
              <a:gd name="connsiteX13" fmla="*/ 2963333 w 4030133"/>
              <a:gd name="connsiteY13" fmla="*/ 254000 h 3132667"/>
              <a:gd name="connsiteX14" fmla="*/ 3115733 w 4030133"/>
              <a:gd name="connsiteY14" fmla="*/ 321733 h 3132667"/>
              <a:gd name="connsiteX15" fmla="*/ 3166533 w 4030133"/>
              <a:gd name="connsiteY15" fmla="*/ 338667 h 3132667"/>
              <a:gd name="connsiteX16" fmla="*/ 3285067 w 4030133"/>
              <a:gd name="connsiteY16" fmla="*/ 406400 h 3132667"/>
              <a:gd name="connsiteX17" fmla="*/ 3369733 w 4030133"/>
              <a:gd name="connsiteY17" fmla="*/ 457200 h 3132667"/>
              <a:gd name="connsiteX18" fmla="*/ 3488267 w 4030133"/>
              <a:gd name="connsiteY18" fmla="*/ 541867 h 3132667"/>
              <a:gd name="connsiteX19" fmla="*/ 3589867 w 4030133"/>
              <a:gd name="connsiteY19" fmla="*/ 575733 h 3132667"/>
              <a:gd name="connsiteX20" fmla="*/ 3640667 w 4030133"/>
              <a:gd name="connsiteY20" fmla="*/ 609600 h 3132667"/>
              <a:gd name="connsiteX21" fmla="*/ 3759200 w 4030133"/>
              <a:gd name="connsiteY21" fmla="*/ 762000 h 3132667"/>
              <a:gd name="connsiteX22" fmla="*/ 3860800 w 4030133"/>
              <a:gd name="connsiteY22" fmla="*/ 948267 h 3132667"/>
              <a:gd name="connsiteX23" fmla="*/ 3894667 w 4030133"/>
              <a:gd name="connsiteY23" fmla="*/ 1134533 h 3132667"/>
              <a:gd name="connsiteX24" fmla="*/ 3911600 w 4030133"/>
              <a:gd name="connsiteY24" fmla="*/ 1219200 h 3132667"/>
              <a:gd name="connsiteX25" fmla="*/ 3945467 w 4030133"/>
              <a:gd name="connsiteY25" fmla="*/ 1388533 h 3132667"/>
              <a:gd name="connsiteX26" fmla="*/ 3962400 w 4030133"/>
              <a:gd name="connsiteY26" fmla="*/ 1490133 h 3132667"/>
              <a:gd name="connsiteX27" fmla="*/ 3996267 w 4030133"/>
              <a:gd name="connsiteY27" fmla="*/ 1574800 h 3132667"/>
              <a:gd name="connsiteX28" fmla="*/ 4013200 w 4030133"/>
              <a:gd name="connsiteY28" fmla="*/ 1710267 h 3132667"/>
              <a:gd name="connsiteX29" fmla="*/ 4030133 w 4030133"/>
              <a:gd name="connsiteY29" fmla="*/ 1794933 h 3132667"/>
              <a:gd name="connsiteX30" fmla="*/ 3979333 w 4030133"/>
              <a:gd name="connsiteY30" fmla="*/ 2353733 h 3132667"/>
              <a:gd name="connsiteX31" fmla="*/ 3911600 w 4030133"/>
              <a:gd name="connsiteY31" fmla="*/ 2506133 h 3132667"/>
              <a:gd name="connsiteX32" fmla="*/ 3860800 w 4030133"/>
              <a:gd name="connsiteY32" fmla="*/ 2624667 h 3132667"/>
              <a:gd name="connsiteX33" fmla="*/ 3810000 w 4030133"/>
              <a:gd name="connsiteY33" fmla="*/ 2726267 h 3132667"/>
              <a:gd name="connsiteX34" fmla="*/ 3725333 w 4030133"/>
              <a:gd name="connsiteY34" fmla="*/ 2861733 h 3132667"/>
              <a:gd name="connsiteX35" fmla="*/ 3691467 w 4030133"/>
              <a:gd name="connsiteY35" fmla="*/ 2912533 h 3132667"/>
              <a:gd name="connsiteX36" fmla="*/ 3539067 w 4030133"/>
              <a:gd name="connsiteY36" fmla="*/ 3014133 h 3132667"/>
              <a:gd name="connsiteX37" fmla="*/ 3488267 w 4030133"/>
              <a:gd name="connsiteY37" fmla="*/ 3048000 h 3132667"/>
              <a:gd name="connsiteX38" fmla="*/ 3437467 w 4030133"/>
              <a:gd name="connsiteY38" fmla="*/ 3081867 h 3132667"/>
              <a:gd name="connsiteX39" fmla="*/ 3335867 w 4030133"/>
              <a:gd name="connsiteY39" fmla="*/ 3115733 h 3132667"/>
              <a:gd name="connsiteX40" fmla="*/ 3285067 w 4030133"/>
              <a:gd name="connsiteY40" fmla="*/ 3132667 h 3132667"/>
              <a:gd name="connsiteX41" fmla="*/ 2878667 w 4030133"/>
              <a:gd name="connsiteY41" fmla="*/ 3115733 h 3132667"/>
              <a:gd name="connsiteX42" fmla="*/ 2404533 w 4030133"/>
              <a:gd name="connsiteY42" fmla="*/ 3098800 h 3132667"/>
              <a:gd name="connsiteX43" fmla="*/ 2336800 w 4030133"/>
              <a:gd name="connsiteY43" fmla="*/ 3064933 h 3132667"/>
              <a:gd name="connsiteX44" fmla="*/ 2082800 w 4030133"/>
              <a:gd name="connsiteY44" fmla="*/ 3048000 h 3132667"/>
              <a:gd name="connsiteX45" fmla="*/ 1913467 w 4030133"/>
              <a:gd name="connsiteY45" fmla="*/ 3014133 h 3132667"/>
              <a:gd name="connsiteX46" fmla="*/ 1761067 w 4030133"/>
              <a:gd name="connsiteY46" fmla="*/ 2980267 h 3132667"/>
              <a:gd name="connsiteX47" fmla="*/ 1185333 w 4030133"/>
              <a:gd name="connsiteY47" fmla="*/ 2980267 h 3132667"/>
              <a:gd name="connsiteX48" fmla="*/ 914400 w 4030133"/>
              <a:gd name="connsiteY48" fmla="*/ 2997200 h 3132667"/>
              <a:gd name="connsiteX49" fmla="*/ 626533 w 4030133"/>
              <a:gd name="connsiteY49" fmla="*/ 2980267 h 3132667"/>
              <a:gd name="connsiteX50" fmla="*/ 575733 w 4030133"/>
              <a:gd name="connsiteY50" fmla="*/ 2929467 h 3132667"/>
              <a:gd name="connsiteX51" fmla="*/ 508000 w 4030133"/>
              <a:gd name="connsiteY51" fmla="*/ 2827867 h 3132667"/>
              <a:gd name="connsiteX52" fmla="*/ 440267 w 4030133"/>
              <a:gd name="connsiteY52" fmla="*/ 2658533 h 3132667"/>
              <a:gd name="connsiteX53" fmla="*/ 423333 w 4030133"/>
              <a:gd name="connsiteY53" fmla="*/ 2607733 h 3132667"/>
              <a:gd name="connsiteX54" fmla="*/ 389467 w 4030133"/>
              <a:gd name="connsiteY54" fmla="*/ 2438400 h 3132667"/>
              <a:gd name="connsiteX55" fmla="*/ 372533 w 4030133"/>
              <a:gd name="connsiteY55" fmla="*/ 2218267 h 3132667"/>
              <a:gd name="connsiteX56" fmla="*/ 355600 w 4030133"/>
              <a:gd name="connsiteY56" fmla="*/ 2167467 h 3132667"/>
              <a:gd name="connsiteX57" fmla="*/ 338667 w 4030133"/>
              <a:gd name="connsiteY57" fmla="*/ 2099733 h 3132667"/>
              <a:gd name="connsiteX58" fmla="*/ 287867 w 4030133"/>
              <a:gd name="connsiteY58" fmla="*/ 1913467 h 3132667"/>
              <a:gd name="connsiteX59" fmla="*/ 254000 w 4030133"/>
              <a:gd name="connsiteY59" fmla="*/ 1761067 h 3132667"/>
              <a:gd name="connsiteX60" fmla="*/ 220133 w 4030133"/>
              <a:gd name="connsiteY60" fmla="*/ 1659467 h 3132667"/>
              <a:gd name="connsiteX61" fmla="*/ 203200 w 4030133"/>
              <a:gd name="connsiteY61" fmla="*/ 1608667 h 3132667"/>
              <a:gd name="connsiteX62" fmla="*/ 169333 w 4030133"/>
              <a:gd name="connsiteY62" fmla="*/ 1507067 h 3132667"/>
              <a:gd name="connsiteX63" fmla="*/ 152400 w 4030133"/>
              <a:gd name="connsiteY63" fmla="*/ 1456267 h 3132667"/>
              <a:gd name="connsiteX64" fmla="*/ 118533 w 4030133"/>
              <a:gd name="connsiteY64" fmla="*/ 1405467 h 3132667"/>
              <a:gd name="connsiteX65" fmla="*/ 101600 w 4030133"/>
              <a:gd name="connsiteY65" fmla="*/ 1354667 h 3132667"/>
              <a:gd name="connsiteX66" fmla="*/ 84667 w 4030133"/>
              <a:gd name="connsiteY66" fmla="*/ 1286933 h 3132667"/>
              <a:gd name="connsiteX67" fmla="*/ 50800 w 4030133"/>
              <a:gd name="connsiteY67" fmla="*/ 1236133 h 3132667"/>
              <a:gd name="connsiteX68" fmla="*/ 0 w 4030133"/>
              <a:gd name="connsiteY68" fmla="*/ 1066800 h 3132667"/>
              <a:gd name="connsiteX69" fmla="*/ 16933 w 4030133"/>
              <a:gd name="connsiteY69" fmla="*/ 677333 h 3132667"/>
              <a:gd name="connsiteX70" fmla="*/ 118533 w 4030133"/>
              <a:gd name="connsiteY70" fmla="*/ 474133 h 3132667"/>
              <a:gd name="connsiteX71" fmla="*/ 169333 w 4030133"/>
              <a:gd name="connsiteY71" fmla="*/ 423333 h 3132667"/>
              <a:gd name="connsiteX72" fmla="*/ 203200 w 4030133"/>
              <a:gd name="connsiteY72" fmla="*/ 372533 h 3132667"/>
              <a:gd name="connsiteX73" fmla="*/ 304800 w 4030133"/>
              <a:gd name="connsiteY73" fmla="*/ 304800 h 3132667"/>
              <a:gd name="connsiteX74" fmla="*/ 355600 w 4030133"/>
              <a:gd name="connsiteY74" fmla="*/ 270933 h 3132667"/>
              <a:gd name="connsiteX75" fmla="*/ 406400 w 4030133"/>
              <a:gd name="connsiteY75" fmla="*/ 254000 h 3132667"/>
              <a:gd name="connsiteX76" fmla="*/ 558800 w 4030133"/>
              <a:gd name="connsiteY76" fmla="*/ 220133 h 3132667"/>
              <a:gd name="connsiteX77" fmla="*/ 643467 w 4030133"/>
              <a:gd name="connsiteY77" fmla="*/ 152400 h 313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030133" h="3132667">
                <a:moveTo>
                  <a:pt x="643467" y="152400"/>
                </a:moveTo>
                <a:cubicBezTo>
                  <a:pt x="666045" y="146756"/>
                  <a:pt x="688909" y="142154"/>
                  <a:pt x="711200" y="135467"/>
                </a:cubicBezTo>
                <a:cubicBezTo>
                  <a:pt x="798427" y="109299"/>
                  <a:pt x="822738" y="89622"/>
                  <a:pt x="914400" y="84667"/>
                </a:cubicBezTo>
                <a:cubicBezTo>
                  <a:pt x="1089213" y="75218"/>
                  <a:pt x="1264355" y="73378"/>
                  <a:pt x="1439333" y="67733"/>
                </a:cubicBezTo>
                <a:lnTo>
                  <a:pt x="1540933" y="33867"/>
                </a:lnTo>
                <a:cubicBezTo>
                  <a:pt x="1557866" y="28223"/>
                  <a:pt x="1574126" y="19867"/>
                  <a:pt x="1591733" y="16933"/>
                </a:cubicBezTo>
                <a:lnTo>
                  <a:pt x="1693333" y="0"/>
                </a:lnTo>
                <a:cubicBezTo>
                  <a:pt x="1845733" y="5644"/>
                  <a:pt x="1998345" y="7114"/>
                  <a:pt x="2150533" y="16933"/>
                </a:cubicBezTo>
                <a:cubicBezTo>
                  <a:pt x="2173758" y="18431"/>
                  <a:pt x="2196784" y="24916"/>
                  <a:pt x="2218267" y="33867"/>
                </a:cubicBezTo>
                <a:cubicBezTo>
                  <a:pt x="2264869" y="53284"/>
                  <a:pt x="2318035" y="65902"/>
                  <a:pt x="2353733" y="101600"/>
                </a:cubicBezTo>
                <a:cubicBezTo>
                  <a:pt x="2400428" y="148295"/>
                  <a:pt x="2400326" y="154835"/>
                  <a:pt x="2455333" y="186267"/>
                </a:cubicBezTo>
                <a:cubicBezTo>
                  <a:pt x="2477250" y="198791"/>
                  <a:pt x="2498004" y="217125"/>
                  <a:pt x="2523067" y="220133"/>
                </a:cubicBezTo>
                <a:cubicBezTo>
                  <a:pt x="2640889" y="234272"/>
                  <a:pt x="2760134" y="231422"/>
                  <a:pt x="2878667" y="237067"/>
                </a:cubicBezTo>
                <a:cubicBezTo>
                  <a:pt x="2906889" y="242711"/>
                  <a:pt x="2935766" y="245730"/>
                  <a:pt x="2963333" y="254000"/>
                </a:cubicBezTo>
                <a:cubicBezTo>
                  <a:pt x="3050848" y="280254"/>
                  <a:pt x="3037911" y="288381"/>
                  <a:pt x="3115733" y="321733"/>
                </a:cubicBezTo>
                <a:cubicBezTo>
                  <a:pt x="3132139" y="328764"/>
                  <a:pt x="3150127" y="331636"/>
                  <a:pt x="3166533" y="338667"/>
                </a:cubicBezTo>
                <a:cubicBezTo>
                  <a:pt x="3240118" y="370203"/>
                  <a:pt x="3223222" y="367747"/>
                  <a:pt x="3285067" y="406400"/>
                </a:cubicBezTo>
                <a:cubicBezTo>
                  <a:pt x="3312976" y="423844"/>
                  <a:pt x="3342348" y="438944"/>
                  <a:pt x="3369733" y="457200"/>
                </a:cubicBezTo>
                <a:cubicBezTo>
                  <a:pt x="3382236" y="465536"/>
                  <a:pt x="3465552" y="531772"/>
                  <a:pt x="3488267" y="541867"/>
                </a:cubicBezTo>
                <a:cubicBezTo>
                  <a:pt x="3520889" y="556365"/>
                  <a:pt x="3589867" y="575733"/>
                  <a:pt x="3589867" y="575733"/>
                </a:cubicBezTo>
                <a:cubicBezTo>
                  <a:pt x="3606800" y="587022"/>
                  <a:pt x="3626977" y="594541"/>
                  <a:pt x="3640667" y="609600"/>
                </a:cubicBezTo>
                <a:cubicBezTo>
                  <a:pt x="3683958" y="657220"/>
                  <a:pt x="3730419" y="704438"/>
                  <a:pt x="3759200" y="762000"/>
                </a:cubicBezTo>
                <a:cubicBezTo>
                  <a:pt x="3836034" y="915670"/>
                  <a:pt x="3798928" y="855461"/>
                  <a:pt x="3860800" y="948267"/>
                </a:cubicBezTo>
                <a:cubicBezTo>
                  <a:pt x="3895342" y="1051894"/>
                  <a:pt x="3867314" y="956740"/>
                  <a:pt x="3894667" y="1134533"/>
                </a:cubicBezTo>
                <a:cubicBezTo>
                  <a:pt x="3899043" y="1162980"/>
                  <a:pt x="3906868" y="1190810"/>
                  <a:pt x="3911600" y="1219200"/>
                </a:cubicBezTo>
                <a:cubicBezTo>
                  <a:pt x="3937542" y="1374858"/>
                  <a:pt x="3913011" y="1291169"/>
                  <a:pt x="3945467" y="1388533"/>
                </a:cubicBezTo>
                <a:cubicBezTo>
                  <a:pt x="3951111" y="1422400"/>
                  <a:pt x="3953366" y="1457009"/>
                  <a:pt x="3962400" y="1490133"/>
                </a:cubicBezTo>
                <a:cubicBezTo>
                  <a:pt x="3970398" y="1519458"/>
                  <a:pt x="3989432" y="1545182"/>
                  <a:pt x="3996267" y="1574800"/>
                </a:cubicBezTo>
                <a:cubicBezTo>
                  <a:pt x="4006500" y="1619142"/>
                  <a:pt x="4006280" y="1665289"/>
                  <a:pt x="4013200" y="1710267"/>
                </a:cubicBezTo>
                <a:cubicBezTo>
                  <a:pt x="4017576" y="1738713"/>
                  <a:pt x="4024489" y="1766711"/>
                  <a:pt x="4030133" y="1794933"/>
                </a:cubicBezTo>
                <a:cubicBezTo>
                  <a:pt x="4029352" y="1811330"/>
                  <a:pt x="4021473" y="2269451"/>
                  <a:pt x="3979333" y="2353733"/>
                </a:cubicBezTo>
                <a:cubicBezTo>
                  <a:pt x="3949832" y="2412737"/>
                  <a:pt x="3933218" y="2441279"/>
                  <a:pt x="3911600" y="2506133"/>
                </a:cubicBezTo>
                <a:cubicBezTo>
                  <a:pt x="3875150" y="2615482"/>
                  <a:pt x="3920327" y="2535377"/>
                  <a:pt x="3860800" y="2624667"/>
                </a:cubicBezTo>
                <a:cubicBezTo>
                  <a:pt x="3829755" y="2717805"/>
                  <a:pt x="3862521" y="2634357"/>
                  <a:pt x="3810000" y="2726267"/>
                </a:cubicBezTo>
                <a:cubicBezTo>
                  <a:pt x="3719065" y="2885400"/>
                  <a:pt x="3840971" y="2699839"/>
                  <a:pt x="3725333" y="2861733"/>
                </a:cubicBezTo>
                <a:cubicBezTo>
                  <a:pt x="3713504" y="2878293"/>
                  <a:pt x="3706783" y="2899132"/>
                  <a:pt x="3691467" y="2912533"/>
                </a:cubicBezTo>
                <a:cubicBezTo>
                  <a:pt x="3691453" y="2912545"/>
                  <a:pt x="3564475" y="2997195"/>
                  <a:pt x="3539067" y="3014133"/>
                </a:cubicBezTo>
                <a:lnTo>
                  <a:pt x="3488267" y="3048000"/>
                </a:lnTo>
                <a:cubicBezTo>
                  <a:pt x="3471334" y="3059289"/>
                  <a:pt x="3456774" y="3075431"/>
                  <a:pt x="3437467" y="3081867"/>
                </a:cubicBezTo>
                <a:lnTo>
                  <a:pt x="3335867" y="3115733"/>
                </a:lnTo>
                <a:lnTo>
                  <a:pt x="3285067" y="3132667"/>
                </a:lnTo>
                <a:lnTo>
                  <a:pt x="2878667" y="3115733"/>
                </a:lnTo>
                <a:cubicBezTo>
                  <a:pt x="2720638" y="3109655"/>
                  <a:pt x="2561988" y="3113561"/>
                  <a:pt x="2404533" y="3098800"/>
                </a:cubicBezTo>
                <a:cubicBezTo>
                  <a:pt x="2379401" y="3096444"/>
                  <a:pt x="2361734" y="3068870"/>
                  <a:pt x="2336800" y="3064933"/>
                </a:cubicBezTo>
                <a:cubicBezTo>
                  <a:pt x="2252984" y="3051699"/>
                  <a:pt x="2167467" y="3053644"/>
                  <a:pt x="2082800" y="3048000"/>
                </a:cubicBezTo>
                <a:cubicBezTo>
                  <a:pt x="1963001" y="3018051"/>
                  <a:pt x="2065695" y="3041811"/>
                  <a:pt x="1913467" y="3014133"/>
                </a:cubicBezTo>
                <a:cubicBezTo>
                  <a:pt x="1834635" y="2999800"/>
                  <a:pt x="1833551" y="2998388"/>
                  <a:pt x="1761067" y="2980267"/>
                </a:cubicBezTo>
                <a:cubicBezTo>
                  <a:pt x="1302634" y="3018469"/>
                  <a:pt x="1866000" y="2980267"/>
                  <a:pt x="1185333" y="2980267"/>
                </a:cubicBezTo>
                <a:cubicBezTo>
                  <a:pt x="1094846" y="2980267"/>
                  <a:pt x="1004711" y="2991556"/>
                  <a:pt x="914400" y="2997200"/>
                </a:cubicBezTo>
                <a:cubicBezTo>
                  <a:pt x="818444" y="2991556"/>
                  <a:pt x="720788" y="2999118"/>
                  <a:pt x="626533" y="2980267"/>
                </a:cubicBezTo>
                <a:cubicBezTo>
                  <a:pt x="603051" y="2975571"/>
                  <a:pt x="590435" y="2948370"/>
                  <a:pt x="575733" y="2929467"/>
                </a:cubicBezTo>
                <a:cubicBezTo>
                  <a:pt x="550744" y="2897338"/>
                  <a:pt x="526203" y="2864273"/>
                  <a:pt x="508000" y="2827867"/>
                </a:cubicBezTo>
                <a:cubicBezTo>
                  <a:pt x="458166" y="2728200"/>
                  <a:pt x="482118" y="2784086"/>
                  <a:pt x="440267" y="2658533"/>
                </a:cubicBezTo>
                <a:cubicBezTo>
                  <a:pt x="434623" y="2641600"/>
                  <a:pt x="426833" y="2625236"/>
                  <a:pt x="423333" y="2607733"/>
                </a:cubicBezTo>
                <a:lnTo>
                  <a:pt x="389467" y="2438400"/>
                </a:lnTo>
                <a:cubicBezTo>
                  <a:pt x="383822" y="2365022"/>
                  <a:pt x="381661" y="2291293"/>
                  <a:pt x="372533" y="2218267"/>
                </a:cubicBezTo>
                <a:cubicBezTo>
                  <a:pt x="370319" y="2200556"/>
                  <a:pt x="360503" y="2184630"/>
                  <a:pt x="355600" y="2167467"/>
                </a:cubicBezTo>
                <a:cubicBezTo>
                  <a:pt x="349207" y="2145090"/>
                  <a:pt x="345061" y="2122110"/>
                  <a:pt x="338667" y="2099733"/>
                </a:cubicBezTo>
                <a:cubicBezTo>
                  <a:pt x="306223" y="1986179"/>
                  <a:pt x="328124" y="2114746"/>
                  <a:pt x="287867" y="1913467"/>
                </a:cubicBezTo>
                <a:cubicBezTo>
                  <a:pt x="278201" y="1865137"/>
                  <a:pt x="268346" y="1808887"/>
                  <a:pt x="254000" y="1761067"/>
                </a:cubicBezTo>
                <a:cubicBezTo>
                  <a:pt x="243742" y="1726874"/>
                  <a:pt x="231422" y="1693334"/>
                  <a:pt x="220133" y="1659467"/>
                </a:cubicBezTo>
                <a:lnTo>
                  <a:pt x="203200" y="1608667"/>
                </a:lnTo>
                <a:lnTo>
                  <a:pt x="169333" y="1507067"/>
                </a:lnTo>
                <a:cubicBezTo>
                  <a:pt x="163689" y="1490134"/>
                  <a:pt x="162301" y="1471118"/>
                  <a:pt x="152400" y="1456267"/>
                </a:cubicBezTo>
                <a:lnTo>
                  <a:pt x="118533" y="1405467"/>
                </a:lnTo>
                <a:cubicBezTo>
                  <a:pt x="112889" y="1388534"/>
                  <a:pt x="106503" y="1371830"/>
                  <a:pt x="101600" y="1354667"/>
                </a:cubicBezTo>
                <a:cubicBezTo>
                  <a:pt x="95207" y="1332290"/>
                  <a:pt x="93835" y="1308324"/>
                  <a:pt x="84667" y="1286933"/>
                </a:cubicBezTo>
                <a:cubicBezTo>
                  <a:pt x="76650" y="1268227"/>
                  <a:pt x="62089" y="1253066"/>
                  <a:pt x="50800" y="1236133"/>
                </a:cubicBezTo>
                <a:cubicBezTo>
                  <a:pt x="9574" y="1112455"/>
                  <a:pt x="25591" y="1169166"/>
                  <a:pt x="0" y="1066800"/>
                </a:cubicBezTo>
                <a:cubicBezTo>
                  <a:pt x="5644" y="936978"/>
                  <a:pt x="3562" y="806588"/>
                  <a:pt x="16933" y="677333"/>
                </a:cubicBezTo>
                <a:cubicBezTo>
                  <a:pt x="23289" y="615889"/>
                  <a:pt x="77041" y="515625"/>
                  <a:pt x="118533" y="474133"/>
                </a:cubicBezTo>
                <a:cubicBezTo>
                  <a:pt x="135466" y="457200"/>
                  <a:pt x="154002" y="441730"/>
                  <a:pt x="169333" y="423333"/>
                </a:cubicBezTo>
                <a:cubicBezTo>
                  <a:pt x="182362" y="407699"/>
                  <a:pt x="187884" y="385934"/>
                  <a:pt x="203200" y="372533"/>
                </a:cubicBezTo>
                <a:cubicBezTo>
                  <a:pt x="233832" y="345730"/>
                  <a:pt x="270933" y="327378"/>
                  <a:pt x="304800" y="304800"/>
                </a:cubicBezTo>
                <a:cubicBezTo>
                  <a:pt x="321733" y="293511"/>
                  <a:pt x="336293" y="277369"/>
                  <a:pt x="355600" y="270933"/>
                </a:cubicBezTo>
                <a:cubicBezTo>
                  <a:pt x="372533" y="265289"/>
                  <a:pt x="389237" y="258903"/>
                  <a:pt x="406400" y="254000"/>
                </a:cubicBezTo>
                <a:cubicBezTo>
                  <a:pt x="462194" y="238059"/>
                  <a:pt x="500608" y="231772"/>
                  <a:pt x="558800" y="220133"/>
                </a:cubicBezTo>
                <a:lnTo>
                  <a:pt x="643467" y="152400"/>
                </a:lnTo>
                <a:close/>
              </a:path>
            </a:pathLst>
          </a:custGeom>
          <a:solidFill>
            <a:srgbClr val="F6DEEC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066800" y="4148667"/>
            <a:ext cx="3522133" cy="1794933"/>
          </a:xfrm>
          <a:custGeom>
            <a:avLst/>
            <a:gdLst>
              <a:gd name="connsiteX0" fmla="*/ 2980267 w 3522133"/>
              <a:gd name="connsiteY0" fmla="*/ 1574800 h 1794933"/>
              <a:gd name="connsiteX1" fmla="*/ 3352800 w 3522133"/>
              <a:gd name="connsiteY1" fmla="*/ 1659466 h 1794933"/>
              <a:gd name="connsiteX2" fmla="*/ 3522133 w 3522133"/>
              <a:gd name="connsiteY2" fmla="*/ 694266 h 1794933"/>
              <a:gd name="connsiteX3" fmla="*/ 3488267 w 3522133"/>
              <a:gd name="connsiteY3" fmla="*/ 541866 h 1794933"/>
              <a:gd name="connsiteX4" fmla="*/ 3420533 w 3522133"/>
              <a:gd name="connsiteY4" fmla="*/ 406400 h 1794933"/>
              <a:gd name="connsiteX5" fmla="*/ 3386667 w 3522133"/>
              <a:gd name="connsiteY5" fmla="*/ 355600 h 1794933"/>
              <a:gd name="connsiteX6" fmla="*/ 3285067 w 3522133"/>
              <a:gd name="connsiteY6" fmla="*/ 270933 h 1794933"/>
              <a:gd name="connsiteX7" fmla="*/ 3132667 w 3522133"/>
              <a:gd name="connsiteY7" fmla="*/ 237066 h 1794933"/>
              <a:gd name="connsiteX8" fmla="*/ 2963333 w 3522133"/>
              <a:gd name="connsiteY8" fmla="*/ 169333 h 1794933"/>
              <a:gd name="connsiteX9" fmla="*/ 2895600 w 3522133"/>
              <a:gd name="connsiteY9" fmla="*/ 135466 h 1794933"/>
              <a:gd name="connsiteX10" fmla="*/ 2794000 w 3522133"/>
              <a:gd name="connsiteY10" fmla="*/ 101600 h 1794933"/>
              <a:gd name="connsiteX11" fmla="*/ 2387600 w 3522133"/>
              <a:gd name="connsiteY11" fmla="*/ 50800 h 1794933"/>
              <a:gd name="connsiteX12" fmla="*/ 2286000 w 3522133"/>
              <a:gd name="connsiteY12" fmla="*/ 16933 h 1794933"/>
              <a:gd name="connsiteX13" fmla="*/ 1456267 w 3522133"/>
              <a:gd name="connsiteY13" fmla="*/ 50800 h 1794933"/>
              <a:gd name="connsiteX14" fmla="*/ 931333 w 3522133"/>
              <a:gd name="connsiteY14" fmla="*/ 67733 h 1794933"/>
              <a:gd name="connsiteX15" fmla="*/ 643467 w 3522133"/>
              <a:gd name="connsiteY15" fmla="*/ 50800 h 1794933"/>
              <a:gd name="connsiteX16" fmla="*/ 592667 w 3522133"/>
              <a:gd name="connsiteY16" fmla="*/ 33866 h 1794933"/>
              <a:gd name="connsiteX17" fmla="*/ 440267 w 3522133"/>
              <a:gd name="connsiteY17" fmla="*/ 0 h 1794933"/>
              <a:gd name="connsiteX18" fmla="*/ 270933 w 3522133"/>
              <a:gd name="connsiteY18" fmla="*/ 16933 h 1794933"/>
              <a:gd name="connsiteX19" fmla="*/ 169333 w 3522133"/>
              <a:gd name="connsiteY19" fmla="*/ 84666 h 1794933"/>
              <a:gd name="connsiteX20" fmla="*/ 118533 w 3522133"/>
              <a:gd name="connsiteY20" fmla="*/ 101600 h 1794933"/>
              <a:gd name="connsiteX21" fmla="*/ 50800 w 3522133"/>
              <a:gd name="connsiteY21" fmla="*/ 203200 h 1794933"/>
              <a:gd name="connsiteX22" fmla="*/ 16933 w 3522133"/>
              <a:gd name="connsiteY22" fmla="*/ 321733 h 1794933"/>
              <a:gd name="connsiteX23" fmla="*/ 0 w 3522133"/>
              <a:gd name="connsiteY23" fmla="*/ 423333 h 1794933"/>
              <a:gd name="connsiteX24" fmla="*/ 33867 w 3522133"/>
              <a:gd name="connsiteY24" fmla="*/ 863600 h 1794933"/>
              <a:gd name="connsiteX25" fmla="*/ 67733 w 3522133"/>
              <a:gd name="connsiteY25" fmla="*/ 1066800 h 1794933"/>
              <a:gd name="connsiteX26" fmla="*/ 101600 w 3522133"/>
              <a:gd name="connsiteY26" fmla="*/ 1117600 h 1794933"/>
              <a:gd name="connsiteX27" fmla="*/ 152400 w 3522133"/>
              <a:gd name="connsiteY27" fmla="*/ 1219200 h 1794933"/>
              <a:gd name="connsiteX28" fmla="*/ 220133 w 3522133"/>
              <a:gd name="connsiteY28" fmla="*/ 1337733 h 1794933"/>
              <a:gd name="connsiteX29" fmla="*/ 304800 w 3522133"/>
              <a:gd name="connsiteY29" fmla="*/ 1456266 h 1794933"/>
              <a:gd name="connsiteX30" fmla="*/ 372533 w 3522133"/>
              <a:gd name="connsiteY30" fmla="*/ 1473200 h 1794933"/>
              <a:gd name="connsiteX31" fmla="*/ 643467 w 3522133"/>
              <a:gd name="connsiteY31" fmla="*/ 1490133 h 1794933"/>
              <a:gd name="connsiteX32" fmla="*/ 846667 w 3522133"/>
              <a:gd name="connsiteY32" fmla="*/ 1591733 h 1794933"/>
              <a:gd name="connsiteX33" fmla="*/ 914400 w 3522133"/>
              <a:gd name="connsiteY33" fmla="*/ 1625600 h 1794933"/>
              <a:gd name="connsiteX34" fmla="*/ 1049867 w 3522133"/>
              <a:gd name="connsiteY34" fmla="*/ 1659466 h 1794933"/>
              <a:gd name="connsiteX35" fmla="*/ 1557867 w 3522133"/>
              <a:gd name="connsiteY35" fmla="*/ 1659466 h 1794933"/>
              <a:gd name="connsiteX36" fmla="*/ 1710267 w 3522133"/>
              <a:gd name="connsiteY36" fmla="*/ 1693333 h 1794933"/>
              <a:gd name="connsiteX37" fmla="*/ 1828800 w 3522133"/>
              <a:gd name="connsiteY37" fmla="*/ 1710266 h 1794933"/>
              <a:gd name="connsiteX38" fmla="*/ 1879600 w 3522133"/>
              <a:gd name="connsiteY38" fmla="*/ 1727200 h 1794933"/>
              <a:gd name="connsiteX39" fmla="*/ 2506133 w 3522133"/>
              <a:gd name="connsiteY39" fmla="*/ 1761066 h 1794933"/>
              <a:gd name="connsiteX40" fmla="*/ 2675467 w 3522133"/>
              <a:gd name="connsiteY40" fmla="*/ 1794933 h 1794933"/>
              <a:gd name="connsiteX41" fmla="*/ 2980267 w 3522133"/>
              <a:gd name="connsiteY41" fmla="*/ 1778000 h 1794933"/>
              <a:gd name="connsiteX42" fmla="*/ 3031067 w 3522133"/>
              <a:gd name="connsiteY42" fmla="*/ 1761066 h 1794933"/>
              <a:gd name="connsiteX43" fmla="*/ 3132667 w 3522133"/>
              <a:gd name="connsiteY43" fmla="*/ 1693333 h 1794933"/>
              <a:gd name="connsiteX44" fmla="*/ 3217333 w 3522133"/>
              <a:gd name="connsiteY44" fmla="*/ 1574800 h 1794933"/>
              <a:gd name="connsiteX45" fmla="*/ 3081867 w 3522133"/>
              <a:gd name="connsiteY45" fmla="*/ 1608666 h 179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522133" h="1794933">
                <a:moveTo>
                  <a:pt x="2980267" y="1574800"/>
                </a:moveTo>
                <a:lnTo>
                  <a:pt x="3352800" y="1659466"/>
                </a:lnTo>
                <a:lnTo>
                  <a:pt x="3522133" y="694266"/>
                </a:lnTo>
                <a:cubicBezTo>
                  <a:pt x="3510844" y="643466"/>
                  <a:pt x="3505587" y="590938"/>
                  <a:pt x="3488267" y="541866"/>
                </a:cubicBezTo>
                <a:cubicBezTo>
                  <a:pt x="3471464" y="494259"/>
                  <a:pt x="3448537" y="448407"/>
                  <a:pt x="3420533" y="406400"/>
                </a:cubicBezTo>
                <a:cubicBezTo>
                  <a:pt x="3409244" y="389467"/>
                  <a:pt x="3399695" y="371234"/>
                  <a:pt x="3386667" y="355600"/>
                </a:cubicBezTo>
                <a:cubicBezTo>
                  <a:pt x="3359918" y="323501"/>
                  <a:pt x="3323123" y="289961"/>
                  <a:pt x="3285067" y="270933"/>
                </a:cubicBezTo>
                <a:cubicBezTo>
                  <a:pt x="3243383" y="250091"/>
                  <a:pt x="3171684" y="243569"/>
                  <a:pt x="3132667" y="237066"/>
                </a:cubicBezTo>
                <a:cubicBezTo>
                  <a:pt x="2973806" y="157638"/>
                  <a:pt x="3172597" y="253040"/>
                  <a:pt x="2963333" y="169333"/>
                </a:cubicBezTo>
                <a:cubicBezTo>
                  <a:pt x="2939896" y="159958"/>
                  <a:pt x="2919037" y="144841"/>
                  <a:pt x="2895600" y="135466"/>
                </a:cubicBezTo>
                <a:cubicBezTo>
                  <a:pt x="2862455" y="122208"/>
                  <a:pt x="2794000" y="101600"/>
                  <a:pt x="2794000" y="101600"/>
                </a:cubicBezTo>
                <a:cubicBezTo>
                  <a:pt x="2637095" y="-3005"/>
                  <a:pt x="2806492" y="97344"/>
                  <a:pt x="2387600" y="50800"/>
                </a:cubicBezTo>
                <a:cubicBezTo>
                  <a:pt x="2352120" y="46858"/>
                  <a:pt x="2286000" y="16933"/>
                  <a:pt x="2286000" y="16933"/>
                </a:cubicBezTo>
                <a:cubicBezTo>
                  <a:pt x="1877212" y="54095"/>
                  <a:pt x="2192477" y="29460"/>
                  <a:pt x="1456267" y="50800"/>
                </a:cubicBezTo>
                <a:lnTo>
                  <a:pt x="931333" y="67733"/>
                </a:lnTo>
                <a:cubicBezTo>
                  <a:pt x="835378" y="62089"/>
                  <a:pt x="739111" y="60365"/>
                  <a:pt x="643467" y="50800"/>
                </a:cubicBezTo>
                <a:cubicBezTo>
                  <a:pt x="625706" y="49024"/>
                  <a:pt x="609830" y="38770"/>
                  <a:pt x="592667" y="33866"/>
                </a:cubicBezTo>
                <a:cubicBezTo>
                  <a:pt x="536876" y="17926"/>
                  <a:pt x="498455" y="11637"/>
                  <a:pt x="440267" y="0"/>
                </a:cubicBezTo>
                <a:cubicBezTo>
                  <a:pt x="383822" y="5644"/>
                  <a:pt x="325077" y="13"/>
                  <a:pt x="270933" y="16933"/>
                </a:cubicBezTo>
                <a:cubicBezTo>
                  <a:pt x="232083" y="29073"/>
                  <a:pt x="207947" y="71794"/>
                  <a:pt x="169333" y="84666"/>
                </a:cubicBezTo>
                <a:lnTo>
                  <a:pt x="118533" y="101600"/>
                </a:lnTo>
                <a:cubicBezTo>
                  <a:pt x="95955" y="135467"/>
                  <a:pt x="63671" y="164586"/>
                  <a:pt x="50800" y="203200"/>
                </a:cubicBezTo>
                <a:cubicBezTo>
                  <a:pt x="34663" y="251611"/>
                  <a:pt x="27563" y="268585"/>
                  <a:pt x="16933" y="321733"/>
                </a:cubicBezTo>
                <a:cubicBezTo>
                  <a:pt x="10200" y="355400"/>
                  <a:pt x="5644" y="389466"/>
                  <a:pt x="0" y="423333"/>
                </a:cubicBezTo>
                <a:cubicBezTo>
                  <a:pt x="22979" y="882928"/>
                  <a:pt x="-2966" y="624191"/>
                  <a:pt x="33867" y="863600"/>
                </a:cubicBezTo>
                <a:cubicBezTo>
                  <a:pt x="36709" y="882074"/>
                  <a:pt x="56069" y="1035696"/>
                  <a:pt x="67733" y="1066800"/>
                </a:cubicBezTo>
                <a:cubicBezTo>
                  <a:pt x="74879" y="1085856"/>
                  <a:pt x="90311" y="1100667"/>
                  <a:pt x="101600" y="1117600"/>
                </a:cubicBezTo>
                <a:cubicBezTo>
                  <a:pt x="144161" y="1245287"/>
                  <a:pt x="86749" y="1087897"/>
                  <a:pt x="152400" y="1219200"/>
                </a:cubicBezTo>
                <a:cubicBezTo>
                  <a:pt x="225677" y="1365755"/>
                  <a:pt x="83646" y="1146653"/>
                  <a:pt x="220133" y="1337733"/>
                </a:cubicBezTo>
                <a:cubicBezTo>
                  <a:pt x="235856" y="1359745"/>
                  <a:pt x="288659" y="1444737"/>
                  <a:pt x="304800" y="1456266"/>
                </a:cubicBezTo>
                <a:cubicBezTo>
                  <a:pt x="323738" y="1469793"/>
                  <a:pt x="349376" y="1470884"/>
                  <a:pt x="372533" y="1473200"/>
                </a:cubicBezTo>
                <a:cubicBezTo>
                  <a:pt x="462571" y="1482204"/>
                  <a:pt x="553156" y="1484489"/>
                  <a:pt x="643467" y="1490133"/>
                </a:cubicBezTo>
                <a:cubicBezTo>
                  <a:pt x="934652" y="1684256"/>
                  <a:pt x="566227" y="1451511"/>
                  <a:pt x="846667" y="1591733"/>
                </a:cubicBezTo>
                <a:cubicBezTo>
                  <a:pt x="869245" y="1603022"/>
                  <a:pt x="890453" y="1617618"/>
                  <a:pt x="914400" y="1625600"/>
                </a:cubicBezTo>
                <a:cubicBezTo>
                  <a:pt x="958557" y="1640319"/>
                  <a:pt x="1049867" y="1659466"/>
                  <a:pt x="1049867" y="1659466"/>
                </a:cubicBezTo>
                <a:cubicBezTo>
                  <a:pt x="1286679" y="1629865"/>
                  <a:pt x="1199969" y="1632955"/>
                  <a:pt x="1557867" y="1659466"/>
                </a:cubicBezTo>
                <a:cubicBezTo>
                  <a:pt x="1614573" y="1663666"/>
                  <a:pt x="1655674" y="1683407"/>
                  <a:pt x="1710267" y="1693333"/>
                </a:cubicBezTo>
                <a:cubicBezTo>
                  <a:pt x="1749535" y="1700473"/>
                  <a:pt x="1789289" y="1704622"/>
                  <a:pt x="1828800" y="1710266"/>
                </a:cubicBezTo>
                <a:cubicBezTo>
                  <a:pt x="1845733" y="1715911"/>
                  <a:pt x="1862437" y="1722296"/>
                  <a:pt x="1879600" y="1727200"/>
                </a:cubicBezTo>
                <a:cubicBezTo>
                  <a:pt x="2093364" y="1788276"/>
                  <a:pt x="2202387" y="1751862"/>
                  <a:pt x="2506133" y="1761066"/>
                </a:cubicBezTo>
                <a:cubicBezTo>
                  <a:pt x="2550892" y="1772256"/>
                  <a:pt x="2633944" y="1794933"/>
                  <a:pt x="2675467" y="1794933"/>
                </a:cubicBezTo>
                <a:cubicBezTo>
                  <a:pt x="2777224" y="1794933"/>
                  <a:pt x="2878667" y="1783644"/>
                  <a:pt x="2980267" y="1778000"/>
                </a:cubicBezTo>
                <a:cubicBezTo>
                  <a:pt x="2997200" y="1772355"/>
                  <a:pt x="3015464" y="1769734"/>
                  <a:pt x="3031067" y="1761066"/>
                </a:cubicBezTo>
                <a:cubicBezTo>
                  <a:pt x="3066647" y="1741299"/>
                  <a:pt x="3132667" y="1693333"/>
                  <a:pt x="3132667" y="1693333"/>
                </a:cubicBezTo>
                <a:cubicBezTo>
                  <a:pt x="3204828" y="1585091"/>
                  <a:pt x="3171619" y="1620514"/>
                  <a:pt x="3217333" y="1574800"/>
                </a:cubicBezTo>
                <a:lnTo>
                  <a:pt x="3081867" y="1608666"/>
                </a:lnTo>
              </a:path>
            </a:pathLst>
          </a:custGeom>
          <a:solidFill>
            <a:srgbClr val="D6DFEE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504267" y="5093624"/>
            <a:ext cx="4792133" cy="1645843"/>
          </a:xfrm>
          <a:custGeom>
            <a:avLst/>
            <a:gdLst>
              <a:gd name="connsiteX0" fmla="*/ 16933 w 4792133"/>
              <a:gd name="connsiteY0" fmla="*/ 934643 h 1645843"/>
              <a:gd name="connsiteX1" fmla="*/ 16933 w 4792133"/>
              <a:gd name="connsiteY1" fmla="*/ 934643 h 1645843"/>
              <a:gd name="connsiteX2" fmla="*/ 84666 w 4792133"/>
              <a:gd name="connsiteY2" fmla="*/ 782243 h 1645843"/>
              <a:gd name="connsiteX3" fmla="*/ 169333 w 4792133"/>
              <a:gd name="connsiteY3" fmla="*/ 680643 h 1645843"/>
              <a:gd name="connsiteX4" fmla="*/ 237066 w 4792133"/>
              <a:gd name="connsiteY4" fmla="*/ 579043 h 1645843"/>
              <a:gd name="connsiteX5" fmla="*/ 287866 w 4792133"/>
              <a:gd name="connsiteY5" fmla="*/ 528243 h 1645843"/>
              <a:gd name="connsiteX6" fmla="*/ 406400 w 4792133"/>
              <a:gd name="connsiteY6" fmla="*/ 392776 h 1645843"/>
              <a:gd name="connsiteX7" fmla="*/ 457200 w 4792133"/>
              <a:gd name="connsiteY7" fmla="*/ 341976 h 1645843"/>
              <a:gd name="connsiteX8" fmla="*/ 508000 w 4792133"/>
              <a:gd name="connsiteY8" fmla="*/ 325043 h 1645843"/>
              <a:gd name="connsiteX9" fmla="*/ 575733 w 4792133"/>
              <a:gd name="connsiteY9" fmla="*/ 291176 h 1645843"/>
              <a:gd name="connsiteX10" fmla="*/ 762000 w 4792133"/>
              <a:gd name="connsiteY10" fmla="*/ 240376 h 1645843"/>
              <a:gd name="connsiteX11" fmla="*/ 931333 w 4792133"/>
              <a:gd name="connsiteY11" fmla="*/ 223443 h 1645843"/>
              <a:gd name="connsiteX12" fmla="*/ 1083733 w 4792133"/>
              <a:gd name="connsiteY12" fmla="*/ 189576 h 1645843"/>
              <a:gd name="connsiteX13" fmla="*/ 1185333 w 4792133"/>
              <a:gd name="connsiteY13" fmla="*/ 155709 h 1645843"/>
              <a:gd name="connsiteX14" fmla="*/ 2438400 w 4792133"/>
              <a:gd name="connsiteY14" fmla="*/ 104909 h 1645843"/>
              <a:gd name="connsiteX15" fmla="*/ 2726266 w 4792133"/>
              <a:gd name="connsiteY15" fmla="*/ 54109 h 1645843"/>
              <a:gd name="connsiteX16" fmla="*/ 3031066 w 4792133"/>
              <a:gd name="connsiteY16" fmla="*/ 20243 h 1645843"/>
              <a:gd name="connsiteX17" fmla="*/ 3522133 w 4792133"/>
              <a:gd name="connsiteY17" fmla="*/ 37176 h 1645843"/>
              <a:gd name="connsiteX18" fmla="*/ 3589866 w 4792133"/>
              <a:gd name="connsiteY18" fmla="*/ 54109 h 1645843"/>
              <a:gd name="connsiteX19" fmla="*/ 3860800 w 4792133"/>
              <a:gd name="connsiteY19" fmla="*/ 20243 h 1645843"/>
              <a:gd name="connsiteX20" fmla="*/ 4047066 w 4792133"/>
              <a:gd name="connsiteY20" fmla="*/ 20243 h 1645843"/>
              <a:gd name="connsiteX21" fmla="*/ 4097866 w 4792133"/>
              <a:gd name="connsiteY21" fmla="*/ 37176 h 1645843"/>
              <a:gd name="connsiteX22" fmla="*/ 4555066 w 4792133"/>
              <a:gd name="connsiteY22" fmla="*/ 54109 h 1645843"/>
              <a:gd name="connsiteX23" fmla="*/ 4605866 w 4792133"/>
              <a:gd name="connsiteY23" fmla="*/ 71043 h 1645843"/>
              <a:gd name="connsiteX24" fmla="*/ 4724400 w 4792133"/>
              <a:gd name="connsiteY24" fmla="*/ 104909 h 1645843"/>
              <a:gd name="connsiteX25" fmla="*/ 4775200 w 4792133"/>
              <a:gd name="connsiteY25" fmla="*/ 138776 h 1645843"/>
              <a:gd name="connsiteX26" fmla="*/ 4792133 w 4792133"/>
              <a:gd name="connsiteY26" fmla="*/ 189576 h 1645843"/>
              <a:gd name="connsiteX27" fmla="*/ 4775200 w 4792133"/>
              <a:gd name="connsiteY27" fmla="*/ 494376 h 1645843"/>
              <a:gd name="connsiteX28" fmla="*/ 4758266 w 4792133"/>
              <a:gd name="connsiteY28" fmla="*/ 545176 h 1645843"/>
              <a:gd name="connsiteX29" fmla="*/ 4690533 w 4792133"/>
              <a:gd name="connsiteY29" fmla="*/ 646776 h 1645843"/>
              <a:gd name="connsiteX30" fmla="*/ 4656666 w 4792133"/>
              <a:gd name="connsiteY30" fmla="*/ 697576 h 1645843"/>
              <a:gd name="connsiteX31" fmla="*/ 4605866 w 4792133"/>
              <a:gd name="connsiteY31" fmla="*/ 816109 h 1645843"/>
              <a:gd name="connsiteX32" fmla="*/ 4572000 w 4792133"/>
              <a:gd name="connsiteY32" fmla="*/ 917709 h 1645843"/>
              <a:gd name="connsiteX33" fmla="*/ 4487333 w 4792133"/>
              <a:gd name="connsiteY33" fmla="*/ 1070109 h 1645843"/>
              <a:gd name="connsiteX34" fmla="*/ 4385733 w 4792133"/>
              <a:gd name="connsiteY34" fmla="*/ 1120909 h 1645843"/>
              <a:gd name="connsiteX35" fmla="*/ 4250266 w 4792133"/>
              <a:gd name="connsiteY35" fmla="*/ 1188643 h 1645843"/>
              <a:gd name="connsiteX36" fmla="*/ 4080933 w 4792133"/>
              <a:gd name="connsiteY36" fmla="*/ 1222509 h 1645843"/>
              <a:gd name="connsiteX37" fmla="*/ 4013200 w 4792133"/>
              <a:gd name="connsiteY37" fmla="*/ 1239443 h 1645843"/>
              <a:gd name="connsiteX38" fmla="*/ 3928533 w 4792133"/>
              <a:gd name="connsiteY38" fmla="*/ 1256376 h 1645843"/>
              <a:gd name="connsiteX39" fmla="*/ 3877733 w 4792133"/>
              <a:gd name="connsiteY39" fmla="*/ 1273309 h 1645843"/>
              <a:gd name="connsiteX40" fmla="*/ 3742266 w 4792133"/>
              <a:gd name="connsiteY40" fmla="*/ 1307176 h 1645843"/>
              <a:gd name="connsiteX41" fmla="*/ 3691466 w 4792133"/>
              <a:gd name="connsiteY41" fmla="*/ 1324109 h 1645843"/>
              <a:gd name="connsiteX42" fmla="*/ 3352800 w 4792133"/>
              <a:gd name="connsiteY42" fmla="*/ 1341043 h 1645843"/>
              <a:gd name="connsiteX43" fmla="*/ 3251200 w 4792133"/>
              <a:gd name="connsiteY43" fmla="*/ 1357976 h 1645843"/>
              <a:gd name="connsiteX44" fmla="*/ 3183466 w 4792133"/>
              <a:gd name="connsiteY44" fmla="*/ 1374909 h 1645843"/>
              <a:gd name="connsiteX45" fmla="*/ 3081866 w 4792133"/>
              <a:gd name="connsiteY45" fmla="*/ 1391843 h 1645843"/>
              <a:gd name="connsiteX46" fmla="*/ 3031066 w 4792133"/>
              <a:gd name="connsiteY46" fmla="*/ 1408776 h 1645843"/>
              <a:gd name="connsiteX47" fmla="*/ 2946400 w 4792133"/>
              <a:gd name="connsiteY47" fmla="*/ 1425709 h 1645843"/>
              <a:gd name="connsiteX48" fmla="*/ 2726266 w 4792133"/>
              <a:gd name="connsiteY48" fmla="*/ 1476509 h 1645843"/>
              <a:gd name="connsiteX49" fmla="*/ 2556933 w 4792133"/>
              <a:gd name="connsiteY49" fmla="*/ 1493443 h 1645843"/>
              <a:gd name="connsiteX50" fmla="*/ 2387600 w 4792133"/>
              <a:gd name="connsiteY50" fmla="*/ 1527309 h 1645843"/>
              <a:gd name="connsiteX51" fmla="*/ 2184400 w 4792133"/>
              <a:gd name="connsiteY51" fmla="*/ 1544243 h 1645843"/>
              <a:gd name="connsiteX52" fmla="*/ 2032000 w 4792133"/>
              <a:gd name="connsiteY52" fmla="*/ 1561176 h 1645843"/>
              <a:gd name="connsiteX53" fmla="*/ 1981200 w 4792133"/>
              <a:gd name="connsiteY53" fmla="*/ 1578109 h 1645843"/>
              <a:gd name="connsiteX54" fmla="*/ 1913466 w 4792133"/>
              <a:gd name="connsiteY54" fmla="*/ 1595043 h 1645843"/>
              <a:gd name="connsiteX55" fmla="*/ 1642533 w 4792133"/>
              <a:gd name="connsiteY55" fmla="*/ 1645843 h 1645843"/>
              <a:gd name="connsiteX56" fmla="*/ 999066 w 4792133"/>
              <a:gd name="connsiteY56" fmla="*/ 1628909 h 1645843"/>
              <a:gd name="connsiteX57" fmla="*/ 880533 w 4792133"/>
              <a:gd name="connsiteY57" fmla="*/ 1611976 h 1645843"/>
              <a:gd name="connsiteX58" fmla="*/ 626533 w 4792133"/>
              <a:gd name="connsiteY58" fmla="*/ 1595043 h 1645843"/>
              <a:gd name="connsiteX59" fmla="*/ 524933 w 4792133"/>
              <a:gd name="connsiteY59" fmla="*/ 1578109 h 1645843"/>
              <a:gd name="connsiteX60" fmla="*/ 237066 w 4792133"/>
              <a:gd name="connsiteY60" fmla="*/ 1544243 h 1645843"/>
              <a:gd name="connsiteX61" fmla="*/ 135466 w 4792133"/>
              <a:gd name="connsiteY61" fmla="*/ 1510376 h 1645843"/>
              <a:gd name="connsiteX62" fmla="*/ 33866 w 4792133"/>
              <a:gd name="connsiteY62" fmla="*/ 1442643 h 1645843"/>
              <a:gd name="connsiteX63" fmla="*/ 16933 w 4792133"/>
              <a:gd name="connsiteY63" fmla="*/ 1374909 h 1645843"/>
              <a:gd name="connsiteX64" fmla="*/ 0 w 4792133"/>
              <a:gd name="connsiteY64" fmla="*/ 1324109 h 1645843"/>
              <a:gd name="connsiteX65" fmla="*/ 16933 w 4792133"/>
              <a:gd name="connsiteY65" fmla="*/ 1019309 h 1645843"/>
              <a:gd name="connsiteX66" fmla="*/ 16933 w 4792133"/>
              <a:gd name="connsiteY66" fmla="*/ 934643 h 164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792133" h="1645843">
                <a:moveTo>
                  <a:pt x="16933" y="934643"/>
                </a:moveTo>
                <a:lnTo>
                  <a:pt x="16933" y="934643"/>
                </a:lnTo>
                <a:cubicBezTo>
                  <a:pt x="39511" y="883843"/>
                  <a:pt x="59805" y="831965"/>
                  <a:pt x="84666" y="782243"/>
                </a:cubicBezTo>
                <a:cubicBezTo>
                  <a:pt x="120971" y="709633"/>
                  <a:pt x="116904" y="748051"/>
                  <a:pt x="169333" y="680643"/>
                </a:cubicBezTo>
                <a:cubicBezTo>
                  <a:pt x="194322" y="648514"/>
                  <a:pt x="208285" y="607824"/>
                  <a:pt x="237066" y="579043"/>
                </a:cubicBezTo>
                <a:cubicBezTo>
                  <a:pt x="253999" y="562110"/>
                  <a:pt x="273164" y="547146"/>
                  <a:pt x="287866" y="528243"/>
                </a:cubicBezTo>
                <a:cubicBezTo>
                  <a:pt x="466707" y="298306"/>
                  <a:pt x="271824" y="504923"/>
                  <a:pt x="406400" y="392776"/>
                </a:cubicBezTo>
                <a:cubicBezTo>
                  <a:pt x="424797" y="377445"/>
                  <a:pt x="437275" y="355260"/>
                  <a:pt x="457200" y="341976"/>
                </a:cubicBezTo>
                <a:cubicBezTo>
                  <a:pt x="472052" y="332075"/>
                  <a:pt x="491594" y="332074"/>
                  <a:pt x="508000" y="325043"/>
                </a:cubicBezTo>
                <a:cubicBezTo>
                  <a:pt x="531202" y="315099"/>
                  <a:pt x="552296" y="300551"/>
                  <a:pt x="575733" y="291176"/>
                </a:cubicBezTo>
                <a:cubicBezTo>
                  <a:pt x="635305" y="267347"/>
                  <a:pt x="698225" y="248879"/>
                  <a:pt x="762000" y="240376"/>
                </a:cubicBezTo>
                <a:cubicBezTo>
                  <a:pt x="818228" y="232879"/>
                  <a:pt x="874889" y="229087"/>
                  <a:pt x="931333" y="223443"/>
                </a:cubicBezTo>
                <a:cubicBezTo>
                  <a:pt x="979663" y="213777"/>
                  <a:pt x="1035913" y="203922"/>
                  <a:pt x="1083733" y="189576"/>
                </a:cubicBezTo>
                <a:cubicBezTo>
                  <a:pt x="1117926" y="179318"/>
                  <a:pt x="1149910" y="160137"/>
                  <a:pt x="1185333" y="155709"/>
                </a:cubicBezTo>
                <a:cubicBezTo>
                  <a:pt x="1781164" y="81231"/>
                  <a:pt x="1365266" y="123412"/>
                  <a:pt x="2438400" y="104909"/>
                </a:cubicBezTo>
                <a:cubicBezTo>
                  <a:pt x="2606072" y="49020"/>
                  <a:pt x="2492352" y="78307"/>
                  <a:pt x="2726266" y="54109"/>
                </a:cubicBezTo>
                <a:lnTo>
                  <a:pt x="3031066" y="20243"/>
                </a:lnTo>
                <a:cubicBezTo>
                  <a:pt x="3194755" y="25887"/>
                  <a:pt x="3358647" y="27268"/>
                  <a:pt x="3522133" y="37176"/>
                </a:cubicBezTo>
                <a:cubicBezTo>
                  <a:pt x="3545363" y="38584"/>
                  <a:pt x="3566623" y="55271"/>
                  <a:pt x="3589866" y="54109"/>
                </a:cubicBezTo>
                <a:cubicBezTo>
                  <a:pt x="3680767" y="49564"/>
                  <a:pt x="3860800" y="20243"/>
                  <a:pt x="3860800" y="20243"/>
                </a:cubicBezTo>
                <a:cubicBezTo>
                  <a:pt x="3948145" y="-8873"/>
                  <a:pt x="3910782" y="-4536"/>
                  <a:pt x="4047066" y="20243"/>
                </a:cubicBezTo>
                <a:cubicBezTo>
                  <a:pt x="4064627" y="23436"/>
                  <a:pt x="4080056" y="35989"/>
                  <a:pt x="4097866" y="37176"/>
                </a:cubicBezTo>
                <a:cubicBezTo>
                  <a:pt x="4250033" y="47320"/>
                  <a:pt x="4402666" y="48465"/>
                  <a:pt x="4555066" y="54109"/>
                </a:cubicBezTo>
                <a:cubicBezTo>
                  <a:pt x="4571999" y="59754"/>
                  <a:pt x="4588703" y="66139"/>
                  <a:pt x="4605866" y="71043"/>
                </a:cubicBezTo>
                <a:cubicBezTo>
                  <a:pt x="4754730" y="113576"/>
                  <a:pt x="4602579" y="64303"/>
                  <a:pt x="4724400" y="104909"/>
                </a:cubicBezTo>
                <a:cubicBezTo>
                  <a:pt x="4741333" y="116198"/>
                  <a:pt x="4762487" y="122884"/>
                  <a:pt x="4775200" y="138776"/>
                </a:cubicBezTo>
                <a:cubicBezTo>
                  <a:pt x="4786350" y="152714"/>
                  <a:pt x="4792133" y="171727"/>
                  <a:pt x="4792133" y="189576"/>
                </a:cubicBezTo>
                <a:cubicBezTo>
                  <a:pt x="4792133" y="291333"/>
                  <a:pt x="4784848" y="393078"/>
                  <a:pt x="4775200" y="494376"/>
                </a:cubicBezTo>
                <a:cubicBezTo>
                  <a:pt x="4773508" y="512145"/>
                  <a:pt x="4766934" y="529573"/>
                  <a:pt x="4758266" y="545176"/>
                </a:cubicBezTo>
                <a:cubicBezTo>
                  <a:pt x="4738499" y="580756"/>
                  <a:pt x="4713111" y="612909"/>
                  <a:pt x="4690533" y="646776"/>
                </a:cubicBezTo>
                <a:lnTo>
                  <a:pt x="4656666" y="697576"/>
                </a:lnTo>
                <a:cubicBezTo>
                  <a:pt x="4602159" y="861099"/>
                  <a:pt x="4689564" y="606864"/>
                  <a:pt x="4605866" y="816109"/>
                </a:cubicBezTo>
                <a:cubicBezTo>
                  <a:pt x="4592608" y="849254"/>
                  <a:pt x="4583289" y="883842"/>
                  <a:pt x="4572000" y="917709"/>
                </a:cubicBezTo>
                <a:cubicBezTo>
                  <a:pt x="4554355" y="970645"/>
                  <a:pt x="4537237" y="1036839"/>
                  <a:pt x="4487333" y="1070109"/>
                </a:cubicBezTo>
                <a:cubicBezTo>
                  <a:pt x="4421682" y="1113877"/>
                  <a:pt x="4455840" y="1097540"/>
                  <a:pt x="4385733" y="1120909"/>
                </a:cubicBezTo>
                <a:cubicBezTo>
                  <a:pt x="4332755" y="1156228"/>
                  <a:pt x="4319308" y="1170232"/>
                  <a:pt x="4250266" y="1188643"/>
                </a:cubicBezTo>
                <a:cubicBezTo>
                  <a:pt x="4194647" y="1203475"/>
                  <a:pt x="4136776" y="1208548"/>
                  <a:pt x="4080933" y="1222509"/>
                </a:cubicBezTo>
                <a:cubicBezTo>
                  <a:pt x="4058355" y="1228154"/>
                  <a:pt x="4035918" y="1234394"/>
                  <a:pt x="4013200" y="1239443"/>
                </a:cubicBezTo>
                <a:cubicBezTo>
                  <a:pt x="3985104" y="1245687"/>
                  <a:pt x="3956455" y="1249396"/>
                  <a:pt x="3928533" y="1256376"/>
                </a:cubicBezTo>
                <a:cubicBezTo>
                  <a:pt x="3911217" y="1260705"/>
                  <a:pt x="3894953" y="1268613"/>
                  <a:pt x="3877733" y="1273309"/>
                </a:cubicBezTo>
                <a:cubicBezTo>
                  <a:pt x="3832828" y="1285556"/>
                  <a:pt x="3786423" y="1292457"/>
                  <a:pt x="3742266" y="1307176"/>
                </a:cubicBezTo>
                <a:cubicBezTo>
                  <a:pt x="3725333" y="1312820"/>
                  <a:pt x="3709248" y="1322563"/>
                  <a:pt x="3691466" y="1324109"/>
                </a:cubicBezTo>
                <a:cubicBezTo>
                  <a:pt x="3578861" y="1333901"/>
                  <a:pt x="3465689" y="1335398"/>
                  <a:pt x="3352800" y="1341043"/>
                </a:cubicBezTo>
                <a:cubicBezTo>
                  <a:pt x="3318933" y="1346687"/>
                  <a:pt x="3284867" y="1351243"/>
                  <a:pt x="3251200" y="1357976"/>
                </a:cubicBezTo>
                <a:cubicBezTo>
                  <a:pt x="3228379" y="1362540"/>
                  <a:pt x="3206287" y="1370345"/>
                  <a:pt x="3183466" y="1374909"/>
                </a:cubicBezTo>
                <a:cubicBezTo>
                  <a:pt x="3149799" y="1381642"/>
                  <a:pt x="3115382" y="1384395"/>
                  <a:pt x="3081866" y="1391843"/>
                </a:cubicBezTo>
                <a:cubicBezTo>
                  <a:pt x="3064442" y="1395715"/>
                  <a:pt x="3048382" y="1404447"/>
                  <a:pt x="3031066" y="1408776"/>
                </a:cubicBezTo>
                <a:cubicBezTo>
                  <a:pt x="3003144" y="1415756"/>
                  <a:pt x="2974444" y="1419237"/>
                  <a:pt x="2946400" y="1425709"/>
                </a:cubicBezTo>
                <a:cubicBezTo>
                  <a:pt x="2894937" y="1437585"/>
                  <a:pt x="2787365" y="1468362"/>
                  <a:pt x="2726266" y="1476509"/>
                </a:cubicBezTo>
                <a:cubicBezTo>
                  <a:pt x="2670038" y="1484006"/>
                  <a:pt x="2613377" y="1487798"/>
                  <a:pt x="2556933" y="1493443"/>
                </a:cubicBezTo>
                <a:cubicBezTo>
                  <a:pt x="2489661" y="1510261"/>
                  <a:pt x="2462336" y="1519005"/>
                  <a:pt x="2387600" y="1527309"/>
                </a:cubicBezTo>
                <a:cubicBezTo>
                  <a:pt x="2320048" y="1534815"/>
                  <a:pt x="2252062" y="1537799"/>
                  <a:pt x="2184400" y="1544243"/>
                </a:cubicBezTo>
                <a:cubicBezTo>
                  <a:pt x="2133518" y="1549089"/>
                  <a:pt x="2082800" y="1555532"/>
                  <a:pt x="2032000" y="1561176"/>
                </a:cubicBezTo>
                <a:cubicBezTo>
                  <a:pt x="2015067" y="1566820"/>
                  <a:pt x="1998362" y="1573205"/>
                  <a:pt x="1981200" y="1578109"/>
                </a:cubicBezTo>
                <a:cubicBezTo>
                  <a:pt x="1958823" y="1584503"/>
                  <a:pt x="1936222" y="1590167"/>
                  <a:pt x="1913466" y="1595043"/>
                </a:cubicBezTo>
                <a:cubicBezTo>
                  <a:pt x="1771389" y="1625488"/>
                  <a:pt x="1764574" y="1625502"/>
                  <a:pt x="1642533" y="1645843"/>
                </a:cubicBezTo>
                <a:lnTo>
                  <a:pt x="999066" y="1628909"/>
                </a:lnTo>
                <a:cubicBezTo>
                  <a:pt x="959193" y="1627137"/>
                  <a:pt x="920281" y="1615589"/>
                  <a:pt x="880533" y="1611976"/>
                </a:cubicBezTo>
                <a:cubicBezTo>
                  <a:pt x="796027" y="1604294"/>
                  <a:pt x="711200" y="1600687"/>
                  <a:pt x="626533" y="1595043"/>
                </a:cubicBezTo>
                <a:cubicBezTo>
                  <a:pt x="592666" y="1589398"/>
                  <a:pt x="559032" y="1582121"/>
                  <a:pt x="524933" y="1578109"/>
                </a:cubicBezTo>
                <a:cubicBezTo>
                  <a:pt x="184198" y="1538022"/>
                  <a:pt x="466399" y="1582464"/>
                  <a:pt x="237066" y="1544243"/>
                </a:cubicBezTo>
                <a:cubicBezTo>
                  <a:pt x="203199" y="1532954"/>
                  <a:pt x="165169" y="1530178"/>
                  <a:pt x="135466" y="1510376"/>
                </a:cubicBezTo>
                <a:lnTo>
                  <a:pt x="33866" y="1442643"/>
                </a:lnTo>
                <a:cubicBezTo>
                  <a:pt x="28222" y="1420065"/>
                  <a:pt x="23326" y="1397286"/>
                  <a:pt x="16933" y="1374909"/>
                </a:cubicBezTo>
                <a:cubicBezTo>
                  <a:pt x="12030" y="1357746"/>
                  <a:pt x="0" y="1341958"/>
                  <a:pt x="0" y="1324109"/>
                </a:cubicBezTo>
                <a:cubicBezTo>
                  <a:pt x="0" y="1222352"/>
                  <a:pt x="7286" y="1120607"/>
                  <a:pt x="16933" y="1019309"/>
                </a:cubicBezTo>
                <a:cubicBezTo>
                  <a:pt x="35651" y="822768"/>
                  <a:pt x="16933" y="948754"/>
                  <a:pt x="16933" y="934643"/>
                </a:cubicBezTo>
                <a:close/>
              </a:path>
            </a:pathLst>
          </a:custGeom>
          <a:solidFill>
            <a:srgbClr val="E0EFF5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8300" y="2135081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02900" y="5782108"/>
            <a:ext cx="144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986" y="570095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and </a:t>
            </a:r>
          </a:p>
          <a:p>
            <a:r>
              <a:rPr lang="en-US" dirty="0"/>
              <a:t>Result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133" y="360308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1494" y="213508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Publishing</a:t>
            </a:r>
          </a:p>
        </p:txBody>
      </p:sp>
    </p:spTree>
    <p:extLst>
      <p:ext uri="{BB962C8B-B14F-4D97-AF65-F5344CB8AC3E}">
        <p14:creationId xmlns:p14="http://schemas.microsoft.com/office/powerpoint/2010/main" val="136337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 software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7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 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20D3-7C84-451B-BE36-E1EBEA37A4BE}"/>
              </a:ext>
            </a:extLst>
          </p:cNvPr>
          <p:cNvSpPr/>
          <p:nvPr/>
        </p:nvSpPr>
        <p:spPr>
          <a:xfrm>
            <a:off x="581192" y="2413338"/>
            <a:ext cx="1083406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000" b="1" dirty="0"/>
              <a:t>Engineering research – study methods, tools, etc. that can be used to solve practical problems</a:t>
            </a:r>
          </a:p>
          <a:p>
            <a:pPr>
              <a:lnSpc>
                <a:spcPts val="3500"/>
              </a:lnSpc>
            </a:pPr>
            <a:endParaRPr lang="en-US" sz="2000" b="1" dirty="0"/>
          </a:p>
          <a:p>
            <a:pPr>
              <a:lnSpc>
                <a:spcPts val="3500"/>
              </a:lnSpc>
            </a:pPr>
            <a:r>
              <a:rPr lang="en-US" sz="2000" dirty="0"/>
              <a:t>• May include invention of new methods, tools, etc. or improvement of existing ones</a:t>
            </a:r>
          </a:p>
          <a:p>
            <a:pPr>
              <a:lnSpc>
                <a:spcPts val="3500"/>
              </a:lnSpc>
            </a:pPr>
            <a:r>
              <a:rPr lang="en-US" sz="2000" dirty="0"/>
              <a:t>• But invention is neither necessary nor sufficient</a:t>
            </a:r>
          </a:p>
          <a:p>
            <a:pPr>
              <a:lnSpc>
                <a:spcPts val="3500"/>
              </a:lnSpc>
            </a:pPr>
            <a:r>
              <a:rPr lang="en-US" sz="2000" dirty="0"/>
              <a:t>• As opposed to basic research – study phenomena and try to find “the truth”</a:t>
            </a:r>
          </a:p>
        </p:txBody>
      </p:sp>
    </p:spTree>
    <p:extLst>
      <p:ext uri="{BB962C8B-B14F-4D97-AF65-F5344CB8AC3E}">
        <p14:creationId xmlns:p14="http://schemas.microsoft.com/office/powerpoint/2010/main" val="422692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 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20D3-7C84-451B-BE36-E1EBEA37A4BE}"/>
              </a:ext>
            </a:extLst>
          </p:cNvPr>
          <p:cNvSpPr/>
          <p:nvPr/>
        </p:nvSpPr>
        <p:spPr>
          <a:xfrm>
            <a:off x="581192" y="2413338"/>
            <a:ext cx="10834060" cy="2596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What kinds of questions are "interesting"?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What kinds of results help to answer these questions, and what research methods can produce these results?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What kinds of evidence can demonstrate the validity of a result, and how to distinguish good results from bad ones?</a:t>
            </a:r>
          </a:p>
        </p:txBody>
      </p:sp>
    </p:spTree>
    <p:extLst>
      <p:ext uri="{BB962C8B-B14F-4D97-AF65-F5344CB8AC3E}">
        <p14:creationId xmlns:p14="http://schemas.microsoft.com/office/powerpoint/2010/main" val="4287645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Research Questions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20D3-7C84-451B-BE36-E1EBEA37A4BE}"/>
              </a:ext>
            </a:extLst>
          </p:cNvPr>
          <p:cNvSpPr/>
          <p:nvPr/>
        </p:nvSpPr>
        <p:spPr>
          <a:xfrm>
            <a:off x="581192" y="2413338"/>
            <a:ext cx="8545875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sz="2300" dirty="0"/>
              <a:t>Method or means of development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sz="2300" dirty="0"/>
              <a:t>Method for analysis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sz="2300" dirty="0"/>
              <a:t>Design, evaluation, or analysis of a particular instance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sz="2300" dirty="0"/>
              <a:t>Generalization or characterization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en-US" sz="2300" dirty="0"/>
              <a:t> Feasibility </a:t>
            </a:r>
          </a:p>
        </p:txBody>
      </p:sp>
    </p:spTree>
    <p:extLst>
      <p:ext uri="{BB962C8B-B14F-4D97-AF65-F5344CB8AC3E}">
        <p14:creationId xmlns:p14="http://schemas.microsoft.com/office/powerpoint/2010/main" val="16598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Research Questions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20D3-7C84-451B-BE36-E1EBEA37A4BE}"/>
              </a:ext>
            </a:extLst>
          </p:cNvPr>
          <p:cNvSpPr/>
          <p:nvPr/>
        </p:nvSpPr>
        <p:spPr>
          <a:xfrm>
            <a:off x="581192" y="2000383"/>
            <a:ext cx="10834060" cy="416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000" b="1" dirty="0"/>
              <a:t>Method or means of development</a:t>
            </a:r>
            <a:br>
              <a:rPr lang="en-US" sz="2000" dirty="0"/>
            </a:br>
            <a:r>
              <a:rPr lang="en-US" sz="2000" dirty="0"/>
              <a:t>              How can we do/create (or automate doing) X?</a:t>
            </a:r>
            <a:br>
              <a:rPr lang="en-US" sz="2000" dirty="0"/>
            </a:br>
            <a:r>
              <a:rPr lang="en-US" sz="2000" dirty="0"/>
              <a:t>               What is a better way to do/create X?</a:t>
            </a:r>
            <a:br>
              <a:rPr lang="en-US" sz="2000" dirty="0"/>
            </a:br>
            <a:r>
              <a:rPr lang="en-US" sz="2000" b="1" dirty="0"/>
              <a:t>Method for analysis</a:t>
            </a:r>
            <a:br>
              <a:rPr lang="en-US" sz="2000" dirty="0"/>
            </a:br>
            <a:r>
              <a:rPr lang="en-US" sz="2000" dirty="0"/>
              <a:t>              How can I evaluate the quality/correctness of X?</a:t>
            </a:r>
            <a:br>
              <a:rPr lang="en-US" sz="2000" dirty="0"/>
            </a:br>
            <a:r>
              <a:rPr lang="en-US" sz="2000" dirty="0"/>
              <a:t>              How do I choose between X and Y?</a:t>
            </a:r>
            <a:br>
              <a:rPr lang="en-US" sz="2000" dirty="0"/>
            </a:br>
            <a:r>
              <a:rPr lang="en-US" sz="2000" b="1" dirty="0"/>
              <a:t>Design, evaluation, or analysis of a particular instance</a:t>
            </a:r>
            <a:br>
              <a:rPr lang="en-US" sz="2000" dirty="0"/>
            </a:br>
            <a:r>
              <a:rPr lang="en-US" sz="2000" dirty="0"/>
              <a:t>              What is a (better) design or implementation for application X?</a:t>
            </a:r>
            <a:br>
              <a:rPr lang="en-US" sz="2000" dirty="0"/>
            </a:br>
            <a:r>
              <a:rPr lang="en-US" sz="2000" dirty="0"/>
              <a:t>              What is property X of artifact/method Y?</a:t>
            </a:r>
            <a:br>
              <a:rPr lang="en-US" sz="2000" dirty="0"/>
            </a:br>
            <a:r>
              <a:rPr lang="en-US" sz="2000" dirty="0"/>
              <a:t>             How does X compare to Y?</a:t>
            </a:r>
            <a:br>
              <a:rPr lang="en-US" sz="2000" dirty="0"/>
            </a:br>
            <a:r>
              <a:rPr lang="en-US" sz="2000" dirty="0"/>
              <a:t>              What is the current state of X / practice of Y? </a:t>
            </a:r>
          </a:p>
        </p:txBody>
      </p:sp>
    </p:spTree>
    <p:extLst>
      <p:ext uri="{BB962C8B-B14F-4D97-AF65-F5344CB8AC3E}">
        <p14:creationId xmlns:p14="http://schemas.microsoft.com/office/powerpoint/2010/main" val="1057311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Research Questions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20D3-7C84-451B-BE36-E1EBEA37A4BE}"/>
              </a:ext>
            </a:extLst>
          </p:cNvPr>
          <p:cNvSpPr/>
          <p:nvPr/>
        </p:nvSpPr>
        <p:spPr>
          <a:xfrm>
            <a:off x="776748" y="2068116"/>
            <a:ext cx="9569519" cy="418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000" b="1" dirty="0"/>
              <a:t>Generalization or characterization</a:t>
            </a:r>
            <a:br>
              <a:rPr lang="en-US" sz="2000" dirty="0"/>
            </a:br>
            <a:r>
              <a:rPr lang="en-US" sz="2000" dirty="0"/>
              <a:t>      Given X, what will Y (necessarily) be?</a:t>
            </a:r>
            <a:br>
              <a:rPr lang="en-US" sz="2000" dirty="0"/>
            </a:br>
            <a:r>
              <a:rPr lang="en-US" sz="2000" dirty="0"/>
              <a:t>       What, exactly, do we mean by X?</a:t>
            </a:r>
            <a:br>
              <a:rPr lang="en-US" sz="2000" dirty="0"/>
            </a:br>
            <a:r>
              <a:rPr lang="en-US" sz="2000" dirty="0"/>
              <a:t>       What are the important characteristics of X?</a:t>
            </a:r>
            <a:br>
              <a:rPr lang="en-US" sz="2000" dirty="0"/>
            </a:br>
            <a:r>
              <a:rPr lang="en-US" sz="2000" dirty="0"/>
              <a:t>       What is a good formal/empirical model for X?</a:t>
            </a:r>
            <a:br>
              <a:rPr lang="en-US" sz="2000" dirty="0"/>
            </a:br>
            <a:r>
              <a:rPr lang="en-US" sz="2000" dirty="0"/>
              <a:t>       What are the varieties of X, how are they related?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ts val="2900"/>
              </a:lnSpc>
            </a:pPr>
            <a:endParaRPr lang="en-US" sz="2000" dirty="0"/>
          </a:p>
          <a:p>
            <a:pPr>
              <a:lnSpc>
                <a:spcPts val="2900"/>
              </a:lnSpc>
            </a:pPr>
            <a:r>
              <a:rPr lang="en-US" sz="2000" b="1" dirty="0"/>
              <a:t>Feasibility </a:t>
            </a:r>
          </a:p>
          <a:p>
            <a:pPr>
              <a:lnSpc>
                <a:spcPts val="2900"/>
              </a:lnSpc>
            </a:pPr>
            <a:r>
              <a:rPr lang="en-US" sz="2000" b="1" dirty="0"/>
              <a:t>      </a:t>
            </a:r>
            <a:r>
              <a:rPr lang="en-US" sz="2000" dirty="0"/>
              <a:t>Does X even exist, and if so what is it like?</a:t>
            </a:r>
            <a:br>
              <a:rPr lang="en-US" sz="2000" dirty="0"/>
            </a:br>
            <a:r>
              <a:rPr lang="en-US" sz="2000" dirty="0"/>
              <a:t>      Is it possible to accomplish X at all? </a:t>
            </a:r>
          </a:p>
        </p:txBody>
      </p:sp>
    </p:spTree>
    <p:extLst>
      <p:ext uri="{BB962C8B-B14F-4D97-AF65-F5344CB8AC3E}">
        <p14:creationId xmlns:p14="http://schemas.microsoft.com/office/powerpoint/2010/main" val="2893575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Research result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20D3-7C84-451B-BE36-E1EBEA37A4BE}"/>
              </a:ext>
            </a:extLst>
          </p:cNvPr>
          <p:cNvSpPr/>
          <p:nvPr/>
        </p:nvSpPr>
        <p:spPr>
          <a:xfrm>
            <a:off x="949902" y="1966678"/>
            <a:ext cx="6114576" cy="4603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Procedure or technique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Qualitative or descriptive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Empirical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Analytic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Notation or tool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Specific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Answer or judgment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Report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612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Research result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5A0A7-18A9-440E-9FC7-C04A0E9DC244}"/>
              </a:ext>
            </a:extLst>
          </p:cNvPr>
          <p:cNvSpPr/>
          <p:nvPr/>
        </p:nvSpPr>
        <p:spPr>
          <a:xfrm>
            <a:off x="642098" y="1839203"/>
            <a:ext cx="11414435" cy="4516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b="1" dirty="0"/>
              <a:t>Procedure or technique</a:t>
            </a:r>
          </a:p>
          <a:p>
            <a:pPr indent="320675">
              <a:spcAft>
                <a:spcPts val="300"/>
              </a:spcAft>
            </a:pPr>
            <a:r>
              <a:rPr lang="en-US" sz="2000" dirty="0"/>
              <a:t>• New or better way to do some task, such as design, implementation, measurement, evaluation,</a:t>
            </a:r>
          </a:p>
          <a:p>
            <a:pPr indent="320675">
              <a:spcAft>
                <a:spcPts val="300"/>
              </a:spcAft>
            </a:pPr>
            <a:r>
              <a:rPr lang="en-US" sz="2000" dirty="0"/>
              <a:t>selection from alternatives,</a:t>
            </a:r>
          </a:p>
          <a:p>
            <a:pPr indent="320675">
              <a:spcAft>
                <a:spcPts val="300"/>
              </a:spcAft>
            </a:pPr>
            <a:r>
              <a:rPr lang="en-US" sz="2000" dirty="0"/>
              <a:t>• Techniques for implementation, representation, management, and analysis, but not advice or</a:t>
            </a:r>
          </a:p>
          <a:p>
            <a:pPr indent="320675">
              <a:spcAft>
                <a:spcPts val="300"/>
              </a:spcAft>
            </a:pPr>
            <a:r>
              <a:rPr lang="en-US" sz="2000" dirty="0"/>
              <a:t>guidelines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Qualitative or descriptive model</a:t>
            </a:r>
          </a:p>
          <a:p>
            <a:pPr indent="320675">
              <a:spcAft>
                <a:spcPts val="300"/>
              </a:spcAft>
            </a:pPr>
            <a:r>
              <a:rPr lang="en-US" sz="2000" dirty="0"/>
              <a:t>• Structure or taxonomy for a problem area; architectural style, framework, or design pattern; </a:t>
            </a:r>
            <a:r>
              <a:rPr lang="en-US" sz="2000" dirty="0" err="1"/>
              <a:t>nonformal</a:t>
            </a:r>
            <a:r>
              <a:rPr lang="en-US" sz="2000" dirty="0"/>
              <a:t> domain analysis</a:t>
            </a:r>
          </a:p>
          <a:p>
            <a:pPr indent="320675">
              <a:spcAft>
                <a:spcPts val="300"/>
              </a:spcAft>
            </a:pPr>
            <a:r>
              <a:rPr lang="en-US" sz="2000" dirty="0"/>
              <a:t>• Well-grounded checklists, well-argued informal generalizations, guidance for integrating other results,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Empirical model</a:t>
            </a:r>
          </a:p>
          <a:p>
            <a:pPr indent="371475">
              <a:spcAft>
                <a:spcPts val="300"/>
              </a:spcAft>
            </a:pPr>
            <a:r>
              <a:rPr lang="en-US" sz="2000" dirty="0"/>
              <a:t>• Empirical predictive model based on observed data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Analytic model</a:t>
            </a:r>
          </a:p>
          <a:p>
            <a:pPr indent="371475">
              <a:spcAft>
                <a:spcPts val="300"/>
              </a:spcAft>
            </a:pPr>
            <a:r>
              <a:rPr lang="en-US" sz="2000" dirty="0"/>
              <a:t>• Structural model precise enough to support formal analysis or automatic manipulation</a:t>
            </a:r>
          </a:p>
        </p:txBody>
      </p:sp>
    </p:spTree>
    <p:extLst>
      <p:ext uri="{BB962C8B-B14F-4D97-AF65-F5344CB8AC3E}">
        <p14:creationId xmlns:p14="http://schemas.microsoft.com/office/powerpoint/2010/main" val="23381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490A-C217-9745-8F1C-209904E7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05989"/>
            <a:ext cx="8314614" cy="689514"/>
          </a:xfrm>
        </p:spPr>
        <p:txBody>
          <a:bodyPr>
            <a:noAutofit/>
          </a:bodyPr>
          <a:lstStyle/>
          <a:p>
            <a:r>
              <a:rPr lang="fi-FI" sz="3200" dirty="0">
                <a:solidFill>
                  <a:schemeClr val="bg1"/>
                </a:solidFill>
              </a:rPr>
              <a:t>Course </a:t>
            </a:r>
            <a:r>
              <a:rPr lang="fi-FI" sz="3200" dirty="0" err="1">
                <a:solidFill>
                  <a:schemeClr val="bg1"/>
                </a:solidFill>
              </a:rPr>
              <a:t>outline</a:t>
            </a:r>
            <a:r>
              <a:rPr lang="fi-FI" sz="3200" dirty="0">
                <a:solidFill>
                  <a:schemeClr val="bg1"/>
                </a:solidFill>
              </a:rPr>
              <a:t> and </a:t>
            </a:r>
            <a:r>
              <a:rPr lang="fi-FI" sz="3200" dirty="0" err="1">
                <a:solidFill>
                  <a:schemeClr val="bg1"/>
                </a:solidFill>
              </a:rPr>
              <a:t>evaluation</a:t>
            </a:r>
            <a:endParaRPr lang="fi-FI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32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Research result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5A0A7-18A9-440E-9FC7-C04A0E9DC244}"/>
              </a:ext>
            </a:extLst>
          </p:cNvPr>
          <p:cNvSpPr/>
          <p:nvPr/>
        </p:nvSpPr>
        <p:spPr>
          <a:xfrm>
            <a:off x="581192" y="1923870"/>
            <a:ext cx="110296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Notation or tool</a:t>
            </a:r>
            <a:br>
              <a:rPr lang="en-US" sz="2000" dirty="0"/>
            </a:br>
            <a:r>
              <a:rPr lang="en-US" sz="2000" dirty="0"/>
              <a:t>       Formal language to support technique or model (should have a calculus, semantics, or other basis for computing or inference)</a:t>
            </a:r>
            <a:br>
              <a:rPr lang="en-US" sz="2000" dirty="0"/>
            </a:br>
            <a:r>
              <a:rPr lang="en-US" sz="2000" dirty="0"/>
              <a:t>       Implemented tool that embodies a technique</a:t>
            </a:r>
            <a:br>
              <a:rPr lang="en-US" sz="2000" dirty="0"/>
            </a:br>
            <a:r>
              <a:rPr lang="en-US" sz="2000" b="1" dirty="0"/>
              <a:t>Specific solution</a:t>
            </a:r>
            <a:br>
              <a:rPr lang="en-US" sz="2000" dirty="0"/>
            </a:br>
            <a:r>
              <a:rPr lang="en-US" sz="2000" dirty="0"/>
              <a:t>       Solution to application problem that shows use of software engineering principles – may be design, rather than implementation</a:t>
            </a:r>
            <a:br>
              <a:rPr lang="en-US" sz="2000" dirty="0"/>
            </a:br>
            <a:r>
              <a:rPr lang="en-US" sz="2000" dirty="0"/>
              <a:t>       Careful analysis of a system or its development</a:t>
            </a:r>
            <a:br>
              <a:rPr lang="en-US" sz="2000" dirty="0"/>
            </a:br>
            <a:r>
              <a:rPr lang="en-US" sz="2000" dirty="0"/>
              <a:t>       Running system that embodies a result; it may be the carrier of the result, or its implementation</a:t>
            </a:r>
            <a:br>
              <a:rPr lang="en-US" sz="2000" dirty="0"/>
            </a:br>
            <a:r>
              <a:rPr lang="en-US" sz="2000" dirty="0"/>
              <a:t>may illustrate a principle that can be applied elsewhere</a:t>
            </a:r>
            <a:br>
              <a:rPr lang="en-US" sz="2000" dirty="0"/>
            </a:br>
            <a:r>
              <a:rPr lang="en-US" sz="2000" b="1" dirty="0"/>
              <a:t>Answer or judgment</a:t>
            </a:r>
            <a:br>
              <a:rPr lang="en-US" sz="2000" dirty="0"/>
            </a:br>
            <a:r>
              <a:rPr lang="en-US" sz="2000" dirty="0"/>
              <a:t>       Result of a specific analysis, evaluation, or comparison</a:t>
            </a:r>
            <a:br>
              <a:rPr lang="en-US" sz="2000" dirty="0"/>
            </a:br>
            <a:r>
              <a:rPr lang="en-US" sz="2000" b="1" dirty="0"/>
              <a:t>Report</a:t>
            </a:r>
            <a:br>
              <a:rPr lang="en-US" sz="2000" dirty="0"/>
            </a:br>
            <a:r>
              <a:rPr lang="en-US" sz="2000" dirty="0"/>
              <a:t>       Interesting observations, rules of thumb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21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5A0A7-18A9-440E-9FC7-C04A0E9DC244}"/>
              </a:ext>
            </a:extLst>
          </p:cNvPr>
          <p:cNvSpPr/>
          <p:nvPr/>
        </p:nvSpPr>
        <p:spPr>
          <a:xfrm>
            <a:off x="969842" y="2313337"/>
            <a:ext cx="53462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Analysis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Experience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Example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Persuasion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Evaluation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/>
              <a:t>Blatant assertion </a:t>
            </a:r>
          </a:p>
        </p:txBody>
      </p:sp>
    </p:spTree>
    <p:extLst>
      <p:ext uri="{BB962C8B-B14F-4D97-AF65-F5344CB8AC3E}">
        <p14:creationId xmlns:p14="http://schemas.microsoft.com/office/powerpoint/2010/main" val="2280886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5A0A7-18A9-440E-9FC7-C04A0E9DC244}"/>
              </a:ext>
            </a:extLst>
          </p:cNvPr>
          <p:cNvSpPr/>
          <p:nvPr/>
        </p:nvSpPr>
        <p:spPr>
          <a:xfrm>
            <a:off x="581192" y="1957736"/>
            <a:ext cx="1148899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Analysis</a:t>
            </a:r>
            <a:r>
              <a:rPr lang="en-US" sz="2100" dirty="0"/>
              <a:t> - I have analyzed my result and find it satisfactory through</a:t>
            </a:r>
            <a:br>
              <a:rPr lang="en-US" sz="2100" dirty="0"/>
            </a:br>
            <a:r>
              <a:rPr lang="en-US" sz="2100" dirty="0"/>
              <a:t>• … rigorous derivation and proof</a:t>
            </a:r>
            <a:br>
              <a:rPr lang="en-US" sz="2100" dirty="0"/>
            </a:br>
            <a:r>
              <a:rPr lang="en-US" sz="2100" dirty="0"/>
              <a:t>• … data on controlled use</a:t>
            </a:r>
            <a:br>
              <a:rPr lang="en-US" sz="2100" dirty="0"/>
            </a:br>
            <a:r>
              <a:rPr lang="en-US" sz="2100" dirty="0"/>
              <a:t>• … experiment</a:t>
            </a:r>
            <a:br>
              <a:rPr lang="en-US" sz="2100" dirty="0"/>
            </a:br>
            <a:endParaRPr lang="en-US" sz="2100" dirty="0"/>
          </a:p>
          <a:p>
            <a:r>
              <a:rPr lang="en-US" sz="2100" b="1" dirty="0"/>
              <a:t>Experience</a:t>
            </a:r>
            <a:r>
              <a:rPr lang="en-US" sz="2100" dirty="0"/>
              <a:t> – My result has been used on real examples by someone other than me, and the evidence</a:t>
            </a:r>
            <a:br>
              <a:rPr lang="en-US" sz="2100" dirty="0"/>
            </a:br>
            <a:r>
              <a:rPr lang="en-US" sz="2100" dirty="0"/>
              <a:t>of its correctness / usefulness / effectiveness is</a:t>
            </a:r>
            <a:br>
              <a:rPr lang="en-US" sz="2100" dirty="0"/>
            </a:br>
            <a:r>
              <a:rPr lang="en-US" sz="2100" dirty="0"/>
              <a:t>• … narrative</a:t>
            </a:r>
            <a:br>
              <a:rPr lang="en-US" sz="2100" dirty="0"/>
            </a:br>
            <a:r>
              <a:rPr lang="en-US" sz="2100" dirty="0"/>
              <a:t>• … data, usually statistical, on practice</a:t>
            </a:r>
            <a:br>
              <a:rPr lang="en-US" sz="2100" dirty="0"/>
            </a:br>
            <a:r>
              <a:rPr lang="en-US" sz="2100" dirty="0"/>
              <a:t>• … comparison of this with similar results in actual use</a:t>
            </a:r>
            <a:br>
              <a:rPr lang="en-US" sz="2100" dirty="0"/>
            </a:br>
            <a:r>
              <a:rPr lang="en-US" sz="2100" dirty="0"/>
              <a:t>• Example – Here’s an example of how it works on</a:t>
            </a:r>
            <a:br>
              <a:rPr lang="en-US" sz="2100" dirty="0"/>
            </a:br>
            <a:r>
              <a:rPr lang="en-US" sz="2100" dirty="0"/>
              <a:t>• … a toy example, perhaps motivated by reality</a:t>
            </a:r>
            <a:br>
              <a:rPr lang="en-US" sz="2100" dirty="0"/>
            </a:br>
            <a:r>
              <a:rPr lang="en-US" sz="2100" dirty="0"/>
              <a:t>• …a system that I have been developing </a:t>
            </a:r>
            <a:br>
              <a:rPr lang="en-US" sz="21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01327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5A0A7-18A9-440E-9FC7-C04A0E9DC244}"/>
              </a:ext>
            </a:extLst>
          </p:cNvPr>
          <p:cNvSpPr/>
          <p:nvPr/>
        </p:nvSpPr>
        <p:spPr>
          <a:xfrm>
            <a:off x="703005" y="2025470"/>
            <a:ext cx="1038778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Persuasion</a:t>
            </a:r>
            <a:r>
              <a:rPr lang="en-US" sz="2100" dirty="0"/>
              <a:t> – I thought hard about this, and I believe</a:t>
            </a:r>
            <a:br>
              <a:rPr lang="en-US" sz="2100" dirty="0"/>
            </a:br>
            <a:r>
              <a:rPr lang="en-US" sz="2100" dirty="0"/>
              <a:t>• … if you do it the following way, …</a:t>
            </a:r>
            <a:br>
              <a:rPr lang="en-US" sz="2100" dirty="0"/>
            </a:br>
            <a:r>
              <a:rPr lang="en-US" sz="2100" dirty="0"/>
              <a:t>• … a system constructed like this would …</a:t>
            </a:r>
            <a:br>
              <a:rPr lang="en-US" sz="2100" dirty="0"/>
            </a:br>
            <a:r>
              <a:rPr lang="en-US" sz="2100" dirty="0"/>
              <a:t>• … this model seems reasonable</a:t>
            </a:r>
            <a:br>
              <a:rPr lang="en-US" sz="2100" dirty="0"/>
            </a:br>
            <a:r>
              <a:rPr lang="en-US" sz="2100" dirty="0"/>
              <a:t>• If the original question was about feasibility,  a working system, even without analysis, can be persuasive</a:t>
            </a:r>
            <a:br>
              <a:rPr lang="en-US" sz="2100" dirty="0"/>
            </a:br>
            <a:endParaRPr lang="en-US" sz="2100" dirty="0"/>
          </a:p>
          <a:p>
            <a:r>
              <a:rPr lang="en-US" sz="2100" b="1" dirty="0"/>
              <a:t>Evaluation</a:t>
            </a:r>
            <a:r>
              <a:rPr lang="en-US" sz="2100" dirty="0"/>
              <a:t> – Given the stated criteria, my result</a:t>
            </a:r>
            <a:br>
              <a:rPr lang="en-US" sz="2100" dirty="0"/>
            </a:br>
            <a:r>
              <a:rPr lang="en-US" sz="2100" dirty="0"/>
              <a:t>• … adequately describes the phenomena of interest</a:t>
            </a:r>
            <a:br>
              <a:rPr lang="en-US" sz="2100" dirty="0"/>
            </a:br>
            <a:r>
              <a:rPr lang="en-US" sz="2100" dirty="0"/>
              <a:t>• … accounts for the phenomena of interest</a:t>
            </a:r>
            <a:br>
              <a:rPr lang="en-US" sz="2100" dirty="0"/>
            </a:br>
            <a:r>
              <a:rPr lang="en-US" sz="2100" dirty="0"/>
              <a:t>• … is able to predict … because …, or … gives results that fit real data …</a:t>
            </a:r>
          </a:p>
        </p:txBody>
      </p:sp>
    </p:spTree>
    <p:extLst>
      <p:ext uri="{BB962C8B-B14F-4D97-AF65-F5344CB8AC3E}">
        <p14:creationId xmlns:p14="http://schemas.microsoft.com/office/powerpoint/2010/main" val="1429556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technique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5A0A7-18A9-440E-9FC7-C04A0E9DC244}"/>
              </a:ext>
            </a:extLst>
          </p:cNvPr>
          <p:cNvSpPr/>
          <p:nvPr/>
        </p:nvSpPr>
        <p:spPr>
          <a:xfrm>
            <a:off x="581192" y="2414937"/>
            <a:ext cx="103877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• </a:t>
            </a:r>
            <a:r>
              <a:rPr lang="en-US" sz="2100" b="1" dirty="0"/>
              <a:t>Feasibility</a:t>
            </a:r>
            <a:r>
              <a:rPr lang="en-US" sz="2100" dirty="0"/>
              <a:t> studies, pilot projects</a:t>
            </a:r>
            <a:br>
              <a:rPr lang="en-US" sz="2100" dirty="0"/>
            </a:br>
            <a:endParaRPr lang="en-US" sz="2100" dirty="0"/>
          </a:p>
          <a:p>
            <a:r>
              <a:rPr lang="en-US" sz="2100" dirty="0"/>
              <a:t>• </a:t>
            </a:r>
            <a:r>
              <a:rPr lang="en-US" sz="2100" b="1" dirty="0"/>
              <a:t>Blatant assertion</a:t>
            </a:r>
            <a:r>
              <a:rPr lang="en-US" sz="2100" dirty="0"/>
              <a:t> – No serious attempt to evaluate result </a:t>
            </a:r>
            <a:br>
              <a:rPr lang="en-US" sz="2100" dirty="0"/>
            </a:b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7928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D5E4-2837-4F4F-80A8-8CBE3C44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DB7AB-2DB6-4AC9-A8A7-02CE9B440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scenario</a:t>
            </a:r>
          </a:p>
        </p:txBody>
      </p:sp>
    </p:spTree>
    <p:extLst>
      <p:ext uri="{BB962C8B-B14F-4D97-AF65-F5344CB8AC3E}">
        <p14:creationId xmlns:p14="http://schemas.microsoft.com/office/powerpoint/2010/main" val="1492121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research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E780CB-90AE-47F2-96A8-E4299274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58091"/>
              </p:ext>
            </p:extLst>
          </p:nvPr>
        </p:nvGraphicFramePr>
        <p:xfrm>
          <a:off x="1751012" y="2127218"/>
          <a:ext cx="7812088" cy="3892584"/>
        </p:xfrm>
        <a:graphic>
          <a:graphicData uri="http://schemas.openxmlformats.org/drawingml/2006/table">
            <a:tbl>
              <a:tblPr/>
              <a:tblGrid>
                <a:gridCol w="2614162">
                  <a:extLst>
                    <a:ext uri="{9D8B030D-6E8A-4147-A177-3AD203B41FA5}">
                      <a16:colId xmlns:a16="http://schemas.microsoft.com/office/drawing/2014/main" val="34752522"/>
                    </a:ext>
                  </a:extLst>
                </a:gridCol>
                <a:gridCol w="2583764">
                  <a:extLst>
                    <a:ext uri="{9D8B030D-6E8A-4147-A177-3AD203B41FA5}">
                      <a16:colId xmlns:a16="http://schemas.microsoft.com/office/drawing/2014/main" val="1476007174"/>
                    </a:ext>
                  </a:extLst>
                </a:gridCol>
                <a:gridCol w="2614162">
                  <a:extLst>
                    <a:ext uri="{9D8B030D-6E8A-4147-A177-3AD203B41FA5}">
                      <a16:colId xmlns:a16="http://schemas.microsoft.com/office/drawing/2014/main" val="3265270484"/>
                    </a:ext>
                  </a:extLst>
                </a:gridCol>
              </a:tblGrid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Question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Result/method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906700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Feasibility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Qualitative model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Persuasion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69622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Characterization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Technique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75216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Method/means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984317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Generalization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Empirical model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86386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Analytic model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Experience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7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035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research - a common plan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ADA71D-5CB4-409C-AD39-36E15D10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98382"/>
              </p:ext>
            </p:extLst>
          </p:nvPr>
        </p:nvGraphicFramePr>
        <p:xfrm>
          <a:off x="1765300" y="2066908"/>
          <a:ext cx="7812088" cy="4066780"/>
        </p:xfrm>
        <a:graphic>
          <a:graphicData uri="http://schemas.openxmlformats.org/drawingml/2006/table">
            <a:tbl>
              <a:tblPr/>
              <a:tblGrid>
                <a:gridCol w="2614162">
                  <a:extLst>
                    <a:ext uri="{9D8B030D-6E8A-4147-A177-3AD203B41FA5}">
                      <a16:colId xmlns:a16="http://schemas.microsoft.com/office/drawing/2014/main" val="34752522"/>
                    </a:ext>
                  </a:extLst>
                </a:gridCol>
                <a:gridCol w="2583764">
                  <a:extLst>
                    <a:ext uri="{9D8B030D-6E8A-4147-A177-3AD203B41FA5}">
                      <a16:colId xmlns:a16="http://schemas.microsoft.com/office/drawing/2014/main" val="1476007174"/>
                    </a:ext>
                  </a:extLst>
                </a:gridCol>
                <a:gridCol w="2614162">
                  <a:extLst>
                    <a:ext uri="{9D8B030D-6E8A-4147-A177-3AD203B41FA5}">
                      <a16:colId xmlns:a16="http://schemas.microsoft.com/office/drawing/2014/main" val="3265270484"/>
                    </a:ext>
                  </a:extLst>
                </a:gridCol>
              </a:tblGrid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Question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Result/method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906700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Feasibility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Qualitative model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Persuasion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69622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Characterization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Technique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75216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X be done better?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a system Y?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Measure Y and compare to X.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984317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Generalization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Empirical model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86386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Analytic model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Experience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7360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4638C5-6106-4513-9323-651D847DE124}"/>
              </a:ext>
            </a:extLst>
          </p:cNvPr>
          <p:cNvCxnSpPr/>
          <p:nvPr/>
        </p:nvCxnSpPr>
        <p:spPr>
          <a:xfrm>
            <a:off x="3530600" y="4521200"/>
            <a:ext cx="8636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C835E6-3E8D-4DBA-9FBE-272F60B782CF}"/>
              </a:ext>
            </a:extLst>
          </p:cNvPr>
          <p:cNvCxnSpPr>
            <a:cxnSpLocks/>
          </p:cNvCxnSpPr>
          <p:nvPr/>
        </p:nvCxnSpPr>
        <p:spPr>
          <a:xfrm>
            <a:off x="6616700" y="4508500"/>
            <a:ext cx="406400" cy="127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78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research - a common plan but </a:t>
            </a:r>
            <a:r>
              <a:rPr lang="en-US" b="1" dirty="0"/>
              <a:t>bad</a:t>
            </a:r>
            <a:r>
              <a:rPr lang="en-US" dirty="0"/>
              <a:t> plan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0C5236-822B-4051-AC99-EEC6DA63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8022"/>
              </p:ext>
            </p:extLst>
          </p:nvPr>
        </p:nvGraphicFramePr>
        <p:xfrm>
          <a:off x="1562100" y="2074332"/>
          <a:ext cx="7812088" cy="4055536"/>
        </p:xfrm>
        <a:graphic>
          <a:graphicData uri="http://schemas.openxmlformats.org/drawingml/2006/table">
            <a:tbl>
              <a:tblPr/>
              <a:tblGrid>
                <a:gridCol w="2614162">
                  <a:extLst>
                    <a:ext uri="{9D8B030D-6E8A-4147-A177-3AD203B41FA5}">
                      <a16:colId xmlns:a16="http://schemas.microsoft.com/office/drawing/2014/main" val="34752522"/>
                    </a:ext>
                  </a:extLst>
                </a:gridCol>
                <a:gridCol w="2583764">
                  <a:extLst>
                    <a:ext uri="{9D8B030D-6E8A-4147-A177-3AD203B41FA5}">
                      <a16:colId xmlns:a16="http://schemas.microsoft.com/office/drawing/2014/main" val="1476007174"/>
                    </a:ext>
                  </a:extLst>
                </a:gridCol>
                <a:gridCol w="2614162">
                  <a:extLst>
                    <a:ext uri="{9D8B030D-6E8A-4147-A177-3AD203B41FA5}">
                      <a16:colId xmlns:a16="http://schemas.microsoft.com/office/drawing/2014/main" val="3265270484"/>
                    </a:ext>
                  </a:extLst>
                </a:gridCol>
              </a:tblGrid>
              <a:tr h="63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Question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Result/method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906700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Feasibility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Qualitative model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 if it works!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469622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Characterization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 a Technique 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75216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X be done better?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984317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Generalization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Empirical model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86386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Analytic model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Experience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7360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624928-D714-4B76-B6C2-CC3D8E040D94}"/>
              </a:ext>
            </a:extLst>
          </p:cNvPr>
          <p:cNvCxnSpPr>
            <a:cxnSpLocks/>
          </p:cNvCxnSpPr>
          <p:nvPr/>
        </p:nvCxnSpPr>
        <p:spPr>
          <a:xfrm flipV="1">
            <a:off x="3530600" y="3886200"/>
            <a:ext cx="863600" cy="635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985F37-1473-4C5C-A9F1-2DF989DC333E}"/>
              </a:ext>
            </a:extLst>
          </p:cNvPr>
          <p:cNvCxnSpPr>
            <a:cxnSpLocks/>
          </p:cNvCxnSpPr>
          <p:nvPr/>
        </p:nvCxnSpPr>
        <p:spPr>
          <a:xfrm flipV="1">
            <a:off x="6616700" y="3263900"/>
            <a:ext cx="635000" cy="3175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82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5975-0B6D-4F12-8933-FE84CAEA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research – Two more good plans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DC496E-F74C-4EF6-A063-256CFC3EE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3625"/>
              </p:ext>
            </p:extLst>
          </p:nvPr>
        </p:nvGraphicFramePr>
        <p:xfrm>
          <a:off x="1751012" y="2127218"/>
          <a:ext cx="7812088" cy="4415172"/>
        </p:xfrm>
        <a:graphic>
          <a:graphicData uri="http://schemas.openxmlformats.org/drawingml/2006/table">
            <a:tbl>
              <a:tblPr/>
              <a:tblGrid>
                <a:gridCol w="2614162">
                  <a:extLst>
                    <a:ext uri="{9D8B030D-6E8A-4147-A177-3AD203B41FA5}">
                      <a16:colId xmlns:a16="http://schemas.microsoft.com/office/drawing/2014/main" val="34752522"/>
                    </a:ext>
                  </a:extLst>
                </a:gridCol>
                <a:gridCol w="2583764">
                  <a:extLst>
                    <a:ext uri="{9D8B030D-6E8A-4147-A177-3AD203B41FA5}">
                      <a16:colId xmlns:a16="http://schemas.microsoft.com/office/drawing/2014/main" val="1476007174"/>
                    </a:ext>
                  </a:extLst>
                </a:gridCol>
                <a:gridCol w="2614162">
                  <a:extLst>
                    <a:ext uri="{9D8B030D-6E8A-4147-A177-3AD203B41FA5}">
                      <a16:colId xmlns:a16="http://schemas.microsoft.com/office/drawing/2014/main" val="3265270484"/>
                    </a:ext>
                  </a:extLst>
                </a:gridCol>
              </a:tblGrid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Question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Result/method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906700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X be done at all?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Qualitative model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Look it works!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469622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Characterization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Technique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75216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Method/means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Y that does X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984317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X always true of Y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Empirical model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 proof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986386"/>
                  </a:ext>
                </a:extLst>
              </a:tr>
              <a:tr h="64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Formally model Y and prove 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Experience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973605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965249-B4D0-40FA-9A23-773143CCFD88}"/>
              </a:ext>
            </a:extLst>
          </p:cNvPr>
          <p:cNvCxnSpPr/>
          <p:nvPr/>
        </p:nvCxnSpPr>
        <p:spPr>
          <a:xfrm>
            <a:off x="3581400" y="3314700"/>
            <a:ext cx="965200" cy="1066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7EA03C-8E3E-4483-A736-F08B72C02FCC}"/>
              </a:ext>
            </a:extLst>
          </p:cNvPr>
          <p:cNvCxnSpPr/>
          <p:nvPr/>
        </p:nvCxnSpPr>
        <p:spPr>
          <a:xfrm flipV="1">
            <a:off x="6591300" y="3429000"/>
            <a:ext cx="558800" cy="952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27983D-239A-4055-84F2-094BACCEAAF6}"/>
              </a:ext>
            </a:extLst>
          </p:cNvPr>
          <p:cNvCxnSpPr>
            <a:cxnSpLocks/>
          </p:cNvCxnSpPr>
          <p:nvPr/>
        </p:nvCxnSpPr>
        <p:spPr>
          <a:xfrm>
            <a:off x="3251200" y="5475590"/>
            <a:ext cx="1193800" cy="671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BC8332-1611-400A-863B-D182C7E0B5E2}"/>
              </a:ext>
            </a:extLst>
          </p:cNvPr>
          <p:cNvCxnSpPr>
            <a:cxnSpLocks/>
          </p:cNvCxnSpPr>
          <p:nvPr/>
        </p:nvCxnSpPr>
        <p:spPr>
          <a:xfrm flipV="1">
            <a:off x="6464300" y="5575300"/>
            <a:ext cx="825500" cy="7121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DA8ABD-5325-2A40-8CA5-B1A0F8876B03}"/>
              </a:ext>
            </a:extLst>
          </p:cNvPr>
          <p:cNvSpPr>
            <a:spLocks noChangeAspect="1" noEditPoints="1" noChangeArrowheads="1" noChangeShapeType="1" noTextEdit="1"/>
          </p:cNvSpPr>
          <p:nvPr/>
        </p:nvSpPr>
        <p:spPr bwMode="auto">
          <a:xfrm>
            <a:off x="450939" y="909111"/>
            <a:ext cx="3154409" cy="2291716"/>
          </a:xfrm>
          <a:prstGeom prst="rect">
            <a:avLst/>
          </a:prstGeom>
          <a:solidFill>
            <a:srgbClr val="E7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50000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I. Course Core and Title</a:t>
            </a:r>
            <a:endParaRPr lang="fi-FI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b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CSC 4195: Research Methodology</a:t>
            </a:r>
            <a:endParaRPr lang="fi-FI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II. Credit </a:t>
            </a:r>
            <a:endParaRPr lang="fi-FI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b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 credit hours (3 hours of theory per week)</a:t>
            </a:r>
            <a:endParaRPr lang="fi-FI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</a:pPr>
            <a:r>
              <a:rPr lang="en-US" sz="12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III. Nature </a:t>
            </a:r>
            <a:endParaRPr lang="fi-FI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b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Core Course for CS, CSE, CSSE, CIS</a:t>
            </a:r>
            <a:endParaRPr lang="fi-FI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IV. Prerequisite</a:t>
            </a:r>
            <a:endParaRPr lang="fi-FI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0"/>
              </a:spcAft>
            </a:pPr>
            <a:r>
              <a:rPr lang="en-US" sz="1200" b="1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CSC 2105: Graduating Year</a:t>
            </a:r>
            <a:endParaRPr lang="fi-FI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i-FI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9ADF6-7FDE-774B-8DB4-2463A618C84C}"/>
              </a:ext>
            </a:extLst>
          </p:cNvPr>
          <p:cNvSpPr/>
          <p:nvPr/>
        </p:nvSpPr>
        <p:spPr>
          <a:xfrm>
            <a:off x="3918857" y="895622"/>
            <a:ext cx="7994469" cy="55861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spcBef>
                <a:spcPts val="100"/>
              </a:spcBef>
              <a:spcAft>
                <a:spcPts val="1300"/>
              </a:spcAft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Course Description: </a:t>
            </a:r>
          </a:p>
          <a:p>
            <a:pPr marL="342900" lvl="0" indent="-342900">
              <a:spcBef>
                <a:spcPts val="100"/>
              </a:spcBef>
              <a:spcAft>
                <a:spcPts val="130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Apple Color Emoji" pitchFamily="2" charset="0"/>
                <a:ea typeface="Apple Color Emoji" pitchFamily="2" charset="0"/>
              </a:rPr>
              <a:t>Define and Comprehend research, research perspective and need to conduct research.</a:t>
            </a:r>
            <a:endParaRPr lang="fi-FI" dirty="0">
              <a:latin typeface="Apple Color Emoji" pitchFamily="2" charset="0"/>
              <a:ea typeface="Apple Color Emoji" pitchFamily="2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30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Apple Color Emoji" pitchFamily="2" charset="0"/>
                <a:ea typeface="Apple Color Emoji" pitchFamily="2" charset="0"/>
              </a:rPr>
              <a:t>Comprehend basic building blocks of research (e.g., framework).</a:t>
            </a:r>
            <a:endParaRPr lang="fi-FI" dirty="0">
              <a:latin typeface="Apple Color Emoji" pitchFamily="2" charset="0"/>
              <a:ea typeface="Apple Color Emoji" pitchFamily="2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30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Apple Color Emoji" pitchFamily="2" charset="0"/>
                <a:ea typeface="Apple Color Emoji" pitchFamily="2" charset="0"/>
              </a:rPr>
              <a:t>Define and Explain different research methods.</a:t>
            </a:r>
            <a:endParaRPr lang="fi-FI" dirty="0">
              <a:latin typeface="Apple Color Emoji" pitchFamily="2" charset="0"/>
              <a:ea typeface="Apple Color Emoji" pitchFamily="2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30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Apple Color Emoji" pitchFamily="2" charset="0"/>
                <a:ea typeface="Apple Color Emoji" pitchFamily="2" charset="0"/>
              </a:rPr>
              <a:t>Define and Explain ethics, research ethics, and its integration in real life scenarios.</a:t>
            </a:r>
            <a:endParaRPr lang="fi-FI" dirty="0">
              <a:latin typeface="Apple Color Emoji" pitchFamily="2" charset="0"/>
              <a:ea typeface="Apple Color Emoji" pitchFamily="2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30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Apple Color Emoji" pitchFamily="2" charset="0"/>
                <a:ea typeface="Apple Color Emoji" pitchFamily="2" charset="0"/>
              </a:rPr>
              <a:t>Analyze and Formulate research proposal.</a:t>
            </a:r>
            <a:endParaRPr lang="fi-FI" dirty="0">
              <a:latin typeface="Apple Color Emoji" pitchFamily="2" charset="0"/>
              <a:ea typeface="Apple Color Emoji" pitchFamily="2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30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Apple Color Emoji" pitchFamily="2" charset="0"/>
                <a:ea typeface="Apple Color Emoji" pitchFamily="2" charset="0"/>
              </a:rPr>
              <a:t>Evaluate and Design a research based on problem analysis.</a:t>
            </a:r>
            <a:endParaRPr lang="fi-FI" dirty="0">
              <a:latin typeface="Apple Color Emoji" pitchFamily="2" charset="0"/>
              <a:ea typeface="Apple Color Emoji" pitchFamily="2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30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Apple Color Emoji" pitchFamily="2" charset="0"/>
                <a:ea typeface="Apple Color Emoji" pitchFamily="2" charset="0"/>
              </a:rPr>
              <a:t>Comprehend and associate experimental validation techniques in relation to research methods and solution.</a:t>
            </a:r>
            <a:endParaRPr lang="fi-FI" dirty="0">
              <a:latin typeface="Apple Color Emoji" pitchFamily="2" charset="0"/>
              <a:ea typeface="Apple Color Emoji" pitchFamily="2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30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Apple Color Emoji" pitchFamily="2" charset="0"/>
                <a:ea typeface="Apple Color Emoji" pitchFamily="2" charset="0"/>
              </a:rPr>
              <a:t>Comprehend the basics of scientific writing.</a:t>
            </a:r>
            <a:endParaRPr lang="fi-FI" dirty="0">
              <a:latin typeface="Apple Color Emoji" pitchFamily="2" charset="0"/>
              <a:ea typeface="Apple Color Emoji" pitchFamily="2" charset="0"/>
            </a:endParaRPr>
          </a:p>
          <a:p>
            <a:pPr marL="342900" lvl="0" indent="-342900">
              <a:spcBef>
                <a:spcPts val="100"/>
              </a:spcBef>
              <a:spcAft>
                <a:spcPts val="1300"/>
              </a:spcAft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Apple Color Emoji" pitchFamily="2" charset="0"/>
                <a:ea typeface="Apple Color Emoji" pitchFamily="2" charset="0"/>
              </a:rPr>
              <a:t>Compose a demo research article. </a:t>
            </a:r>
            <a:endParaRPr lang="fi-FI" dirty="0"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25CBB-6C9D-B64E-BD87-B816F7305377}"/>
              </a:ext>
            </a:extLst>
          </p:cNvPr>
          <p:cNvCxnSpPr>
            <a:cxnSpLocks/>
          </p:cNvCxnSpPr>
          <p:nvPr/>
        </p:nvCxnSpPr>
        <p:spPr>
          <a:xfrm>
            <a:off x="3814353" y="804181"/>
            <a:ext cx="0" cy="580562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3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C233-FC5F-4AB5-85D3-B9F47C0F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EADBE-23B7-4450-B7F4-0CCBF1D6DE7A}"/>
              </a:ext>
            </a:extLst>
          </p:cNvPr>
          <p:cNvSpPr txBox="1"/>
          <p:nvPr/>
        </p:nvSpPr>
        <p:spPr>
          <a:xfrm>
            <a:off x="158946" y="2056575"/>
            <a:ext cx="3729728" cy="193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Build a electric car charging system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that will maximize the conversion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of kinetic energy to electric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power to extend the battery life.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7CE0FB-F67A-48F3-9500-A5E50E22AA18}"/>
              </a:ext>
            </a:extLst>
          </p:cNvPr>
          <p:cNvGrpSpPr/>
          <p:nvPr/>
        </p:nvGrpSpPr>
        <p:grpSpPr>
          <a:xfrm>
            <a:off x="3708962" y="2167388"/>
            <a:ext cx="8329008" cy="4419517"/>
            <a:chOff x="1282886" y="1950416"/>
            <a:chExt cx="9285171" cy="45409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D203B7-348C-4E14-A644-3683470582C4}"/>
                </a:ext>
              </a:extLst>
            </p:cNvPr>
            <p:cNvSpPr/>
            <p:nvPr/>
          </p:nvSpPr>
          <p:spPr>
            <a:xfrm>
              <a:off x="8447341" y="3603080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Literature review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AACCFC-6FE8-4334-B86B-61D0016D3B72}"/>
                </a:ext>
              </a:extLst>
            </p:cNvPr>
            <p:cNvSpPr/>
            <p:nvPr/>
          </p:nvSpPr>
          <p:spPr>
            <a:xfrm>
              <a:off x="6963651" y="5227218"/>
              <a:ext cx="2120716" cy="646331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/>
                <a:t>Choice </a:t>
              </a:r>
              <a:r>
                <a:rPr lang="en-GB" altLang="x-none" dirty="0"/>
                <a:t>of research method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DD84AF-4DF1-42E6-9785-08562516FCED}"/>
                </a:ext>
              </a:extLst>
            </p:cNvPr>
            <p:cNvSpPr/>
            <p:nvPr/>
          </p:nvSpPr>
          <p:spPr>
            <a:xfrm>
              <a:off x="4842935" y="6108009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Design of study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9B0341-BE68-4D55-A2E3-31691780C71E}"/>
                </a:ext>
              </a:extLst>
            </p:cNvPr>
            <p:cNvSpPr/>
            <p:nvPr/>
          </p:nvSpPr>
          <p:spPr>
            <a:xfrm>
              <a:off x="2190844" y="5214342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/>
                <a:t>Data </a:t>
              </a:r>
              <a:r>
                <a:rPr lang="en-GB" altLang="x-none" dirty="0"/>
                <a:t>collection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069F9C-7F35-4D13-9D5B-DF3490E81E81}"/>
                </a:ext>
              </a:extLst>
            </p:cNvPr>
            <p:cNvSpPr/>
            <p:nvPr/>
          </p:nvSpPr>
          <p:spPr>
            <a:xfrm>
              <a:off x="1282886" y="4383175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Analysis of data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22C9DD-B16E-4792-90C1-992E17D4FD7D}"/>
                </a:ext>
              </a:extLst>
            </p:cNvPr>
            <p:cNvSpPr/>
            <p:nvPr/>
          </p:nvSpPr>
          <p:spPr>
            <a:xfrm>
              <a:off x="2190844" y="2434484"/>
              <a:ext cx="2120716" cy="383345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Write-up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43C6E3-4DAA-419A-B05C-00DE6B39AAA4}"/>
                </a:ext>
              </a:extLst>
            </p:cNvPr>
            <p:cNvSpPr/>
            <p:nvPr/>
          </p:nvSpPr>
          <p:spPr>
            <a:xfrm>
              <a:off x="7281334" y="2466944"/>
              <a:ext cx="2120716" cy="646331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Statement of the problem / Questions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FE4218-1FDA-4295-A133-BDFB6427D00C}"/>
                </a:ext>
              </a:extLst>
            </p:cNvPr>
            <p:cNvSpPr/>
            <p:nvPr/>
          </p:nvSpPr>
          <p:spPr>
            <a:xfrm>
              <a:off x="4842935" y="1950416"/>
              <a:ext cx="2120716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Observation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F63731-71D0-4C12-A597-ACEC54022C76}"/>
                </a:ext>
              </a:extLst>
            </p:cNvPr>
            <p:cNvSpPr/>
            <p:nvPr/>
          </p:nvSpPr>
          <p:spPr>
            <a:xfrm>
              <a:off x="7941734" y="4536658"/>
              <a:ext cx="2120716" cy="369332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/>
                <a:t>Hypothesis </a:t>
              </a:r>
              <a:endParaRPr lang="en-GB" altLang="x-non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CC201-9E1E-4A42-A2C2-E8FFF9380652}"/>
                </a:ext>
              </a:extLst>
            </p:cNvPr>
            <p:cNvSpPr/>
            <p:nvPr/>
          </p:nvSpPr>
          <p:spPr>
            <a:xfrm>
              <a:off x="1773953" y="3265651"/>
              <a:ext cx="2120716" cy="646331"/>
            </a:xfrm>
            <a:prstGeom prst="rect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x-none" dirty="0"/>
                <a:t>Data / Result validation</a:t>
              </a:r>
            </a:p>
          </p:txBody>
        </p:sp>
        <p:cxnSp>
          <p:nvCxnSpPr>
            <p:cNvPr id="16" name="Elbow Connector 11">
              <a:extLst>
                <a:ext uri="{FF2B5EF4-FFF2-40B4-BE49-F238E27FC236}">
                  <a16:creationId xmlns:a16="http://schemas.microsoft.com/office/drawing/2014/main" id="{EE44ECC5-774C-438F-B9EA-81A1182022CF}"/>
                </a:ext>
              </a:extLst>
            </p:cNvPr>
            <p:cNvCxnSpPr>
              <a:stCxn id="13" idx="3"/>
              <a:endCxn id="12" idx="0"/>
            </p:cNvCxnSpPr>
            <p:nvPr/>
          </p:nvCxnSpPr>
          <p:spPr>
            <a:xfrm>
              <a:off x="6963651" y="2135082"/>
              <a:ext cx="1378041" cy="331862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7">
              <a:extLst>
                <a:ext uri="{FF2B5EF4-FFF2-40B4-BE49-F238E27FC236}">
                  <a16:creationId xmlns:a16="http://schemas.microsoft.com/office/drawing/2014/main" id="{C806A872-F867-422B-ADFF-4EA5F4440AF1}"/>
                </a:ext>
              </a:extLst>
            </p:cNvPr>
            <p:cNvCxnSpPr>
              <a:stCxn id="12" idx="3"/>
              <a:endCxn id="6" idx="0"/>
            </p:cNvCxnSpPr>
            <p:nvPr/>
          </p:nvCxnSpPr>
          <p:spPr>
            <a:xfrm>
              <a:off x="9402050" y="2790110"/>
              <a:ext cx="105649" cy="81297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9">
              <a:extLst>
                <a:ext uri="{FF2B5EF4-FFF2-40B4-BE49-F238E27FC236}">
                  <a16:creationId xmlns:a16="http://schemas.microsoft.com/office/drawing/2014/main" id="{205D469E-152E-4B50-A7E5-CA9E4B4D1AEF}"/>
                </a:ext>
              </a:extLst>
            </p:cNvPr>
            <p:cNvCxnSpPr>
              <a:stCxn id="6" idx="2"/>
              <a:endCxn id="14" idx="0"/>
            </p:cNvCxnSpPr>
            <p:nvPr/>
          </p:nvCxnSpPr>
          <p:spPr>
            <a:xfrm rot="5400000">
              <a:off x="8979780" y="4008738"/>
              <a:ext cx="550233" cy="50560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21">
              <a:extLst>
                <a:ext uri="{FF2B5EF4-FFF2-40B4-BE49-F238E27FC236}">
                  <a16:creationId xmlns:a16="http://schemas.microsoft.com/office/drawing/2014/main" id="{68FCD3D3-D1BE-40B4-A75E-9873177A5908}"/>
                </a:ext>
              </a:extLst>
            </p:cNvPr>
            <p:cNvCxnSpPr>
              <a:stCxn id="14" idx="2"/>
              <a:endCxn id="7" idx="0"/>
            </p:cNvCxnSpPr>
            <p:nvPr/>
          </p:nvCxnSpPr>
          <p:spPr>
            <a:xfrm rot="5400000">
              <a:off x="8352437" y="4577563"/>
              <a:ext cx="321228" cy="97808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23">
              <a:extLst>
                <a:ext uri="{FF2B5EF4-FFF2-40B4-BE49-F238E27FC236}">
                  <a16:creationId xmlns:a16="http://schemas.microsoft.com/office/drawing/2014/main" id="{DD56177C-81B8-47D7-9827-E79DFCC10E38}"/>
                </a:ext>
              </a:extLst>
            </p:cNvPr>
            <p:cNvCxnSpPr>
              <a:stCxn id="7" idx="2"/>
              <a:endCxn id="8" idx="3"/>
            </p:cNvCxnSpPr>
            <p:nvPr/>
          </p:nvCxnSpPr>
          <p:spPr>
            <a:xfrm rot="5400000">
              <a:off x="7280764" y="5556436"/>
              <a:ext cx="426133" cy="1060358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5">
              <a:extLst>
                <a:ext uri="{FF2B5EF4-FFF2-40B4-BE49-F238E27FC236}">
                  <a16:creationId xmlns:a16="http://schemas.microsoft.com/office/drawing/2014/main" id="{0C39B4B2-3CF4-4F27-88AB-2B879C4FC7B6}"/>
                </a:ext>
              </a:extLst>
            </p:cNvPr>
            <p:cNvCxnSpPr>
              <a:stCxn id="8" idx="1"/>
              <a:endCxn id="9" idx="2"/>
            </p:cNvCxnSpPr>
            <p:nvPr/>
          </p:nvCxnSpPr>
          <p:spPr>
            <a:xfrm rot="10800000">
              <a:off x="3251203" y="5597688"/>
              <a:ext cx="1591733" cy="70199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7">
              <a:extLst>
                <a:ext uri="{FF2B5EF4-FFF2-40B4-BE49-F238E27FC236}">
                  <a16:creationId xmlns:a16="http://schemas.microsoft.com/office/drawing/2014/main" id="{05390D86-5B44-46E4-9390-C5421C1A5796}"/>
                </a:ext>
              </a:extLst>
            </p:cNvPr>
            <p:cNvCxnSpPr>
              <a:stCxn id="9" idx="0"/>
              <a:endCxn id="10" idx="2"/>
            </p:cNvCxnSpPr>
            <p:nvPr/>
          </p:nvCxnSpPr>
          <p:spPr>
            <a:xfrm rot="16200000" flipV="1">
              <a:off x="2573312" y="4536452"/>
              <a:ext cx="447822" cy="90795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9">
              <a:extLst>
                <a:ext uri="{FF2B5EF4-FFF2-40B4-BE49-F238E27FC236}">
                  <a16:creationId xmlns:a16="http://schemas.microsoft.com/office/drawing/2014/main" id="{BCCB14B6-B9A7-4920-A2CB-3209EAC905FB}"/>
                </a:ext>
              </a:extLst>
            </p:cNvPr>
            <p:cNvCxnSpPr>
              <a:stCxn id="10" idx="0"/>
              <a:endCxn id="15" idx="2"/>
            </p:cNvCxnSpPr>
            <p:nvPr/>
          </p:nvCxnSpPr>
          <p:spPr>
            <a:xfrm rot="5400000" flipH="1" flipV="1">
              <a:off x="2353181" y="3902046"/>
              <a:ext cx="471193" cy="49106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31">
              <a:extLst>
                <a:ext uri="{FF2B5EF4-FFF2-40B4-BE49-F238E27FC236}">
                  <a16:creationId xmlns:a16="http://schemas.microsoft.com/office/drawing/2014/main" id="{698329C1-A764-4008-9895-8A78D4606348}"/>
                </a:ext>
              </a:extLst>
            </p:cNvPr>
            <p:cNvCxnSpPr>
              <a:stCxn id="15" idx="0"/>
              <a:endCxn id="11" idx="2"/>
            </p:cNvCxnSpPr>
            <p:nvPr/>
          </p:nvCxnSpPr>
          <p:spPr>
            <a:xfrm rot="5400000" flipH="1" flipV="1">
              <a:off x="2818845" y="2833295"/>
              <a:ext cx="447822" cy="41689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33">
              <a:extLst>
                <a:ext uri="{FF2B5EF4-FFF2-40B4-BE49-F238E27FC236}">
                  <a16:creationId xmlns:a16="http://schemas.microsoft.com/office/drawing/2014/main" id="{564442DB-5DB8-46EB-83DA-0EED2C907D90}"/>
                </a:ext>
              </a:extLst>
            </p:cNvPr>
            <p:cNvCxnSpPr>
              <a:stCxn id="11" idx="0"/>
              <a:endCxn id="13" idx="1"/>
            </p:cNvCxnSpPr>
            <p:nvPr/>
          </p:nvCxnSpPr>
          <p:spPr>
            <a:xfrm rot="5400000" flipH="1" flipV="1">
              <a:off x="3897367" y="1488917"/>
              <a:ext cx="299402" cy="159173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30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61FDD-5AAD-F640-9A73-D3E0648D599C}"/>
              </a:ext>
            </a:extLst>
          </p:cNvPr>
          <p:cNvSpPr txBox="1"/>
          <p:nvPr/>
        </p:nvSpPr>
        <p:spPr>
          <a:xfrm>
            <a:off x="444137" y="1071154"/>
            <a:ext cx="11492120" cy="137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900" b="1" dirty="0">
                <a:latin typeface="Avenir Roman" panose="02000503020000020003" pitchFamily="2" charset="0"/>
              </a:rPr>
              <a:t>OBE</a:t>
            </a:r>
            <a:r>
              <a:rPr lang="fi-FI" sz="1900" dirty="0">
                <a:latin typeface="Avenir Roman" panose="02000503020000020003" pitchFamily="2" charset="0"/>
              </a:rPr>
              <a:t> – </a:t>
            </a:r>
            <a:r>
              <a:rPr lang="fi-FI" sz="1900" dirty="0" err="1">
                <a:latin typeface="Avenir Roman" panose="02000503020000020003" pitchFamily="2" charset="0"/>
              </a:rPr>
              <a:t>Outcome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Based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Education</a:t>
            </a:r>
            <a:r>
              <a:rPr lang="fi-FI" sz="1900" dirty="0">
                <a:latin typeface="Avenir Roman" panose="02000503020000020003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i-FI" sz="1900" b="1" dirty="0">
                <a:latin typeface="Avenir Roman" panose="02000503020000020003" pitchFamily="2" charset="0"/>
              </a:rPr>
              <a:t>CO</a:t>
            </a:r>
            <a:r>
              <a:rPr lang="fi-FI" sz="1900" dirty="0">
                <a:latin typeface="Avenir Roman" panose="02000503020000020003" pitchFamily="2" charset="0"/>
              </a:rPr>
              <a:t> – Course </a:t>
            </a:r>
            <a:r>
              <a:rPr lang="fi-FI" sz="1900" dirty="0" err="1">
                <a:latin typeface="Avenir Roman" panose="02000503020000020003" pitchFamily="2" charset="0"/>
              </a:rPr>
              <a:t>Outcome</a:t>
            </a:r>
            <a:r>
              <a:rPr lang="fi-FI" sz="1900" dirty="0">
                <a:latin typeface="Avenir Roman" panose="02000503020000020003" pitchFamily="2" charset="0"/>
              </a:rPr>
              <a:t> [</a:t>
            </a:r>
            <a:r>
              <a:rPr lang="fi-FI" sz="1900" dirty="0" err="1">
                <a:latin typeface="Avenir Roman" panose="02000503020000020003" pitchFamily="2" charset="0"/>
              </a:rPr>
              <a:t>Achievied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from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participating</a:t>
            </a:r>
            <a:r>
              <a:rPr lang="fi-FI" sz="1900" dirty="0">
                <a:latin typeface="Avenir Roman" panose="02000503020000020003" pitchFamily="2" charset="0"/>
              </a:rPr>
              <a:t> in </a:t>
            </a:r>
            <a:r>
              <a:rPr lang="fi-FI" sz="1900" dirty="0" err="1">
                <a:latin typeface="Avenir Roman" panose="02000503020000020003" pitchFamily="2" charset="0"/>
              </a:rPr>
              <a:t>courses</a:t>
            </a:r>
            <a:r>
              <a:rPr lang="fi-FI" sz="1900" dirty="0">
                <a:latin typeface="Avenir Roman" panose="02000503020000020003" pitchFamily="2" charset="0"/>
              </a:rPr>
              <a:t> and </a:t>
            </a:r>
            <a:r>
              <a:rPr lang="fi-FI" sz="1900" dirty="0" err="1">
                <a:latin typeface="Avenir Roman" panose="02000503020000020003" pitchFamily="2" charset="0"/>
              </a:rPr>
              <a:t>successfuly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passing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the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evaluation</a:t>
            </a:r>
            <a:r>
              <a:rPr lang="fi-FI" sz="1900" dirty="0">
                <a:latin typeface="Avenir Roman" panose="02000503020000020003" pitchFamily="2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fi-FI" sz="1900" b="1" dirty="0">
                <a:latin typeface="Avenir Roman" panose="02000503020000020003" pitchFamily="2" charset="0"/>
              </a:rPr>
              <a:t>PO</a:t>
            </a:r>
            <a:r>
              <a:rPr lang="fi-FI" sz="1900" dirty="0">
                <a:latin typeface="Avenir Roman" panose="02000503020000020003" pitchFamily="2" charset="0"/>
              </a:rPr>
              <a:t> – Program </a:t>
            </a:r>
            <a:r>
              <a:rPr lang="fi-FI" sz="1900" dirty="0" err="1">
                <a:latin typeface="Avenir Roman" panose="02000503020000020003" pitchFamily="2" charset="0"/>
              </a:rPr>
              <a:t>Outcome</a:t>
            </a:r>
            <a:r>
              <a:rPr lang="fi-FI" sz="1900" dirty="0">
                <a:latin typeface="Avenir Roman" panose="02000503020000020003" pitchFamily="2" charset="0"/>
              </a:rPr>
              <a:t> [</a:t>
            </a:r>
            <a:r>
              <a:rPr lang="fi-FI" sz="1900" dirty="0" err="1">
                <a:latin typeface="Avenir Roman" panose="02000503020000020003" pitchFamily="2" charset="0"/>
              </a:rPr>
              <a:t>Achieved</a:t>
            </a:r>
            <a:r>
              <a:rPr lang="fi-FI" sz="1900" dirty="0">
                <a:latin typeface="Avenir Roman" panose="02000503020000020003" pitchFamily="2" charset="0"/>
              </a:rPr>
              <a:t> at </a:t>
            </a:r>
            <a:r>
              <a:rPr lang="fi-FI" sz="1900" dirty="0" err="1">
                <a:latin typeface="Avenir Roman" panose="02000503020000020003" pitchFamily="2" charset="0"/>
              </a:rPr>
              <a:t>the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point</a:t>
            </a:r>
            <a:r>
              <a:rPr lang="fi-FI" sz="1900" dirty="0">
                <a:latin typeface="Avenir Roman" panose="02000503020000020003" pitchFamily="2" charset="0"/>
              </a:rPr>
              <a:t> of </a:t>
            </a:r>
            <a:r>
              <a:rPr lang="fi-FI" sz="1900" dirty="0" err="1">
                <a:latin typeface="Avenir Roman" panose="02000503020000020003" pitchFamily="2" charset="0"/>
              </a:rPr>
              <a:t>Graduation</a:t>
            </a:r>
            <a:r>
              <a:rPr lang="fi-FI" sz="1900" dirty="0">
                <a:latin typeface="Avenir Roman" panose="02000503020000020003" pitchFamily="2" charset="0"/>
              </a:rPr>
              <a:t>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237E9-A1C4-9A44-BD03-AD22B13EB250}"/>
              </a:ext>
            </a:extLst>
          </p:cNvPr>
          <p:cNvSpPr txBox="1"/>
          <p:nvPr/>
        </p:nvSpPr>
        <p:spPr>
          <a:xfrm>
            <a:off x="548639" y="3429000"/>
            <a:ext cx="7770910" cy="180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 sz="1900" b="1" dirty="0">
                <a:latin typeface="Avenir Roman" panose="02000503020000020003" pitchFamily="2" charset="0"/>
              </a:rPr>
              <a:t>12 Program </a:t>
            </a:r>
            <a:r>
              <a:rPr lang="fi-FI" sz="1900" b="1" dirty="0" err="1">
                <a:latin typeface="Avenir Roman" panose="02000503020000020003" pitchFamily="2" charset="0"/>
              </a:rPr>
              <a:t>Outcomes</a:t>
            </a:r>
            <a:r>
              <a:rPr lang="fi-FI" sz="1900" b="1" dirty="0">
                <a:latin typeface="Avenir Roman" panose="02000503020000020003" pitchFamily="2" charset="0"/>
              </a:rPr>
              <a:t> (</a:t>
            </a:r>
            <a:r>
              <a:rPr lang="fi-FI" sz="1900" b="1" dirty="0" err="1">
                <a:latin typeface="Avenir Roman" panose="02000503020000020003" pitchFamily="2" charset="0"/>
              </a:rPr>
              <a:t>POs</a:t>
            </a:r>
            <a:r>
              <a:rPr lang="fi-FI" sz="1900" b="1" dirty="0">
                <a:latin typeface="Avenir Roman" panose="02000503020000020003" pitchFamily="2" charset="0"/>
              </a:rPr>
              <a:t>)</a:t>
            </a:r>
          </a:p>
          <a:p>
            <a:pPr marL="673100" indent="-414338">
              <a:lnSpc>
                <a:spcPct val="150000"/>
              </a:lnSpc>
              <a:buFont typeface="Wingdings" pitchFamily="2" charset="2"/>
              <a:buChar char="ü"/>
            </a:pPr>
            <a:r>
              <a:rPr lang="fi-FI" sz="1900" dirty="0">
                <a:latin typeface="Avenir Roman" panose="02000503020000020003" pitchFamily="2" charset="0"/>
              </a:rPr>
              <a:t>OBE </a:t>
            </a:r>
            <a:r>
              <a:rPr lang="fi-FI" sz="1900" dirty="0" err="1">
                <a:latin typeface="Avenir Roman" panose="02000503020000020003" pitchFamily="2" charset="0"/>
              </a:rPr>
              <a:t>certification</a:t>
            </a:r>
            <a:r>
              <a:rPr lang="fi-FI" sz="1900" dirty="0">
                <a:latin typeface="Avenir Roman" panose="02000503020000020003" pitchFamily="2" charset="0"/>
              </a:rPr>
              <a:t> (</a:t>
            </a:r>
            <a:r>
              <a:rPr lang="fi-FI" sz="1900" dirty="0" err="1">
                <a:latin typeface="Avenir Roman" panose="02000503020000020003" pitchFamily="2" charset="0"/>
              </a:rPr>
              <a:t>During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Graduation</a:t>
            </a:r>
            <a:r>
              <a:rPr lang="fi-FI" sz="1900" dirty="0">
                <a:latin typeface="Avenir Roman" panose="02000503020000020003" pitchFamily="2" charset="0"/>
              </a:rPr>
              <a:t>).</a:t>
            </a:r>
          </a:p>
          <a:p>
            <a:pPr marL="673100" indent="-414338">
              <a:lnSpc>
                <a:spcPct val="150000"/>
              </a:lnSpc>
              <a:buFont typeface="Wingdings" pitchFamily="2" charset="2"/>
              <a:buChar char="ü"/>
            </a:pPr>
            <a:r>
              <a:rPr lang="fi-FI" sz="1900" dirty="0">
                <a:latin typeface="Avenir Roman" panose="02000503020000020003" pitchFamily="2" charset="0"/>
              </a:rPr>
              <a:t>To </a:t>
            </a:r>
            <a:r>
              <a:rPr lang="fi-FI" sz="1900" dirty="0" err="1">
                <a:latin typeface="Avenir Roman" panose="02000503020000020003" pitchFamily="2" charset="0"/>
              </a:rPr>
              <a:t>be</a:t>
            </a:r>
            <a:r>
              <a:rPr lang="fi-FI" sz="1900" dirty="0">
                <a:latin typeface="Avenir Roman" panose="02000503020000020003" pitchFamily="2" charset="0"/>
              </a:rPr>
              <a:t> IEB </a:t>
            </a:r>
            <a:r>
              <a:rPr lang="fi-FI" sz="1900" dirty="0" err="1">
                <a:latin typeface="Avenir Roman" panose="02000503020000020003" pitchFamily="2" charset="0"/>
              </a:rPr>
              <a:t>accredited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Engineer</a:t>
            </a:r>
            <a:r>
              <a:rPr lang="fi-FI" sz="1900" dirty="0">
                <a:latin typeface="Avenir Roman" panose="02000503020000020003" pitchFamily="2" charset="0"/>
              </a:rPr>
              <a:t>.</a:t>
            </a:r>
          </a:p>
          <a:p>
            <a:pPr marL="673100" indent="-414338">
              <a:lnSpc>
                <a:spcPct val="150000"/>
              </a:lnSpc>
              <a:buFont typeface="Wingdings" pitchFamily="2" charset="2"/>
              <a:buChar char="ü"/>
            </a:pPr>
            <a:r>
              <a:rPr lang="fi-FI" sz="1900" dirty="0">
                <a:latin typeface="Avenir Roman" panose="02000503020000020003" pitchFamily="2" charset="0"/>
              </a:rPr>
              <a:t>To </a:t>
            </a:r>
            <a:r>
              <a:rPr lang="fi-FI" sz="1900" dirty="0" err="1">
                <a:latin typeface="Avenir Roman" panose="02000503020000020003" pitchFamily="2" charset="0"/>
              </a:rPr>
              <a:t>be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Internationally</a:t>
            </a:r>
            <a:r>
              <a:rPr lang="fi-FI" sz="1900" dirty="0">
                <a:latin typeface="Avenir Roman" panose="02000503020000020003" pitchFamily="2" charset="0"/>
              </a:rPr>
              <a:t> (Washington </a:t>
            </a:r>
            <a:r>
              <a:rPr lang="fi-FI" sz="1900" dirty="0" err="1">
                <a:latin typeface="Avenir Roman" panose="02000503020000020003" pitchFamily="2" charset="0"/>
              </a:rPr>
              <a:t>Accord</a:t>
            </a:r>
            <a:r>
              <a:rPr lang="fi-FI" sz="1900" dirty="0">
                <a:latin typeface="Avenir Roman" panose="02000503020000020003" pitchFamily="2" charset="0"/>
              </a:rPr>
              <a:t>) </a:t>
            </a:r>
            <a:r>
              <a:rPr lang="fi-FI" sz="1900" dirty="0" err="1">
                <a:latin typeface="Avenir Roman" panose="02000503020000020003" pitchFamily="2" charset="0"/>
              </a:rPr>
              <a:t>accredited</a:t>
            </a:r>
            <a:r>
              <a:rPr lang="fi-FI" sz="1900" dirty="0">
                <a:latin typeface="Avenir Roman" panose="02000503020000020003" pitchFamily="2" charset="0"/>
              </a:rPr>
              <a:t> </a:t>
            </a:r>
            <a:r>
              <a:rPr lang="fi-FI" sz="1900" dirty="0" err="1">
                <a:latin typeface="Avenir Roman" panose="02000503020000020003" pitchFamily="2" charset="0"/>
              </a:rPr>
              <a:t>Engineer</a:t>
            </a:r>
            <a:r>
              <a:rPr lang="fi-FI" sz="1900" dirty="0">
                <a:latin typeface="Avenir Roman" panose="02000503020000020003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4D411B-4824-CD40-9A54-30322959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84912"/>
              </p:ext>
            </p:extLst>
          </p:nvPr>
        </p:nvGraphicFramePr>
        <p:xfrm>
          <a:off x="449435" y="735794"/>
          <a:ext cx="11241821" cy="5913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3971">
                  <a:extLst>
                    <a:ext uri="{9D8B030D-6E8A-4147-A177-3AD203B41FA5}">
                      <a16:colId xmlns:a16="http://schemas.microsoft.com/office/drawing/2014/main" val="1413276469"/>
                    </a:ext>
                  </a:extLst>
                </a:gridCol>
                <a:gridCol w="262126">
                  <a:extLst>
                    <a:ext uri="{9D8B030D-6E8A-4147-A177-3AD203B41FA5}">
                      <a16:colId xmlns:a16="http://schemas.microsoft.com/office/drawing/2014/main" val="1251824350"/>
                    </a:ext>
                  </a:extLst>
                </a:gridCol>
                <a:gridCol w="5459405">
                  <a:extLst>
                    <a:ext uri="{9D8B030D-6E8A-4147-A177-3AD203B41FA5}">
                      <a16:colId xmlns:a16="http://schemas.microsoft.com/office/drawing/2014/main" val="4124282264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4116540037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761622653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314035890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2569923309"/>
                    </a:ext>
                  </a:extLst>
                </a:gridCol>
                <a:gridCol w="796835">
                  <a:extLst>
                    <a:ext uri="{9D8B030D-6E8A-4147-A177-3AD203B41FA5}">
                      <a16:colId xmlns:a16="http://schemas.microsoft.com/office/drawing/2014/main" val="2193266949"/>
                    </a:ext>
                  </a:extLst>
                </a:gridCol>
                <a:gridCol w="1136467">
                  <a:extLst>
                    <a:ext uri="{9D8B030D-6E8A-4147-A177-3AD203B41FA5}">
                      <a16:colId xmlns:a16="http://schemas.microsoft.com/office/drawing/2014/main" val="1644544013"/>
                    </a:ext>
                  </a:extLst>
                </a:gridCol>
              </a:tblGrid>
              <a:tr h="8474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 Definition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 Definition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Blooms Level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Blooms Learning Level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PO Map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Assessment Method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extLst>
                  <a:ext uri="{0D108BD9-81ED-4DB2-BD59-A6C34878D82A}">
                    <a16:rowId xmlns:a16="http://schemas.microsoft.com/office/drawing/2014/main" val="3299570767"/>
                  </a:ext>
                </a:extLst>
              </a:tr>
              <a:tr h="285837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extLst>
                  <a:ext uri="{0D108BD9-81ED-4DB2-BD59-A6C34878D82A}">
                    <a16:rowId xmlns:a16="http://schemas.microsoft.com/office/drawing/2014/main" val="2749536006"/>
                  </a:ext>
                </a:extLst>
              </a:tr>
              <a:tr h="571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CO1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700" b="0" i="0" dirty="0">
                          <a:effectLst/>
                          <a:latin typeface="Avenir Light" panose="020B0402020203020204" pitchFamily="34" charset="77"/>
                        </a:rPr>
                        <a:t>Determine and Demonstrate Ethical Constraints and Considerations in conducting Research.</a:t>
                      </a:r>
                      <a:endParaRPr lang="fi-FI" sz="1700" b="0" i="0" dirty="0">
                        <a:effectLst/>
                        <a:latin typeface="Avenir Light" panose="020B040202020302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Determine and Demonstrate Ethical Constraints and Considerations in conducting Research.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8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Case Study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extLst>
                  <a:ext uri="{0D108BD9-81ED-4DB2-BD59-A6C34878D82A}">
                    <a16:rowId xmlns:a16="http://schemas.microsoft.com/office/drawing/2014/main" val="3468521725"/>
                  </a:ext>
                </a:extLst>
              </a:tr>
              <a:tr h="1137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CO2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700" b="0" i="0" dirty="0">
                          <a:effectLst/>
                          <a:latin typeface="Avenir Light" panose="020B0402020203020204" pitchFamily="34" charset="77"/>
                        </a:rPr>
                        <a:t>Formulate and Compose a Research proposal considering complex research activities, background studies, and following standard guidelines.</a:t>
                      </a:r>
                      <a:endParaRPr lang="fi-FI" sz="1700" b="0" i="0" dirty="0">
                        <a:effectLst/>
                        <a:latin typeface="Avenir Light" panose="020B040202020302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Formulate and Compose a Research proposal considering complex research activities, background studies, and following standard guidelines.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6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10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Project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extLst>
                  <a:ext uri="{0D108BD9-81ED-4DB2-BD59-A6C34878D82A}">
                    <a16:rowId xmlns:a16="http://schemas.microsoft.com/office/drawing/2014/main" val="1712946291"/>
                  </a:ext>
                </a:extLst>
              </a:tr>
              <a:tr h="852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CO3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700" b="0" i="0" dirty="0">
                          <a:effectLst/>
                          <a:latin typeface="Avenir Light" panose="020B0402020203020204" pitchFamily="34" charset="77"/>
                        </a:rPr>
                        <a:t>Design and compose a Research article after conducting a mock research on a given topic by leveraging a research method.</a:t>
                      </a:r>
                      <a:endParaRPr lang="fi-FI" sz="1700" b="0" i="0" dirty="0">
                        <a:effectLst/>
                        <a:latin typeface="Avenir Light" panose="020B040202020302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Design and compose a Research article after conducting a mock research on a given topic by leveraging a research method.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Project</a:t>
                      </a:r>
                      <a:endParaRPr lang="fi-FI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extLst>
                  <a:ext uri="{0D108BD9-81ED-4DB2-BD59-A6C34878D82A}">
                    <a16:rowId xmlns:a16="http://schemas.microsoft.com/office/drawing/2014/main" val="3350227446"/>
                  </a:ext>
                </a:extLst>
              </a:tr>
              <a:tr h="795150">
                <a:tc gridSpan="9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C: Cognitive; P: Psychomotor; A: Affective; S: Soft-skills (CT: Critical Thinking, TS: Teamwork)</a:t>
                      </a:r>
                      <a:endParaRPr lang="fi-FI" sz="1400" b="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*The numbers under the ‘Level of Domain’ columns represent the level of Bloom’s Taxonomy each CO corresponds to.</a:t>
                      </a:r>
                      <a:endParaRPr lang="fi-FI" sz="1400" b="0" dirty="0">
                        <a:effectLst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 b="0" dirty="0">
                          <a:effectLst/>
                        </a:rPr>
                        <a:t>** The numbers under the ‘PO Assessed’ column represent the PO each CO corresponds to.</a:t>
                      </a:r>
                      <a:endParaRPr lang="fi-FI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endParaRPr lang="fi-FI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extLst>
                  <a:ext uri="{0D108BD9-81ED-4DB2-BD59-A6C34878D82A}">
                    <a16:rowId xmlns:a16="http://schemas.microsoft.com/office/drawing/2014/main" val="1847381003"/>
                  </a:ext>
                </a:extLst>
              </a:tr>
              <a:tr h="5685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PO8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/>
                </a:tc>
                <a:tc gridSpan="7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04875" algn="l"/>
                        </a:tabLst>
                      </a:pPr>
                      <a:r>
                        <a:rPr lang="en-GB" sz="1400" b="0" i="0" dirty="0">
                          <a:effectLst/>
                          <a:latin typeface="Avenir Light" panose="020B0402020203020204" pitchFamily="34" charset="77"/>
                        </a:rPr>
                        <a:t>Apply ethical principles and commit to the professional ethics, responsibilities and the norms of the engineering practice.</a:t>
                      </a:r>
                      <a:endParaRPr lang="fi-FI" sz="1400" b="0" i="0" dirty="0">
                        <a:effectLst/>
                        <a:latin typeface="Avenir Light" panose="020B040202020302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904875" algn="l"/>
                        </a:tabLst>
                      </a:pPr>
                      <a:endParaRPr lang="fi-FI" sz="1400" b="0" i="0" dirty="0">
                        <a:effectLst/>
                        <a:latin typeface="Avenir Light" panose="020B040202020302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extLst>
                  <a:ext uri="{0D108BD9-81ED-4DB2-BD59-A6C34878D82A}">
                    <a16:rowId xmlns:a16="http://schemas.microsoft.com/office/drawing/2014/main" val="187782068"/>
                  </a:ext>
                </a:extLst>
              </a:tr>
              <a:tr h="568594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PO10</a:t>
                      </a: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rowSpan="2"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i-FI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/>
                </a:tc>
                <a:tc gridSpan="7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i="0" dirty="0">
                          <a:effectLst/>
                          <a:latin typeface="Avenir Light" panose="020B0402020203020204" pitchFamily="34" charset="77"/>
                        </a:rPr>
                        <a:t>10.1 Communicate effectively about complex engineering activities with the engineering community and with society at large. Can give and receive clear instructions.</a:t>
                      </a:r>
                      <a:endParaRPr lang="fi-FI" sz="1400" b="0" i="0" dirty="0">
                        <a:effectLst/>
                        <a:latin typeface="Avenir Light" panose="020B040202020302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dirty="0">
                        <a:effectLst/>
                        <a:latin typeface="Avenir Light" panose="020B040202020302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extLst>
                  <a:ext uri="{0D108BD9-81ED-4DB2-BD59-A6C34878D82A}">
                    <a16:rowId xmlns:a16="http://schemas.microsoft.com/office/drawing/2014/main" val="3861389408"/>
                  </a:ext>
                </a:extLst>
              </a:tr>
              <a:tr h="285837">
                <a:tc gridSpan="2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i="0" dirty="0">
                          <a:effectLst/>
                          <a:latin typeface="Avenir Light" panose="020B0402020203020204" pitchFamily="34" charset="77"/>
                        </a:rPr>
                        <a:t>10.2 Can comprehend and write effective reports, design documentation, make effective presentations.</a:t>
                      </a:r>
                      <a:endParaRPr lang="fi-FI" sz="1400" b="0" i="0" dirty="0">
                        <a:effectLst/>
                        <a:latin typeface="Avenir Light" panose="020B040202020302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dirty="0">
                        <a:effectLst/>
                        <a:latin typeface="Avenir Light" panose="020B0402020203020204" pitchFamily="34" charset="77"/>
                        <a:ea typeface="Times New Roman" panose="02020603050405020304" pitchFamily="18" charset="0"/>
                      </a:endParaRPr>
                    </a:p>
                  </a:txBody>
                  <a:tcPr marL="67774" marR="67774" marT="0" marB="0" anchor="ctr"/>
                </a:tc>
                <a:extLst>
                  <a:ext uri="{0D108BD9-81ED-4DB2-BD59-A6C34878D82A}">
                    <a16:rowId xmlns:a16="http://schemas.microsoft.com/office/drawing/2014/main" val="1291203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2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5607"/>
            <a:ext cx="4531248" cy="2011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Marks distribution [Mid and Final]:</a:t>
            </a:r>
          </a:p>
          <a:p>
            <a:pPr marL="628650" indent="-314325"/>
            <a:r>
              <a:rPr lang="en-US" sz="2000" dirty="0"/>
              <a:t>Attendance (15%).</a:t>
            </a:r>
          </a:p>
          <a:p>
            <a:pPr marL="628650" indent="-314325"/>
            <a:r>
              <a:rPr lang="en-US" sz="2000" dirty="0"/>
              <a:t>Class Assignment (15%) – Sudden.</a:t>
            </a:r>
          </a:p>
          <a:p>
            <a:pPr marL="944563" indent="-336550"/>
            <a:r>
              <a:rPr lang="en-US" sz="2000" dirty="0"/>
              <a:t>Exception: OBE QUIZ.</a:t>
            </a:r>
          </a:p>
          <a:p>
            <a:pPr marL="628650" indent="-314325"/>
            <a:r>
              <a:rPr lang="en-US" sz="2000" dirty="0"/>
              <a:t>Term Project (70%).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0D7BDA-50D1-4E30-8290-D15AA11F3E38}"/>
              </a:ext>
            </a:extLst>
          </p:cNvPr>
          <p:cNvSpPr txBox="1">
            <a:spLocks/>
          </p:cNvSpPr>
          <p:nvPr/>
        </p:nvSpPr>
        <p:spPr>
          <a:xfrm>
            <a:off x="5730241" y="2541779"/>
            <a:ext cx="5550310" cy="2709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Mandatory Evaluations:</a:t>
            </a:r>
          </a:p>
          <a:p>
            <a:pPr marL="628650" indent="-314325"/>
            <a:r>
              <a:rPr lang="en-US" dirty="0"/>
              <a:t>OBE Quiz on Research Ethics (Individual).</a:t>
            </a:r>
          </a:p>
          <a:p>
            <a:pPr marL="628650" indent="-314325"/>
            <a:r>
              <a:rPr lang="en-US" dirty="0"/>
              <a:t>Mid Term Project: </a:t>
            </a:r>
          </a:p>
          <a:p>
            <a:pPr marL="944563" indent="-349250"/>
            <a:r>
              <a:rPr lang="en-US" dirty="0"/>
              <a:t>Writing a comprehensive research proposal. </a:t>
            </a:r>
          </a:p>
          <a:p>
            <a:pPr marL="628650" indent="-314325"/>
            <a:r>
              <a:rPr lang="en-US" dirty="0"/>
              <a:t>Final Term Project: </a:t>
            </a:r>
          </a:p>
          <a:p>
            <a:pPr marL="984250" indent="-376238"/>
            <a:r>
              <a:rPr lang="en-US" dirty="0"/>
              <a:t>Writing a research paper.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84F0E4-211F-4578-A4DE-490BA5BD795C}"/>
              </a:ext>
            </a:extLst>
          </p:cNvPr>
          <p:cNvCxnSpPr/>
          <p:nvPr/>
        </p:nvCxnSpPr>
        <p:spPr>
          <a:xfrm>
            <a:off x="5515897" y="2123768"/>
            <a:ext cx="0" cy="442451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7FA2EE-68E0-F342-A371-6FBCDC0E0A4D}"/>
              </a:ext>
            </a:extLst>
          </p:cNvPr>
          <p:cNvSpPr txBox="1">
            <a:spLocks/>
          </p:cNvSpPr>
          <p:nvPr/>
        </p:nvSpPr>
        <p:spPr>
          <a:xfrm>
            <a:off x="581192" y="4356674"/>
            <a:ext cx="4531248" cy="201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 dirty="0"/>
              <a:t>Mandatory Evaluations:</a:t>
            </a:r>
          </a:p>
          <a:p>
            <a:pPr marL="628650" indent="-314325"/>
            <a:r>
              <a:rPr lang="en-US" sz="2000" dirty="0"/>
              <a:t>OBE Quiz.</a:t>
            </a:r>
          </a:p>
          <a:p>
            <a:pPr marL="628650" indent="-314325"/>
            <a:r>
              <a:rPr lang="en-US" sz="2000" dirty="0"/>
              <a:t>Mid Term Project. </a:t>
            </a:r>
          </a:p>
          <a:p>
            <a:pPr marL="628650" indent="-314325"/>
            <a:r>
              <a:rPr lang="en-US" sz="2000" dirty="0"/>
              <a:t>Final Term Project.</a:t>
            </a:r>
          </a:p>
        </p:txBody>
      </p:sp>
    </p:spTree>
    <p:extLst>
      <p:ext uri="{BB962C8B-B14F-4D97-AF65-F5344CB8AC3E}">
        <p14:creationId xmlns:p14="http://schemas.microsoft.com/office/powerpoint/2010/main" val="209997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9" y="1985607"/>
            <a:ext cx="7522129" cy="1998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Attendance:</a:t>
            </a:r>
          </a:p>
          <a:p>
            <a:pPr marL="628650" indent="-314325"/>
            <a:r>
              <a:rPr lang="en-US" sz="2000" dirty="0"/>
              <a:t>Attendance is taken at the beginning.</a:t>
            </a:r>
          </a:p>
          <a:p>
            <a:pPr marL="628650" indent="-314325"/>
            <a:r>
              <a:rPr lang="en-US" sz="2000" dirty="0"/>
              <a:t>5 mins after the commencing time.</a:t>
            </a:r>
          </a:p>
          <a:p>
            <a:pPr marL="628650" indent="-314325"/>
            <a:r>
              <a:rPr lang="en-US" sz="2000" dirty="0"/>
              <a:t>Once done no attendance will be entertained.</a:t>
            </a:r>
          </a:p>
          <a:p>
            <a:pPr marL="628650" indent="-314325"/>
            <a:r>
              <a:rPr lang="en-US" sz="2000" dirty="0"/>
              <a:t>No attendance marks for missing classes regardless of reason.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7FA2EE-68E0-F342-A371-6FBCDC0E0A4D}"/>
              </a:ext>
            </a:extLst>
          </p:cNvPr>
          <p:cNvSpPr txBox="1">
            <a:spLocks/>
          </p:cNvSpPr>
          <p:nvPr/>
        </p:nvSpPr>
        <p:spPr>
          <a:xfrm>
            <a:off x="1943575" y="4363416"/>
            <a:ext cx="9381922" cy="1998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 dirty="0"/>
              <a:t>Class Assessment:</a:t>
            </a:r>
          </a:p>
          <a:p>
            <a:pPr marL="628650" indent="-314325"/>
            <a:r>
              <a:rPr lang="en-US" sz="2000" dirty="0"/>
              <a:t>Attending OBE Quiz and passing it is mandatory to pass the course.</a:t>
            </a:r>
          </a:p>
          <a:p>
            <a:pPr marL="628650" indent="-314325"/>
            <a:r>
              <a:rPr lang="en-US" sz="2000" dirty="0"/>
              <a:t>Other Assessments are optional (grades may very..).</a:t>
            </a:r>
          </a:p>
          <a:p>
            <a:pPr marL="628650" indent="-314325"/>
            <a:r>
              <a:rPr lang="en-US" sz="2000" dirty="0"/>
              <a:t>Health / Family issue (with authentic proof) is considered (only) for missing Class assessment. </a:t>
            </a:r>
          </a:p>
        </p:txBody>
      </p:sp>
    </p:spTree>
    <p:extLst>
      <p:ext uri="{BB962C8B-B14F-4D97-AF65-F5344CB8AC3E}">
        <p14:creationId xmlns:p14="http://schemas.microsoft.com/office/powerpoint/2010/main" val="317243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036" y="2299089"/>
            <a:ext cx="8240587" cy="28429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Term Projects:</a:t>
            </a:r>
          </a:p>
          <a:p>
            <a:pPr marL="628650" indent="-314325"/>
            <a:r>
              <a:rPr lang="en-US" sz="2000" dirty="0"/>
              <a:t>Group of 3 people. </a:t>
            </a:r>
          </a:p>
          <a:p>
            <a:pPr marL="628650" indent="-314325"/>
            <a:r>
              <a:rPr lang="en-US" sz="2000" dirty="0"/>
              <a:t>Must be submitted and passed to pass the course. </a:t>
            </a:r>
          </a:p>
          <a:p>
            <a:pPr marL="628650" indent="-314325"/>
            <a:r>
              <a:rPr lang="en-US" sz="2000" dirty="0"/>
              <a:t>Must be written in LATEX.</a:t>
            </a:r>
          </a:p>
          <a:p>
            <a:pPr marL="628650" indent="-314325"/>
            <a:r>
              <a:rPr lang="en-US" sz="2000" dirty="0"/>
              <a:t>Must comply all the requirements. </a:t>
            </a:r>
          </a:p>
          <a:p>
            <a:pPr marL="628650" indent="-314325"/>
            <a:r>
              <a:rPr lang="en-US" sz="2000" dirty="0"/>
              <a:t>Must be submitted within given deadline.</a:t>
            </a:r>
          </a:p>
          <a:p>
            <a:pPr marL="628650" indent="-314325"/>
            <a:r>
              <a:rPr lang="en-US" sz="2000" dirty="0"/>
              <a:t>Plagiarism is checked with professional tool (Turnitin)</a:t>
            </a:r>
          </a:p>
        </p:txBody>
      </p:sp>
    </p:spTree>
    <p:extLst>
      <p:ext uri="{BB962C8B-B14F-4D97-AF65-F5344CB8AC3E}">
        <p14:creationId xmlns:p14="http://schemas.microsoft.com/office/powerpoint/2010/main" val="3360604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1403</TotalTime>
  <Words>1973</Words>
  <Application>Microsoft Macintosh PowerPoint</Application>
  <PresentationFormat>Widescreen</PresentationFormat>
  <Paragraphs>369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Apple Chancery</vt:lpstr>
      <vt:lpstr>Apple Color Emoji</vt:lpstr>
      <vt:lpstr>Arial</vt:lpstr>
      <vt:lpstr>Avenir Light</vt:lpstr>
      <vt:lpstr>Avenir Medium</vt:lpstr>
      <vt:lpstr>Avenir Roman</vt:lpstr>
      <vt:lpstr>Calibri</vt:lpstr>
      <vt:lpstr>Garamond</vt:lpstr>
      <vt:lpstr>Gill Sans MT</vt:lpstr>
      <vt:lpstr>Times New Roman</vt:lpstr>
      <vt:lpstr>Wingdings</vt:lpstr>
      <vt:lpstr>Wingdings 2</vt:lpstr>
      <vt:lpstr>Dividend</vt:lpstr>
      <vt:lpstr>Research methodology</vt:lpstr>
      <vt:lpstr>Contents</vt:lpstr>
      <vt:lpstr>Course outline and evaluation</vt:lpstr>
      <vt:lpstr>PowerPoint Presentation</vt:lpstr>
      <vt:lpstr>PowerPoint Presentation</vt:lpstr>
      <vt:lpstr>PowerPoint Presentation</vt:lpstr>
      <vt:lpstr>Evaluation criteria</vt:lpstr>
      <vt:lpstr>Evaluation - Rules</vt:lpstr>
      <vt:lpstr>Evaluation - Rules</vt:lpstr>
      <vt:lpstr>Evaluation - Summary</vt:lpstr>
      <vt:lpstr>Meet the teacher </vt:lpstr>
      <vt:lpstr>Meet the teacher </vt:lpstr>
      <vt:lpstr>Life long teachings</vt:lpstr>
      <vt:lpstr>Software engineering</vt:lpstr>
      <vt:lpstr>What is software engineering</vt:lpstr>
      <vt:lpstr>What is software engineering</vt:lpstr>
      <vt:lpstr>research</vt:lpstr>
      <vt:lpstr>What is research</vt:lpstr>
      <vt:lpstr>When is research conducted</vt:lpstr>
      <vt:lpstr>What is research?</vt:lpstr>
      <vt:lpstr>What is research?</vt:lpstr>
      <vt:lpstr>Research in software engineering</vt:lpstr>
      <vt:lpstr>What is software engineering research</vt:lpstr>
      <vt:lpstr>What is software engineering research</vt:lpstr>
      <vt:lpstr>Types of Research Questions </vt:lpstr>
      <vt:lpstr>Types of Research Questions </vt:lpstr>
      <vt:lpstr>Types of Research Questions </vt:lpstr>
      <vt:lpstr>Types of Research result </vt:lpstr>
      <vt:lpstr>Types of Research result </vt:lpstr>
      <vt:lpstr>Types of Research result </vt:lpstr>
      <vt:lpstr>Validation technique</vt:lpstr>
      <vt:lpstr>Validation technique</vt:lpstr>
      <vt:lpstr>Validation technique</vt:lpstr>
      <vt:lpstr>Validation technique</vt:lpstr>
      <vt:lpstr>Software engineering research</vt:lpstr>
      <vt:lpstr>Software engineering research</vt:lpstr>
      <vt:lpstr>Software engineering research - a common plan</vt:lpstr>
      <vt:lpstr>Software engineering research - a common plan but bad plan</vt:lpstr>
      <vt:lpstr>Software engineering research – Two more good plans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 language 1 (CS)</dc:title>
  <dc:creator>Microsoft Office User</dc:creator>
  <cp:lastModifiedBy>M.M. Mahbubul Syeed</cp:lastModifiedBy>
  <cp:revision>70</cp:revision>
  <dcterms:created xsi:type="dcterms:W3CDTF">2017-06-03T04:25:58Z</dcterms:created>
  <dcterms:modified xsi:type="dcterms:W3CDTF">2019-09-14T14:44:12Z</dcterms:modified>
</cp:coreProperties>
</file>