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56" r:id="rId2"/>
    <p:sldId id="295" r:id="rId3"/>
    <p:sldId id="319" r:id="rId4"/>
    <p:sldId id="297" r:id="rId5"/>
    <p:sldId id="298" r:id="rId6"/>
    <p:sldId id="299" r:id="rId7"/>
    <p:sldId id="300" r:id="rId8"/>
    <p:sldId id="301" r:id="rId9"/>
    <p:sldId id="302" r:id="rId10"/>
    <p:sldId id="320" r:id="rId11"/>
    <p:sldId id="303" r:id="rId12"/>
    <p:sldId id="304" r:id="rId13"/>
    <p:sldId id="305" r:id="rId14"/>
    <p:sldId id="306" r:id="rId15"/>
    <p:sldId id="307" r:id="rId16"/>
    <p:sldId id="308" r:id="rId17"/>
    <p:sldId id="309" r:id="rId18"/>
    <p:sldId id="310" r:id="rId19"/>
    <p:sldId id="311" r:id="rId20"/>
    <p:sldId id="312" r:id="rId21"/>
    <p:sldId id="313" r:id="rId22"/>
    <p:sldId id="318" r:id="rId23"/>
    <p:sldId id="314" r:id="rId24"/>
    <p:sldId id="315" r:id="rId25"/>
    <p:sldId id="316" r:id="rId26"/>
    <p:sldId id="317" r:id="rId27"/>
    <p:sldId id="29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22/09/2019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9/22/2019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9/22/2019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9/22/2019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9/22/2019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9/22/2019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9/22/2019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9/22/2019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9/22/2019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9/22/2019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9/22/2019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Development project management</a:t>
            </a:r>
          </a:p>
          <a:p>
            <a:pPr marL="0" indent="0" algn="ctr">
              <a:buFont typeface="Wingdings 2" panose="05020102010507070707" pitchFamily="18" charset="2"/>
              <a:buNone/>
            </a:pPr>
            <a:r>
              <a:rPr lang="en-US" sz="2400" cap="all" dirty="0">
                <a:solidFill>
                  <a:srgbClr val="FFFFFF"/>
                </a:solidFill>
              </a:rPr>
              <a:t>CSC 4125</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82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a:t>
            </a:r>
            <a:br>
              <a:rPr lang="en-US" sz="3000" dirty="0">
                <a:solidFill>
                  <a:srgbClr val="C00000"/>
                </a:solidFill>
              </a:rPr>
            </a:br>
            <a:br>
              <a:rPr lang="en-US" sz="3000" dirty="0">
                <a:solidFill>
                  <a:schemeClr val="tx2"/>
                </a:solidFill>
              </a:rPr>
            </a:br>
            <a:r>
              <a:rPr lang="en-US" sz="3000" dirty="0">
                <a:solidFill>
                  <a:schemeClr val="tx2"/>
                </a:solidFill>
              </a:rPr>
              <a:t>fundamental concepts of project management </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rot="5400000">
            <a:off x="11217613" y="274315"/>
            <a:ext cx="250724" cy="763981"/>
          </a:xfrm>
        </p:spPr>
        <p:txBody>
          <a:bodyPr vert="vert270"/>
          <a:lstStyle/>
          <a:p>
            <a:r>
              <a:rPr lang="en-US" sz="1400" b="1" dirty="0"/>
              <a:t>Slide - 8</a:t>
            </a:r>
          </a:p>
        </p:txBody>
      </p:sp>
      <p:sp>
        <p:nvSpPr>
          <p:cNvPr id="2" name="Title 1"/>
          <p:cNvSpPr>
            <a:spLocks noGrp="1"/>
          </p:cNvSpPr>
          <p:nvPr>
            <p:ph type="title" idx="4294967295"/>
          </p:nvPr>
        </p:nvSpPr>
        <p:spPr>
          <a:xfrm>
            <a:off x="0" y="539443"/>
            <a:ext cx="11029950" cy="507693"/>
          </a:xfrm>
        </p:spPr>
        <p:txBody>
          <a:bodyPr>
            <a:normAutofit fontScale="90000"/>
          </a:bodyPr>
          <a:lstStyle/>
          <a:p>
            <a:pPr algn="ctr"/>
            <a:r>
              <a:rPr lang="en-GB" dirty="0">
                <a:solidFill>
                  <a:srgbClr val="0070C0"/>
                </a:solidFill>
              </a:rPr>
              <a:t>            Software project categories</a:t>
            </a:r>
          </a:p>
        </p:txBody>
      </p:sp>
      <p:sp>
        <p:nvSpPr>
          <p:cNvPr id="3" name="Content Placeholder 2"/>
          <p:cNvSpPr>
            <a:spLocks noGrp="1"/>
          </p:cNvSpPr>
          <p:nvPr>
            <p:ph idx="4294967295"/>
          </p:nvPr>
        </p:nvSpPr>
        <p:spPr>
          <a:xfrm>
            <a:off x="560440" y="1239735"/>
            <a:ext cx="5338915" cy="2270381"/>
          </a:xfrm>
        </p:spPr>
        <p:txBody>
          <a:bodyPr>
            <a:noAutofit/>
          </a:bodyPr>
          <a:lstStyle/>
          <a:p>
            <a:pPr marL="342900" indent="-342900">
              <a:buFont typeface="Wingdings" pitchFamily="2" charset="2"/>
              <a:buChar char="q"/>
            </a:pPr>
            <a:r>
              <a:rPr lang="en-US" sz="2200" dirty="0"/>
              <a:t>Objectives vs. Products driven system</a:t>
            </a:r>
          </a:p>
          <a:p>
            <a:pPr marL="436288" indent="-342900">
              <a:buFont typeface="Courier New" panose="02070309020205020404" pitchFamily="49" charset="0"/>
              <a:buChar char="o"/>
            </a:pPr>
            <a:r>
              <a:rPr lang="en-US" sz="2200" dirty="0">
                <a:solidFill>
                  <a:srgbClr val="C00000"/>
                </a:solidFill>
              </a:rPr>
              <a:t>Product driven software (OTH software): </a:t>
            </a:r>
            <a:r>
              <a:rPr lang="en-US" sz="2200" dirty="0">
                <a:solidFill>
                  <a:srgbClr val="0070C0"/>
                </a:solidFill>
              </a:rPr>
              <a:t>Projects may be distinguished by whether their aim is to produce a product (commercial off-the self product)</a:t>
            </a:r>
          </a:p>
        </p:txBody>
      </p:sp>
      <p:sp>
        <p:nvSpPr>
          <p:cNvPr id="6" name="Content Placeholder 2">
            <a:extLst>
              <a:ext uri="{FF2B5EF4-FFF2-40B4-BE49-F238E27FC236}">
                <a16:creationId xmlns:a16="http://schemas.microsoft.com/office/drawing/2014/main" id="{B31D9C8D-7BDB-4030-AE61-6F310DABE99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Content Placeholder 2">
            <a:extLst>
              <a:ext uri="{FF2B5EF4-FFF2-40B4-BE49-F238E27FC236}">
                <a16:creationId xmlns:a16="http://schemas.microsoft.com/office/drawing/2014/main" id="{D65B9D0A-AFBB-41F0-8301-4A11E2ACF4A3}"/>
              </a:ext>
            </a:extLst>
          </p:cNvPr>
          <p:cNvSpPr txBox="1">
            <a:spLocks/>
          </p:cNvSpPr>
          <p:nvPr/>
        </p:nvSpPr>
        <p:spPr>
          <a:xfrm>
            <a:off x="5388080" y="4321277"/>
            <a:ext cx="6233650" cy="145025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36288" indent="-342900">
              <a:buFont typeface="Courier New" panose="02070309020205020404" pitchFamily="49" charset="0"/>
              <a:buChar char="o"/>
            </a:pPr>
            <a:r>
              <a:rPr lang="en-US" sz="2200" dirty="0">
                <a:solidFill>
                  <a:srgbClr val="C00000"/>
                </a:solidFill>
              </a:rPr>
              <a:t>Objective driven software (Customize software): </a:t>
            </a:r>
            <a:r>
              <a:rPr lang="en-US" sz="2200" dirty="0">
                <a:solidFill>
                  <a:srgbClr val="0070C0"/>
                </a:solidFill>
              </a:rPr>
              <a:t>Meet certain objectives (improve service level, client specify requirements details)</a:t>
            </a:r>
          </a:p>
        </p:txBody>
      </p:sp>
      <p:pic>
        <p:nvPicPr>
          <p:cNvPr id="4" name="Picture 3">
            <a:extLst>
              <a:ext uri="{FF2B5EF4-FFF2-40B4-BE49-F238E27FC236}">
                <a16:creationId xmlns:a16="http://schemas.microsoft.com/office/drawing/2014/main" id="{2C97E5EE-5731-489C-838F-C0B82BD30EFF}"/>
              </a:ext>
            </a:extLst>
          </p:cNvPr>
          <p:cNvPicPr>
            <a:picLocks noChangeAspect="1"/>
          </p:cNvPicPr>
          <p:nvPr/>
        </p:nvPicPr>
        <p:blipFill>
          <a:blip r:embed="rId2"/>
          <a:stretch>
            <a:fillRect/>
          </a:stretch>
        </p:blipFill>
        <p:spPr>
          <a:xfrm>
            <a:off x="6894256" y="1066953"/>
            <a:ext cx="3473860" cy="3014084"/>
          </a:xfrm>
          <a:prstGeom prst="rect">
            <a:avLst/>
          </a:prstGeom>
        </p:spPr>
      </p:pic>
      <p:pic>
        <p:nvPicPr>
          <p:cNvPr id="2052" name="Picture 4" descr="Image result for customize">
            <a:extLst>
              <a:ext uri="{FF2B5EF4-FFF2-40B4-BE49-F238E27FC236}">
                <a16:creationId xmlns:a16="http://schemas.microsoft.com/office/drawing/2014/main" id="{E86834E7-2169-4272-B953-0EB90A8F9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698" y="3766029"/>
            <a:ext cx="3964244" cy="2628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0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 of systems</a:t>
            </a:r>
          </a:p>
        </p:txBody>
      </p:sp>
      <p:sp>
        <p:nvSpPr>
          <p:cNvPr id="3" name="Content Placeholder 2"/>
          <p:cNvSpPr>
            <a:spLocks noGrp="1"/>
          </p:cNvSpPr>
          <p:nvPr>
            <p:ph idx="1"/>
          </p:nvPr>
        </p:nvSpPr>
        <p:spPr>
          <a:xfrm>
            <a:off x="581192" y="1841862"/>
            <a:ext cx="10874935" cy="4794069"/>
          </a:xfrm>
        </p:spPr>
        <p:txBody>
          <a:bodyPr>
            <a:noAutofit/>
          </a:bodyPr>
          <a:lstStyle/>
          <a:p>
            <a:pPr marL="342900" indent="-342900">
              <a:buFont typeface="Wingdings" pitchFamily="2" charset="2"/>
              <a:buChar char="q"/>
            </a:pPr>
            <a:r>
              <a:rPr lang="en-US" sz="2200" dirty="0"/>
              <a:t>Systems, subsystems and environments </a:t>
            </a:r>
            <a:r>
              <a:rPr lang="en-GB" sz="2200" dirty="0">
                <a:solidFill>
                  <a:srgbClr val="0070C0"/>
                </a:solidFill>
              </a:rPr>
              <a:t>(e.g. cashier’s workstation in a supermarket)</a:t>
            </a:r>
            <a:endParaRPr lang="en-US" sz="2200" dirty="0">
              <a:solidFill>
                <a:srgbClr val="0070C0"/>
              </a:solidFill>
            </a:endParaRPr>
          </a:p>
          <a:p>
            <a:pPr marL="1030288" lvl="2" indent="-342900">
              <a:lnSpc>
                <a:spcPct val="120000"/>
              </a:lnSpc>
              <a:spcBef>
                <a:spcPts val="0"/>
              </a:spcBef>
              <a:buFont typeface="Courier New" panose="02070309020205020404" pitchFamily="49" charset="0"/>
              <a:buChar char="o"/>
            </a:pPr>
            <a:r>
              <a:rPr lang="en-US" sz="2200" dirty="0">
                <a:solidFill>
                  <a:srgbClr val="0070C0"/>
                </a:solidFill>
              </a:rPr>
              <a:t>System: a set of interrelated parts (barcode scanner, keyboard, monitor, cash drawer)</a:t>
            </a:r>
          </a:p>
          <a:p>
            <a:pPr marL="1030288" lvl="2" indent="-342900">
              <a:lnSpc>
                <a:spcPct val="120000"/>
              </a:lnSpc>
              <a:spcBef>
                <a:spcPts val="0"/>
              </a:spcBef>
              <a:buFont typeface="Courier New" panose="02070309020205020404" pitchFamily="49" charset="0"/>
              <a:buChar char="o"/>
            </a:pPr>
            <a:r>
              <a:rPr lang="en-US" sz="2200" dirty="0">
                <a:solidFill>
                  <a:srgbClr val="0070C0"/>
                </a:solidFill>
              </a:rPr>
              <a:t>Subsystem: part of a larger system</a:t>
            </a:r>
          </a:p>
          <a:p>
            <a:pPr marL="1030288" lvl="2" indent="-342900">
              <a:lnSpc>
                <a:spcPct val="120000"/>
              </a:lnSpc>
              <a:spcBef>
                <a:spcPts val="0"/>
              </a:spcBef>
              <a:buFont typeface="Courier New" panose="02070309020205020404" pitchFamily="49" charset="0"/>
              <a:buChar char="o"/>
            </a:pPr>
            <a:r>
              <a:rPr lang="en-US" sz="2200" dirty="0">
                <a:solidFill>
                  <a:srgbClr val="0070C0"/>
                </a:solidFill>
              </a:rPr>
              <a:t>Environment:</a:t>
            </a:r>
          </a:p>
          <a:p>
            <a:pPr lvl="4">
              <a:lnSpc>
                <a:spcPct val="120000"/>
              </a:lnSpc>
              <a:spcBef>
                <a:spcPts val="0"/>
              </a:spcBef>
              <a:buFont typeface="Wingdings" panose="05000000000000000000" pitchFamily="2" charset="2"/>
              <a:buChar char="§"/>
            </a:pPr>
            <a:r>
              <a:rPr lang="en-US" sz="2200" dirty="0"/>
              <a:t>Outside the system (actor)</a:t>
            </a:r>
          </a:p>
          <a:p>
            <a:pPr lvl="4">
              <a:lnSpc>
                <a:spcPct val="120000"/>
              </a:lnSpc>
              <a:spcBef>
                <a:spcPts val="0"/>
              </a:spcBef>
              <a:buFont typeface="Wingdings" panose="05000000000000000000" pitchFamily="2" charset="2"/>
              <a:buChar char="§"/>
            </a:pPr>
            <a:r>
              <a:rPr lang="en-US" sz="2200" dirty="0"/>
              <a:t>Things that affect the system</a:t>
            </a:r>
          </a:p>
          <a:p>
            <a:pPr lvl="4">
              <a:lnSpc>
                <a:spcPct val="120000"/>
              </a:lnSpc>
              <a:spcBef>
                <a:spcPts val="0"/>
              </a:spcBef>
              <a:buFont typeface="Wingdings" panose="05000000000000000000" pitchFamily="2" charset="2"/>
              <a:buChar char="§"/>
            </a:pPr>
            <a:r>
              <a:rPr lang="en-US" sz="2200" dirty="0"/>
              <a:t>System has no direct control (to the environment)</a:t>
            </a:r>
          </a:p>
          <a:p>
            <a:pPr marL="342900" indent="-342900">
              <a:buFont typeface="Wingdings" pitchFamily="2" charset="2"/>
              <a:buChar char="q"/>
            </a:pPr>
            <a:r>
              <a:rPr lang="en-US" sz="2200" dirty="0"/>
              <a:t>Open systems</a:t>
            </a:r>
          </a:p>
          <a:p>
            <a:pPr marL="1030288" lvl="2" indent="-342900">
              <a:lnSpc>
                <a:spcPct val="120000"/>
              </a:lnSpc>
              <a:spcBef>
                <a:spcPts val="0"/>
              </a:spcBef>
              <a:buFont typeface="Courier New" panose="02070309020205020404" pitchFamily="49" charset="0"/>
              <a:buChar char="o"/>
            </a:pPr>
            <a:r>
              <a:rPr lang="en-US" sz="2200" dirty="0">
                <a:solidFill>
                  <a:srgbClr val="0070C0"/>
                </a:solidFill>
              </a:rPr>
              <a:t>Open systems interact with the environment</a:t>
            </a:r>
          </a:p>
          <a:p>
            <a:pPr marL="1030288" lvl="2" indent="-342900">
              <a:lnSpc>
                <a:spcPct val="120000"/>
              </a:lnSpc>
              <a:spcBef>
                <a:spcPts val="0"/>
              </a:spcBef>
              <a:buFont typeface="Courier New" panose="02070309020205020404" pitchFamily="49" charset="0"/>
              <a:buChar char="o"/>
            </a:pPr>
            <a:r>
              <a:rPr lang="en-US" sz="2200" dirty="0">
                <a:solidFill>
                  <a:srgbClr val="0070C0"/>
                </a:solidFill>
              </a:rPr>
              <a:t>Nearly all systems are open</a:t>
            </a:r>
          </a:p>
        </p:txBody>
      </p:sp>
      <p:sp>
        <p:nvSpPr>
          <p:cNvPr id="6" name="Slide Number Placeholder 3"/>
          <p:cNvSpPr>
            <a:spLocks noGrp="1"/>
          </p:cNvSpPr>
          <p:nvPr>
            <p:ph type="sldNum" sz="quarter" idx="12"/>
          </p:nvPr>
        </p:nvSpPr>
        <p:spPr>
          <a:xfrm>
            <a:off x="11766177" y="605119"/>
            <a:ext cx="251652" cy="1236744"/>
          </a:xfrm>
        </p:spPr>
        <p:txBody>
          <a:bodyPr vert="vert270"/>
          <a:lstStyle/>
          <a:p>
            <a:r>
              <a:rPr lang="en-US" sz="1400" b="1" dirty="0"/>
              <a:t>Slide - 9 </a:t>
            </a:r>
          </a:p>
        </p:txBody>
      </p:sp>
      <p:sp>
        <p:nvSpPr>
          <p:cNvPr id="5" name="Content Placeholder 2">
            <a:extLst>
              <a:ext uri="{FF2B5EF4-FFF2-40B4-BE49-F238E27FC236}">
                <a16:creationId xmlns:a16="http://schemas.microsoft.com/office/drawing/2014/main" id="{08C0076E-2541-4EA4-9FAA-71E8E9FCB8E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9817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 of systems</a:t>
            </a:r>
          </a:p>
        </p:txBody>
      </p:sp>
      <p:sp>
        <p:nvSpPr>
          <p:cNvPr id="3" name="Content Placeholder 2"/>
          <p:cNvSpPr>
            <a:spLocks noGrp="1"/>
          </p:cNvSpPr>
          <p:nvPr>
            <p:ph idx="1"/>
          </p:nvPr>
        </p:nvSpPr>
        <p:spPr>
          <a:xfrm>
            <a:off x="770709" y="1841862"/>
            <a:ext cx="10685418" cy="4514693"/>
          </a:xfrm>
        </p:spPr>
        <p:txBody>
          <a:bodyPr>
            <a:noAutofit/>
          </a:bodyPr>
          <a:lstStyle/>
          <a:p>
            <a:pPr marL="342900" indent="-342900">
              <a:buFont typeface="Wingdings" pitchFamily="2" charset="2"/>
              <a:buChar char="q"/>
            </a:pPr>
            <a:r>
              <a:rPr lang="en-US" sz="2200" dirty="0"/>
              <a:t>Sub-optimization</a:t>
            </a:r>
          </a:p>
          <a:p>
            <a:pPr marL="1030288" lvl="2" indent="-342900">
              <a:lnSpc>
                <a:spcPct val="120000"/>
              </a:lnSpc>
              <a:spcBef>
                <a:spcPts val="0"/>
              </a:spcBef>
              <a:buFont typeface="Courier New" panose="02070309020205020404" pitchFamily="49" charset="0"/>
              <a:buChar char="o"/>
            </a:pPr>
            <a:r>
              <a:rPr lang="en-US" sz="2200" dirty="0">
                <a:solidFill>
                  <a:srgbClr val="0070C0"/>
                </a:solidFill>
              </a:rPr>
              <a:t>Where a subsystem works at optimum but have detrimental (damaging)</a:t>
            </a:r>
            <a:br>
              <a:rPr lang="en-US" sz="2200" dirty="0">
                <a:solidFill>
                  <a:srgbClr val="0070C0"/>
                </a:solidFill>
              </a:rPr>
            </a:br>
            <a:r>
              <a:rPr lang="en-US" sz="2200" dirty="0">
                <a:solidFill>
                  <a:srgbClr val="0070C0"/>
                </a:solidFill>
              </a:rPr>
              <a:t>effect on the overall system</a:t>
            </a:r>
          </a:p>
          <a:p>
            <a:pPr marL="1030288" lvl="2" indent="-342900">
              <a:lnSpc>
                <a:spcPct val="120000"/>
              </a:lnSpc>
              <a:spcBef>
                <a:spcPts val="0"/>
              </a:spcBef>
              <a:buFont typeface="Courier New" panose="02070309020205020404" pitchFamily="49" charset="0"/>
              <a:buChar char="o"/>
            </a:pPr>
            <a:r>
              <a:rPr lang="en-US" sz="2200" dirty="0">
                <a:solidFill>
                  <a:srgbClr val="002060"/>
                </a:solidFill>
              </a:rPr>
              <a:t>Example: </a:t>
            </a:r>
            <a:r>
              <a:rPr lang="en-US" sz="2200" dirty="0">
                <a:solidFill>
                  <a:srgbClr val="0070C0"/>
                </a:solidFill>
              </a:rPr>
              <a:t>a system that uses machine resources efficiently but is very difficult</a:t>
            </a:r>
            <a:br>
              <a:rPr lang="en-US" sz="2200" dirty="0">
                <a:solidFill>
                  <a:srgbClr val="0070C0"/>
                </a:solidFill>
              </a:rPr>
            </a:br>
            <a:r>
              <a:rPr lang="en-US" sz="2200" dirty="0">
                <a:solidFill>
                  <a:srgbClr val="0070C0"/>
                </a:solidFill>
              </a:rPr>
              <a:t> to modify</a:t>
            </a:r>
          </a:p>
          <a:p>
            <a:pPr marL="1030288" lvl="2" indent="-342900">
              <a:lnSpc>
                <a:spcPct val="120000"/>
              </a:lnSpc>
              <a:spcBef>
                <a:spcPts val="0"/>
              </a:spcBef>
              <a:buFont typeface="Courier New" panose="02070309020205020404" pitchFamily="49" charset="0"/>
              <a:buChar char="o"/>
            </a:pPr>
            <a:r>
              <a:rPr lang="en-US" sz="2200" dirty="0">
                <a:solidFill>
                  <a:srgbClr val="0070C0"/>
                </a:solidFill>
              </a:rPr>
              <a:t>win-win </a:t>
            </a:r>
            <a:r>
              <a:rPr lang="en-US" sz="2200">
                <a:solidFill>
                  <a:srgbClr val="0070C0"/>
                </a:solidFill>
              </a:rPr>
              <a:t>decision making</a:t>
            </a:r>
            <a:br>
              <a:rPr lang="en-US" sz="2200" dirty="0">
                <a:solidFill>
                  <a:srgbClr val="0070C0"/>
                </a:solidFill>
              </a:rPr>
            </a:br>
            <a:endParaRPr lang="en-US" sz="2200" dirty="0">
              <a:solidFill>
                <a:srgbClr val="0070C0"/>
              </a:solidFill>
            </a:endParaRPr>
          </a:p>
          <a:p>
            <a:pPr marL="342900" indent="-342900">
              <a:buFont typeface="Wingdings" pitchFamily="2" charset="2"/>
              <a:buChar char="q"/>
            </a:pPr>
            <a:r>
              <a:rPr lang="en-US" sz="2200" dirty="0"/>
              <a:t>Socio-technical systems</a:t>
            </a:r>
          </a:p>
          <a:p>
            <a:pPr marL="1030288" lvl="2" indent="-342900">
              <a:lnSpc>
                <a:spcPct val="120000"/>
              </a:lnSpc>
              <a:spcBef>
                <a:spcPts val="0"/>
              </a:spcBef>
              <a:buFont typeface="Courier New" panose="02070309020205020404" pitchFamily="49" charset="0"/>
              <a:buChar char="o"/>
            </a:pPr>
            <a:r>
              <a:rPr lang="en-US" sz="2200" dirty="0">
                <a:solidFill>
                  <a:srgbClr val="0070C0"/>
                </a:solidFill>
              </a:rPr>
              <a:t>Project Manager (PM) needs to have both technical competence as well as the ability to interact persuasively with other people</a:t>
            </a: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- 10</a:t>
            </a:r>
          </a:p>
        </p:txBody>
      </p:sp>
      <p:sp>
        <p:nvSpPr>
          <p:cNvPr id="6" name="Content Placeholder 2">
            <a:extLst>
              <a:ext uri="{FF2B5EF4-FFF2-40B4-BE49-F238E27FC236}">
                <a16:creationId xmlns:a16="http://schemas.microsoft.com/office/drawing/2014/main" id="{51A3F196-B9BD-48F3-AFD8-BFE70B5C68D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0730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management?</a:t>
            </a:r>
          </a:p>
        </p:txBody>
      </p:sp>
      <p:sp>
        <p:nvSpPr>
          <p:cNvPr id="3" name="Content Placeholder 2"/>
          <p:cNvSpPr>
            <a:spLocks noGrp="1"/>
          </p:cNvSpPr>
          <p:nvPr>
            <p:ph idx="1"/>
          </p:nvPr>
        </p:nvSpPr>
        <p:spPr>
          <a:xfrm>
            <a:off x="770709" y="1841862"/>
            <a:ext cx="10685418" cy="4651703"/>
          </a:xfrm>
        </p:spPr>
        <p:txBody>
          <a:bodyPr>
            <a:noAutofit/>
          </a:bodyPr>
          <a:lstStyle/>
          <a:p>
            <a:pPr marL="342900" indent="-342900">
              <a:buFont typeface="Wingdings" pitchFamily="2" charset="2"/>
              <a:buChar char="q"/>
            </a:pPr>
            <a:r>
              <a:rPr lang="en-US" sz="2200" dirty="0"/>
              <a:t>Involves the following activities:</a:t>
            </a:r>
          </a:p>
          <a:p>
            <a:pPr marL="1030288" lvl="2" indent="-342900">
              <a:buFont typeface="Courier New" panose="02070309020205020404" pitchFamily="49" charset="0"/>
              <a:buChar char="o"/>
            </a:pPr>
            <a:r>
              <a:rPr lang="en-US" sz="2200" b="1" dirty="0">
                <a:solidFill>
                  <a:srgbClr val="0070C0"/>
                </a:solidFill>
              </a:rPr>
              <a:t>Planning</a:t>
            </a:r>
            <a:r>
              <a:rPr lang="en-US" sz="2200" dirty="0">
                <a:solidFill>
                  <a:srgbClr val="0070C0"/>
                </a:solidFill>
              </a:rPr>
              <a:t>: deciding what is to be done</a:t>
            </a:r>
          </a:p>
          <a:p>
            <a:pPr marL="1030288" lvl="2" indent="-342900">
              <a:buFont typeface="Courier New" panose="02070309020205020404" pitchFamily="49" charset="0"/>
              <a:buChar char="o"/>
            </a:pPr>
            <a:r>
              <a:rPr lang="en-US" sz="2200" b="1" dirty="0">
                <a:solidFill>
                  <a:srgbClr val="0070C0"/>
                </a:solidFill>
              </a:rPr>
              <a:t>Organizing</a:t>
            </a:r>
            <a:r>
              <a:rPr lang="en-US" sz="2200" dirty="0">
                <a:solidFill>
                  <a:srgbClr val="0070C0"/>
                </a:solidFill>
              </a:rPr>
              <a:t>: making arrangements</a:t>
            </a:r>
          </a:p>
          <a:p>
            <a:pPr marL="1030288" lvl="2" indent="-342900">
              <a:buFont typeface="Courier New" panose="02070309020205020404" pitchFamily="49" charset="0"/>
              <a:buChar char="o"/>
            </a:pPr>
            <a:r>
              <a:rPr lang="en-US" sz="2200" b="1" dirty="0">
                <a:solidFill>
                  <a:srgbClr val="0070C0"/>
                </a:solidFill>
              </a:rPr>
              <a:t>Staffing:</a:t>
            </a:r>
            <a:r>
              <a:rPr lang="en-US" sz="2200" dirty="0">
                <a:solidFill>
                  <a:srgbClr val="0070C0"/>
                </a:solidFill>
              </a:rPr>
              <a:t> selecting right people for the job</a:t>
            </a:r>
          </a:p>
          <a:p>
            <a:pPr marL="1030288" lvl="2" indent="-342900">
              <a:buFont typeface="Courier New" panose="02070309020205020404" pitchFamily="49" charset="0"/>
              <a:buChar char="o"/>
            </a:pPr>
            <a:r>
              <a:rPr lang="en-US" sz="2200" b="1" dirty="0">
                <a:solidFill>
                  <a:srgbClr val="0070C0"/>
                </a:solidFill>
              </a:rPr>
              <a:t>Directing: </a:t>
            </a:r>
            <a:r>
              <a:rPr lang="en-US" sz="2200" dirty="0">
                <a:solidFill>
                  <a:srgbClr val="0070C0"/>
                </a:solidFill>
              </a:rPr>
              <a:t>giving instructions</a:t>
            </a:r>
          </a:p>
          <a:p>
            <a:pPr marL="1030288" lvl="2" indent="-342900">
              <a:buFont typeface="Courier New" panose="02070309020205020404" pitchFamily="49" charset="0"/>
              <a:buChar char="o"/>
            </a:pPr>
            <a:r>
              <a:rPr lang="en-US" sz="2200" b="1" dirty="0">
                <a:solidFill>
                  <a:srgbClr val="0070C0"/>
                </a:solidFill>
              </a:rPr>
              <a:t>Monitoring: </a:t>
            </a:r>
            <a:r>
              <a:rPr lang="en-US" sz="2200" dirty="0">
                <a:solidFill>
                  <a:srgbClr val="0070C0"/>
                </a:solidFill>
              </a:rPr>
              <a:t>checking on progress</a:t>
            </a:r>
          </a:p>
          <a:p>
            <a:pPr marL="1030288" lvl="2" indent="-342900">
              <a:buFont typeface="Courier New" panose="02070309020205020404" pitchFamily="49" charset="0"/>
              <a:buChar char="o"/>
            </a:pPr>
            <a:r>
              <a:rPr lang="en-US" sz="2200" b="1" dirty="0">
                <a:solidFill>
                  <a:srgbClr val="0070C0"/>
                </a:solidFill>
              </a:rPr>
              <a:t>Controlling:</a:t>
            </a:r>
            <a:r>
              <a:rPr lang="en-US" sz="2200" dirty="0">
                <a:solidFill>
                  <a:srgbClr val="0070C0"/>
                </a:solidFill>
              </a:rPr>
              <a:t> taking action to remedy hold-ups (a situation causes delay)</a:t>
            </a:r>
          </a:p>
          <a:p>
            <a:pPr marL="1030288" lvl="2" indent="-342900">
              <a:buFont typeface="Courier New" panose="02070309020205020404" pitchFamily="49" charset="0"/>
              <a:buChar char="o"/>
            </a:pPr>
            <a:r>
              <a:rPr lang="en-US" sz="2200" b="1" dirty="0">
                <a:solidFill>
                  <a:srgbClr val="0070C0"/>
                </a:solidFill>
              </a:rPr>
              <a:t>Innovating: </a:t>
            </a:r>
            <a:r>
              <a:rPr lang="en-US" sz="2200" dirty="0">
                <a:solidFill>
                  <a:srgbClr val="0070C0"/>
                </a:solidFill>
              </a:rPr>
              <a:t>coming up with new solutions</a:t>
            </a:r>
          </a:p>
          <a:p>
            <a:pPr marL="1030288" lvl="2" indent="-342900">
              <a:buFont typeface="Courier New" panose="02070309020205020404" pitchFamily="49" charset="0"/>
              <a:buChar char="o"/>
            </a:pPr>
            <a:r>
              <a:rPr lang="en-US" sz="2200" b="1" dirty="0">
                <a:solidFill>
                  <a:srgbClr val="0070C0"/>
                </a:solidFill>
              </a:rPr>
              <a:t>Representing: </a:t>
            </a:r>
            <a:r>
              <a:rPr lang="en-US" sz="2200" dirty="0">
                <a:solidFill>
                  <a:srgbClr val="0070C0"/>
                </a:solidFill>
              </a:rPr>
              <a:t>liaising (cooperate on matter of mutual concern) with users etc.</a:t>
            </a:r>
            <a:endParaRPr lang="en-US" sz="2200" b="1" dirty="0">
              <a:solidFill>
                <a:srgbClr val="0070C0"/>
              </a:solidFill>
            </a:endParaRP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- 11 </a:t>
            </a:r>
          </a:p>
        </p:txBody>
      </p:sp>
      <p:sp>
        <p:nvSpPr>
          <p:cNvPr id="6" name="Content Placeholder 2">
            <a:extLst>
              <a:ext uri="{FF2B5EF4-FFF2-40B4-BE49-F238E27FC236}">
                <a16:creationId xmlns:a16="http://schemas.microsoft.com/office/drawing/2014/main" id="{E5F72833-CC47-4556-BF90-DB4715730C5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2592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with software projects (Common)</a:t>
            </a:r>
          </a:p>
        </p:txBody>
      </p:sp>
      <p:sp>
        <p:nvSpPr>
          <p:cNvPr id="3" name="Content Placeholder 2"/>
          <p:cNvSpPr>
            <a:spLocks noGrp="1"/>
          </p:cNvSpPr>
          <p:nvPr>
            <p:ph idx="1"/>
          </p:nvPr>
        </p:nvSpPr>
        <p:spPr>
          <a:xfrm>
            <a:off x="770709" y="1841862"/>
            <a:ext cx="10685418" cy="4794069"/>
          </a:xfrm>
        </p:spPr>
        <p:txBody>
          <a:bodyPr>
            <a:noAutofit/>
          </a:bodyPr>
          <a:lstStyle/>
          <a:p>
            <a:pPr marL="342900" indent="-342900">
              <a:buFont typeface="Courier New" panose="02070309020205020404" pitchFamily="49" charset="0"/>
              <a:buChar char="o"/>
            </a:pPr>
            <a:r>
              <a:rPr lang="en-US" sz="2400" dirty="0">
                <a:solidFill>
                  <a:srgbClr val="0070C0"/>
                </a:solidFill>
              </a:rPr>
              <a:t>Poor estimates and plans</a:t>
            </a:r>
          </a:p>
          <a:p>
            <a:pPr marL="342900" indent="-342900">
              <a:buFont typeface="Courier New" panose="02070309020205020404" pitchFamily="49" charset="0"/>
              <a:buChar char="o"/>
            </a:pPr>
            <a:r>
              <a:rPr lang="en-US" sz="2400" dirty="0">
                <a:solidFill>
                  <a:srgbClr val="0070C0"/>
                </a:solidFill>
              </a:rPr>
              <a:t>Lack of quality standards and measures</a:t>
            </a:r>
          </a:p>
          <a:p>
            <a:pPr marL="342900" indent="-342900">
              <a:buFont typeface="Courier New" panose="02070309020205020404" pitchFamily="49" charset="0"/>
              <a:buChar char="o"/>
            </a:pPr>
            <a:r>
              <a:rPr lang="en-US" sz="2400" dirty="0">
                <a:solidFill>
                  <a:srgbClr val="0070C0"/>
                </a:solidFill>
              </a:rPr>
              <a:t>Lack of guidance about making organizational decisions (e.g. priority)</a:t>
            </a:r>
          </a:p>
          <a:p>
            <a:pPr marL="342900" indent="-342900">
              <a:buFont typeface="Courier New" panose="02070309020205020404" pitchFamily="49" charset="0"/>
              <a:buChar char="o"/>
            </a:pPr>
            <a:r>
              <a:rPr lang="en-US" sz="2400" dirty="0">
                <a:solidFill>
                  <a:srgbClr val="0070C0"/>
                </a:solidFill>
              </a:rPr>
              <a:t>Lack of techniques to make progress visible</a:t>
            </a:r>
          </a:p>
          <a:p>
            <a:pPr marL="342900" indent="-342900">
              <a:buFont typeface="Courier New" panose="02070309020205020404" pitchFamily="49" charset="0"/>
              <a:buChar char="o"/>
            </a:pPr>
            <a:r>
              <a:rPr lang="en-US" sz="2400" dirty="0">
                <a:solidFill>
                  <a:srgbClr val="0070C0"/>
                </a:solidFill>
              </a:rPr>
              <a:t>Poor role definition – who does what</a:t>
            </a:r>
          </a:p>
          <a:p>
            <a:pPr marL="342900" indent="-342900">
              <a:buFont typeface="Courier New" panose="02070309020205020404" pitchFamily="49" charset="0"/>
              <a:buChar char="o"/>
            </a:pPr>
            <a:r>
              <a:rPr lang="en-US" sz="2400" dirty="0">
                <a:solidFill>
                  <a:srgbClr val="0070C0"/>
                </a:solidFill>
              </a:rPr>
              <a:t>Incorrect success criteria (feasibility)</a:t>
            </a:r>
          </a:p>
          <a:p>
            <a:pPr marL="0" indent="0">
              <a:buNone/>
            </a:pPr>
            <a:endParaRPr lang="en-US" sz="2200" b="1" dirty="0">
              <a:solidFill>
                <a:srgbClr val="0070C0"/>
              </a:solidFill>
            </a:endParaRP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- 12 </a:t>
            </a:r>
          </a:p>
        </p:txBody>
      </p:sp>
      <p:sp>
        <p:nvSpPr>
          <p:cNvPr id="6" name="Content Placeholder 2">
            <a:extLst>
              <a:ext uri="{FF2B5EF4-FFF2-40B4-BE49-F238E27FC236}">
                <a16:creationId xmlns:a16="http://schemas.microsoft.com/office/drawing/2014/main" id="{6BC2DC43-C2D2-44A7-8307-204FEDEDCA5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3384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with software projects (others)</a:t>
            </a:r>
          </a:p>
        </p:txBody>
      </p:sp>
      <p:sp>
        <p:nvSpPr>
          <p:cNvPr id="6" name="Content Placeholder 2"/>
          <p:cNvSpPr>
            <a:spLocks noGrp="1"/>
          </p:cNvSpPr>
          <p:nvPr>
            <p:ph sz="quarter" idx="1"/>
          </p:nvPr>
        </p:nvSpPr>
        <p:spPr>
          <a:xfrm>
            <a:off x="576942" y="1894114"/>
            <a:ext cx="5029200" cy="4400669"/>
          </a:xfrm>
        </p:spPr>
        <p:txBody>
          <a:bodyPr>
            <a:noAutofit/>
          </a:bodyPr>
          <a:lstStyle/>
          <a:p>
            <a:pPr marL="342900" indent="-342900">
              <a:lnSpc>
                <a:spcPct val="120000"/>
              </a:lnSpc>
              <a:spcBef>
                <a:spcPts val="600"/>
              </a:spcBef>
              <a:buFont typeface="Courier New" pitchFamily="49" charset="0"/>
              <a:buChar char="o"/>
            </a:pPr>
            <a:r>
              <a:rPr lang="en-US" sz="2200" dirty="0">
                <a:solidFill>
                  <a:srgbClr val="0070C0"/>
                </a:solidFill>
              </a:rPr>
              <a:t>Inadequate specification of work</a:t>
            </a:r>
          </a:p>
          <a:p>
            <a:pPr marL="342900" indent="-342900">
              <a:lnSpc>
                <a:spcPct val="120000"/>
              </a:lnSpc>
              <a:spcBef>
                <a:spcPts val="600"/>
              </a:spcBef>
              <a:buFont typeface="Courier New" pitchFamily="49" charset="0"/>
              <a:buChar char="o"/>
            </a:pPr>
            <a:r>
              <a:rPr lang="en-US" sz="2200" dirty="0">
                <a:solidFill>
                  <a:srgbClr val="0070C0"/>
                </a:solidFill>
              </a:rPr>
              <a:t>Management ignorance of IT</a:t>
            </a:r>
          </a:p>
          <a:p>
            <a:pPr marL="342900" indent="-342900">
              <a:lnSpc>
                <a:spcPct val="120000"/>
              </a:lnSpc>
              <a:spcBef>
                <a:spcPts val="600"/>
              </a:spcBef>
              <a:buFont typeface="Courier New" pitchFamily="49" charset="0"/>
              <a:buChar char="o"/>
            </a:pPr>
            <a:r>
              <a:rPr lang="en-US" sz="2200" dirty="0">
                <a:solidFill>
                  <a:srgbClr val="0070C0"/>
                </a:solidFill>
              </a:rPr>
              <a:t>Lack of knowledge of application area</a:t>
            </a:r>
          </a:p>
          <a:p>
            <a:pPr marL="342900" indent="-342900">
              <a:lnSpc>
                <a:spcPct val="120000"/>
              </a:lnSpc>
              <a:spcBef>
                <a:spcPts val="600"/>
              </a:spcBef>
              <a:buFont typeface="Courier New" pitchFamily="49" charset="0"/>
              <a:buChar char="o"/>
            </a:pPr>
            <a:r>
              <a:rPr lang="en-US" sz="2200" dirty="0">
                <a:solidFill>
                  <a:srgbClr val="0070C0"/>
                </a:solidFill>
              </a:rPr>
              <a:t>Lack of up-to-date documentation</a:t>
            </a:r>
          </a:p>
          <a:p>
            <a:pPr marL="342900" indent="-342900">
              <a:lnSpc>
                <a:spcPct val="120000"/>
              </a:lnSpc>
              <a:spcBef>
                <a:spcPts val="600"/>
              </a:spcBef>
              <a:buFont typeface="Courier New" pitchFamily="49" charset="0"/>
              <a:buChar char="o"/>
            </a:pPr>
            <a:r>
              <a:rPr lang="en-US" sz="2200" dirty="0">
                <a:solidFill>
                  <a:srgbClr val="0070C0"/>
                </a:solidFill>
              </a:rPr>
              <a:t>Schedule slips, Deadline pressure</a:t>
            </a:r>
          </a:p>
          <a:p>
            <a:pPr marL="342900" indent="-342900">
              <a:lnSpc>
                <a:spcPct val="120000"/>
              </a:lnSpc>
              <a:spcBef>
                <a:spcPts val="600"/>
              </a:spcBef>
              <a:buFont typeface="Courier New" pitchFamily="49" charset="0"/>
              <a:buChar char="o"/>
            </a:pPr>
            <a:r>
              <a:rPr lang="en-US" sz="2200" dirty="0">
                <a:solidFill>
                  <a:srgbClr val="0070C0"/>
                </a:solidFill>
              </a:rPr>
              <a:t>Lack of communication</a:t>
            </a:r>
          </a:p>
          <a:p>
            <a:pPr marL="342900" indent="-342900">
              <a:lnSpc>
                <a:spcPct val="120000"/>
              </a:lnSpc>
              <a:spcBef>
                <a:spcPts val="600"/>
              </a:spcBef>
              <a:buFont typeface="Courier New" pitchFamily="49" charset="0"/>
              <a:buChar char="o"/>
            </a:pPr>
            <a:r>
              <a:rPr lang="en-US" sz="2200" dirty="0">
                <a:solidFill>
                  <a:srgbClr val="0070C0"/>
                </a:solidFill>
              </a:rPr>
              <a:t>Lack of commitment</a:t>
            </a:r>
          </a:p>
        </p:txBody>
      </p:sp>
      <p:sp>
        <p:nvSpPr>
          <p:cNvPr id="7" name="Content Placeholder 4"/>
          <p:cNvSpPr txBox="1">
            <a:spLocks/>
          </p:cNvSpPr>
          <p:nvPr/>
        </p:nvSpPr>
        <p:spPr>
          <a:xfrm>
            <a:off x="5908171" y="2101471"/>
            <a:ext cx="5858006" cy="4680008"/>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lnSpc>
                <a:spcPct val="120000"/>
              </a:lnSpc>
              <a:spcBef>
                <a:spcPts val="600"/>
              </a:spcBef>
              <a:buFont typeface="Courier New" pitchFamily="49" charset="0"/>
              <a:buChar char="o"/>
            </a:pPr>
            <a:r>
              <a:rPr lang="en-US" sz="2200" dirty="0">
                <a:solidFill>
                  <a:srgbClr val="0070C0"/>
                </a:solidFill>
              </a:rPr>
              <a:t>Narrow scope of technical expertise</a:t>
            </a:r>
          </a:p>
          <a:p>
            <a:pPr marL="342900" indent="-342900">
              <a:lnSpc>
                <a:spcPct val="120000"/>
              </a:lnSpc>
              <a:spcBef>
                <a:spcPts val="600"/>
              </a:spcBef>
              <a:buFont typeface="Courier New" pitchFamily="49" charset="0"/>
              <a:buChar char="o"/>
            </a:pPr>
            <a:r>
              <a:rPr lang="en-US" sz="2200" dirty="0">
                <a:solidFill>
                  <a:srgbClr val="0070C0"/>
                </a:solidFill>
              </a:rPr>
              <a:t>Changing regulatory, established, mandatory requirements</a:t>
            </a:r>
          </a:p>
          <a:p>
            <a:pPr marL="342900" indent="-342900">
              <a:lnSpc>
                <a:spcPct val="120000"/>
              </a:lnSpc>
              <a:spcBef>
                <a:spcPts val="600"/>
              </a:spcBef>
              <a:buFont typeface="Courier New" pitchFamily="49" charset="0"/>
              <a:buChar char="o"/>
            </a:pPr>
            <a:r>
              <a:rPr lang="en-US" sz="2200" dirty="0">
                <a:solidFill>
                  <a:srgbClr val="0070C0"/>
                </a:solidFill>
              </a:rPr>
              <a:t>Changing software environment</a:t>
            </a:r>
          </a:p>
          <a:p>
            <a:pPr marL="342900" indent="-342900">
              <a:lnSpc>
                <a:spcPct val="120000"/>
              </a:lnSpc>
              <a:spcBef>
                <a:spcPts val="600"/>
              </a:spcBef>
              <a:buFont typeface="Courier New" pitchFamily="49" charset="0"/>
              <a:buChar char="o"/>
            </a:pPr>
            <a:r>
              <a:rPr lang="en-US" sz="2200" dirty="0">
                <a:solidFill>
                  <a:srgbClr val="0070C0"/>
                </a:solidFill>
              </a:rPr>
              <a:t>Lack of quality control</a:t>
            </a:r>
          </a:p>
          <a:p>
            <a:pPr marL="342900" indent="-342900">
              <a:lnSpc>
                <a:spcPct val="120000"/>
              </a:lnSpc>
              <a:spcBef>
                <a:spcPts val="600"/>
              </a:spcBef>
              <a:buFont typeface="Courier New" pitchFamily="49" charset="0"/>
              <a:buChar char="o"/>
            </a:pPr>
            <a:r>
              <a:rPr lang="en-US" sz="2200" dirty="0">
                <a:solidFill>
                  <a:srgbClr val="0070C0"/>
                </a:solidFill>
              </a:rPr>
              <a:t>Remote management</a:t>
            </a:r>
          </a:p>
          <a:p>
            <a:pPr marL="342900" indent="-342900">
              <a:lnSpc>
                <a:spcPct val="120000"/>
              </a:lnSpc>
              <a:spcBef>
                <a:spcPts val="600"/>
              </a:spcBef>
              <a:buFont typeface="Courier New" pitchFamily="49" charset="0"/>
              <a:buChar char="o"/>
            </a:pPr>
            <a:r>
              <a:rPr lang="en-US" sz="2200" dirty="0">
                <a:solidFill>
                  <a:srgbClr val="0070C0"/>
                </a:solidFill>
              </a:rPr>
              <a:t>Lack of training</a:t>
            </a:r>
          </a:p>
        </p:txBody>
      </p:sp>
      <p:cxnSp>
        <p:nvCxnSpPr>
          <p:cNvPr id="8" name="Straight Connector 7"/>
          <p:cNvCxnSpPr/>
          <p:nvPr/>
        </p:nvCxnSpPr>
        <p:spPr>
          <a:xfrm>
            <a:off x="5547361" y="2101471"/>
            <a:ext cx="58781" cy="4392416"/>
          </a:xfrm>
          <a:prstGeom prst="line">
            <a:avLst/>
          </a:prstGeom>
        </p:spPr>
        <p:style>
          <a:lnRef idx="1">
            <a:schemeClr val="accent1"/>
          </a:lnRef>
          <a:fillRef idx="0">
            <a:schemeClr val="accent1"/>
          </a:fillRef>
          <a:effectRef idx="0">
            <a:schemeClr val="accent1"/>
          </a:effectRef>
          <a:fontRef idx="minor">
            <a:schemeClr val="tx1"/>
          </a:fontRef>
        </p:style>
      </p:cxnSp>
      <p:sp>
        <p:nvSpPr>
          <p:cNvPr id="12" name="Slide Number Placeholder 3"/>
          <p:cNvSpPr>
            <a:spLocks noGrp="1"/>
          </p:cNvSpPr>
          <p:nvPr>
            <p:ph type="sldNum" sz="quarter" idx="12"/>
          </p:nvPr>
        </p:nvSpPr>
        <p:spPr>
          <a:xfrm>
            <a:off x="11766177" y="605119"/>
            <a:ext cx="251652" cy="1236744"/>
          </a:xfrm>
        </p:spPr>
        <p:txBody>
          <a:bodyPr vert="vert270"/>
          <a:lstStyle/>
          <a:p>
            <a:r>
              <a:rPr lang="en-US" sz="1400" b="1" dirty="0"/>
              <a:t>Slide – 13 </a:t>
            </a:r>
          </a:p>
        </p:txBody>
      </p:sp>
      <p:sp>
        <p:nvSpPr>
          <p:cNvPr id="9" name="Content Placeholder 2">
            <a:extLst>
              <a:ext uri="{FF2B5EF4-FFF2-40B4-BE49-F238E27FC236}">
                <a16:creationId xmlns:a16="http://schemas.microsoft.com/office/drawing/2014/main" id="{01C0C67C-C768-44D7-B42E-C27C936C2FF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1272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Management control</a:t>
            </a:r>
          </a:p>
        </p:txBody>
      </p:sp>
      <p:sp>
        <p:nvSpPr>
          <p:cNvPr id="3" name="Content Placeholder 2"/>
          <p:cNvSpPr>
            <a:spLocks noGrp="1"/>
          </p:cNvSpPr>
          <p:nvPr>
            <p:ph idx="1"/>
          </p:nvPr>
        </p:nvSpPr>
        <p:spPr>
          <a:xfrm>
            <a:off x="425823" y="1715956"/>
            <a:ext cx="5421085" cy="3553098"/>
          </a:xfrm>
        </p:spPr>
        <p:txBody>
          <a:bodyPr>
            <a:noAutofit/>
          </a:bodyPr>
          <a:lstStyle/>
          <a:p>
            <a:pPr marL="342900" indent="-342900">
              <a:buFont typeface="Wingdings" pitchFamily="2" charset="2"/>
              <a:buChar char="q"/>
            </a:pPr>
            <a:r>
              <a:rPr lang="en-US" sz="2200" b="1" dirty="0"/>
              <a:t>THE PROJECT CONTROL CYCLE:</a:t>
            </a:r>
          </a:p>
          <a:p>
            <a:pPr marL="755968" lvl="1" indent="-342900">
              <a:buFont typeface="Courier New" panose="02070309020205020404" pitchFamily="49" charset="0"/>
              <a:buChar char="o"/>
            </a:pPr>
            <a:r>
              <a:rPr lang="en-US" sz="2200" b="1" dirty="0">
                <a:solidFill>
                  <a:srgbClr val="0070C0"/>
                </a:solidFill>
              </a:rPr>
              <a:t>MANAGEMENT</a:t>
            </a:r>
            <a:r>
              <a:rPr lang="en-US" sz="2200" dirty="0">
                <a:solidFill>
                  <a:srgbClr val="0070C0"/>
                </a:solidFill>
              </a:rPr>
              <a:t> is the process of setting objectives for a system and then monitoring the system to see what its true performance is</a:t>
            </a:r>
            <a:endParaRPr lang="en-US" sz="2200" b="1" dirty="0">
              <a:solidFill>
                <a:srgbClr val="0070C0"/>
              </a:solidFill>
            </a:endParaRPr>
          </a:p>
          <a:p>
            <a:pPr marL="0" indent="0">
              <a:buNone/>
            </a:pPr>
            <a:endParaRPr lang="en-US" sz="2200" b="1" dirty="0">
              <a:solidFill>
                <a:srgbClr val="0070C0"/>
              </a:solidFill>
            </a:endParaRPr>
          </a:p>
        </p:txBody>
      </p:sp>
      <p:pic>
        <p:nvPicPr>
          <p:cNvPr id="5" name="Picture 4" descr="ProjectControlCycle.png"/>
          <p:cNvPicPr>
            <a:picLocks noChangeAspect="1"/>
          </p:cNvPicPr>
          <p:nvPr/>
        </p:nvPicPr>
        <p:blipFill>
          <a:blip r:embed="rId2" cstate="print">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4823654" y="1841864"/>
            <a:ext cx="7184570" cy="4859382"/>
          </a:xfrm>
          <a:prstGeom prst="rect">
            <a:avLst/>
          </a:prstGeom>
          <a:ln>
            <a:noFill/>
          </a:ln>
          <a:effectLst>
            <a:outerShdw blurRad="190500" algn="tl" rotWithShape="0">
              <a:srgbClr val="000000">
                <a:alpha val="70000"/>
              </a:srgbClr>
            </a:outerShdw>
          </a:effectLst>
        </p:spPr>
      </p:pic>
      <p:sp>
        <p:nvSpPr>
          <p:cNvPr id="6" name="Slide Number Placeholder 3"/>
          <p:cNvSpPr>
            <a:spLocks noGrp="1"/>
          </p:cNvSpPr>
          <p:nvPr>
            <p:ph type="sldNum" sz="quarter" idx="12"/>
          </p:nvPr>
        </p:nvSpPr>
        <p:spPr>
          <a:xfrm>
            <a:off x="11766177" y="605119"/>
            <a:ext cx="251652" cy="1236744"/>
          </a:xfrm>
        </p:spPr>
        <p:txBody>
          <a:bodyPr vert="vert270"/>
          <a:lstStyle/>
          <a:p>
            <a:r>
              <a:rPr lang="en-US" sz="1400" b="1" dirty="0"/>
              <a:t>Slide – 14 </a:t>
            </a:r>
          </a:p>
        </p:txBody>
      </p:sp>
      <p:sp>
        <p:nvSpPr>
          <p:cNvPr id="7" name="Content Placeholder 2">
            <a:extLst>
              <a:ext uri="{FF2B5EF4-FFF2-40B4-BE49-F238E27FC236}">
                <a16:creationId xmlns:a16="http://schemas.microsoft.com/office/drawing/2014/main" id="{71C48007-BF5D-432A-BB84-C78489A565D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3803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Management control</a:t>
            </a:r>
          </a:p>
        </p:txBody>
      </p:sp>
      <p:sp>
        <p:nvSpPr>
          <p:cNvPr id="3" name="Content Placeholder 2"/>
          <p:cNvSpPr>
            <a:spLocks noGrp="1"/>
          </p:cNvSpPr>
          <p:nvPr>
            <p:ph idx="1"/>
          </p:nvPr>
        </p:nvSpPr>
        <p:spPr>
          <a:xfrm>
            <a:off x="425823" y="1907177"/>
            <a:ext cx="11340354" cy="4652650"/>
          </a:xfrm>
        </p:spPr>
        <p:txBody>
          <a:bodyPr>
            <a:noAutofit/>
          </a:bodyPr>
          <a:lstStyle/>
          <a:p>
            <a:pPr marL="342900" indent="-342900">
              <a:buFont typeface="Wingdings" pitchFamily="2" charset="2"/>
              <a:buChar char="q"/>
            </a:pPr>
            <a:r>
              <a:rPr lang="en-US" sz="2000" b="1" dirty="0"/>
              <a:t>OBJECTIVES:</a:t>
            </a:r>
          </a:p>
          <a:p>
            <a:pPr marL="576263" lvl="1" indent="-342900">
              <a:buFont typeface="Courier New" panose="02070309020205020404" pitchFamily="49" charset="0"/>
              <a:buChar char="o"/>
            </a:pPr>
            <a:r>
              <a:rPr lang="en-US" sz="2000" dirty="0">
                <a:solidFill>
                  <a:srgbClr val="0070C0"/>
                </a:solidFill>
              </a:rPr>
              <a:t>Project objectives should be clearly defined</a:t>
            </a:r>
          </a:p>
          <a:p>
            <a:pPr marL="576263" lvl="1" indent="-342900">
              <a:buFont typeface="Courier New" panose="02070309020205020404" pitchFamily="49" charset="0"/>
              <a:buChar char="o"/>
            </a:pPr>
            <a:r>
              <a:rPr lang="en-US" sz="2000" dirty="0">
                <a:solidFill>
                  <a:srgbClr val="0070C0"/>
                </a:solidFill>
              </a:rPr>
              <a:t>For successful software project:</a:t>
            </a:r>
          </a:p>
          <a:p>
            <a:pPr lvl="3">
              <a:buFont typeface="Wingdings" panose="05000000000000000000" pitchFamily="2" charset="2"/>
              <a:buChar char="§"/>
            </a:pPr>
            <a:r>
              <a:rPr lang="en-US" sz="2000" dirty="0"/>
              <a:t>The manager must know what will constitute success</a:t>
            </a:r>
          </a:p>
          <a:p>
            <a:pPr marL="576263" lvl="1" indent="-342900">
              <a:buFont typeface="Courier New" panose="02070309020205020404" pitchFamily="49" charset="0"/>
              <a:buChar char="o"/>
            </a:pPr>
            <a:r>
              <a:rPr lang="en-US" sz="2000" dirty="0">
                <a:solidFill>
                  <a:srgbClr val="0070C0"/>
                </a:solidFill>
              </a:rPr>
              <a:t>For more than one user group:</a:t>
            </a:r>
          </a:p>
          <a:p>
            <a:pPr lvl="3">
              <a:buFont typeface="Wingdings" panose="05000000000000000000" pitchFamily="2" charset="2"/>
              <a:buChar char="§"/>
            </a:pPr>
            <a:r>
              <a:rPr lang="en-US" sz="2000" dirty="0"/>
              <a:t>Project Authority needs to be identified</a:t>
            </a:r>
          </a:p>
          <a:p>
            <a:pPr lvl="4">
              <a:buFont typeface="Wingdings" panose="05000000000000000000" pitchFamily="2" charset="2"/>
              <a:buChar char="Ø"/>
            </a:pPr>
            <a:r>
              <a:rPr lang="en-US" sz="2000" b="1" i="1" dirty="0"/>
              <a:t>  Project steering committee</a:t>
            </a:r>
            <a:r>
              <a:rPr lang="en-US" sz="2000" dirty="0"/>
              <a:t> has overall responsibility for:</a:t>
            </a:r>
          </a:p>
          <a:p>
            <a:pPr marL="1371600" lvl="8">
              <a:buFont typeface="Wingdings" panose="05000000000000000000" pitchFamily="2" charset="2"/>
              <a:buChar char="ü"/>
            </a:pPr>
            <a:r>
              <a:rPr lang="en-US" sz="2000" b="1" dirty="0"/>
              <a:t>  Setting, monitoring, and modifying objectives</a:t>
            </a:r>
          </a:p>
          <a:p>
            <a:pPr marL="1371600" lvl="8">
              <a:buFont typeface="Wingdings" panose="05000000000000000000" pitchFamily="2" charset="2"/>
              <a:buChar char="ü"/>
            </a:pPr>
            <a:r>
              <a:rPr lang="en-US" sz="2000" b="1" dirty="0"/>
              <a:t>  Authorizing changes to the project objectives and resources</a:t>
            </a:r>
          </a:p>
          <a:p>
            <a:pPr lvl="4">
              <a:buFont typeface="Wingdings" panose="05000000000000000000" pitchFamily="2" charset="2"/>
              <a:buChar char="Ø"/>
            </a:pPr>
            <a:r>
              <a:rPr lang="en-US" sz="2000" dirty="0"/>
              <a:t>  The committee is likely to contain user development and management representatives.</a:t>
            </a:r>
            <a:endParaRPr lang="en-US" sz="2200" b="1" dirty="0">
              <a:solidFill>
                <a:srgbClr val="0070C0"/>
              </a:solidFill>
            </a:endParaRPr>
          </a:p>
        </p:txBody>
      </p:sp>
      <p:sp>
        <p:nvSpPr>
          <p:cNvPr id="6" name="Slide Number Placeholder 3"/>
          <p:cNvSpPr>
            <a:spLocks noGrp="1"/>
          </p:cNvSpPr>
          <p:nvPr>
            <p:ph type="sldNum" sz="quarter" idx="12"/>
          </p:nvPr>
        </p:nvSpPr>
        <p:spPr>
          <a:xfrm>
            <a:off x="11766177" y="605119"/>
            <a:ext cx="251652" cy="1236744"/>
          </a:xfrm>
        </p:spPr>
        <p:txBody>
          <a:bodyPr vert="vert270"/>
          <a:lstStyle/>
          <a:p>
            <a:r>
              <a:rPr lang="en-US" sz="1400" b="1" dirty="0"/>
              <a:t>Slide - 15 </a:t>
            </a:r>
          </a:p>
        </p:txBody>
      </p:sp>
      <p:sp>
        <p:nvSpPr>
          <p:cNvPr id="5" name="Content Placeholder 2">
            <a:extLst>
              <a:ext uri="{FF2B5EF4-FFF2-40B4-BE49-F238E27FC236}">
                <a16:creationId xmlns:a16="http://schemas.microsoft.com/office/drawing/2014/main" id="{0063EB9E-A119-47B0-ABC9-26AE0E8E85E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32468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Management control</a:t>
            </a:r>
          </a:p>
        </p:txBody>
      </p:sp>
      <p:sp>
        <p:nvSpPr>
          <p:cNvPr id="3" name="Content Placeholder 2"/>
          <p:cNvSpPr>
            <a:spLocks noGrp="1"/>
          </p:cNvSpPr>
          <p:nvPr>
            <p:ph idx="1"/>
          </p:nvPr>
        </p:nvSpPr>
        <p:spPr>
          <a:xfrm>
            <a:off x="425823" y="1907176"/>
            <a:ext cx="11340354" cy="4950823"/>
          </a:xfrm>
        </p:spPr>
        <p:txBody>
          <a:bodyPr>
            <a:noAutofit/>
          </a:bodyPr>
          <a:lstStyle/>
          <a:p>
            <a:pPr marL="342900" indent="-342900">
              <a:buFont typeface="Wingdings" pitchFamily="2" charset="2"/>
              <a:buChar char="q"/>
            </a:pPr>
            <a:r>
              <a:rPr lang="en-US" sz="2200" b="1" dirty="0"/>
              <a:t>MEASURES OF EFFECTIVENESS:</a:t>
            </a:r>
          </a:p>
          <a:p>
            <a:pPr marL="342900" indent="-342900">
              <a:buFont typeface="Wingdings" pitchFamily="2" charset="2"/>
              <a:buChar char="q"/>
            </a:pPr>
            <a:endParaRPr lang="en-US" sz="2200" dirty="0"/>
          </a:p>
          <a:p>
            <a:pPr marL="576263" lvl="1" indent="-342900">
              <a:buFont typeface="Courier New" panose="02070309020205020404" pitchFamily="49" charset="0"/>
              <a:buChar char="o"/>
            </a:pPr>
            <a:r>
              <a:rPr lang="en-US" sz="2200" dirty="0">
                <a:solidFill>
                  <a:srgbClr val="0070C0"/>
                </a:solidFill>
              </a:rPr>
              <a:t>Effective objectives are concrete and well defined</a:t>
            </a:r>
          </a:p>
          <a:p>
            <a:pPr marL="576263" lvl="1" indent="-342900">
              <a:buFont typeface="Courier New" panose="02070309020205020404" pitchFamily="49" charset="0"/>
              <a:buChar char="o"/>
            </a:pPr>
            <a:r>
              <a:rPr lang="en-US" sz="2200" i="1" dirty="0">
                <a:solidFill>
                  <a:srgbClr val="0070C0"/>
                </a:solidFill>
              </a:rPr>
              <a:t>Measure of effectiveness</a:t>
            </a:r>
            <a:r>
              <a:rPr lang="en-US" sz="2200" dirty="0">
                <a:solidFill>
                  <a:srgbClr val="0070C0"/>
                </a:solidFill>
              </a:rPr>
              <a:t> tell us how successful the project has been</a:t>
            </a:r>
          </a:p>
          <a:p>
            <a:pPr marL="576263" lvl="1" indent="-342900">
              <a:buFont typeface="Courier New" panose="02070309020205020404" pitchFamily="49" charset="0"/>
              <a:buChar char="o"/>
            </a:pPr>
            <a:endParaRPr lang="en-US" sz="2200" dirty="0">
              <a:solidFill>
                <a:srgbClr val="0070C0"/>
              </a:solidFill>
            </a:endParaRPr>
          </a:p>
          <a:p>
            <a:pPr lvl="3">
              <a:buFont typeface="Wingdings" panose="05000000000000000000" pitchFamily="2" charset="2"/>
              <a:buChar char="§"/>
            </a:pPr>
            <a:r>
              <a:rPr lang="en-US" sz="2200" dirty="0"/>
              <a:t>The measure can, in some cases, be an answer to simple yes/no question</a:t>
            </a:r>
          </a:p>
          <a:p>
            <a:pPr lvl="3">
              <a:buNone/>
            </a:pPr>
            <a:r>
              <a:rPr lang="en-US" sz="2200" i="1" dirty="0"/>
              <a:t>	Example: </a:t>
            </a:r>
            <a:r>
              <a:rPr lang="en-US" sz="2200" dirty="0"/>
              <a:t>‘to reduce customer complaints by 50%’ would be more satisfactory to improve customer relations’.</a:t>
            </a:r>
          </a:p>
          <a:p>
            <a:pPr marL="342900" indent="-342900">
              <a:buFont typeface="Wingdings" pitchFamily="2" charset="2"/>
              <a:buChar char="q"/>
            </a:pPr>
            <a:endParaRPr lang="en-US" sz="2200" b="1" dirty="0">
              <a:solidFill>
                <a:srgbClr val="0070C0"/>
              </a:solidFill>
            </a:endParaRP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- 16 </a:t>
            </a:r>
          </a:p>
        </p:txBody>
      </p:sp>
      <p:sp>
        <p:nvSpPr>
          <p:cNvPr id="6" name="Content Placeholder 2">
            <a:extLst>
              <a:ext uri="{FF2B5EF4-FFF2-40B4-BE49-F238E27FC236}">
                <a16:creationId xmlns:a16="http://schemas.microsoft.com/office/drawing/2014/main" id="{F1A1A3F2-0684-4DCF-ACE8-D4F71F995C9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7098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Management control</a:t>
            </a:r>
          </a:p>
        </p:txBody>
      </p:sp>
      <p:sp>
        <p:nvSpPr>
          <p:cNvPr id="3" name="Content Placeholder 2"/>
          <p:cNvSpPr>
            <a:spLocks noGrp="1"/>
          </p:cNvSpPr>
          <p:nvPr>
            <p:ph idx="1"/>
          </p:nvPr>
        </p:nvSpPr>
        <p:spPr>
          <a:xfrm>
            <a:off x="425823" y="1907177"/>
            <a:ext cx="11340354" cy="2847703"/>
          </a:xfrm>
        </p:spPr>
        <p:txBody>
          <a:bodyPr>
            <a:noAutofit/>
          </a:bodyPr>
          <a:lstStyle/>
          <a:p>
            <a:pPr marL="342900" indent="-342900">
              <a:buFont typeface="Wingdings" pitchFamily="2" charset="2"/>
              <a:buChar char="q"/>
            </a:pPr>
            <a:r>
              <a:rPr lang="en-US" sz="2200" b="1" dirty="0"/>
              <a:t>SUB-OBJECTIVES AND GOALS:</a:t>
            </a:r>
            <a:endParaRPr lang="en-US" sz="2200" dirty="0"/>
          </a:p>
          <a:p>
            <a:pPr marL="1030288" lvl="2" indent="-342900">
              <a:buFont typeface="Courier New" panose="02070309020205020404" pitchFamily="49" charset="0"/>
              <a:buChar char="o"/>
            </a:pPr>
            <a:r>
              <a:rPr lang="en-US" sz="2200" dirty="0">
                <a:solidFill>
                  <a:srgbClr val="0070C0"/>
                </a:solidFill>
              </a:rPr>
              <a:t>Objectives broken down into sub-objectives keep things manageable</a:t>
            </a:r>
          </a:p>
          <a:p>
            <a:pPr marL="1030288" lvl="2" indent="-342900">
              <a:buFont typeface="Courier New" panose="02070309020205020404" pitchFamily="49" charset="0"/>
              <a:buChar char="o"/>
            </a:pPr>
            <a:r>
              <a:rPr lang="en-US" sz="2200" dirty="0">
                <a:solidFill>
                  <a:srgbClr val="0070C0"/>
                </a:solidFill>
              </a:rPr>
              <a:t>Sub-objectives are also known as </a:t>
            </a:r>
            <a:r>
              <a:rPr lang="en-US" sz="2200" i="1" dirty="0">
                <a:solidFill>
                  <a:srgbClr val="0070C0"/>
                </a:solidFill>
              </a:rPr>
              <a:t>goals</a:t>
            </a:r>
            <a:endParaRPr lang="en-US" sz="2200" dirty="0">
              <a:solidFill>
                <a:srgbClr val="0070C0"/>
              </a:solidFill>
            </a:endParaRPr>
          </a:p>
          <a:p>
            <a:pPr lvl="4">
              <a:buFont typeface="Wingdings" panose="05000000000000000000" pitchFamily="2" charset="2"/>
              <a:buChar char="§"/>
            </a:pPr>
            <a:r>
              <a:rPr lang="en-US" sz="2200" dirty="0"/>
              <a:t>GOALS: steps on the way to achieving an objective.</a:t>
            </a:r>
          </a:p>
          <a:p>
            <a:pPr marL="342900" indent="-342900">
              <a:buFont typeface="Wingdings" pitchFamily="2" charset="2"/>
              <a:buChar char="q"/>
            </a:pPr>
            <a:endParaRPr lang="en-US" sz="2200" b="1" dirty="0">
              <a:solidFill>
                <a:srgbClr val="0070C0"/>
              </a:solidFill>
            </a:endParaRPr>
          </a:p>
        </p:txBody>
      </p:sp>
      <p:graphicFrame>
        <p:nvGraphicFramePr>
          <p:cNvPr id="5" name="Table 4"/>
          <p:cNvGraphicFramePr>
            <a:graphicFrameLocks noGrp="1"/>
          </p:cNvGraphicFramePr>
          <p:nvPr/>
        </p:nvGraphicFramePr>
        <p:xfrm>
          <a:off x="1267097" y="4454198"/>
          <a:ext cx="9993086" cy="1889760"/>
        </p:xfrm>
        <a:graphic>
          <a:graphicData uri="http://schemas.openxmlformats.org/drawingml/2006/table">
            <a:tbl>
              <a:tblPr firstRow="1" bandRow="1">
                <a:tableStyleId>{5940675A-B579-460E-94D1-54222C63F5DA}</a:tableStyleId>
              </a:tblPr>
              <a:tblGrid>
                <a:gridCol w="3166127">
                  <a:extLst>
                    <a:ext uri="{9D8B030D-6E8A-4147-A177-3AD203B41FA5}">
                      <a16:colId xmlns:a16="http://schemas.microsoft.com/office/drawing/2014/main" val="20000"/>
                    </a:ext>
                  </a:extLst>
                </a:gridCol>
                <a:gridCol w="6826959">
                  <a:extLst>
                    <a:ext uri="{9D8B030D-6E8A-4147-A177-3AD203B41FA5}">
                      <a16:colId xmlns:a16="http://schemas.microsoft.com/office/drawing/2014/main" val="20001"/>
                    </a:ext>
                  </a:extLst>
                </a:gridCol>
              </a:tblGrid>
              <a:tr h="487680">
                <a:tc gridSpan="2">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2000" dirty="0">
                          <a:solidFill>
                            <a:srgbClr val="0070C0"/>
                          </a:solidFill>
                          <a:latin typeface="Gill Sans MT" pitchFamily="34" charset="0"/>
                        </a:rPr>
                        <a:t>Requirements related to “Reliability” can use different measures to quantify the goal</a:t>
                      </a:r>
                    </a:p>
                  </a:txBody>
                  <a:tcPr/>
                </a:tc>
                <a:tc hMerge="1">
                  <a:txBody>
                    <a:bodyPr/>
                    <a:lstStyle/>
                    <a:p>
                      <a:endParaRPr lang="en-US" b="1" dirty="0">
                        <a:latin typeface="Book Antiqua" pitchFamily="18" charset="0"/>
                      </a:endParaRPr>
                    </a:p>
                  </a:txBody>
                  <a:tcPr/>
                </a:tc>
                <a:extLst>
                  <a:ext uri="{0D108BD9-81ED-4DB2-BD59-A6C34878D82A}">
                    <a16:rowId xmlns:a16="http://schemas.microsoft.com/office/drawing/2014/main" val="10000"/>
                  </a:ext>
                </a:extLst>
              </a:tr>
              <a:tr h="370840">
                <a:tc>
                  <a:txBody>
                    <a:bodyPr/>
                    <a:lstStyle/>
                    <a:p>
                      <a:r>
                        <a:rPr lang="en-US" sz="2000" b="1" dirty="0">
                          <a:latin typeface="Gill Sans MT" pitchFamily="34" charset="0"/>
                        </a:rPr>
                        <a:t>Property</a:t>
                      </a:r>
                    </a:p>
                  </a:txBody>
                  <a:tcPr/>
                </a:tc>
                <a:tc>
                  <a:txBody>
                    <a:bodyPr/>
                    <a:lstStyle/>
                    <a:p>
                      <a:r>
                        <a:rPr lang="en-US" sz="2000" b="1" dirty="0">
                          <a:latin typeface="Gill Sans MT" pitchFamily="34" charset="0"/>
                        </a:rPr>
                        <a:t>Measure</a:t>
                      </a:r>
                    </a:p>
                  </a:txBody>
                  <a:tcPr/>
                </a:tc>
                <a:extLst>
                  <a:ext uri="{0D108BD9-81ED-4DB2-BD59-A6C34878D82A}">
                    <a16:rowId xmlns:a16="http://schemas.microsoft.com/office/drawing/2014/main" val="10001"/>
                  </a:ext>
                </a:extLst>
              </a:tr>
              <a:tr h="370840">
                <a:tc>
                  <a:txBody>
                    <a:bodyPr/>
                    <a:lstStyle/>
                    <a:p>
                      <a:r>
                        <a:rPr lang="en-US" sz="2000" dirty="0">
                          <a:latin typeface="Gill Sans MT" pitchFamily="34" charset="0"/>
                        </a:rPr>
                        <a:t>Reliability</a:t>
                      </a:r>
                    </a:p>
                  </a:txBody>
                  <a:tcPr/>
                </a:tc>
                <a:tc>
                  <a:txBody>
                    <a:bodyPr/>
                    <a:lstStyle/>
                    <a:p>
                      <a:pPr marL="342900" indent="-342900">
                        <a:buAutoNum type="arabicPeriod"/>
                      </a:pPr>
                      <a:r>
                        <a:rPr lang="en-US" sz="2000" dirty="0">
                          <a:latin typeface="Gill Sans MT" pitchFamily="34" charset="0"/>
                        </a:rPr>
                        <a:t>Mean</a:t>
                      </a:r>
                      <a:r>
                        <a:rPr lang="en-US" sz="2000" baseline="0" dirty="0">
                          <a:latin typeface="Gill Sans MT" pitchFamily="34" charset="0"/>
                        </a:rPr>
                        <a:t> (indicate) time to failure</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2000" baseline="0" dirty="0">
                          <a:latin typeface="Gill Sans MT" pitchFamily="34" charset="0"/>
                        </a:rPr>
                        <a:t>Rate of failure occurrence</a:t>
                      </a:r>
                    </a:p>
                    <a:p>
                      <a:pPr marL="342900" indent="-342900">
                        <a:buAutoNum type="arabicPeriod"/>
                      </a:pPr>
                      <a:r>
                        <a:rPr lang="en-US" sz="2000" baseline="0" dirty="0">
                          <a:latin typeface="Gill Sans MT" pitchFamily="34" charset="0"/>
                        </a:rPr>
                        <a:t>Probability of failure</a:t>
                      </a:r>
                    </a:p>
                  </a:txBody>
                  <a:tcPr/>
                </a:tc>
                <a:extLst>
                  <a:ext uri="{0D108BD9-81ED-4DB2-BD59-A6C34878D82A}">
                    <a16:rowId xmlns:a16="http://schemas.microsoft.com/office/drawing/2014/main" val="10002"/>
                  </a:ext>
                </a:extLst>
              </a:tr>
            </a:tbl>
          </a:graphicData>
        </a:graphic>
      </p:graphicFrame>
      <p:sp>
        <p:nvSpPr>
          <p:cNvPr id="6" name="Slide Number Placeholder 3"/>
          <p:cNvSpPr>
            <a:spLocks noGrp="1"/>
          </p:cNvSpPr>
          <p:nvPr>
            <p:ph type="sldNum" sz="quarter" idx="12"/>
          </p:nvPr>
        </p:nvSpPr>
        <p:spPr>
          <a:xfrm>
            <a:off x="11766177" y="605119"/>
            <a:ext cx="251652" cy="1236744"/>
          </a:xfrm>
        </p:spPr>
        <p:txBody>
          <a:bodyPr vert="vert270"/>
          <a:lstStyle/>
          <a:p>
            <a:r>
              <a:rPr lang="en-US" sz="1400" b="1" dirty="0"/>
              <a:t>Slide - 17 </a:t>
            </a:r>
          </a:p>
        </p:txBody>
      </p:sp>
      <p:sp>
        <p:nvSpPr>
          <p:cNvPr id="7" name="Content Placeholder 2">
            <a:extLst>
              <a:ext uri="{FF2B5EF4-FFF2-40B4-BE49-F238E27FC236}">
                <a16:creationId xmlns:a16="http://schemas.microsoft.com/office/drawing/2014/main" id="{F486D373-C03C-46EB-BBD3-706DCFEEB7A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6796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project?</a:t>
            </a:r>
          </a:p>
        </p:txBody>
      </p:sp>
      <p:sp>
        <p:nvSpPr>
          <p:cNvPr id="3" name="Content Placeholder 2"/>
          <p:cNvSpPr>
            <a:spLocks noGrp="1"/>
          </p:cNvSpPr>
          <p:nvPr>
            <p:ph idx="1"/>
          </p:nvPr>
        </p:nvSpPr>
        <p:spPr>
          <a:xfrm>
            <a:off x="803261" y="1841863"/>
            <a:ext cx="10652865" cy="4741817"/>
          </a:xfrm>
        </p:spPr>
        <p:txBody>
          <a:bodyPr>
            <a:normAutofit fontScale="47500" lnSpcReduction="20000"/>
          </a:bodyPr>
          <a:lstStyle/>
          <a:p>
            <a:pPr>
              <a:buFont typeface="Wingdings" panose="05000000000000000000" pitchFamily="2" charset="2"/>
              <a:buChar char="q"/>
            </a:pPr>
            <a:r>
              <a:rPr lang="en-US" sz="4500" dirty="0"/>
              <a:t>A temporary (finite) group of related tasks undertaken to create a unique product, service, or result.</a:t>
            </a:r>
          </a:p>
          <a:p>
            <a:pPr>
              <a:buFont typeface="Wingdings" panose="05000000000000000000" pitchFamily="2" charset="2"/>
              <a:buChar char="q"/>
            </a:pPr>
            <a:r>
              <a:rPr lang="en-US" sz="4500" dirty="0"/>
              <a:t>Key characteristics of a Project:</a:t>
            </a:r>
            <a:br>
              <a:rPr lang="en-US" sz="3500" dirty="0"/>
            </a:br>
            <a:endParaRPr lang="en-US" sz="3500" dirty="0"/>
          </a:p>
          <a:p>
            <a:pPr marL="973138" lvl="2" indent="-285750">
              <a:buFont typeface="Courier New" panose="02070309020205020404" pitchFamily="49" charset="0"/>
              <a:buChar char="o"/>
            </a:pPr>
            <a:r>
              <a:rPr lang="en-US" sz="3800" dirty="0">
                <a:solidFill>
                  <a:srgbClr val="0070C0"/>
                </a:solidFill>
              </a:rPr>
              <a:t>Non-routine tasks involved</a:t>
            </a:r>
          </a:p>
          <a:p>
            <a:pPr marL="973138" lvl="2" indent="-285750">
              <a:buFont typeface="Courier New" panose="02070309020205020404" pitchFamily="49" charset="0"/>
              <a:buChar char="o"/>
            </a:pPr>
            <a:r>
              <a:rPr lang="en-US" sz="3800" dirty="0">
                <a:solidFill>
                  <a:srgbClr val="0070C0"/>
                </a:solidFill>
              </a:rPr>
              <a:t>Planning is required</a:t>
            </a:r>
          </a:p>
          <a:p>
            <a:pPr marL="973138" lvl="2" indent="-285750">
              <a:buFont typeface="Courier New" panose="02070309020205020404" pitchFamily="49" charset="0"/>
              <a:buChar char="o"/>
            </a:pPr>
            <a:r>
              <a:rPr lang="en-US" sz="3800" dirty="0">
                <a:solidFill>
                  <a:srgbClr val="0070C0"/>
                </a:solidFill>
              </a:rPr>
              <a:t>Specific objectives are to be met or Specified product is to created</a:t>
            </a:r>
          </a:p>
          <a:p>
            <a:pPr marL="973138" lvl="2" indent="-285750">
              <a:buFont typeface="Courier New" panose="02070309020205020404" pitchFamily="49" charset="0"/>
              <a:buChar char="o"/>
            </a:pPr>
            <a:r>
              <a:rPr lang="en-US" sz="3800" dirty="0">
                <a:solidFill>
                  <a:srgbClr val="0070C0"/>
                </a:solidFill>
              </a:rPr>
              <a:t>The product development has a predetermined time span (deadline)</a:t>
            </a:r>
          </a:p>
          <a:p>
            <a:pPr marL="973138" lvl="2" indent="-285750">
              <a:buFont typeface="Courier New" panose="02070309020205020404" pitchFamily="49" charset="0"/>
              <a:buChar char="o"/>
            </a:pPr>
            <a:r>
              <a:rPr lang="en-US" sz="3800" dirty="0">
                <a:solidFill>
                  <a:srgbClr val="0070C0"/>
                </a:solidFill>
              </a:rPr>
              <a:t>Work is carried out for someone other than yourself</a:t>
            </a:r>
          </a:p>
          <a:p>
            <a:pPr marL="973138" lvl="2" indent="-285750">
              <a:buFont typeface="Courier New" panose="02070309020205020404" pitchFamily="49" charset="0"/>
              <a:buChar char="o"/>
            </a:pPr>
            <a:r>
              <a:rPr lang="en-US" sz="3800" dirty="0">
                <a:solidFill>
                  <a:srgbClr val="0070C0"/>
                </a:solidFill>
              </a:rPr>
              <a:t>Work involves several specialism (area)</a:t>
            </a:r>
          </a:p>
          <a:p>
            <a:pPr marL="973138" lvl="2" indent="-285750">
              <a:buFont typeface="Courier New" panose="02070309020205020404" pitchFamily="49" charset="0"/>
              <a:buChar char="o"/>
            </a:pPr>
            <a:r>
              <a:rPr lang="en-US" sz="3800" dirty="0">
                <a:solidFill>
                  <a:srgbClr val="0070C0"/>
                </a:solidFill>
              </a:rPr>
              <a:t>Work is carried out in several phases</a:t>
            </a:r>
          </a:p>
          <a:p>
            <a:pPr marL="973138" lvl="2" indent="-285750">
              <a:buFont typeface="Courier New" panose="02070309020205020404" pitchFamily="49" charset="0"/>
              <a:buChar char="o"/>
            </a:pPr>
            <a:r>
              <a:rPr lang="en-US" sz="3800" dirty="0">
                <a:solidFill>
                  <a:srgbClr val="0070C0"/>
                </a:solidFill>
              </a:rPr>
              <a:t>The resources (time, budget) that are available for use on the project are constrained (controlled)</a:t>
            </a:r>
          </a:p>
          <a:p>
            <a:pPr marL="973138" lvl="2" indent="-285750">
              <a:buFont typeface="Courier New" panose="02070309020205020404" pitchFamily="49" charset="0"/>
              <a:buChar char="o"/>
            </a:pPr>
            <a:r>
              <a:rPr lang="en-US" sz="3800" dirty="0">
                <a:solidFill>
                  <a:srgbClr val="0070C0"/>
                </a:solidFill>
              </a:rPr>
              <a:t>The project is large or complex</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a:t>
            </a:fld>
            <a:r>
              <a:rPr lang="en-US" sz="1400" b="1" dirty="0"/>
              <a:t> </a:t>
            </a:r>
          </a:p>
        </p:txBody>
      </p:sp>
      <p:sp>
        <p:nvSpPr>
          <p:cNvPr id="5" name="Content Placeholder 2">
            <a:extLst>
              <a:ext uri="{FF2B5EF4-FFF2-40B4-BE49-F238E27FC236}">
                <a16:creationId xmlns:a16="http://schemas.microsoft.com/office/drawing/2014/main" id="{291C1F69-3AE0-46AB-A13E-B170DB04CB0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stakeholders</a:t>
            </a:r>
          </a:p>
        </p:txBody>
      </p:sp>
      <p:sp>
        <p:nvSpPr>
          <p:cNvPr id="3" name="Content Placeholder 2"/>
          <p:cNvSpPr>
            <a:spLocks noGrp="1"/>
          </p:cNvSpPr>
          <p:nvPr>
            <p:ph idx="1"/>
          </p:nvPr>
        </p:nvSpPr>
        <p:spPr>
          <a:xfrm>
            <a:off x="425823" y="1907178"/>
            <a:ext cx="11340354" cy="3942080"/>
          </a:xfrm>
        </p:spPr>
        <p:txBody>
          <a:bodyPr>
            <a:noAutofit/>
          </a:bodyPr>
          <a:lstStyle/>
          <a:p>
            <a:pPr>
              <a:lnSpc>
                <a:spcPct val="120000"/>
              </a:lnSpc>
              <a:spcBef>
                <a:spcPts val="0"/>
              </a:spcBef>
              <a:buFont typeface="Wingdings" panose="05000000000000000000" pitchFamily="2" charset="2"/>
              <a:buChar char="q"/>
            </a:pPr>
            <a:r>
              <a:rPr lang="en-US" sz="2200" dirty="0"/>
              <a:t>Stakeholders are people who have a stake or interest (involvement) in the project.</a:t>
            </a:r>
          </a:p>
          <a:p>
            <a:pPr>
              <a:buClr>
                <a:schemeClr val="accent1"/>
              </a:buClr>
              <a:buSzPct val="80000"/>
              <a:buFont typeface="Wingdings" panose="05000000000000000000" pitchFamily="2" charset="2"/>
              <a:buChar char="q"/>
              <a:defRPr/>
            </a:pPr>
            <a:r>
              <a:rPr lang="en-US" sz="2200" dirty="0"/>
              <a:t>Different types of stakeholders might have different objectives and successful PM recognizes these different interests and reconciles (find a solution) them</a:t>
            </a:r>
          </a:p>
          <a:p>
            <a:pPr marL="548640" lvl="3">
              <a:buFont typeface="Courier New" pitchFamily="49" charset="0"/>
              <a:buChar char="o"/>
              <a:defRPr/>
            </a:pPr>
            <a:r>
              <a:rPr lang="en-US" sz="2200" dirty="0">
                <a:solidFill>
                  <a:srgbClr val="0070C0"/>
                </a:solidFill>
              </a:rPr>
              <a:t>It is important that they be identified as early as possible, because PMs need</a:t>
            </a:r>
            <a:br>
              <a:rPr lang="en-US" sz="2200" dirty="0">
                <a:solidFill>
                  <a:srgbClr val="0070C0"/>
                </a:solidFill>
              </a:rPr>
            </a:br>
            <a:r>
              <a:rPr lang="en-US" sz="2200" dirty="0">
                <a:solidFill>
                  <a:srgbClr val="0070C0"/>
                </a:solidFill>
              </a:rPr>
              <a:t>to set up adequate communication channels with them right from the start.</a:t>
            </a:r>
          </a:p>
          <a:p>
            <a:pPr marL="548640" lvl="3">
              <a:buClr>
                <a:schemeClr val="accent2"/>
              </a:buClr>
              <a:buFont typeface="Courier New" pitchFamily="49" charset="0"/>
              <a:buChar char="o"/>
              <a:defRPr/>
            </a:pPr>
            <a:r>
              <a:rPr lang="en-US" sz="2200" dirty="0">
                <a:solidFill>
                  <a:srgbClr val="0070C0"/>
                </a:solidFill>
              </a:rPr>
              <a:t>The PM needs to be a good communicator and negotiator</a:t>
            </a:r>
          </a:p>
          <a:p>
            <a:pPr marL="548640" lvl="3">
              <a:buClr>
                <a:schemeClr val="accent2"/>
              </a:buClr>
              <a:buFont typeface="Courier New" pitchFamily="49" charset="0"/>
              <a:buChar char="o"/>
              <a:defRPr/>
            </a:pPr>
            <a:r>
              <a:rPr lang="en-US" sz="2200" dirty="0">
                <a:solidFill>
                  <a:srgbClr val="0070C0"/>
                </a:solidFill>
              </a:rPr>
              <a:t>PM should find all of the stakeholders &amp; keep them updated about the progress</a:t>
            </a:r>
            <a:br>
              <a:rPr lang="en-US" sz="2200" dirty="0">
                <a:solidFill>
                  <a:srgbClr val="0070C0"/>
                </a:solidFill>
              </a:rPr>
            </a:br>
            <a:r>
              <a:rPr lang="en-US" sz="2200" dirty="0">
                <a:solidFill>
                  <a:srgbClr val="0070C0"/>
                </a:solidFill>
              </a:rPr>
              <a:t>of the project.  Makes sure that the stakeholder’s expectations are met</a:t>
            </a: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- 18 </a:t>
            </a:r>
          </a:p>
        </p:txBody>
      </p:sp>
      <p:sp>
        <p:nvSpPr>
          <p:cNvPr id="6" name="Content Placeholder 2">
            <a:extLst>
              <a:ext uri="{FF2B5EF4-FFF2-40B4-BE49-F238E27FC236}">
                <a16:creationId xmlns:a16="http://schemas.microsoft.com/office/drawing/2014/main" id="{358B98D5-0ECE-4E96-880E-631AAE591EE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73625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stakeholders</a:t>
            </a:r>
          </a:p>
        </p:txBody>
      </p:sp>
      <p:sp>
        <p:nvSpPr>
          <p:cNvPr id="3" name="Content Placeholder 2"/>
          <p:cNvSpPr>
            <a:spLocks noGrp="1"/>
          </p:cNvSpPr>
          <p:nvPr>
            <p:ph idx="1"/>
          </p:nvPr>
        </p:nvSpPr>
        <p:spPr>
          <a:xfrm>
            <a:off x="425823" y="1907176"/>
            <a:ext cx="11340354" cy="4682309"/>
          </a:xfrm>
        </p:spPr>
        <p:txBody>
          <a:bodyPr>
            <a:noAutofit/>
          </a:bodyPr>
          <a:lstStyle/>
          <a:p>
            <a:pPr marL="285750" indent="-285750">
              <a:lnSpc>
                <a:spcPct val="120000"/>
              </a:lnSpc>
              <a:spcBef>
                <a:spcPts val="0"/>
              </a:spcBef>
              <a:buFont typeface="Wingdings" pitchFamily="2" charset="2"/>
              <a:buChar char="q"/>
            </a:pPr>
            <a:r>
              <a:rPr lang="en-US" sz="2000" dirty="0"/>
              <a:t> Stakeholders might be:</a:t>
            </a:r>
          </a:p>
          <a:p>
            <a:pPr marL="195113" indent="-285750">
              <a:lnSpc>
                <a:spcPct val="120000"/>
              </a:lnSpc>
              <a:spcBef>
                <a:spcPts val="0"/>
              </a:spcBef>
              <a:buFont typeface="Courier New" panose="02070309020205020404" pitchFamily="49" charset="0"/>
              <a:buChar char="o"/>
            </a:pPr>
            <a:r>
              <a:rPr lang="en-US" sz="2000" dirty="0">
                <a:solidFill>
                  <a:srgbClr val="0070C0"/>
                </a:solidFill>
              </a:rPr>
              <a:t>Internal to the project team</a:t>
            </a:r>
          </a:p>
          <a:p>
            <a:pPr lvl="1">
              <a:lnSpc>
                <a:spcPct val="120000"/>
              </a:lnSpc>
              <a:spcBef>
                <a:spcPts val="0"/>
              </a:spcBef>
              <a:buFont typeface="Wingdings" panose="05000000000000000000" pitchFamily="2" charset="2"/>
              <a:buChar char="§"/>
            </a:pPr>
            <a:r>
              <a:rPr lang="en-US" sz="2000" dirty="0"/>
              <a:t>under the direct managerial control of the project leader (e.g. development team)</a:t>
            </a:r>
          </a:p>
          <a:p>
            <a:pPr>
              <a:lnSpc>
                <a:spcPct val="120000"/>
              </a:lnSpc>
              <a:spcBef>
                <a:spcPts val="0"/>
              </a:spcBef>
              <a:buFont typeface="Courier New" panose="02070309020205020404" pitchFamily="49" charset="0"/>
              <a:buChar char="o"/>
            </a:pPr>
            <a:r>
              <a:rPr lang="en-US" sz="2000" dirty="0">
                <a:solidFill>
                  <a:srgbClr val="0070C0"/>
                </a:solidFill>
              </a:rPr>
              <a:t>External to the project team but in the same organization</a:t>
            </a:r>
          </a:p>
          <a:p>
            <a:pPr lvl="1">
              <a:lnSpc>
                <a:spcPct val="120000"/>
              </a:lnSpc>
              <a:spcBef>
                <a:spcPts val="0"/>
              </a:spcBef>
              <a:buFont typeface="Wingdings" panose="05000000000000000000" pitchFamily="2" charset="2"/>
              <a:buChar char="§"/>
            </a:pPr>
            <a:r>
              <a:rPr lang="en-US" sz="2200" dirty="0"/>
              <a:t>Example:</a:t>
            </a:r>
          </a:p>
          <a:p>
            <a:pPr lvl="2">
              <a:lnSpc>
                <a:spcPct val="120000"/>
              </a:lnSpc>
              <a:spcBef>
                <a:spcPts val="0"/>
              </a:spcBef>
              <a:buFont typeface="Wingdings" panose="05000000000000000000" pitchFamily="2" charset="2"/>
              <a:buChar char="ü"/>
            </a:pPr>
            <a:r>
              <a:rPr lang="en-US" sz="2200" dirty="0"/>
              <a:t>assistance of the information management group</a:t>
            </a:r>
          </a:p>
          <a:p>
            <a:pPr marL="195113" indent="-285750">
              <a:lnSpc>
                <a:spcPct val="120000"/>
              </a:lnSpc>
              <a:spcBef>
                <a:spcPts val="0"/>
              </a:spcBef>
              <a:buFont typeface="Courier New" panose="02070309020205020404" pitchFamily="49" charset="0"/>
              <a:buChar char="o"/>
            </a:pPr>
            <a:r>
              <a:rPr lang="en-US" sz="2000" dirty="0">
                <a:solidFill>
                  <a:srgbClr val="0070C0"/>
                </a:solidFill>
              </a:rPr>
              <a:t>Totally external to the organization</a:t>
            </a:r>
          </a:p>
          <a:p>
            <a:pPr lvl="1">
              <a:lnSpc>
                <a:spcPct val="120000"/>
              </a:lnSpc>
              <a:spcBef>
                <a:spcPts val="0"/>
              </a:spcBef>
              <a:buFont typeface="Wingdings" panose="05000000000000000000" pitchFamily="2" charset="2"/>
              <a:buChar char="§"/>
            </a:pPr>
            <a:r>
              <a:rPr lang="en-US" sz="2000" dirty="0"/>
              <a:t>Example:</a:t>
            </a:r>
          </a:p>
          <a:p>
            <a:pPr lvl="2">
              <a:lnSpc>
                <a:spcPct val="120000"/>
              </a:lnSpc>
              <a:spcBef>
                <a:spcPts val="0"/>
              </a:spcBef>
              <a:buFont typeface="Wingdings" panose="05000000000000000000" pitchFamily="2" charset="2"/>
              <a:buChar char="ü"/>
            </a:pPr>
            <a:r>
              <a:rPr lang="en-US" sz="2000" dirty="0"/>
              <a:t>customers who will benefit from the system that the project implements</a:t>
            </a:r>
          </a:p>
          <a:p>
            <a:pPr lvl="2">
              <a:lnSpc>
                <a:spcPct val="120000"/>
              </a:lnSpc>
              <a:spcBef>
                <a:spcPts val="0"/>
              </a:spcBef>
              <a:buFont typeface="Wingdings" panose="05000000000000000000" pitchFamily="2" charset="2"/>
              <a:buChar char="ü"/>
            </a:pPr>
            <a:r>
              <a:rPr lang="en-US" sz="2000" dirty="0"/>
              <a:t>contractors who will carry out work for the project</a:t>
            </a: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- 19 </a:t>
            </a:r>
          </a:p>
        </p:txBody>
      </p:sp>
      <p:sp>
        <p:nvSpPr>
          <p:cNvPr id="6" name="Content Placeholder 2">
            <a:extLst>
              <a:ext uri="{FF2B5EF4-FFF2-40B4-BE49-F238E27FC236}">
                <a16:creationId xmlns:a16="http://schemas.microsoft.com/office/drawing/2014/main" id="{442EEDFE-F000-4D9F-91A8-5426B6E1EE1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9402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endParaRPr lang="en-GB" dirty="0"/>
          </a:p>
        </p:txBody>
      </p:sp>
      <p:sp>
        <p:nvSpPr>
          <p:cNvPr id="3" name="Content Placeholder 2"/>
          <p:cNvSpPr>
            <a:spLocks noGrp="1"/>
          </p:cNvSpPr>
          <p:nvPr>
            <p:ph idx="1"/>
          </p:nvPr>
        </p:nvSpPr>
        <p:spPr>
          <a:xfrm>
            <a:off x="711820" y="1881052"/>
            <a:ext cx="10914122" cy="4715691"/>
          </a:xfrm>
        </p:spPr>
        <p:txBody>
          <a:bodyPr>
            <a:noAutofit/>
          </a:bodyPr>
          <a:lstStyle/>
          <a:p>
            <a:pPr marL="436288" indent="-342900">
              <a:buFont typeface="Wingdings" pitchFamily="2" charset="2"/>
              <a:buChar char="q"/>
            </a:pPr>
            <a:r>
              <a:rPr lang="en-US" sz="2000" b="1" dirty="0"/>
              <a:t>Negative Stakeholder</a:t>
            </a:r>
          </a:p>
          <a:p>
            <a:pPr marL="436288" indent="-342900">
              <a:buFont typeface="Wingdings" pitchFamily="2" charset="2"/>
              <a:buChar char="§"/>
            </a:pPr>
            <a:r>
              <a:rPr lang="en-US" sz="2000" dirty="0"/>
              <a:t>Who thinks the project might bring negative consequences</a:t>
            </a:r>
          </a:p>
          <a:p>
            <a:pPr marL="436288" indent="-342900">
              <a:buFont typeface="Wingdings" pitchFamily="2" charset="2"/>
              <a:buChar char="§"/>
            </a:pPr>
            <a:r>
              <a:rPr lang="en-US" sz="2000" dirty="0"/>
              <a:t>How to work with them?</a:t>
            </a:r>
          </a:p>
          <a:p>
            <a:pPr marL="713600" lvl="3">
              <a:buFont typeface="Courier New" pitchFamily="49" charset="0"/>
              <a:buChar char="o"/>
            </a:pPr>
            <a:r>
              <a:rPr lang="en-US" sz="2000" dirty="0">
                <a:solidFill>
                  <a:srgbClr val="C00000"/>
                </a:solidFill>
              </a:rPr>
              <a:t>Manage their expectations</a:t>
            </a:r>
          </a:p>
          <a:p>
            <a:pPr marL="713600" lvl="3">
              <a:buFont typeface="Courier New" pitchFamily="49" charset="0"/>
              <a:buChar char="o"/>
            </a:pPr>
            <a:r>
              <a:rPr lang="en-US" sz="2000" dirty="0">
                <a:solidFill>
                  <a:srgbClr val="C00000"/>
                </a:solidFill>
              </a:rPr>
              <a:t>Motivate all stakeholders</a:t>
            </a:r>
          </a:p>
          <a:p>
            <a:pPr marL="342900" indent="-342900">
              <a:buFont typeface="Wingdings" pitchFamily="2" charset="2"/>
              <a:buChar char="q"/>
            </a:pPr>
            <a:r>
              <a:rPr lang="en-US" sz="2000" b="1" dirty="0"/>
              <a:t>Stakeholder Identification</a:t>
            </a:r>
          </a:p>
          <a:p>
            <a:pPr marL="576263" lvl="1" indent="-342900">
              <a:buFont typeface="Wingdings" pitchFamily="2" charset="2"/>
              <a:buChar char="§"/>
            </a:pPr>
            <a:r>
              <a:rPr lang="en-US" sz="2000" dirty="0"/>
              <a:t>Figure out all the stakeholders</a:t>
            </a:r>
          </a:p>
          <a:p>
            <a:pPr marL="576263" lvl="1" indent="-342900">
              <a:buFont typeface="Wingdings" pitchFamily="2" charset="2"/>
              <a:buChar char="§"/>
            </a:pPr>
            <a:r>
              <a:rPr lang="en-US" sz="2000" dirty="0"/>
              <a:t>Stakeholder Register</a:t>
            </a:r>
          </a:p>
          <a:p>
            <a:pPr lvl="4">
              <a:buFont typeface="Courier New" pitchFamily="49" charset="0"/>
              <a:buChar char="o"/>
            </a:pPr>
            <a:r>
              <a:rPr lang="en-US" sz="2000" dirty="0"/>
              <a:t>Goals (business requirement)</a:t>
            </a:r>
          </a:p>
          <a:p>
            <a:pPr lvl="4">
              <a:buFont typeface="Courier New" pitchFamily="49" charset="0"/>
              <a:buChar char="o"/>
            </a:pPr>
            <a:r>
              <a:rPr lang="en-US" sz="2000" dirty="0"/>
              <a:t>Expectations (user requirement)</a:t>
            </a:r>
            <a:endParaRPr lang="en-US" sz="2000" b="1" dirty="0"/>
          </a:p>
        </p:txBody>
      </p:sp>
      <p:sp>
        <p:nvSpPr>
          <p:cNvPr id="4" name="Slide Number Placeholder 3"/>
          <p:cNvSpPr>
            <a:spLocks noGrp="1"/>
          </p:cNvSpPr>
          <p:nvPr>
            <p:ph type="sldNum" sz="quarter" idx="12"/>
          </p:nvPr>
        </p:nvSpPr>
        <p:spPr>
          <a:xfrm>
            <a:off x="11766177" y="605119"/>
            <a:ext cx="251652" cy="1027738"/>
          </a:xfrm>
        </p:spPr>
        <p:txBody>
          <a:bodyPr vert="vert270"/>
          <a:lstStyle/>
          <a:p>
            <a:r>
              <a:rPr lang="en-US" sz="1400" b="1" dirty="0"/>
              <a:t>Slide-</a:t>
            </a:r>
            <a:fld id="{D57F1E4F-1CFF-5643-939E-217C01CDF565}" type="slidenum">
              <a:rPr lang="en-US" sz="1400" b="1" smtClean="0"/>
              <a:pPr/>
              <a:t>22</a:t>
            </a:fld>
            <a:endParaRPr lang="en-US" sz="1400" b="1" dirty="0"/>
          </a:p>
        </p:txBody>
      </p:sp>
      <p:sp>
        <p:nvSpPr>
          <p:cNvPr id="5" name="Content Placeholder 2">
            <a:extLst>
              <a:ext uri="{FF2B5EF4-FFF2-40B4-BE49-F238E27FC236}">
                <a16:creationId xmlns:a16="http://schemas.microsoft.com/office/drawing/2014/main" id="{10A97337-5F01-42EB-8A83-5B414283470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0936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specification</a:t>
            </a:r>
          </a:p>
        </p:txBody>
      </p:sp>
      <p:sp>
        <p:nvSpPr>
          <p:cNvPr id="3" name="Content Placeholder 2"/>
          <p:cNvSpPr>
            <a:spLocks noGrp="1"/>
          </p:cNvSpPr>
          <p:nvPr>
            <p:ph idx="1"/>
          </p:nvPr>
        </p:nvSpPr>
        <p:spPr>
          <a:xfrm>
            <a:off x="425823" y="1907177"/>
            <a:ext cx="11340354" cy="4702630"/>
          </a:xfrm>
        </p:spPr>
        <p:txBody>
          <a:bodyPr>
            <a:noAutofit/>
          </a:bodyPr>
          <a:lstStyle/>
          <a:p>
            <a:pPr marL="457200" indent="-457200">
              <a:buFont typeface="Wingdings" pitchFamily="2" charset="2"/>
              <a:buChar char="q"/>
            </a:pPr>
            <a:r>
              <a:rPr lang="en-US" sz="2200" dirty="0"/>
              <a:t>Functional Requirements</a:t>
            </a:r>
          </a:p>
          <a:p>
            <a:pPr marL="973138" lvl="2" indent="-285750">
              <a:buFont typeface="Courier New" panose="02070309020205020404" pitchFamily="49" charset="0"/>
              <a:buChar char="o"/>
            </a:pPr>
            <a:r>
              <a:rPr lang="en-US" sz="2200" dirty="0">
                <a:solidFill>
                  <a:srgbClr val="0070C0"/>
                </a:solidFill>
              </a:rPr>
              <a:t>define </a:t>
            </a:r>
            <a:r>
              <a:rPr lang="en-US" sz="2200" b="1" dirty="0">
                <a:solidFill>
                  <a:srgbClr val="0070C0"/>
                </a:solidFill>
              </a:rPr>
              <a:t>what</a:t>
            </a:r>
            <a:r>
              <a:rPr lang="en-US" sz="2200" dirty="0">
                <a:solidFill>
                  <a:srgbClr val="0070C0"/>
                </a:solidFill>
              </a:rPr>
              <a:t> the system that will be the end product of the project is to do</a:t>
            </a:r>
          </a:p>
          <a:p>
            <a:pPr marL="457200" indent="-457200">
              <a:buFont typeface="Wingdings" pitchFamily="2" charset="2"/>
              <a:buChar char="q"/>
            </a:pPr>
            <a:r>
              <a:rPr lang="en-US" sz="2200" dirty="0"/>
              <a:t>Quality Requirements</a:t>
            </a:r>
          </a:p>
          <a:p>
            <a:pPr marL="973138" lvl="2" indent="-285750">
              <a:buFont typeface="Courier New" panose="02070309020205020404" pitchFamily="49" charset="0"/>
              <a:buChar char="o"/>
            </a:pPr>
            <a:r>
              <a:rPr lang="en-US" sz="2200" dirty="0">
                <a:solidFill>
                  <a:srgbClr val="0070C0"/>
                </a:solidFill>
              </a:rPr>
              <a:t>define </a:t>
            </a:r>
            <a:r>
              <a:rPr lang="en-US" sz="2200" b="1" dirty="0">
                <a:solidFill>
                  <a:srgbClr val="0070C0"/>
                </a:solidFill>
              </a:rPr>
              <a:t>how</a:t>
            </a:r>
            <a:r>
              <a:rPr lang="en-US" sz="2200" dirty="0">
                <a:solidFill>
                  <a:srgbClr val="0070C0"/>
                </a:solidFill>
              </a:rPr>
              <a:t> the system that will be the end product of the project is to do</a:t>
            </a:r>
          </a:p>
          <a:p>
            <a:pPr marL="457200" indent="-457200">
              <a:buFont typeface="Wingdings" pitchFamily="2" charset="2"/>
              <a:buChar char="q"/>
            </a:pPr>
            <a:r>
              <a:rPr lang="en-US" sz="2200" dirty="0"/>
              <a:t>Resource Requirements</a:t>
            </a:r>
          </a:p>
          <a:p>
            <a:pPr marL="973138" lvl="2" indent="-285750">
              <a:buFont typeface="Courier New" panose="02070309020205020404" pitchFamily="49" charset="0"/>
              <a:buChar char="o"/>
            </a:pPr>
            <a:r>
              <a:rPr lang="en-US" sz="2200" dirty="0">
                <a:solidFill>
                  <a:srgbClr val="0070C0"/>
                </a:solidFill>
              </a:rPr>
              <a:t>define a record of </a:t>
            </a:r>
            <a:r>
              <a:rPr lang="en-US" sz="2200" b="1" dirty="0">
                <a:solidFill>
                  <a:srgbClr val="0070C0"/>
                </a:solidFill>
              </a:rPr>
              <a:t>how much</a:t>
            </a:r>
            <a:r>
              <a:rPr lang="en-US" sz="2200" dirty="0">
                <a:solidFill>
                  <a:srgbClr val="0070C0"/>
                </a:solidFill>
              </a:rPr>
              <a:t> the organization is willing to spend on the system</a:t>
            </a:r>
          </a:p>
          <a:p>
            <a:pPr marL="457200" indent="-457200">
              <a:buFont typeface="Wingdings" pitchFamily="2" charset="2"/>
              <a:buChar char="q"/>
            </a:pPr>
            <a:r>
              <a:rPr lang="en-US" sz="2200" dirty="0"/>
              <a:t>Tradeoff</a:t>
            </a:r>
          </a:p>
          <a:p>
            <a:pPr marL="973138" lvl="2" indent="-285750">
              <a:buFont typeface="Courier New" panose="02070309020205020404" pitchFamily="49" charset="0"/>
              <a:buChar char="o"/>
            </a:pPr>
            <a:r>
              <a:rPr lang="en-US" sz="2200" i="1" dirty="0">
                <a:solidFill>
                  <a:srgbClr val="0070C0"/>
                </a:solidFill>
              </a:rPr>
              <a:t>Everybody likes exceptionally reliable and user-friendly systems with the exact required functionality but might be expensive</a:t>
            </a: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23</a:t>
            </a:fld>
            <a:r>
              <a:rPr lang="en-US" sz="1400" b="1" dirty="0"/>
              <a:t> </a:t>
            </a:r>
          </a:p>
        </p:txBody>
      </p:sp>
      <p:sp>
        <p:nvSpPr>
          <p:cNvPr id="6" name="Content Placeholder 2">
            <a:extLst>
              <a:ext uri="{FF2B5EF4-FFF2-40B4-BE49-F238E27FC236}">
                <a16:creationId xmlns:a16="http://schemas.microsoft.com/office/drawing/2014/main" id="{FE7AE71A-E533-43BD-B78A-E9637EDAFCC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92972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Information and control in organization</a:t>
            </a:r>
          </a:p>
        </p:txBody>
      </p:sp>
      <p:pic>
        <p:nvPicPr>
          <p:cNvPr id="6" name="Picture 5" descr="InformationFlow.png"/>
          <p:cNvPicPr>
            <a:picLocks noChangeAspect="1"/>
          </p:cNvPicPr>
          <p:nvPr/>
        </p:nvPicPr>
        <p:blipFill>
          <a:blip r:embed="rId2" cstate="print"/>
          <a:stretch>
            <a:fillRect/>
          </a:stretch>
        </p:blipFill>
        <p:spPr>
          <a:xfrm>
            <a:off x="1789611" y="1998617"/>
            <a:ext cx="9117874" cy="44936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24</a:t>
            </a:fld>
            <a:r>
              <a:rPr lang="en-US" sz="1400" b="1" dirty="0"/>
              <a:t> </a:t>
            </a:r>
          </a:p>
        </p:txBody>
      </p:sp>
      <p:sp>
        <p:nvSpPr>
          <p:cNvPr id="5" name="Content Placeholder 2">
            <a:extLst>
              <a:ext uri="{FF2B5EF4-FFF2-40B4-BE49-F238E27FC236}">
                <a16:creationId xmlns:a16="http://schemas.microsoft.com/office/drawing/2014/main" id="{F781F3DF-4EF2-460B-8822-5996597B394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1987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Information and control in organization</a:t>
            </a:r>
          </a:p>
        </p:txBody>
      </p:sp>
      <p:sp>
        <p:nvSpPr>
          <p:cNvPr id="3" name="Content Placeholder 2"/>
          <p:cNvSpPr>
            <a:spLocks noGrp="1"/>
          </p:cNvSpPr>
          <p:nvPr>
            <p:ph idx="1"/>
          </p:nvPr>
        </p:nvSpPr>
        <p:spPr>
          <a:xfrm>
            <a:off x="425823" y="1907177"/>
            <a:ext cx="11340354" cy="4702630"/>
          </a:xfrm>
        </p:spPr>
        <p:txBody>
          <a:bodyPr>
            <a:noAutofit/>
          </a:bodyPr>
          <a:lstStyle/>
          <a:p>
            <a:pPr marL="342900" indent="-342900">
              <a:buFont typeface="Wingdings" pitchFamily="2" charset="2"/>
              <a:buChar char="q"/>
            </a:pPr>
            <a:r>
              <a:rPr lang="en-US" sz="2200" dirty="0"/>
              <a:t>Levels of DECISION MAKING &amp; INFORMATION</a:t>
            </a:r>
            <a:r>
              <a:rPr lang="en-US" sz="2200" b="1" dirty="0"/>
              <a:t>:</a:t>
            </a:r>
            <a:endParaRPr lang="en-US" sz="2200" dirty="0"/>
          </a:p>
          <a:p>
            <a:pPr marL="576263" lvl="1" indent="-342900">
              <a:buFont typeface="Courier New" panose="02070309020205020404" pitchFamily="49" charset="0"/>
              <a:buChar char="o"/>
            </a:pPr>
            <a:r>
              <a:rPr lang="en-US" sz="2200" dirty="0">
                <a:solidFill>
                  <a:srgbClr val="0070C0"/>
                </a:solidFill>
              </a:rPr>
              <a:t>Strategic Decision Making</a:t>
            </a:r>
          </a:p>
          <a:p>
            <a:pPr lvl="3">
              <a:buFont typeface="Wingdings" panose="05000000000000000000" pitchFamily="2" charset="2"/>
              <a:buChar char="§"/>
            </a:pPr>
            <a:r>
              <a:rPr lang="en-US" sz="2200" dirty="0"/>
              <a:t>essentially about deciding objectives</a:t>
            </a:r>
            <a:br>
              <a:rPr lang="en-US" sz="2200" dirty="0"/>
            </a:br>
            <a:endParaRPr lang="en-US" sz="2200" dirty="0"/>
          </a:p>
          <a:p>
            <a:pPr marL="576263" lvl="1" indent="-342900">
              <a:buFont typeface="Courier New" panose="02070309020205020404" pitchFamily="49" charset="0"/>
              <a:buChar char="o"/>
            </a:pPr>
            <a:r>
              <a:rPr lang="en-US" sz="2200" dirty="0">
                <a:solidFill>
                  <a:srgbClr val="0070C0"/>
                </a:solidFill>
              </a:rPr>
              <a:t>Tactical Decision Making</a:t>
            </a:r>
          </a:p>
          <a:p>
            <a:pPr lvl="3">
              <a:buFont typeface="Wingdings" panose="05000000000000000000" pitchFamily="2" charset="2"/>
              <a:buChar char="§"/>
            </a:pPr>
            <a:r>
              <a:rPr lang="en-US" sz="2200" dirty="0"/>
              <a:t>ensures that the objectives are fulfilled</a:t>
            </a:r>
            <a:br>
              <a:rPr lang="en-US" sz="2200" dirty="0"/>
            </a:br>
            <a:endParaRPr lang="en-US" sz="2200" dirty="0"/>
          </a:p>
          <a:p>
            <a:pPr marL="576263" lvl="1" indent="-342900">
              <a:buFont typeface="Courier New" panose="02070309020205020404" pitchFamily="49" charset="0"/>
              <a:buChar char="o"/>
            </a:pPr>
            <a:r>
              <a:rPr lang="en-US" sz="2200" dirty="0">
                <a:solidFill>
                  <a:srgbClr val="0070C0"/>
                </a:solidFill>
              </a:rPr>
              <a:t>Operational Decision Making</a:t>
            </a:r>
          </a:p>
          <a:p>
            <a:pPr lvl="3">
              <a:buFont typeface="Wingdings" panose="05000000000000000000" pitchFamily="2" charset="2"/>
              <a:buChar char="§"/>
            </a:pPr>
            <a:r>
              <a:rPr lang="en-US" sz="2200" dirty="0"/>
              <a:t>relates to the day-to-day work of implementing the project</a:t>
            </a:r>
          </a:p>
        </p:txBody>
      </p:sp>
      <p:sp>
        <p:nvSpPr>
          <p:cNvPr id="6"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25</a:t>
            </a:fld>
            <a:r>
              <a:rPr lang="en-US" sz="1400" b="1" dirty="0"/>
              <a:t> </a:t>
            </a:r>
          </a:p>
        </p:txBody>
      </p:sp>
      <p:sp>
        <p:nvSpPr>
          <p:cNvPr id="5" name="Content Placeholder 2">
            <a:extLst>
              <a:ext uri="{FF2B5EF4-FFF2-40B4-BE49-F238E27FC236}">
                <a16:creationId xmlns:a16="http://schemas.microsoft.com/office/drawing/2014/main" id="{49EBE758-144E-49FB-B80C-70FD2EA85C0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3734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Information and control in organization</a:t>
            </a:r>
          </a:p>
        </p:txBody>
      </p:sp>
      <p:sp>
        <p:nvSpPr>
          <p:cNvPr id="3" name="Content Placeholder 2"/>
          <p:cNvSpPr>
            <a:spLocks noGrp="1"/>
          </p:cNvSpPr>
          <p:nvPr>
            <p:ph idx="1"/>
          </p:nvPr>
        </p:nvSpPr>
        <p:spPr>
          <a:xfrm>
            <a:off x="425823" y="1907178"/>
            <a:ext cx="11340354" cy="1332412"/>
          </a:xfrm>
        </p:spPr>
        <p:txBody>
          <a:bodyPr>
            <a:noAutofit/>
          </a:bodyPr>
          <a:lstStyle/>
          <a:p>
            <a:pPr>
              <a:buFont typeface="Wingdings" pitchFamily="2" charset="2"/>
              <a:buChar char="q"/>
            </a:pPr>
            <a:r>
              <a:rPr lang="en-US" sz="2200" dirty="0"/>
              <a:t>Differences in Types Of Information:</a:t>
            </a:r>
          </a:p>
          <a:p>
            <a:pPr lvl="1">
              <a:buFont typeface="Courier New" pitchFamily="49" charset="0"/>
              <a:buChar char="o"/>
            </a:pPr>
            <a:r>
              <a:rPr lang="en-US" sz="2200" b="1" dirty="0">
                <a:solidFill>
                  <a:srgbClr val="0070C0"/>
                </a:solidFill>
              </a:rPr>
              <a:t>Effectiveness</a:t>
            </a:r>
            <a:r>
              <a:rPr lang="en-US" sz="2200" dirty="0">
                <a:solidFill>
                  <a:srgbClr val="0070C0"/>
                </a:solidFill>
              </a:rPr>
              <a:t> is concerned with doing the right thing.</a:t>
            </a:r>
          </a:p>
          <a:p>
            <a:pPr lvl="1">
              <a:buFont typeface="Courier New" pitchFamily="49" charset="0"/>
              <a:buChar char="o"/>
            </a:pPr>
            <a:r>
              <a:rPr lang="en-US" sz="2200" b="1" dirty="0">
                <a:solidFill>
                  <a:srgbClr val="0070C0"/>
                </a:solidFill>
              </a:rPr>
              <a:t>Efficiency</a:t>
            </a:r>
            <a:r>
              <a:rPr lang="en-US" sz="2200" dirty="0">
                <a:solidFill>
                  <a:srgbClr val="0070C0"/>
                </a:solidFill>
              </a:rPr>
              <a:t> is carrying out a task making the best possible use of the resources</a:t>
            </a:r>
          </a:p>
        </p:txBody>
      </p:sp>
      <p:pic>
        <p:nvPicPr>
          <p:cNvPr id="5" name="Picture 4" descr="TypesOfInfo.png"/>
          <p:cNvPicPr>
            <a:picLocks noChangeAspect="1"/>
          </p:cNvPicPr>
          <p:nvPr/>
        </p:nvPicPr>
        <p:blipFill>
          <a:blip r:embed="rId2" cstate="print"/>
          <a:stretch>
            <a:fillRect/>
          </a:stretch>
        </p:blipFill>
        <p:spPr>
          <a:xfrm>
            <a:off x="1698171" y="3430812"/>
            <a:ext cx="9133114" cy="32181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26</a:t>
            </a:fld>
            <a:r>
              <a:rPr lang="en-US" sz="1400" b="1" dirty="0"/>
              <a:t> </a:t>
            </a:r>
          </a:p>
        </p:txBody>
      </p:sp>
      <p:sp>
        <p:nvSpPr>
          <p:cNvPr id="6" name="Content Placeholder 2">
            <a:extLst>
              <a:ext uri="{FF2B5EF4-FFF2-40B4-BE49-F238E27FC236}">
                <a16:creationId xmlns:a16="http://schemas.microsoft.com/office/drawing/2014/main" id="{9E59D5FE-5916-411A-B870-A2001FAE9D6F}"/>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77009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4"/>
            <a:ext cx="11025052" cy="731518"/>
          </a:xfrm>
        </p:spPr>
        <p:txBody>
          <a:bodyPr>
            <a:noAutofit/>
          </a:bodyPr>
          <a:lstStyle/>
          <a:p>
            <a:pPr>
              <a:lnSpc>
                <a:spcPct val="90000"/>
              </a:lnSpc>
              <a:spcBef>
                <a:spcPts val="300"/>
              </a:spcBef>
            </a:pPr>
            <a:r>
              <a:rPr lang="en-US" sz="2000" dirty="0">
                <a:ea typeface="ＭＳ Ｐゴシック" pitchFamily="34" charset="-128"/>
              </a:rPr>
              <a:t>Bob Hughes and Mike </a:t>
            </a:r>
            <a:r>
              <a:rPr lang="en-US" sz="2000" dirty="0" err="1">
                <a:ea typeface="ＭＳ Ｐゴシック" pitchFamily="34" charset="-128"/>
              </a:rPr>
              <a:t>Cotterel</a:t>
            </a:r>
            <a:r>
              <a:rPr lang="en-US" sz="2000" dirty="0">
                <a:ea typeface="ＭＳ Ｐゴシック" pitchFamily="34" charset="-128"/>
              </a:rPr>
              <a:t> (1999). </a:t>
            </a:r>
            <a:r>
              <a:rPr lang="en-US" sz="2000" i="1" dirty="0">
                <a:ea typeface="ＭＳ Ｐゴシック" pitchFamily="34" charset="-128"/>
              </a:rPr>
              <a:t>Software Project Management </a:t>
            </a:r>
            <a:r>
              <a:rPr lang="en-US" sz="2000" dirty="0">
                <a:ea typeface="ＭＳ Ｐゴシック" pitchFamily="34" charset="-128"/>
              </a:rPr>
              <a:t>(Second Edition)</a:t>
            </a:r>
            <a:r>
              <a:rPr lang="en-US" sz="2000" i="1" dirty="0">
                <a:ea typeface="ＭＳ Ｐゴシック" pitchFamily="34" charset="-128"/>
              </a:rPr>
              <a:t>.</a:t>
            </a: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27</a:t>
            </a:fld>
            <a:r>
              <a:rPr lang="en-US" sz="1400" b="1" dirty="0"/>
              <a:t> </a:t>
            </a:r>
          </a:p>
        </p:txBody>
      </p:sp>
      <p:sp>
        <p:nvSpPr>
          <p:cNvPr id="5" name="Content Placeholder 2">
            <a:extLst>
              <a:ext uri="{FF2B5EF4-FFF2-40B4-BE49-F238E27FC236}">
                <a16:creationId xmlns:a16="http://schemas.microsoft.com/office/drawing/2014/main" id="{761D6B9D-680C-49DF-B31F-7390EDE5DF2B}"/>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Work vs. Project</a:t>
            </a:r>
            <a:endParaRPr lang="en-GB" dirty="0"/>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3</a:t>
            </a:fld>
            <a:endParaRPr lang="en-US" sz="1400" b="1" dirty="0"/>
          </a:p>
        </p:txBody>
      </p:sp>
      <p:sp>
        <p:nvSpPr>
          <p:cNvPr id="7" name="Content Placeholder 8"/>
          <p:cNvSpPr>
            <a:spLocks noGrp="1"/>
          </p:cNvSpPr>
          <p:nvPr>
            <p:ph sz="half" idx="4294967295"/>
          </p:nvPr>
        </p:nvSpPr>
        <p:spPr>
          <a:xfrm>
            <a:off x="1058093" y="2139315"/>
            <a:ext cx="5512526" cy="4065541"/>
          </a:xfrm>
          <a:prstGeom prst="rect">
            <a:avLst/>
          </a:prstGeom>
        </p:spPr>
        <p:txBody>
          <a:bodyPr>
            <a:normAutofit/>
          </a:bodyPr>
          <a:lstStyle/>
          <a:p>
            <a:pPr marL="342900" lvl="0" indent="-342900">
              <a:buNone/>
            </a:pPr>
            <a:r>
              <a:rPr lang="en-US" sz="2000" b="1" u="sng" dirty="0">
                <a:solidFill>
                  <a:srgbClr val="C00000"/>
                </a:solidFill>
              </a:rPr>
              <a:t>Operational Work</a:t>
            </a:r>
            <a:endParaRPr lang="en-US" sz="2000" dirty="0"/>
          </a:p>
          <a:p>
            <a:pPr marL="342900" indent="-342900">
              <a:buFont typeface="Wingdings" pitchFamily="2" charset="2"/>
              <a:buChar char="§"/>
            </a:pPr>
            <a:r>
              <a:rPr lang="en-US" sz="2200" dirty="0"/>
              <a:t>On going / Day to day work</a:t>
            </a:r>
          </a:p>
          <a:p>
            <a:pPr marL="342900" indent="-342900">
              <a:buFont typeface="Wingdings" pitchFamily="2" charset="2"/>
              <a:buChar char="§"/>
            </a:pPr>
            <a:r>
              <a:rPr lang="en-US" sz="2200" dirty="0"/>
              <a:t>Has no beginning or end</a:t>
            </a:r>
          </a:p>
          <a:p>
            <a:pPr marL="342900" indent="-342900">
              <a:buFont typeface="Wingdings" pitchFamily="2" charset="2"/>
              <a:buChar char="§"/>
            </a:pPr>
            <a:r>
              <a:rPr lang="en-US" sz="2200" dirty="0"/>
              <a:t>Keeps the business running</a:t>
            </a:r>
          </a:p>
          <a:p>
            <a:pPr marL="342900" indent="-342900">
              <a:buFont typeface="Wingdings" pitchFamily="2" charset="2"/>
              <a:buChar char="§"/>
            </a:pPr>
            <a:r>
              <a:rPr lang="en-US" sz="2200" dirty="0"/>
              <a:t>Maintains the product</a:t>
            </a:r>
          </a:p>
          <a:p>
            <a:pPr marL="342900" indent="-342900">
              <a:buFont typeface="Wingdings" pitchFamily="2" charset="2"/>
              <a:buChar char="§"/>
            </a:pPr>
            <a:r>
              <a:rPr lang="en-US" sz="2200" dirty="0"/>
              <a:t>Maintains the core work for projects</a:t>
            </a:r>
          </a:p>
          <a:p>
            <a:pPr marL="342900" indent="-342900">
              <a:buFont typeface="Wingdings" pitchFamily="2" charset="2"/>
              <a:buChar char="§"/>
            </a:pPr>
            <a:r>
              <a:rPr lang="en-US" sz="2200" dirty="0"/>
              <a:t>Represents all the work the business does</a:t>
            </a:r>
          </a:p>
        </p:txBody>
      </p:sp>
      <p:sp>
        <p:nvSpPr>
          <p:cNvPr id="9" name="Content Placeholder 10"/>
          <p:cNvSpPr>
            <a:spLocks noGrp="1"/>
          </p:cNvSpPr>
          <p:nvPr>
            <p:ph sz="quarter" idx="4294967295"/>
          </p:nvPr>
        </p:nvSpPr>
        <p:spPr>
          <a:xfrm>
            <a:off x="6995159" y="2139315"/>
            <a:ext cx="4291149" cy="3477713"/>
          </a:xfrm>
          <a:prstGeom prst="rect">
            <a:avLst/>
          </a:prstGeom>
        </p:spPr>
        <p:txBody>
          <a:bodyPr>
            <a:normAutofit/>
          </a:bodyPr>
          <a:lstStyle/>
          <a:p>
            <a:pPr marL="342900" lvl="0" indent="-342900">
              <a:buNone/>
            </a:pPr>
            <a:r>
              <a:rPr lang="en-US" sz="2000" b="1" u="sng" dirty="0">
                <a:solidFill>
                  <a:srgbClr val="C00000"/>
                </a:solidFill>
              </a:rPr>
              <a:t>Project</a:t>
            </a:r>
            <a:endParaRPr lang="en-US" sz="2000" dirty="0"/>
          </a:p>
          <a:p>
            <a:pPr marL="342900" indent="-342900">
              <a:buFont typeface="Wingdings" pitchFamily="2" charset="2"/>
              <a:buChar char="§"/>
            </a:pPr>
            <a:r>
              <a:rPr lang="en-US" sz="2200" dirty="0"/>
              <a:t>Temporary</a:t>
            </a:r>
          </a:p>
          <a:p>
            <a:pPr marL="342900" indent="-342900">
              <a:buFont typeface="Wingdings" pitchFamily="2" charset="2"/>
              <a:buChar char="§"/>
            </a:pPr>
            <a:r>
              <a:rPr lang="en-US" sz="2200" dirty="0"/>
              <a:t>Has an expiration date</a:t>
            </a:r>
          </a:p>
          <a:p>
            <a:pPr marL="342900" indent="-342900">
              <a:buFont typeface="Wingdings" pitchFamily="2" charset="2"/>
              <a:buChar char="§"/>
            </a:pPr>
            <a:r>
              <a:rPr lang="en-US" sz="2200" dirty="0"/>
              <a:t>Helps to expand the business</a:t>
            </a:r>
          </a:p>
          <a:p>
            <a:pPr marL="342900" indent="-342900">
              <a:buFont typeface="Wingdings" pitchFamily="2" charset="2"/>
              <a:buChar char="§"/>
            </a:pPr>
            <a:r>
              <a:rPr lang="en-US" sz="2200" dirty="0"/>
              <a:t>Builds new products</a:t>
            </a:r>
          </a:p>
          <a:p>
            <a:pPr marL="342900" indent="-342900">
              <a:buFont typeface="Wingdings" pitchFamily="2" charset="2"/>
              <a:buChar char="§"/>
            </a:pPr>
            <a:r>
              <a:rPr lang="en-US" sz="2200" dirty="0"/>
              <a:t>Changes the way of business</a:t>
            </a:r>
          </a:p>
        </p:txBody>
      </p:sp>
      <p:sp>
        <p:nvSpPr>
          <p:cNvPr id="6" name="Content Placeholder 2">
            <a:extLst>
              <a:ext uri="{FF2B5EF4-FFF2-40B4-BE49-F238E27FC236}">
                <a16:creationId xmlns:a16="http://schemas.microsoft.com/office/drawing/2014/main" id="{36A800FA-BCB4-430B-A4A5-2280C39C2FD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4069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project</a:t>
            </a:r>
          </a:p>
        </p:txBody>
      </p:sp>
      <p:sp>
        <p:nvSpPr>
          <p:cNvPr id="3" name="Content Placeholder 2"/>
          <p:cNvSpPr>
            <a:spLocks noGrp="1"/>
          </p:cNvSpPr>
          <p:nvPr>
            <p:ph idx="1"/>
          </p:nvPr>
        </p:nvSpPr>
        <p:spPr>
          <a:xfrm>
            <a:off x="803261" y="1841863"/>
            <a:ext cx="10652865" cy="4573685"/>
          </a:xfrm>
        </p:spPr>
        <p:txBody>
          <a:bodyPr>
            <a:noAutofit/>
          </a:bodyPr>
          <a:lstStyle/>
          <a:p>
            <a:pPr>
              <a:buFont typeface="Wingdings" panose="05000000000000000000" pitchFamily="2" charset="2"/>
              <a:buChar char="q"/>
            </a:pPr>
            <a:r>
              <a:rPr lang="en-US" sz="2200" dirty="0"/>
              <a:t>The process of making visible that which is invisible</a:t>
            </a:r>
          </a:p>
          <a:p>
            <a:pPr>
              <a:buFont typeface="Wingdings" panose="05000000000000000000" pitchFamily="2" charset="2"/>
              <a:buChar char="q"/>
            </a:pPr>
            <a:r>
              <a:rPr lang="en-US" sz="2200" dirty="0"/>
              <a:t>Comparisons with other types of project:</a:t>
            </a:r>
          </a:p>
          <a:p>
            <a:pPr marL="436288" indent="-342900">
              <a:buFont typeface="Courier New" panose="02070309020205020404" pitchFamily="49" charset="0"/>
              <a:buChar char="o"/>
            </a:pPr>
            <a:r>
              <a:rPr lang="en-US" sz="2200" b="1" dirty="0">
                <a:solidFill>
                  <a:srgbClr val="C00000"/>
                </a:solidFill>
              </a:rPr>
              <a:t>Invisibility: </a:t>
            </a:r>
            <a:r>
              <a:rPr lang="en-US" sz="2200" dirty="0">
                <a:solidFill>
                  <a:srgbClr val="0070C0"/>
                </a:solidFill>
              </a:rPr>
              <a:t>When a bridge is being constructed the progress being made can actually be seen</a:t>
            </a:r>
          </a:p>
          <a:p>
            <a:pPr marL="436288" indent="-342900">
              <a:buFont typeface="Courier New" panose="02070309020205020404" pitchFamily="49" charset="0"/>
              <a:buChar char="o"/>
            </a:pPr>
            <a:r>
              <a:rPr lang="en-US" sz="2200" b="1" dirty="0">
                <a:solidFill>
                  <a:srgbClr val="C00000"/>
                </a:solidFill>
              </a:rPr>
              <a:t>Complexity: </a:t>
            </a:r>
            <a:r>
              <a:rPr lang="en-US" sz="2200" dirty="0">
                <a:solidFill>
                  <a:srgbClr val="0070C0"/>
                </a:solidFill>
              </a:rPr>
              <a:t>Software products contain more complexity (e.g. logical) than other engineered artifacts</a:t>
            </a:r>
          </a:p>
          <a:p>
            <a:pPr marL="436288" indent="-342900">
              <a:buFont typeface="Courier New" panose="02070309020205020404" pitchFamily="49" charset="0"/>
              <a:buChar char="o"/>
            </a:pPr>
            <a:r>
              <a:rPr lang="en-US" sz="2200" b="1" dirty="0">
                <a:solidFill>
                  <a:srgbClr val="C00000"/>
                </a:solidFill>
              </a:rPr>
              <a:t>Conformity: </a:t>
            </a:r>
            <a:r>
              <a:rPr lang="en-US" sz="2200" dirty="0">
                <a:solidFill>
                  <a:srgbClr val="0070C0"/>
                </a:solidFill>
              </a:rPr>
              <a:t>Traditional’ engineers usually work with physical systems and materials (e.g. cement, steel) that have complexity, but these are governed by consistent physical laws. Software developers have to conform to the requirements of human clients.</a:t>
            </a:r>
          </a:p>
          <a:p>
            <a:pPr marL="436288" indent="-342900">
              <a:buFont typeface="Courier New" panose="02070309020205020404" pitchFamily="49" charset="0"/>
              <a:buChar char="o"/>
            </a:pPr>
            <a:r>
              <a:rPr lang="en-US" sz="2200" b="1" dirty="0">
                <a:solidFill>
                  <a:srgbClr val="C00000"/>
                </a:solidFill>
              </a:rPr>
              <a:t>Flexibility: </a:t>
            </a:r>
            <a:r>
              <a:rPr lang="en-US" sz="2200" dirty="0">
                <a:solidFill>
                  <a:srgbClr val="0070C0"/>
                </a:solidFill>
              </a:rPr>
              <a:t>The software systems are likely to be subject to a higher degree of change</a:t>
            </a: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- 3 </a:t>
            </a:r>
          </a:p>
        </p:txBody>
      </p:sp>
      <p:sp>
        <p:nvSpPr>
          <p:cNvPr id="6" name="Content Placeholder 2">
            <a:extLst>
              <a:ext uri="{FF2B5EF4-FFF2-40B4-BE49-F238E27FC236}">
                <a16:creationId xmlns:a16="http://schemas.microsoft.com/office/drawing/2014/main" id="{9071D913-1152-48BB-80F8-3962BBF5033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92816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management</a:t>
            </a:r>
          </a:p>
        </p:txBody>
      </p:sp>
      <p:sp>
        <p:nvSpPr>
          <p:cNvPr id="3" name="Content Placeholder 2"/>
          <p:cNvSpPr>
            <a:spLocks noGrp="1"/>
          </p:cNvSpPr>
          <p:nvPr>
            <p:ph idx="1"/>
          </p:nvPr>
        </p:nvSpPr>
        <p:spPr>
          <a:xfrm>
            <a:off x="581193" y="1841863"/>
            <a:ext cx="10874934" cy="3657600"/>
          </a:xfrm>
        </p:spPr>
        <p:txBody>
          <a:bodyPr>
            <a:noAutofit/>
          </a:bodyPr>
          <a:lstStyle/>
          <a:p>
            <a:pPr marL="342900" indent="-342900">
              <a:buFont typeface="Wingdings" pitchFamily="2" charset="2"/>
              <a:buChar char="q"/>
            </a:pPr>
            <a:r>
              <a:rPr lang="en-US" sz="2200" dirty="0"/>
              <a:t>Project Management uses skills, knowledge, and resources to satisfy project requirements</a:t>
            </a:r>
          </a:p>
          <a:p>
            <a:pPr marL="342900" indent="-342900">
              <a:buFont typeface="Wingdings" pitchFamily="2" charset="2"/>
              <a:buChar char="q"/>
            </a:pPr>
            <a:r>
              <a:rPr lang="en-US" sz="2200" dirty="0"/>
              <a:t>The Project Manager is:</a:t>
            </a:r>
          </a:p>
          <a:p>
            <a:pPr marL="1030288" lvl="2" indent="-342900">
              <a:buFont typeface="Courier New" panose="02070309020205020404" pitchFamily="49" charset="0"/>
              <a:buChar char="o"/>
            </a:pPr>
            <a:r>
              <a:rPr lang="en-US" sz="2200" dirty="0">
                <a:solidFill>
                  <a:srgbClr val="0070C0"/>
                </a:solidFill>
              </a:rPr>
              <a:t>In control of the project</a:t>
            </a:r>
          </a:p>
          <a:p>
            <a:pPr marL="1030288" lvl="2" indent="-342900">
              <a:buFont typeface="Courier New" panose="02070309020205020404" pitchFamily="49" charset="0"/>
              <a:buChar char="o"/>
            </a:pPr>
            <a:r>
              <a:rPr lang="en-US" sz="2200" dirty="0">
                <a:solidFill>
                  <a:srgbClr val="0070C0"/>
                </a:solidFill>
              </a:rPr>
              <a:t>Formally empowered to use organizational resources</a:t>
            </a:r>
          </a:p>
          <a:p>
            <a:pPr marL="1030288" lvl="2" indent="-342900">
              <a:buFont typeface="Courier New" panose="02070309020205020404" pitchFamily="49" charset="0"/>
              <a:buChar char="o"/>
            </a:pPr>
            <a:r>
              <a:rPr lang="en-US" sz="2200" dirty="0">
                <a:solidFill>
                  <a:srgbClr val="0070C0"/>
                </a:solidFill>
              </a:rPr>
              <a:t>Authorized to spend the project’s budget</a:t>
            </a:r>
          </a:p>
          <a:p>
            <a:pPr marL="1030288" lvl="2" indent="-342900">
              <a:buFont typeface="Courier New" panose="02070309020205020404" pitchFamily="49" charset="0"/>
              <a:buChar char="o"/>
            </a:pPr>
            <a:r>
              <a:rPr lang="en-US" sz="2200" dirty="0">
                <a:solidFill>
                  <a:srgbClr val="0070C0"/>
                </a:solidFill>
              </a:rPr>
              <a:t>Authorized to make decisions for the project</a:t>
            </a: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- 4 </a:t>
            </a:r>
          </a:p>
        </p:txBody>
      </p:sp>
      <p:sp>
        <p:nvSpPr>
          <p:cNvPr id="6" name="Content Placeholder 2">
            <a:extLst>
              <a:ext uri="{FF2B5EF4-FFF2-40B4-BE49-F238E27FC236}">
                <a16:creationId xmlns:a16="http://schemas.microsoft.com/office/drawing/2014/main" id="{B31D767B-148A-47C5-98F4-44548E97AD4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888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Project management activities</a:t>
            </a:r>
          </a:p>
        </p:txBody>
      </p:sp>
      <p:sp>
        <p:nvSpPr>
          <p:cNvPr id="3" name="Content Placeholder 2"/>
          <p:cNvSpPr>
            <a:spLocks noGrp="1"/>
          </p:cNvSpPr>
          <p:nvPr>
            <p:ph idx="1"/>
          </p:nvPr>
        </p:nvSpPr>
        <p:spPr>
          <a:xfrm>
            <a:off x="581193" y="1841863"/>
            <a:ext cx="10874934" cy="3054602"/>
          </a:xfrm>
        </p:spPr>
        <p:txBody>
          <a:bodyPr>
            <a:noAutofit/>
          </a:bodyPr>
          <a:lstStyle/>
          <a:p>
            <a:pPr marL="342900" indent="-342900">
              <a:buFont typeface="Wingdings" pitchFamily="2" charset="2"/>
              <a:buChar char="q"/>
            </a:pPr>
            <a:r>
              <a:rPr lang="en-US" sz="2200" dirty="0"/>
              <a:t>The Feasibility Study</a:t>
            </a:r>
          </a:p>
          <a:p>
            <a:pPr marL="1030288" lvl="2" indent="-342900">
              <a:buFont typeface="Courier New" panose="02070309020205020404" pitchFamily="49" charset="0"/>
              <a:buChar char="o"/>
            </a:pPr>
            <a:r>
              <a:rPr lang="en-US" sz="2200" dirty="0">
                <a:solidFill>
                  <a:srgbClr val="0070C0"/>
                </a:solidFill>
              </a:rPr>
              <a:t>Investigation to decide whether a prospective project is worth starting</a:t>
            </a:r>
            <a:endParaRPr lang="en-US" sz="2200" dirty="0"/>
          </a:p>
          <a:p>
            <a:pPr marL="342900" indent="-342900">
              <a:buFont typeface="Wingdings" pitchFamily="2" charset="2"/>
              <a:buChar char="q"/>
            </a:pPr>
            <a:r>
              <a:rPr lang="en-US" sz="2200" dirty="0"/>
              <a:t>Planning</a:t>
            </a:r>
          </a:p>
          <a:p>
            <a:pPr marL="1030288" lvl="2" indent="-342900">
              <a:buFont typeface="Courier New" panose="02070309020205020404" pitchFamily="49" charset="0"/>
              <a:buChar char="o"/>
            </a:pPr>
            <a:r>
              <a:rPr lang="en-US" sz="2200" dirty="0">
                <a:solidFill>
                  <a:srgbClr val="0070C0"/>
                </a:solidFill>
              </a:rPr>
              <a:t>Guidance to execute, monitor, and control a project</a:t>
            </a:r>
            <a:endParaRPr lang="en-US" sz="2200" dirty="0"/>
          </a:p>
          <a:p>
            <a:pPr marL="342900" indent="-342900">
              <a:buFont typeface="Wingdings" pitchFamily="2" charset="2"/>
              <a:buChar char="q"/>
            </a:pPr>
            <a:r>
              <a:rPr lang="en-US" sz="2200" dirty="0"/>
              <a:t>Project Execution</a:t>
            </a:r>
          </a:p>
          <a:p>
            <a:pPr marL="1030288" lvl="2" indent="-342900">
              <a:buFont typeface="Courier New" panose="02070309020205020404" pitchFamily="49" charset="0"/>
              <a:buChar char="o"/>
            </a:pPr>
            <a:r>
              <a:rPr lang="en-US" sz="2200" dirty="0">
                <a:solidFill>
                  <a:srgbClr val="0070C0"/>
                </a:solidFill>
              </a:rPr>
              <a:t>The implementation of a projects</a:t>
            </a: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- 5 </a:t>
            </a:r>
          </a:p>
        </p:txBody>
      </p:sp>
      <p:pic>
        <p:nvPicPr>
          <p:cNvPr id="4" name="Picture 3">
            <a:extLst>
              <a:ext uri="{FF2B5EF4-FFF2-40B4-BE49-F238E27FC236}">
                <a16:creationId xmlns:a16="http://schemas.microsoft.com/office/drawing/2014/main" id="{6A48FD7B-9B09-436D-868F-3379DE915F0A}"/>
              </a:ext>
            </a:extLst>
          </p:cNvPr>
          <p:cNvPicPr>
            <a:picLocks noChangeAspect="1"/>
          </p:cNvPicPr>
          <p:nvPr/>
        </p:nvPicPr>
        <p:blipFill>
          <a:blip r:embed="rId2"/>
          <a:stretch>
            <a:fillRect/>
          </a:stretch>
        </p:blipFill>
        <p:spPr>
          <a:xfrm>
            <a:off x="7289427" y="3887275"/>
            <a:ext cx="4476750" cy="2505075"/>
          </a:xfrm>
          <a:prstGeom prst="rect">
            <a:avLst/>
          </a:prstGeom>
        </p:spPr>
      </p:pic>
      <p:sp>
        <p:nvSpPr>
          <p:cNvPr id="6" name="Content Placeholder 2">
            <a:extLst>
              <a:ext uri="{FF2B5EF4-FFF2-40B4-BE49-F238E27FC236}">
                <a16:creationId xmlns:a16="http://schemas.microsoft.com/office/drawing/2014/main" id="{EE99B450-6AC2-4FDB-9926-06CCF3BF61C1}"/>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4067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Process &amp; Phases</a:t>
            </a:r>
          </a:p>
        </p:txBody>
      </p:sp>
      <p:sp>
        <p:nvSpPr>
          <p:cNvPr id="3" name="Content Placeholder 2"/>
          <p:cNvSpPr>
            <a:spLocks noGrp="1"/>
          </p:cNvSpPr>
          <p:nvPr>
            <p:ph idx="1"/>
          </p:nvPr>
        </p:nvSpPr>
        <p:spPr>
          <a:xfrm>
            <a:off x="581193" y="1841863"/>
            <a:ext cx="10874934" cy="3657600"/>
          </a:xfrm>
        </p:spPr>
        <p:txBody>
          <a:bodyPr>
            <a:noAutofit/>
          </a:bodyPr>
          <a:lstStyle/>
          <a:p>
            <a:pPr marL="342900" indent="-342900">
              <a:buFont typeface="Wingdings" pitchFamily="2" charset="2"/>
              <a:buChar char="q"/>
            </a:pPr>
            <a:r>
              <a:rPr lang="en-US" sz="2200" dirty="0"/>
              <a:t>Software Process:</a:t>
            </a:r>
          </a:p>
          <a:p>
            <a:pPr marL="1030288" lvl="2" indent="-342900">
              <a:buFont typeface="Courier New" panose="02070309020205020404" pitchFamily="49" charset="0"/>
              <a:buChar char="o"/>
            </a:pPr>
            <a:r>
              <a:rPr lang="en-US" sz="2200" dirty="0">
                <a:solidFill>
                  <a:srgbClr val="0070C0"/>
                </a:solidFill>
              </a:rPr>
              <a:t>Defines all the tasks required for developing and maintaining software</a:t>
            </a:r>
            <a:endParaRPr lang="en-US" sz="2200" dirty="0"/>
          </a:p>
          <a:p>
            <a:pPr marL="342900" indent="-342900">
              <a:buFont typeface="Wingdings" pitchFamily="2" charset="2"/>
              <a:buChar char="q"/>
            </a:pPr>
            <a:r>
              <a:rPr lang="en-US" sz="2200" dirty="0"/>
              <a:t>Software Process Phases:</a:t>
            </a:r>
          </a:p>
          <a:p>
            <a:pPr marL="1030288" lvl="2" indent="-342900">
              <a:buFont typeface="Courier New" panose="02070309020205020404" pitchFamily="49" charset="0"/>
              <a:buChar char="o"/>
            </a:pPr>
            <a:r>
              <a:rPr lang="en-US" sz="2200" dirty="0">
                <a:solidFill>
                  <a:srgbClr val="0070C0"/>
                </a:solidFill>
              </a:rPr>
              <a:t>The activities of a software process are termed as phases</a:t>
            </a:r>
          </a:p>
          <a:p>
            <a:pPr marL="342900" indent="-342900">
              <a:buFont typeface="Wingdings" pitchFamily="2" charset="2"/>
              <a:buChar char="q"/>
            </a:pPr>
            <a:endParaRPr lang="en-US" sz="2200" dirty="0">
              <a:solidFill>
                <a:srgbClr val="0070C0"/>
              </a:solidFill>
            </a:endParaRPr>
          </a:p>
        </p:txBody>
      </p:sp>
      <p:sp>
        <p:nvSpPr>
          <p:cNvPr id="5" name="Slide Number Placeholder 3"/>
          <p:cNvSpPr>
            <a:spLocks noGrp="1"/>
          </p:cNvSpPr>
          <p:nvPr>
            <p:ph type="sldNum" sz="quarter" idx="12"/>
          </p:nvPr>
        </p:nvSpPr>
        <p:spPr>
          <a:xfrm>
            <a:off x="11766177" y="605119"/>
            <a:ext cx="251652" cy="1236744"/>
          </a:xfrm>
        </p:spPr>
        <p:txBody>
          <a:bodyPr vert="vert270"/>
          <a:lstStyle/>
          <a:p>
            <a:r>
              <a:rPr lang="en-US" sz="1400" b="1" dirty="0"/>
              <a:t>Slide - 6</a:t>
            </a:r>
          </a:p>
        </p:txBody>
      </p:sp>
      <p:sp>
        <p:nvSpPr>
          <p:cNvPr id="6" name="Content Placeholder 2">
            <a:extLst>
              <a:ext uri="{FF2B5EF4-FFF2-40B4-BE49-F238E27FC236}">
                <a16:creationId xmlns:a16="http://schemas.microsoft.com/office/drawing/2014/main" id="{5DF12B25-35CD-4583-9A7C-B2E12C340FC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44696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Typical software project lifecycle</a:t>
            </a:r>
          </a:p>
        </p:txBody>
      </p:sp>
      <p:sp>
        <p:nvSpPr>
          <p:cNvPr id="3" name="Content Placeholder 2"/>
          <p:cNvSpPr>
            <a:spLocks noGrp="1"/>
          </p:cNvSpPr>
          <p:nvPr>
            <p:ph idx="1"/>
          </p:nvPr>
        </p:nvSpPr>
        <p:spPr>
          <a:xfrm>
            <a:off x="770709" y="1841862"/>
            <a:ext cx="10685418" cy="4689567"/>
          </a:xfrm>
        </p:spPr>
        <p:txBody>
          <a:bodyPr>
            <a:noAutofit/>
          </a:bodyPr>
          <a:lstStyle/>
          <a:p>
            <a:pPr marL="342900" indent="-342900">
              <a:buFont typeface="Wingdings" pitchFamily="2" charset="2"/>
              <a:buChar char="q"/>
            </a:pPr>
            <a:r>
              <a:rPr lang="en-US" sz="2400" dirty="0"/>
              <a:t>Requirement Analysis</a:t>
            </a:r>
          </a:p>
          <a:p>
            <a:pPr marL="342900" indent="-342900">
              <a:buFont typeface="Wingdings" pitchFamily="2" charset="2"/>
              <a:buChar char="q"/>
            </a:pPr>
            <a:r>
              <a:rPr lang="en-US" sz="2400" dirty="0"/>
              <a:t>Specification/Design/Modelling</a:t>
            </a:r>
          </a:p>
          <a:p>
            <a:pPr marL="342900" indent="-342900">
              <a:buFont typeface="Wingdings" pitchFamily="2" charset="2"/>
              <a:buChar char="q"/>
            </a:pPr>
            <a:r>
              <a:rPr lang="en-US" sz="2400" dirty="0"/>
              <a:t>Development/Coding</a:t>
            </a:r>
          </a:p>
          <a:p>
            <a:pPr marL="342900" indent="-342900">
              <a:buFont typeface="Wingdings" pitchFamily="2" charset="2"/>
              <a:buChar char="q"/>
            </a:pPr>
            <a:r>
              <a:rPr lang="en-US" sz="2400" dirty="0"/>
              <a:t>Testing </a:t>
            </a:r>
          </a:p>
          <a:p>
            <a:pPr marL="342900" indent="-342900">
              <a:buFont typeface="Wingdings" pitchFamily="2" charset="2"/>
              <a:buChar char="q"/>
            </a:pPr>
            <a:r>
              <a:rPr lang="en-US" sz="2400" dirty="0"/>
              <a:t>Implementation/Installation/Deployment</a:t>
            </a:r>
          </a:p>
          <a:p>
            <a:pPr marL="342900" indent="-342900">
              <a:buFont typeface="Wingdings" pitchFamily="2" charset="2"/>
              <a:buChar char="q"/>
            </a:pPr>
            <a:r>
              <a:rPr lang="en-US" sz="2400" dirty="0"/>
              <a:t>Maintenance and support</a:t>
            </a:r>
          </a:p>
          <a:p>
            <a:pPr marL="342900" indent="-342900">
              <a:buFont typeface="Wingdings" pitchFamily="2" charset="2"/>
              <a:buChar char="q"/>
            </a:pPr>
            <a:r>
              <a:rPr lang="en-US" sz="2400" dirty="0"/>
              <a:t>Documentation</a:t>
            </a:r>
            <a:endParaRPr lang="en-US" sz="2200" dirty="0">
              <a:solidFill>
                <a:srgbClr val="0070C0"/>
              </a:solidFill>
            </a:endParaRPr>
          </a:p>
        </p:txBody>
      </p:sp>
      <p:sp>
        <p:nvSpPr>
          <p:cNvPr id="6" name="Slide Number Placeholder 3"/>
          <p:cNvSpPr>
            <a:spLocks noGrp="1"/>
          </p:cNvSpPr>
          <p:nvPr>
            <p:ph type="sldNum" sz="quarter" idx="12"/>
          </p:nvPr>
        </p:nvSpPr>
        <p:spPr>
          <a:xfrm>
            <a:off x="11766177" y="605119"/>
            <a:ext cx="251652" cy="1236744"/>
          </a:xfrm>
        </p:spPr>
        <p:txBody>
          <a:bodyPr vert="vert270"/>
          <a:lstStyle/>
          <a:p>
            <a:r>
              <a:rPr lang="en-US" sz="1400" b="1" dirty="0"/>
              <a:t>Slide - 7</a:t>
            </a:r>
          </a:p>
        </p:txBody>
      </p:sp>
      <p:sp>
        <p:nvSpPr>
          <p:cNvPr id="5" name="Content Placeholder 2">
            <a:extLst>
              <a:ext uri="{FF2B5EF4-FFF2-40B4-BE49-F238E27FC236}">
                <a16:creationId xmlns:a16="http://schemas.microsoft.com/office/drawing/2014/main" id="{6B184819-F707-48F6-A434-210FB89AC8D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pic>
        <p:nvPicPr>
          <p:cNvPr id="3074" name="Picture 2" descr="Image result for sdlc life cycle diagram">
            <a:extLst>
              <a:ext uri="{FF2B5EF4-FFF2-40B4-BE49-F238E27FC236}">
                <a16:creationId xmlns:a16="http://schemas.microsoft.com/office/drawing/2014/main" id="{1B8AB6A3-88A7-412D-B2C5-6644A7384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164" y="2087818"/>
            <a:ext cx="5688114" cy="441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9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rot="5400000">
            <a:off x="11217613" y="274315"/>
            <a:ext cx="250724" cy="763981"/>
          </a:xfrm>
        </p:spPr>
        <p:txBody>
          <a:bodyPr vert="vert270"/>
          <a:lstStyle/>
          <a:p>
            <a:r>
              <a:rPr lang="en-US" sz="1400" b="1" dirty="0"/>
              <a:t>Slide - 8</a:t>
            </a:r>
          </a:p>
        </p:txBody>
      </p:sp>
      <p:sp>
        <p:nvSpPr>
          <p:cNvPr id="2" name="Title 1"/>
          <p:cNvSpPr>
            <a:spLocks noGrp="1"/>
          </p:cNvSpPr>
          <p:nvPr>
            <p:ph type="title" idx="4294967295"/>
          </p:nvPr>
        </p:nvSpPr>
        <p:spPr>
          <a:xfrm>
            <a:off x="0" y="539443"/>
            <a:ext cx="11029950" cy="507693"/>
          </a:xfrm>
        </p:spPr>
        <p:txBody>
          <a:bodyPr>
            <a:normAutofit fontScale="90000"/>
          </a:bodyPr>
          <a:lstStyle/>
          <a:p>
            <a:pPr algn="ctr"/>
            <a:r>
              <a:rPr lang="en-GB" dirty="0">
                <a:solidFill>
                  <a:srgbClr val="0070C0"/>
                </a:solidFill>
              </a:rPr>
              <a:t>            Software project categories</a:t>
            </a:r>
          </a:p>
        </p:txBody>
      </p:sp>
      <p:sp>
        <p:nvSpPr>
          <p:cNvPr id="3" name="Content Placeholder 2"/>
          <p:cNvSpPr>
            <a:spLocks noGrp="1"/>
          </p:cNvSpPr>
          <p:nvPr>
            <p:ph idx="4294967295"/>
          </p:nvPr>
        </p:nvSpPr>
        <p:spPr>
          <a:xfrm>
            <a:off x="663680" y="1194620"/>
            <a:ext cx="6740011" cy="2315496"/>
          </a:xfrm>
        </p:spPr>
        <p:txBody>
          <a:bodyPr>
            <a:noAutofit/>
          </a:bodyPr>
          <a:lstStyle/>
          <a:p>
            <a:pPr marL="342900" indent="-342900">
              <a:buFont typeface="Wingdings" pitchFamily="2" charset="2"/>
              <a:buChar char="q"/>
            </a:pPr>
            <a:r>
              <a:rPr lang="en-US" sz="2200" dirty="0"/>
              <a:t>Information systems vs. embedded systems</a:t>
            </a:r>
          </a:p>
          <a:p>
            <a:pPr marL="436288" indent="-342900">
              <a:buFont typeface="Courier New" panose="02070309020205020404" pitchFamily="49" charset="0"/>
              <a:buChar char="o"/>
            </a:pPr>
            <a:r>
              <a:rPr lang="en-US" sz="2200" dirty="0">
                <a:solidFill>
                  <a:srgbClr val="C00000"/>
                </a:solidFill>
              </a:rPr>
              <a:t>Information system </a:t>
            </a:r>
            <a:r>
              <a:rPr lang="en-US" sz="2200" dirty="0">
                <a:solidFill>
                  <a:srgbClr val="0070C0"/>
                </a:solidFill>
              </a:rPr>
              <a:t>interfaces with the organizations, enable staff to carry out office process (e.g. a stock market system)</a:t>
            </a:r>
          </a:p>
        </p:txBody>
      </p:sp>
      <p:sp>
        <p:nvSpPr>
          <p:cNvPr id="6" name="Content Placeholder 2">
            <a:extLst>
              <a:ext uri="{FF2B5EF4-FFF2-40B4-BE49-F238E27FC236}">
                <a16:creationId xmlns:a16="http://schemas.microsoft.com/office/drawing/2014/main" id="{B31D9C8D-7BDB-4030-AE61-6F310DABE99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pic>
        <p:nvPicPr>
          <p:cNvPr id="1026" name="Picture 2" descr="Image result for information system">
            <a:extLst>
              <a:ext uri="{FF2B5EF4-FFF2-40B4-BE49-F238E27FC236}">
                <a16:creationId xmlns:a16="http://schemas.microsoft.com/office/drawing/2014/main" id="{A5EAC740-68C6-42FE-8E72-310182FBA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467" y="1285413"/>
            <a:ext cx="4095442" cy="246067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9AF5F984-156D-45B0-8B74-2D8CA1CB7587}"/>
              </a:ext>
            </a:extLst>
          </p:cNvPr>
          <p:cNvSpPr txBox="1">
            <a:spLocks/>
          </p:cNvSpPr>
          <p:nvPr/>
        </p:nvSpPr>
        <p:spPr>
          <a:xfrm>
            <a:off x="5447073" y="3898491"/>
            <a:ext cx="6292643" cy="231549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36288" indent="-342900">
              <a:buFont typeface="Courier New" panose="02070309020205020404" pitchFamily="49" charset="0"/>
              <a:buChar char="o"/>
            </a:pPr>
            <a:r>
              <a:rPr lang="en-US" sz="2200" dirty="0">
                <a:solidFill>
                  <a:srgbClr val="C00000"/>
                </a:solidFill>
              </a:rPr>
              <a:t>Embedded system </a:t>
            </a:r>
            <a:r>
              <a:rPr lang="en-US" sz="2200" dirty="0">
                <a:solidFill>
                  <a:srgbClr val="0070C0"/>
                </a:solidFill>
              </a:rPr>
              <a:t>interfaces with a machine to control machines (e.g. autopilot to control an airplane, air conditioning equipment in a building) real-time system</a:t>
            </a:r>
          </a:p>
        </p:txBody>
      </p:sp>
      <p:pic>
        <p:nvPicPr>
          <p:cNvPr id="1028" name="Picture 4" descr="Image result for autopilot airplane">
            <a:extLst>
              <a:ext uri="{FF2B5EF4-FFF2-40B4-BE49-F238E27FC236}">
                <a16:creationId xmlns:a16="http://schemas.microsoft.com/office/drawing/2014/main" id="{692F8915-C1B9-476C-82EF-C5155D3FE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971" y="3589849"/>
            <a:ext cx="4151210" cy="2762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170781"/>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1418</Words>
  <Application>Microsoft Office PowerPoint</Application>
  <PresentationFormat>Widescreen</PresentationFormat>
  <Paragraphs>264</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Gill Sans MT</vt:lpstr>
      <vt:lpstr>Wingdings</vt:lpstr>
      <vt:lpstr>Wingdings 2</vt:lpstr>
      <vt:lpstr>Dividend</vt:lpstr>
      <vt:lpstr>PowerPoint Presentation</vt:lpstr>
      <vt:lpstr>What is a project?</vt:lpstr>
      <vt:lpstr>Operational Work vs. Project</vt:lpstr>
      <vt:lpstr>Software project</vt:lpstr>
      <vt:lpstr>Project management</vt:lpstr>
      <vt:lpstr>Software Project management activities</vt:lpstr>
      <vt:lpstr>Process &amp; Phases</vt:lpstr>
      <vt:lpstr>Typical software project lifecycle</vt:lpstr>
      <vt:lpstr>            Software project categories</vt:lpstr>
      <vt:lpstr>            Software project categories</vt:lpstr>
      <vt:lpstr>Type of systems</vt:lpstr>
      <vt:lpstr>Type of systems</vt:lpstr>
      <vt:lpstr>What is management?</vt:lpstr>
      <vt:lpstr>problems with software projects (Common)</vt:lpstr>
      <vt:lpstr>problems with software projects (others)</vt:lpstr>
      <vt:lpstr>Management control</vt:lpstr>
      <vt:lpstr>Management control</vt:lpstr>
      <vt:lpstr>Management control</vt:lpstr>
      <vt:lpstr>Management control</vt:lpstr>
      <vt:lpstr>stakeholders</vt:lpstr>
      <vt:lpstr>stakeholders</vt:lpstr>
      <vt:lpstr>stakeholders</vt:lpstr>
      <vt:lpstr>Requirement specification</vt:lpstr>
      <vt:lpstr>Information and control in organization</vt:lpstr>
      <vt:lpstr>Information and control in organization</vt:lpstr>
      <vt:lpstr>Information and control in organization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SDPM - Ch.01 - Fundamental Concepts of Project Management</dc:title>
  <dc:subject>Software Development Project Management</dc:subject>
  <dc:creator>M. Mahmudul Hasan</dc:creator>
  <cp:lastModifiedBy> </cp:lastModifiedBy>
  <cp:revision>22</cp:revision>
  <dcterms:created xsi:type="dcterms:W3CDTF">2019-05-13T08:37:20Z</dcterms:created>
  <dcterms:modified xsi:type="dcterms:W3CDTF">2019-09-22T04:38:04Z</dcterms:modified>
</cp:coreProperties>
</file>