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297" r:id="rId4"/>
    <p:sldId id="298" r:id="rId5"/>
    <p:sldId id="299" r:id="rId6"/>
    <p:sldId id="300" r:id="rId7"/>
    <p:sldId id="305" r:id="rId8"/>
    <p:sldId id="307" r:id="rId9"/>
    <p:sldId id="308" r:id="rId10"/>
    <p:sldId id="309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29/09/2019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Development project management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4125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67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>
                <a:solidFill>
                  <a:srgbClr val="C00000"/>
                </a:solidFill>
              </a:rPr>
              <a:t>Chapter 2</a:t>
            </a:r>
            <a:br>
              <a:rPr lang="en-US" sz="2500" dirty="0">
                <a:solidFill>
                  <a:srgbClr val="C00000"/>
                </a:solidFill>
              </a:rPr>
            </a:br>
            <a:br>
              <a:rPr lang="en-US" sz="2500" dirty="0">
                <a:solidFill>
                  <a:srgbClr val="0070C0"/>
                </a:solidFill>
              </a:rPr>
            </a:br>
            <a:r>
              <a:rPr lang="en-US" sz="2500" dirty="0">
                <a:solidFill>
                  <a:srgbClr val="0070C0"/>
                </a:solidFill>
              </a:rPr>
              <a:t>Organizations, Constraints &amp; Projects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constraints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10</a:t>
            </a:fld>
            <a:endParaRPr lang="en-US" sz="14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02628" y="2477589"/>
            <a:ext cx="6753497" cy="289124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When the scope of a project is changed, time and cost are also affected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The same is true when changes are made to cost or time</a:t>
            </a:r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Change on one area will have impact on the other two areas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38497" y="2501538"/>
            <a:ext cx="2851174" cy="3200400"/>
            <a:chOff x="1608636" y="2438400"/>
            <a:chExt cx="2851174" cy="3200400"/>
          </a:xfrm>
        </p:grpSpPr>
        <p:sp>
          <p:nvSpPr>
            <p:cNvPr id="10" name="Isosceles Triangle 9"/>
            <p:cNvSpPr/>
            <p:nvPr/>
          </p:nvSpPr>
          <p:spPr bwMode="auto">
            <a:xfrm>
              <a:off x="1752600" y="2438400"/>
              <a:ext cx="2590800" cy="24384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7900340">
              <a:off x="1094713" y="3069846"/>
              <a:ext cx="19511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Time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3724682">
              <a:off x="3113928" y="2997296"/>
              <a:ext cx="17684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Cost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98328" y="4715470"/>
              <a:ext cx="23246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98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7315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Bob Hughes and Mike </a:t>
            </a:r>
            <a:r>
              <a:rPr lang="en-US" sz="2000" dirty="0" err="1">
                <a:ea typeface="ＭＳ Ｐゴシック" pitchFamily="34" charset="-128"/>
              </a:rPr>
              <a:t>Cotterel</a:t>
            </a:r>
            <a:r>
              <a:rPr lang="en-US" sz="2000" dirty="0">
                <a:ea typeface="ＭＳ Ｐゴシック" pitchFamily="34" charset="-128"/>
              </a:rPr>
              <a:t> (1999). </a:t>
            </a:r>
            <a:r>
              <a:rPr lang="en-US" sz="2000" i="1" dirty="0">
                <a:ea typeface="ＭＳ Ｐゴシック" pitchFamily="34" charset="-128"/>
              </a:rPr>
              <a:t>Software Project Management </a:t>
            </a:r>
            <a:r>
              <a:rPr lang="en-US" sz="2000" dirty="0">
                <a:ea typeface="ＭＳ Ｐゴシック" pitchFamily="34" charset="-128"/>
              </a:rPr>
              <a:t>(Second Edition)</a:t>
            </a:r>
            <a:r>
              <a:rPr lang="en-US" sz="2000" i="1" dirty="0">
                <a:ea typeface="ＭＳ Ｐゴシック" pitchFamily="34" charset="-128"/>
              </a:rPr>
              <a:t>.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1D6B9D-680C-49DF-B31F-7390EDE5DF2B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1841863"/>
            <a:ext cx="10652865" cy="47418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800" dirty="0"/>
              <a:t>  </a:t>
            </a:r>
            <a:r>
              <a:rPr lang="en-US" sz="2400" b="1" dirty="0"/>
              <a:t>Functional Organization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000" dirty="0"/>
              <a:t>The teams are in departments, and full authority to Functional Managers (department head)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000" dirty="0"/>
              <a:t>Project managers do not have the authority to make major decisions on projects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000" dirty="0"/>
              <a:t>The teams working on the project do not reply directly to the PM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000" dirty="0"/>
              <a:t>PMs do not set the budget, PM need to clear major decisions with department managers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000" dirty="0"/>
              <a:t>PMs spend half their time doing admin tasks</a:t>
            </a:r>
          </a:p>
          <a:p>
            <a:pPr lvl="2">
              <a:buClr>
                <a:schemeClr val="accent3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C00000"/>
                </a:solidFill>
              </a:rPr>
              <a:t>All of the project work typically happens within a particular department, and that department’s manager is completely in charge of everything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000" dirty="0"/>
              <a:t>PM are assistants to FM in getting the work done</a:t>
            </a: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24" y="2204720"/>
            <a:ext cx="10652865" cy="41670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Matrix Organization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Weak Matrix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PMs have some authority but they are not in-charge of the resources on a project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Major decisions still need to be made with the FM’s cooperation or approval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Project expeditor (PE) keeps track of status of a project work but has no decision-making authority on a project at all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Project coordinators (PC) has similar duties, but does get to make some of the minor decisions on the project without having to run them by the functional 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PC reports to higher authority, PE are more like assistants to FM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Both of them exists is Weak-Matrix Organizations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3742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67" y="2197463"/>
            <a:ext cx="10652865" cy="34224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Matrix Organization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Balanced Matrix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Shared authority between PM and FM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PMs run their people-management decisions by the FM, but the FM runs his project decisions by the PM too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Peoples who work in a balanced matrix organization report to a PM &amp; FM equally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594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0" y="1998618"/>
            <a:ext cx="10652865" cy="36184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Matrix Organization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Strong Matrix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PM have more authority than FM, but the team still reports to both managers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The team might be judged based on performance on their projects, as well as</a:t>
            </a:r>
            <a:br>
              <a:rPr lang="en-US" sz="2200" dirty="0"/>
            </a:br>
            <a:r>
              <a:rPr lang="en-US" sz="2200" dirty="0"/>
              <a:t>on their functional expertise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In a strong matrix, delivery of the project is most important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715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67" y="2251167"/>
            <a:ext cx="10652865" cy="39841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 </a:t>
            </a:r>
            <a:r>
              <a:rPr lang="en-US" sz="2200" b="1" dirty="0" err="1"/>
              <a:t>Projectized</a:t>
            </a:r>
            <a:r>
              <a:rPr lang="en-US" sz="2200" b="1" dirty="0"/>
              <a:t> Organization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Full authority to PM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team is organized around a project and, not around a job function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/>
              <a:t>PM choose the team members, and release them when the project is over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/>
              <a:t>Contractor/consulting company are usually organized like this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team reports to the PM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PM estimate and track budget and schedule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PM is responsible for the success or failure of their project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4328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project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0" y="2129247"/>
            <a:ext cx="10914122" cy="374903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Time: </a:t>
            </a:r>
            <a:r>
              <a:rPr lang="en-US" sz="2000" dirty="0"/>
              <a:t>projects will need to get done on schedule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Cost: </a:t>
            </a:r>
            <a:r>
              <a:rPr lang="en-US" sz="2000" dirty="0"/>
              <a:t>project will always have to stay within a budget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Scope: </a:t>
            </a:r>
            <a:r>
              <a:rPr lang="en-US" sz="2000" dirty="0"/>
              <a:t>need to manage the scope of work for the project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Resources: </a:t>
            </a:r>
            <a:r>
              <a:rPr lang="en-US" sz="2000" dirty="0"/>
              <a:t>have to have the people and materials to get the work done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Quality: </a:t>
            </a:r>
            <a:r>
              <a:rPr lang="en-US" sz="2000" dirty="0"/>
              <a:t>product should do what it is supposed to do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Risk: </a:t>
            </a:r>
            <a:r>
              <a:rPr lang="en-US" sz="2000" dirty="0"/>
              <a:t>unexpected obstacles can ruin the project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/>
              <a:t>Any time the project changes, the manager will need to know how that change affects all of the constraints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8541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project constraints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8</a:t>
            </a:fld>
            <a:endParaRPr lang="en-US" sz="1400" b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496390" y="1972457"/>
          <a:ext cx="11207930" cy="463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188">
                <a:tc>
                  <a:txBody>
                    <a:bodyPr/>
                    <a:lstStyle/>
                    <a:p>
                      <a:r>
                        <a:rPr lang="en-US" sz="1700" dirty="0"/>
                        <a:t>Scenarios</a:t>
                      </a:r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Constraint affected</a:t>
                      </a:r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Remark</a:t>
                      </a:r>
                    </a:p>
                  </a:txBody>
                  <a:tcPr marL="86913" marR="86913" marT="43457" marB="434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064">
                <a:tc>
                  <a:txBody>
                    <a:bodyPr/>
                    <a:lstStyle/>
                    <a:p>
                      <a:r>
                        <a:rPr lang="en-US" sz="2000" dirty="0"/>
                        <a:t>The project was running late,</a:t>
                      </a:r>
                      <a:r>
                        <a:rPr lang="en-US" sz="2000" baseline="0" dirty="0"/>
                        <a:t> so the PM decided to release it on time even though it was missing some of its features.</a:t>
                      </a:r>
                      <a:endParaRPr lang="en-US" sz="2000" dirty="0"/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PM stuck to the original budget &amp; schedule, but released a product that wasn’t complete.</a:t>
                      </a:r>
                    </a:p>
                  </a:txBody>
                  <a:tcPr marL="86913" marR="86913" marT="43457" marB="434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744">
                <a:tc>
                  <a:txBody>
                    <a:bodyPr/>
                    <a:lstStyle/>
                    <a:p>
                      <a:r>
                        <a:rPr lang="en-US" sz="2000" dirty="0"/>
                        <a:t>The company didn’t have enough money to invest in the project,</a:t>
                      </a:r>
                      <a:r>
                        <a:rPr lang="en-US" sz="2000" baseline="0" dirty="0"/>
                        <a:t> so they had to draft people from other dept. to work part time</a:t>
                      </a:r>
                      <a:br>
                        <a:rPr lang="en-US" sz="2000" baseline="0" dirty="0"/>
                      </a:br>
                      <a:r>
                        <a:rPr lang="en-US" sz="2000" baseline="0" dirty="0"/>
                        <a:t>to get the job done.</a:t>
                      </a:r>
                      <a:endParaRPr lang="en-US" sz="2000" dirty="0"/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Resources are people or materials that you need for your</a:t>
                      </a:r>
                      <a:r>
                        <a:rPr lang="en-US" sz="2000" baseline="0" dirty="0"/>
                        <a:t> project, and when you cut corners you end up straining (force for unusual effort) them.</a:t>
                      </a:r>
                      <a:endParaRPr lang="en-US" sz="2000" dirty="0"/>
                    </a:p>
                  </a:txBody>
                  <a:tcPr marL="86913" marR="86913" marT="43457" marB="434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353">
                <a:tc>
                  <a:txBody>
                    <a:bodyPr/>
                    <a:lstStyle/>
                    <a:p>
                      <a:r>
                        <a:rPr lang="en-US" sz="2000" dirty="0"/>
                        <a:t>The team wanted to add more testers to find defects, but the PM overruled them.</a:t>
                      </a:r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Tests and defects are part of quality.</a:t>
                      </a:r>
                    </a:p>
                  </a:txBody>
                  <a:tcPr marL="86913" marR="86913" marT="43457" marB="434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2E0566-9D51-4C8C-BC2C-780AC584C812}"/>
              </a:ext>
            </a:extLst>
          </p:cNvPr>
          <p:cNvSpPr/>
          <p:nvPr/>
        </p:nvSpPr>
        <p:spPr>
          <a:xfrm>
            <a:off x="5820229" y="2677885"/>
            <a:ext cx="1465942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726BF-CF15-4F90-998D-DFBAFF460A45}"/>
              </a:ext>
            </a:extLst>
          </p:cNvPr>
          <p:cNvSpPr/>
          <p:nvPr/>
        </p:nvSpPr>
        <p:spPr>
          <a:xfrm>
            <a:off x="5820229" y="4291131"/>
            <a:ext cx="1465942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AE3256-9AB2-4BE5-BA3C-31248ED19D49}"/>
              </a:ext>
            </a:extLst>
          </p:cNvPr>
          <p:cNvSpPr/>
          <p:nvPr/>
        </p:nvSpPr>
        <p:spPr>
          <a:xfrm>
            <a:off x="5820229" y="5570548"/>
            <a:ext cx="1465942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84875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project constraints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9</a:t>
            </a:fld>
            <a:endParaRPr lang="en-US" sz="1400" b="1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431074" y="2024744"/>
          <a:ext cx="11273246" cy="451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771">
                <a:tc>
                  <a:txBody>
                    <a:bodyPr/>
                    <a:lstStyle/>
                    <a:p>
                      <a:r>
                        <a:rPr lang="en-US" sz="2000" dirty="0"/>
                        <a:t>Scenarios</a:t>
                      </a:r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 affected</a:t>
                      </a:r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Remark</a:t>
                      </a:r>
                    </a:p>
                  </a:txBody>
                  <a:tcPr marL="82374" marR="82374" marT="41187" marB="411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850">
                <a:tc>
                  <a:txBody>
                    <a:bodyPr/>
                    <a:lstStyle/>
                    <a:p>
                      <a:r>
                        <a:rPr lang="en-US" sz="2000" dirty="0"/>
                        <a:t>About halfway through the project the PM realized</a:t>
                      </a:r>
                      <a:r>
                        <a:rPr lang="en-US" sz="2000" baseline="0" dirty="0"/>
                        <a:t> that the money was running out faster than expected. The PM tried to move up the deadline</a:t>
                      </a:r>
                      <a:endParaRPr lang="en-US" sz="2000" dirty="0"/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</a:t>
                      </a:r>
                      <a:r>
                        <a:rPr lang="en-US" sz="2000" baseline="0" dirty="0"/>
                        <a:t> are lot of ways to change the schedule but sometimes there simply isn’t enough time</a:t>
                      </a:r>
                      <a:endParaRPr lang="en-US" sz="2000" dirty="0"/>
                    </a:p>
                  </a:txBody>
                  <a:tcPr marL="82374" marR="82374" marT="41187" marB="411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259">
                <a:tc>
                  <a:txBody>
                    <a:bodyPr/>
                    <a:lstStyle/>
                    <a:p>
                      <a:r>
                        <a:rPr lang="en-US" sz="2000" dirty="0"/>
                        <a:t>A construction PM assumed that the weather would cooperate with the plans</a:t>
                      </a:r>
                      <a:r>
                        <a:rPr lang="en-US" sz="2000" baseline="0" dirty="0"/>
                        <a:t> to complete the job, but thunderstorms have derailed the project</a:t>
                      </a:r>
                      <a:endParaRPr lang="en-US" sz="2000" dirty="0"/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Assumptions</a:t>
                      </a:r>
                    </a:p>
                  </a:txBody>
                  <a:tcPr marL="82374" marR="82374" marT="41187" marB="411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867">
                <a:tc>
                  <a:txBody>
                    <a:bodyPr/>
                    <a:lstStyle/>
                    <a:p>
                      <a:r>
                        <a:rPr lang="en-US" sz="2000" dirty="0"/>
                        <a:t>The PM</a:t>
                      </a:r>
                      <a:r>
                        <a:rPr lang="en-US" sz="2000" baseline="0" dirty="0"/>
                        <a:t> didn’t take software license fees into account which later increased the budget</a:t>
                      </a:r>
                      <a:endParaRPr lang="en-US" sz="2000" dirty="0"/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PM should always look into the matter</a:t>
                      </a:r>
                    </a:p>
                  </a:txBody>
                  <a:tcPr marL="82374" marR="82374" marT="41187" marB="411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F9E45E-0C7E-4043-93F8-F9CC7ABA87B8}"/>
              </a:ext>
            </a:extLst>
          </p:cNvPr>
          <p:cNvSpPr/>
          <p:nvPr/>
        </p:nvSpPr>
        <p:spPr>
          <a:xfrm>
            <a:off x="5788698" y="2843114"/>
            <a:ext cx="1465942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DB68A-79C1-4E75-8080-471CA8A0AFB1}"/>
              </a:ext>
            </a:extLst>
          </p:cNvPr>
          <p:cNvSpPr/>
          <p:nvPr/>
        </p:nvSpPr>
        <p:spPr>
          <a:xfrm>
            <a:off x="5788698" y="3950788"/>
            <a:ext cx="1465942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RISK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BC809-8686-4F57-9A62-EECB49C7D8AE}"/>
              </a:ext>
            </a:extLst>
          </p:cNvPr>
          <p:cNvSpPr/>
          <p:nvPr/>
        </p:nvSpPr>
        <p:spPr>
          <a:xfrm>
            <a:off x="5788698" y="5523252"/>
            <a:ext cx="1465942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994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795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Times New Roman</vt:lpstr>
      <vt:lpstr>Wingdings</vt:lpstr>
      <vt:lpstr>Wingdings 2</vt:lpstr>
      <vt:lpstr>Dividend</vt:lpstr>
      <vt:lpstr>PowerPoint Presentation</vt:lpstr>
      <vt:lpstr>Types of organization</vt:lpstr>
      <vt:lpstr>Types of organization</vt:lpstr>
      <vt:lpstr>Types of organization</vt:lpstr>
      <vt:lpstr>Types of organization</vt:lpstr>
      <vt:lpstr>Types of organization</vt:lpstr>
      <vt:lpstr>Managing project constraints</vt:lpstr>
      <vt:lpstr>Managing project constraints</vt:lpstr>
      <vt:lpstr>Managing project constraints</vt:lpstr>
      <vt:lpstr>triple constraints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SDPM - Ch.02 - Organizations, Constraints &amp; Projects</dc:title>
  <dc:subject>Software Development Project Management</dc:subject>
  <dc:creator>M. Mahmudul Hasan</dc:creator>
  <cp:lastModifiedBy> </cp:lastModifiedBy>
  <cp:revision>51</cp:revision>
  <dcterms:created xsi:type="dcterms:W3CDTF">2019-05-13T08:37:20Z</dcterms:created>
  <dcterms:modified xsi:type="dcterms:W3CDTF">2019-09-29T02:14:03Z</dcterms:modified>
</cp:coreProperties>
</file>