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95" r:id="rId3"/>
    <p:sldId id="297" r:id="rId4"/>
    <p:sldId id="298" r:id="rId5"/>
    <p:sldId id="299" r:id="rId6"/>
    <p:sldId id="300" r:id="rId7"/>
    <p:sldId id="301" r:id="rId8"/>
    <p:sldId id="302" r:id="rId9"/>
    <p:sldId id="304" r:id="rId10"/>
    <p:sldId id="303" r:id="rId11"/>
    <p:sldId id="305" r:id="rId12"/>
    <p:sldId id="306" r:id="rId13"/>
    <p:sldId id="307" r:id="rId14"/>
    <p:sldId id="308" r:id="rId15"/>
    <p:sldId id="29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06/10/2019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10/6/2019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10/6/2019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10/6/2019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67836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rgbClr val="C00000"/>
                </a:solidFill>
              </a:rPr>
              <a:t>Chapter 3</a:t>
            </a:r>
            <a:br>
              <a:rPr lang="en-US" sz="2500" dirty="0">
                <a:solidFill>
                  <a:srgbClr val="C00000"/>
                </a:solidFill>
              </a:rPr>
            </a:br>
            <a:br>
              <a:rPr lang="en-US" sz="2500" dirty="0">
                <a:solidFill>
                  <a:srgbClr val="0070C0"/>
                </a:solidFill>
              </a:rPr>
            </a:br>
            <a:r>
              <a:rPr lang="en-US" sz="2500" dirty="0">
                <a:solidFill>
                  <a:srgbClr val="0070C0"/>
                </a:solidFill>
              </a:rPr>
              <a:t>process framework</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2968"/>
            <a:ext cx="11029616" cy="1013800"/>
          </a:xfrm>
        </p:spPr>
        <p:txBody>
          <a:bodyPr/>
          <a:lstStyle/>
          <a:p>
            <a:pPr>
              <a:defRPr/>
            </a:pPr>
            <a:r>
              <a:rPr lang="en-US" dirty="0"/>
              <a:t>PMBOK’s Knowledge  Areas</a:t>
            </a:r>
          </a:p>
        </p:txBody>
      </p:sp>
      <p:sp>
        <p:nvSpPr>
          <p:cNvPr id="3" name="Content Placeholder 2"/>
          <p:cNvSpPr>
            <a:spLocks noGrp="1"/>
          </p:cNvSpPr>
          <p:nvPr>
            <p:ph idx="1"/>
          </p:nvPr>
        </p:nvSpPr>
        <p:spPr>
          <a:xfrm>
            <a:off x="574766" y="1946366"/>
            <a:ext cx="10672354" cy="4167051"/>
          </a:xfrm>
        </p:spPr>
        <p:txBody>
          <a:bodyPr>
            <a:noAutofit/>
          </a:bodyPr>
          <a:lstStyle/>
          <a:p>
            <a:pPr>
              <a:buNone/>
              <a:defRPr/>
            </a:pPr>
            <a:r>
              <a:rPr lang="en-US" sz="2200" b="1" dirty="0"/>
              <a:t>1.  </a:t>
            </a:r>
            <a:r>
              <a:rPr lang="en-US" sz="2200" dirty="0">
                <a:solidFill>
                  <a:srgbClr val="C00000"/>
                </a:solidFill>
              </a:rPr>
              <a:t>Integration Management</a:t>
            </a:r>
          </a:p>
          <a:p>
            <a:pPr lvl="1">
              <a:buClr>
                <a:schemeClr val="accent3"/>
              </a:buClr>
              <a:defRPr/>
            </a:pPr>
            <a:r>
              <a:rPr lang="en-US" sz="2200" dirty="0"/>
              <a:t>Making sure all the right parts of the project come together in the right order, at the right time</a:t>
            </a:r>
          </a:p>
          <a:p>
            <a:pPr lvl="1">
              <a:buClr>
                <a:schemeClr val="accent3"/>
              </a:buClr>
              <a:defRPr/>
            </a:pPr>
            <a:r>
              <a:rPr lang="en-US" sz="2200" dirty="0"/>
              <a:t>Coordinating all of the work so that it happens correctly. Making sure changes are approved before they happen</a:t>
            </a:r>
          </a:p>
          <a:p>
            <a:pPr>
              <a:buNone/>
              <a:defRPr/>
            </a:pPr>
            <a:r>
              <a:rPr lang="en-US" sz="2200" dirty="0"/>
              <a:t>2. </a:t>
            </a:r>
            <a:r>
              <a:rPr lang="en-US" sz="2200" b="1" dirty="0"/>
              <a:t> </a:t>
            </a:r>
            <a:r>
              <a:rPr lang="en-US" sz="2200" dirty="0">
                <a:solidFill>
                  <a:srgbClr val="C00000"/>
                </a:solidFill>
              </a:rPr>
              <a:t>Scope Management</a:t>
            </a:r>
          </a:p>
          <a:p>
            <a:pPr lvl="1">
              <a:buClr>
                <a:schemeClr val="accent3"/>
              </a:buClr>
              <a:defRPr/>
            </a:pPr>
            <a:r>
              <a:rPr lang="en-US" sz="2200" dirty="0"/>
              <a:t>Figuring out what work needs to be done for your project. Making sure your end product has everything you said it would.</a:t>
            </a:r>
          </a:p>
          <a:p>
            <a:pPr lvl="1">
              <a:buClr>
                <a:schemeClr val="accent3"/>
              </a:buClr>
              <a:defRPr/>
            </a:pPr>
            <a:r>
              <a:rPr lang="en-US" sz="2200" dirty="0"/>
              <a:t>Scope of timebox to build the system functionality</a:t>
            </a:r>
          </a:p>
        </p:txBody>
      </p:sp>
      <p:sp>
        <p:nvSpPr>
          <p:cNvPr id="4" name="Slide Number Placeholder 3"/>
          <p:cNvSpPr>
            <a:spLocks noGrp="1"/>
          </p:cNvSpPr>
          <p:nvPr>
            <p:ph type="sldNum" sz="quarter" idx="12"/>
          </p:nvPr>
        </p:nvSpPr>
        <p:spPr>
          <a:xfrm>
            <a:off x="11766177" y="605119"/>
            <a:ext cx="264714" cy="897110"/>
          </a:xfrm>
        </p:spPr>
        <p:txBody>
          <a:bodyPr vert="vert270"/>
          <a:lstStyle/>
          <a:p>
            <a:r>
              <a:rPr lang="en-US" sz="1400" b="1" dirty="0"/>
              <a:t>Slide-</a:t>
            </a:r>
            <a:fld id="{D57F1E4F-1CFF-5643-939E-217C01CDF565}" type="slidenum">
              <a:rPr lang="en-US" sz="1400" b="1" smtClean="0"/>
              <a:pPr/>
              <a:t>10</a:t>
            </a:fld>
            <a:endParaRPr lang="en-US" sz="1400" b="1" dirty="0"/>
          </a:p>
        </p:txBody>
      </p:sp>
    </p:spTree>
    <p:extLst>
      <p:ext uri="{BB962C8B-B14F-4D97-AF65-F5344CB8AC3E}">
        <p14:creationId xmlns:p14="http://schemas.microsoft.com/office/powerpoint/2010/main" val="333582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2968"/>
            <a:ext cx="11029616" cy="1013800"/>
          </a:xfrm>
        </p:spPr>
        <p:txBody>
          <a:bodyPr/>
          <a:lstStyle/>
          <a:p>
            <a:pPr>
              <a:defRPr/>
            </a:pPr>
            <a:r>
              <a:rPr lang="en-US" dirty="0"/>
              <a:t>PMBOK’s Knowledge  Areas</a:t>
            </a:r>
          </a:p>
        </p:txBody>
      </p:sp>
      <p:sp>
        <p:nvSpPr>
          <p:cNvPr id="3" name="Content Placeholder 2"/>
          <p:cNvSpPr>
            <a:spLocks noGrp="1"/>
          </p:cNvSpPr>
          <p:nvPr>
            <p:ph idx="1"/>
          </p:nvPr>
        </p:nvSpPr>
        <p:spPr>
          <a:xfrm>
            <a:off x="757645" y="1881052"/>
            <a:ext cx="10711543" cy="4545873"/>
          </a:xfrm>
        </p:spPr>
        <p:txBody>
          <a:bodyPr>
            <a:noAutofit/>
          </a:bodyPr>
          <a:lstStyle/>
          <a:p>
            <a:pPr>
              <a:buNone/>
              <a:defRPr/>
            </a:pPr>
            <a:r>
              <a:rPr lang="en-US" sz="2200" dirty="0"/>
              <a:t>3.  </a:t>
            </a:r>
            <a:r>
              <a:rPr lang="en-US" sz="2000" b="1" dirty="0"/>
              <a:t>Time Management</a:t>
            </a:r>
          </a:p>
          <a:p>
            <a:pPr lvl="1">
              <a:buClr>
                <a:schemeClr val="accent3"/>
              </a:buClr>
              <a:defRPr/>
            </a:pPr>
            <a:r>
              <a:rPr lang="en-US" sz="2000" dirty="0"/>
              <a:t>Preparation and Implementation time</a:t>
            </a:r>
          </a:p>
          <a:p>
            <a:pPr lvl="1">
              <a:buClr>
                <a:schemeClr val="accent3"/>
              </a:buClr>
              <a:defRPr/>
            </a:pPr>
            <a:r>
              <a:rPr lang="en-US" sz="2000" dirty="0"/>
              <a:t>Figuring out the time it will take to do your work and the order you need to do it in. </a:t>
            </a:r>
            <a:br>
              <a:rPr lang="en-US" sz="2000" dirty="0"/>
            </a:br>
            <a:r>
              <a:rPr lang="en-US" sz="2000" dirty="0"/>
              <a:t>Tracking your schedule and making sure everything gets done on time</a:t>
            </a:r>
          </a:p>
          <a:p>
            <a:pPr>
              <a:buClr>
                <a:schemeClr val="accent3"/>
              </a:buClr>
              <a:buNone/>
              <a:defRPr/>
            </a:pPr>
            <a:r>
              <a:rPr lang="en-US" sz="2000" dirty="0"/>
              <a:t>4.  </a:t>
            </a:r>
            <a:r>
              <a:rPr lang="en-US" sz="2000" b="1" dirty="0"/>
              <a:t>Cost Management</a:t>
            </a:r>
          </a:p>
          <a:p>
            <a:pPr lvl="1">
              <a:buClr>
                <a:schemeClr val="accent3"/>
              </a:buClr>
              <a:defRPr/>
            </a:pPr>
            <a:r>
              <a:rPr lang="en-US" sz="2000" dirty="0"/>
              <a:t>Budgeting for the project</a:t>
            </a:r>
          </a:p>
          <a:p>
            <a:pPr lvl="1">
              <a:buClr>
                <a:schemeClr val="accent3"/>
              </a:buClr>
              <a:defRPr/>
            </a:pPr>
            <a:r>
              <a:rPr lang="en-US" sz="2000" dirty="0"/>
              <a:t>Knowing how much you’re able to invest in the project and making sure you spend it right</a:t>
            </a:r>
          </a:p>
          <a:p>
            <a:pPr>
              <a:buClr>
                <a:schemeClr val="accent3"/>
              </a:buClr>
              <a:buNone/>
              <a:defRPr/>
            </a:pPr>
            <a:r>
              <a:rPr lang="en-US" sz="2000" dirty="0"/>
              <a:t>5.  </a:t>
            </a:r>
            <a:r>
              <a:rPr lang="en-US" sz="2000" b="1" dirty="0"/>
              <a:t>Quality Management</a:t>
            </a:r>
          </a:p>
          <a:p>
            <a:pPr lvl="1">
              <a:buClr>
                <a:schemeClr val="accent3"/>
              </a:buClr>
              <a:defRPr/>
            </a:pPr>
            <a:r>
              <a:rPr lang="en-US" sz="2000" dirty="0"/>
              <a:t>Making sure that output maintains standard</a:t>
            </a:r>
          </a:p>
          <a:p>
            <a:pPr lvl="1">
              <a:buClr>
                <a:schemeClr val="accent3"/>
              </a:buClr>
              <a:defRPr/>
            </a:pPr>
            <a:r>
              <a:rPr lang="en-US" sz="2000" dirty="0"/>
              <a:t>Making sure you work as efficiently as you can and don’t add defects into the product</a:t>
            </a:r>
            <a:endParaRPr lang="en-US" sz="2000" dirty="0">
              <a:solidFill>
                <a:srgbClr val="C00000"/>
              </a:solidFill>
            </a:endParaRPr>
          </a:p>
        </p:txBody>
      </p:sp>
      <p:sp>
        <p:nvSpPr>
          <p:cNvPr id="4" name="Slide Number Placeholder 3"/>
          <p:cNvSpPr>
            <a:spLocks noGrp="1"/>
          </p:cNvSpPr>
          <p:nvPr>
            <p:ph type="sldNum" sz="quarter" idx="12"/>
          </p:nvPr>
        </p:nvSpPr>
        <p:spPr>
          <a:xfrm>
            <a:off x="11766178" y="605119"/>
            <a:ext cx="225526" cy="936298"/>
          </a:xfrm>
        </p:spPr>
        <p:txBody>
          <a:bodyPr vert="vert270"/>
          <a:lstStyle/>
          <a:p>
            <a:r>
              <a:rPr lang="en-US" sz="1400" b="1" dirty="0"/>
              <a:t>Slide-</a:t>
            </a:r>
            <a:fld id="{D57F1E4F-1CFF-5643-939E-217C01CDF565}" type="slidenum">
              <a:rPr lang="en-US" sz="1400" b="1" smtClean="0"/>
              <a:pPr/>
              <a:t>11</a:t>
            </a:fld>
            <a:endParaRPr lang="en-US" sz="1400" b="1" dirty="0"/>
          </a:p>
        </p:txBody>
      </p:sp>
    </p:spTree>
    <p:extLst>
      <p:ext uri="{BB962C8B-B14F-4D97-AF65-F5344CB8AC3E}">
        <p14:creationId xmlns:p14="http://schemas.microsoft.com/office/powerpoint/2010/main" val="199433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2968"/>
            <a:ext cx="11029616" cy="1013800"/>
          </a:xfrm>
        </p:spPr>
        <p:txBody>
          <a:bodyPr/>
          <a:lstStyle/>
          <a:p>
            <a:pPr>
              <a:defRPr/>
            </a:pPr>
            <a:r>
              <a:rPr lang="en-US" dirty="0"/>
              <a:t>PMBOK’s Knowledge  Areas</a:t>
            </a:r>
          </a:p>
        </p:txBody>
      </p:sp>
      <p:sp>
        <p:nvSpPr>
          <p:cNvPr id="3" name="Content Placeholder 2"/>
          <p:cNvSpPr>
            <a:spLocks noGrp="1"/>
          </p:cNvSpPr>
          <p:nvPr>
            <p:ph idx="1"/>
          </p:nvPr>
        </p:nvSpPr>
        <p:spPr>
          <a:xfrm>
            <a:off x="744582" y="2050868"/>
            <a:ext cx="10711543" cy="4394177"/>
          </a:xfrm>
        </p:spPr>
        <p:txBody>
          <a:bodyPr>
            <a:noAutofit/>
          </a:bodyPr>
          <a:lstStyle/>
          <a:p>
            <a:pPr>
              <a:buNone/>
              <a:defRPr/>
            </a:pPr>
            <a:r>
              <a:rPr lang="en-US" sz="2200" dirty="0"/>
              <a:t>6.  </a:t>
            </a:r>
            <a:r>
              <a:rPr lang="en-US" sz="2000" b="1" dirty="0"/>
              <a:t>Human Resource Management</a:t>
            </a:r>
          </a:p>
          <a:p>
            <a:pPr lvl="1">
              <a:buClr>
                <a:schemeClr val="accent3"/>
              </a:buClr>
              <a:defRPr/>
            </a:pPr>
            <a:r>
              <a:rPr lang="en-US" sz="2000" dirty="0"/>
              <a:t>Efficient use of schedules. Getting the people to work on the team and helping them stay motivated.  Rewarding them for a job well done and resolving conflicts that come up</a:t>
            </a:r>
          </a:p>
          <a:p>
            <a:pPr>
              <a:buNone/>
              <a:defRPr/>
            </a:pPr>
            <a:r>
              <a:rPr lang="en-US" sz="2000" dirty="0"/>
              <a:t>7.  </a:t>
            </a:r>
            <a:r>
              <a:rPr lang="en-US" sz="2000" b="1" dirty="0"/>
              <a:t>Communications Management</a:t>
            </a:r>
          </a:p>
          <a:p>
            <a:pPr lvl="1">
              <a:buClr>
                <a:schemeClr val="accent3"/>
              </a:buClr>
              <a:defRPr/>
            </a:pPr>
            <a:r>
              <a:rPr lang="en-US" sz="2000" dirty="0"/>
              <a:t>Making sure that consistent communications are maintained</a:t>
            </a:r>
          </a:p>
          <a:p>
            <a:pPr lvl="1">
              <a:buClr>
                <a:schemeClr val="accent3"/>
              </a:buClr>
              <a:defRPr/>
            </a:pPr>
            <a:r>
              <a:rPr lang="en-US" sz="2000" dirty="0"/>
              <a:t>Making sure that everybody knows what they need to know to do the job right. Tracking how people talk to each other and dealing with gaps if they happen</a:t>
            </a:r>
          </a:p>
          <a:p>
            <a:pPr>
              <a:buNone/>
              <a:defRPr/>
            </a:pPr>
            <a:r>
              <a:rPr lang="en-US" sz="2000" b="1" dirty="0"/>
              <a:t>8.  Risk Management</a:t>
            </a:r>
          </a:p>
          <a:p>
            <a:pPr lvl="1">
              <a:buClr>
                <a:schemeClr val="accent3"/>
              </a:buClr>
              <a:defRPr/>
            </a:pPr>
            <a:r>
              <a:rPr lang="en-US" sz="2000" dirty="0"/>
              <a:t>Figuring out how to protect your project from anything unusual that could happen to it</a:t>
            </a:r>
          </a:p>
          <a:p>
            <a:pPr lvl="1">
              <a:buClr>
                <a:schemeClr val="accent3"/>
              </a:buClr>
              <a:defRPr/>
            </a:pPr>
            <a:r>
              <a:rPr lang="en-US" sz="2000" dirty="0"/>
              <a:t>Risk Management can also be about making sure that you are in the right position to take advantage of the opportunities that come your way</a:t>
            </a:r>
            <a:endParaRPr lang="en-US" sz="2000" dirty="0">
              <a:solidFill>
                <a:srgbClr val="C00000"/>
              </a:solidFill>
            </a:endParaRPr>
          </a:p>
        </p:txBody>
      </p:sp>
      <p:sp>
        <p:nvSpPr>
          <p:cNvPr id="4" name="Slide Number Placeholder 3"/>
          <p:cNvSpPr>
            <a:spLocks noGrp="1"/>
          </p:cNvSpPr>
          <p:nvPr>
            <p:ph type="sldNum" sz="quarter" idx="12"/>
          </p:nvPr>
        </p:nvSpPr>
        <p:spPr>
          <a:xfrm>
            <a:off x="11766178" y="605119"/>
            <a:ext cx="225526" cy="897110"/>
          </a:xfrm>
        </p:spPr>
        <p:txBody>
          <a:bodyPr vert="vert270"/>
          <a:lstStyle/>
          <a:p>
            <a:r>
              <a:rPr lang="en-US" sz="1400" b="1" dirty="0"/>
              <a:t>Slide-</a:t>
            </a:r>
            <a:fld id="{D57F1E4F-1CFF-5643-939E-217C01CDF565}" type="slidenum">
              <a:rPr lang="en-US" sz="1400" b="1" smtClean="0"/>
              <a:pPr/>
              <a:t>12</a:t>
            </a:fld>
            <a:endParaRPr lang="en-US" sz="1400" b="1" dirty="0"/>
          </a:p>
        </p:txBody>
      </p:sp>
    </p:spTree>
    <p:extLst>
      <p:ext uri="{BB962C8B-B14F-4D97-AF65-F5344CB8AC3E}">
        <p14:creationId xmlns:p14="http://schemas.microsoft.com/office/powerpoint/2010/main" val="259085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2968"/>
            <a:ext cx="11029616" cy="1013800"/>
          </a:xfrm>
        </p:spPr>
        <p:txBody>
          <a:bodyPr/>
          <a:lstStyle/>
          <a:p>
            <a:pPr>
              <a:defRPr/>
            </a:pPr>
            <a:r>
              <a:rPr lang="en-US" dirty="0"/>
              <a:t>PMBOK’s Knowledge  Areas</a:t>
            </a:r>
          </a:p>
        </p:txBody>
      </p:sp>
      <p:sp>
        <p:nvSpPr>
          <p:cNvPr id="3" name="Content Placeholder 2"/>
          <p:cNvSpPr>
            <a:spLocks noGrp="1"/>
          </p:cNvSpPr>
          <p:nvPr>
            <p:ph idx="1"/>
          </p:nvPr>
        </p:nvSpPr>
        <p:spPr>
          <a:xfrm>
            <a:off x="899265" y="2049605"/>
            <a:ext cx="10711543" cy="3554782"/>
          </a:xfrm>
        </p:spPr>
        <p:txBody>
          <a:bodyPr>
            <a:noAutofit/>
          </a:bodyPr>
          <a:lstStyle/>
          <a:p>
            <a:pPr lvl="2">
              <a:defRPr/>
            </a:pPr>
            <a:endParaRPr lang="en-US" sz="2000" dirty="0"/>
          </a:p>
          <a:p>
            <a:pPr>
              <a:buNone/>
              <a:defRPr/>
            </a:pPr>
            <a:r>
              <a:rPr lang="en-US" sz="2000" dirty="0"/>
              <a:t>9.  </a:t>
            </a:r>
            <a:r>
              <a:rPr lang="en-US" sz="2000" b="1" dirty="0"/>
              <a:t>Procurement Management</a:t>
            </a:r>
          </a:p>
          <a:p>
            <a:pPr lvl="1">
              <a:buClr>
                <a:schemeClr val="accent3"/>
              </a:buClr>
              <a:defRPr/>
            </a:pPr>
            <a:r>
              <a:rPr lang="en-US" sz="2000" dirty="0"/>
              <a:t>Selecting the right source for resources</a:t>
            </a:r>
          </a:p>
          <a:p>
            <a:pPr lvl="1">
              <a:buClr>
                <a:schemeClr val="accent3"/>
              </a:buClr>
              <a:defRPr/>
            </a:pPr>
            <a:r>
              <a:rPr lang="en-US" sz="2000" dirty="0"/>
              <a:t>Finding contractors to help you do the work. Setting the ground rules for their relationships with your company</a:t>
            </a:r>
          </a:p>
          <a:p>
            <a:pPr marL="0" indent="0">
              <a:buClr>
                <a:schemeClr val="accent3"/>
              </a:buClr>
              <a:buNone/>
              <a:defRPr/>
            </a:pPr>
            <a:r>
              <a:rPr lang="en-US" sz="2200" b="1" dirty="0"/>
              <a:t>10. Stakeholder</a:t>
            </a:r>
            <a:r>
              <a:rPr lang="en-US" sz="2000" b="1" dirty="0"/>
              <a:t> Management</a:t>
            </a:r>
          </a:p>
          <a:p>
            <a:pPr lvl="1">
              <a:buClr>
                <a:schemeClr val="accent3"/>
              </a:buClr>
              <a:buFont typeface="Wingdings" panose="05000000000000000000" pitchFamily="2" charset="2"/>
              <a:buChar char="§"/>
              <a:defRPr/>
            </a:pPr>
            <a:r>
              <a:rPr lang="en-US" sz="2000" dirty="0">
                <a:solidFill>
                  <a:srgbClr val="002060"/>
                </a:solidFill>
              </a:rPr>
              <a:t>Identify the people, groups, or organizations that could impact or be impacted by the project</a:t>
            </a:r>
          </a:p>
          <a:p>
            <a:pPr lvl="1">
              <a:buClr>
                <a:schemeClr val="accent3"/>
              </a:buClr>
              <a:buFont typeface="Wingdings" panose="05000000000000000000" pitchFamily="2" charset="2"/>
              <a:buChar char="§"/>
              <a:defRPr/>
            </a:pPr>
            <a:r>
              <a:rPr lang="en-US" sz="2000" dirty="0">
                <a:solidFill>
                  <a:srgbClr val="002060"/>
                </a:solidFill>
              </a:rPr>
              <a:t>Analyze stakeholder expectations and develop appropriate management strategies for effectively engaging stakeholders in project decisions and execution</a:t>
            </a:r>
            <a:endParaRPr lang="en-US" sz="2000" b="1" dirty="0">
              <a:solidFill>
                <a:srgbClr val="002060"/>
              </a:solidFill>
            </a:endParaRPr>
          </a:p>
          <a:p>
            <a:pPr>
              <a:buNone/>
              <a:defRPr/>
            </a:pPr>
            <a:endParaRPr lang="en-US" sz="2000" dirty="0">
              <a:solidFill>
                <a:srgbClr val="C00000"/>
              </a:solidFill>
            </a:endParaRPr>
          </a:p>
        </p:txBody>
      </p:sp>
      <p:sp>
        <p:nvSpPr>
          <p:cNvPr id="4" name="Slide Number Placeholder 3"/>
          <p:cNvSpPr>
            <a:spLocks noGrp="1"/>
          </p:cNvSpPr>
          <p:nvPr>
            <p:ph type="sldNum" sz="quarter" idx="12"/>
          </p:nvPr>
        </p:nvSpPr>
        <p:spPr>
          <a:xfrm>
            <a:off x="11766178" y="605119"/>
            <a:ext cx="225526" cy="1053864"/>
          </a:xfrm>
        </p:spPr>
        <p:txBody>
          <a:bodyPr vert="vert270"/>
          <a:lstStyle/>
          <a:p>
            <a:r>
              <a:rPr lang="en-US" sz="1400" b="1" dirty="0"/>
              <a:t>Slide-</a:t>
            </a:r>
            <a:fld id="{D57F1E4F-1CFF-5643-939E-217C01CDF565}" type="slidenum">
              <a:rPr lang="en-US" sz="1400" b="1" smtClean="0"/>
              <a:pPr/>
              <a:t>13</a:t>
            </a:fld>
            <a:endParaRPr lang="en-US" sz="1400" b="1" dirty="0"/>
          </a:p>
        </p:txBody>
      </p:sp>
    </p:spTree>
    <p:extLst>
      <p:ext uri="{BB962C8B-B14F-4D97-AF65-F5344CB8AC3E}">
        <p14:creationId xmlns:p14="http://schemas.microsoft.com/office/powerpoint/2010/main" val="351524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2968"/>
            <a:ext cx="11029616" cy="1013800"/>
          </a:xfrm>
        </p:spPr>
        <p:txBody>
          <a:bodyPr/>
          <a:lstStyle/>
          <a:p>
            <a:pPr>
              <a:defRPr/>
            </a:pPr>
            <a:r>
              <a:rPr lang="en-US" dirty="0"/>
              <a:t>Process  group  vs.  Knowledge  Areas</a:t>
            </a:r>
          </a:p>
        </p:txBody>
      </p:sp>
      <p:sp>
        <p:nvSpPr>
          <p:cNvPr id="3" name="Content Placeholder 2"/>
          <p:cNvSpPr>
            <a:spLocks noGrp="1"/>
          </p:cNvSpPr>
          <p:nvPr>
            <p:ph idx="1"/>
          </p:nvPr>
        </p:nvSpPr>
        <p:spPr>
          <a:xfrm>
            <a:off x="744583" y="2181499"/>
            <a:ext cx="10711543" cy="3370215"/>
          </a:xfrm>
        </p:spPr>
        <p:txBody>
          <a:bodyPr>
            <a:noAutofit/>
          </a:bodyPr>
          <a:lstStyle/>
          <a:p>
            <a:pPr>
              <a:defRPr/>
            </a:pPr>
            <a:r>
              <a:rPr lang="en-US" sz="2200" dirty="0"/>
              <a:t>Process groups and Knowledge Areas are two different ways to organize the processes but they don’t really overlap each other!</a:t>
            </a:r>
          </a:p>
          <a:p>
            <a:pPr>
              <a:defRPr/>
            </a:pPr>
            <a:r>
              <a:rPr lang="en-US" sz="2200" dirty="0"/>
              <a:t>Process groups </a:t>
            </a:r>
            <a:r>
              <a:rPr lang="en-US" sz="2200" dirty="0">
                <a:solidFill>
                  <a:srgbClr val="7030A0"/>
                </a:solidFill>
              </a:rPr>
              <a:t>divide up the processes by function</a:t>
            </a:r>
          </a:p>
          <a:p>
            <a:pPr>
              <a:defRPr/>
            </a:pPr>
            <a:r>
              <a:rPr lang="en-US" sz="2200" dirty="0"/>
              <a:t>Knowledge areas </a:t>
            </a:r>
            <a:r>
              <a:rPr lang="en-US" sz="2200" dirty="0">
                <a:solidFill>
                  <a:srgbClr val="7030A0"/>
                </a:solidFill>
              </a:rPr>
              <a:t>divide the same processes by subject matter</a:t>
            </a:r>
          </a:p>
          <a:p>
            <a:pPr>
              <a:defRPr/>
            </a:pPr>
            <a:r>
              <a:rPr lang="en-US" sz="2200" dirty="0"/>
              <a:t>Every process belong to exactly one process group</a:t>
            </a:r>
          </a:p>
          <a:p>
            <a:pPr>
              <a:defRPr/>
            </a:pPr>
            <a:r>
              <a:rPr lang="en-US" sz="2200" dirty="0"/>
              <a:t>Every process is in exactly one knowledge area</a:t>
            </a:r>
            <a:endParaRPr lang="en-US" sz="1800" b="1" dirty="0"/>
          </a:p>
          <a:p>
            <a:pPr>
              <a:buNone/>
              <a:defRPr/>
            </a:pPr>
            <a:endParaRPr lang="en-US" sz="2000" dirty="0">
              <a:solidFill>
                <a:srgbClr val="C00000"/>
              </a:solidFill>
            </a:endParaRPr>
          </a:p>
        </p:txBody>
      </p:sp>
      <p:sp>
        <p:nvSpPr>
          <p:cNvPr id="4" name="Slide Number Placeholder 3"/>
          <p:cNvSpPr>
            <a:spLocks noGrp="1"/>
          </p:cNvSpPr>
          <p:nvPr>
            <p:ph type="sldNum" sz="quarter" idx="12"/>
          </p:nvPr>
        </p:nvSpPr>
        <p:spPr>
          <a:xfrm>
            <a:off x="11766178" y="605119"/>
            <a:ext cx="225526" cy="1053864"/>
          </a:xfrm>
        </p:spPr>
        <p:txBody>
          <a:bodyPr vert="vert270"/>
          <a:lstStyle/>
          <a:p>
            <a:r>
              <a:rPr lang="en-US" sz="1400" b="1" dirty="0"/>
              <a:t>Slide-</a:t>
            </a:r>
            <a:fld id="{D57F1E4F-1CFF-5643-939E-217C01CDF565}" type="slidenum">
              <a:rPr lang="en-US" sz="1400" b="1" smtClean="0"/>
              <a:pPr/>
              <a:t>14</a:t>
            </a:fld>
            <a:endParaRPr lang="en-US" sz="1400" b="1" dirty="0"/>
          </a:p>
        </p:txBody>
      </p:sp>
    </p:spTree>
    <p:extLst>
      <p:ext uri="{BB962C8B-B14F-4D97-AF65-F5344CB8AC3E}">
        <p14:creationId xmlns:p14="http://schemas.microsoft.com/office/powerpoint/2010/main" val="221894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1493377"/>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p>
          <a:p>
            <a:pPr>
              <a:lnSpc>
                <a:spcPct val="90000"/>
              </a:lnSpc>
              <a:spcBef>
                <a:spcPts val="300"/>
              </a:spcBef>
            </a:pPr>
            <a:r>
              <a:rPr lang="en-US" sz="2000" dirty="0">
                <a:ea typeface="ＭＳ Ｐゴシック" pitchFamily="34" charset="-128"/>
              </a:rPr>
              <a:t>PMBOK Guide: Project Lifecycle (5</a:t>
            </a:r>
            <a:r>
              <a:rPr lang="en-US" sz="2000" baseline="30000" dirty="0">
                <a:ea typeface="ＭＳ Ｐゴシック" pitchFamily="34" charset="-128"/>
              </a:rPr>
              <a:t>th</a:t>
            </a:r>
            <a:r>
              <a:rPr lang="en-US" sz="2000" dirty="0">
                <a:ea typeface="ＭＳ Ｐゴシック" pitchFamily="34" charset="-128"/>
              </a:rPr>
              <a:t> Edition)</a:t>
            </a:r>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15</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77136" y="2142310"/>
            <a:ext cx="10652865" cy="4010296"/>
          </a:xfrm>
        </p:spPr>
        <p:txBody>
          <a:bodyPr>
            <a:normAutofit/>
          </a:bodyPr>
          <a:lstStyle/>
          <a:p>
            <a:pPr>
              <a:buFont typeface="Wingdings" pitchFamily="2" charset="2"/>
              <a:buChar char="q"/>
            </a:pPr>
            <a:r>
              <a:rPr lang="en-US" sz="2200" dirty="0"/>
              <a:t>All of the work that is done on a project is made up of processes</a:t>
            </a:r>
          </a:p>
          <a:p>
            <a:pPr>
              <a:buFont typeface="Wingdings" pitchFamily="2" charset="2"/>
              <a:buChar char="q"/>
            </a:pPr>
            <a:r>
              <a:rPr lang="en-US" sz="2200" dirty="0"/>
              <a:t>There is a pattern to all of the work that gets done on the project</a:t>
            </a:r>
          </a:p>
          <a:p>
            <a:pPr lvl="2"/>
            <a:r>
              <a:rPr lang="en-US" sz="2200" dirty="0"/>
              <a:t>Plan</a:t>
            </a:r>
          </a:p>
          <a:p>
            <a:pPr lvl="2"/>
            <a:r>
              <a:rPr lang="en-US" sz="2200" dirty="0"/>
              <a:t>Work</a:t>
            </a:r>
          </a:p>
          <a:p>
            <a:pPr lvl="2">
              <a:buNone/>
            </a:pPr>
            <a:r>
              <a:rPr lang="en-US" sz="2200" dirty="0">
                <a:solidFill>
                  <a:srgbClr val="C00000"/>
                </a:solidFill>
              </a:rPr>
              <a:t>      -  Compare with the original plan</a:t>
            </a:r>
            <a:br>
              <a:rPr lang="en-US" sz="2200" dirty="0">
                <a:solidFill>
                  <a:srgbClr val="C00000"/>
                </a:solidFill>
              </a:rPr>
            </a:br>
            <a:r>
              <a:rPr lang="en-US" sz="2200" dirty="0">
                <a:solidFill>
                  <a:srgbClr val="C00000"/>
                </a:solidFill>
              </a:rPr>
              <a:t>  -  If off-plan, corrections are made and everything needs to get back on track</a:t>
            </a:r>
            <a:endParaRPr lang="en-US" sz="2200" dirty="0"/>
          </a:p>
          <a:p>
            <a:pPr>
              <a:buFont typeface="Wingdings" pitchFamily="2" charset="2"/>
              <a:buChar char="q"/>
            </a:pPr>
            <a:r>
              <a:rPr lang="en-US" sz="2200" dirty="0"/>
              <a:t>Process framework, Process groups, and Knowledge areas ensures project smoothness.</a:t>
            </a:r>
          </a:p>
          <a:p>
            <a:pPr>
              <a:buFont typeface="Wingdings" pitchFamily="2" charset="2"/>
              <a:buChar char="q"/>
              <a:defRPr/>
            </a:pPr>
            <a:endParaRPr lang="en-US" altLang="zh-TW" sz="2200" dirty="0">
              <a:solidFill>
                <a:srgbClr val="00B050"/>
              </a:solidFill>
              <a:latin typeface="+mj-lt"/>
              <a:ea typeface="PMingLiU" pitchFamily="18" charset="-120"/>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groups (PMBOK)</a:t>
            </a:r>
          </a:p>
        </p:txBody>
      </p:sp>
      <p:sp>
        <p:nvSpPr>
          <p:cNvPr id="3" name="Content Placeholder 2"/>
          <p:cNvSpPr>
            <a:spLocks noGrp="1"/>
          </p:cNvSpPr>
          <p:nvPr>
            <p:ph idx="1"/>
          </p:nvPr>
        </p:nvSpPr>
        <p:spPr>
          <a:xfrm>
            <a:off x="737379" y="1996535"/>
            <a:ext cx="10652865" cy="4497029"/>
          </a:xfrm>
        </p:spPr>
        <p:txBody>
          <a:bodyPr>
            <a:noAutofit/>
          </a:bodyPr>
          <a:lstStyle/>
          <a:p>
            <a:pPr>
              <a:buFont typeface="Wingdings" pitchFamily="2" charset="2"/>
              <a:buChar char="q"/>
              <a:defRPr/>
            </a:pPr>
            <a:r>
              <a:rPr lang="en-US" sz="2200" dirty="0"/>
              <a:t>Process Groups are the steps of a project</a:t>
            </a:r>
          </a:p>
          <a:p>
            <a:pPr marL="457200" indent="-457200">
              <a:buFont typeface="+mj-lt"/>
              <a:buAutoNum type="arabicPeriod"/>
              <a:defRPr/>
            </a:pPr>
            <a:r>
              <a:rPr lang="en-US" altLang="zh-TW" sz="2200" dirty="0">
                <a:solidFill>
                  <a:srgbClr val="C00000"/>
                </a:solidFill>
                <a:latin typeface="+mj-lt"/>
                <a:ea typeface="PMingLiU" pitchFamily="18" charset="-120"/>
              </a:rPr>
              <a:t>Needs: </a:t>
            </a:r>
            <a:r>
              <a:rPr lang="en-US" altLang="zh-TW" sz="2200" dirty="0">
                <a:solidFill>
                  <a:srgbClr val="0070C0"/>
                </a:solidFill>
                <a:latin typeface="+mj-lt"/>
                <a:ea typeface="PMingLiU" pitchFamily="18" charset="-120"/>
              </a:rPr>
              <a:t>Scope</a:t>
            </a:r>
          </a:p>
          <a:p>
            <a:pPr marL="457200" indent="-457200">
              <a:buFont typeface="+mj-lt"/>
              <a:buAutoNum type="arabicPeriod"/>
              <a:defRPr/>
            </a:pPr>
            <a:r>
              <a:rPr lang="en-US" altLang="zh-TW" sz="2200" dirty="0">
                <a:solidFill>
                  <a:srgbClr val="C00000"/>
                </a:solidFill>
                <a:latin typeface="+mj-lt"/>
                <a:ea typeface="PMingLiU" pitchFamily="18" charset="-120"/>
              </a:rPr>
              <a:t>Initiation: </a:t>
            </a:r>
            <a:r>
              <a:rPr lang="en-US" altLang="zh-TW" sz="2200" dirty="0">
                <a:solidFill>
                  <a:srgbClr val="0070C0"/>
                </a:solidFill>
                <a:latin typeface="+mj-lt"/>
                <a:ea typeface="PMingLiU" pitchFamily="18" charset="-120"/>
              </a:rPr>
              <a:t>Requirements and System Analysis</a:t>
            </a:r>
          </a:p>
          <a:p>
            <a:pPr marL="457200" indent="-457200">
              <a:buFont typeface="+mj-lt"/>
              <a:buAutoNum type="arabicPeriod"/>
              <a:defRPr/>
            </a:pPr>
            <a:r>
              <a:rPr lang="en-US" altLang="zh-TW" sz="2200" dirty="0">
                <a:solidFill>
                  <a:srgbClr val="C00000"/>
                </a:solidFill>
                <a:latin typeface="+mj-lt"/>
                <a:ea typeface="PMingLiU" pitchFamily="18" charset="-120"/>
              </a:rPr>
              <a:t>Planning: </a:t>
            </a:r>
            <a:r>
              <a:rPr lang="en-US" altLang="zh-TW" sz="2200" dirty="0">
                <a:solidFill>
                  <a:srgbClr val="0070C0"/>
                </a:solidFill>
                <a:latin typeface="+mj-lt"/>
                <a:ea typeface="PMingLiU" pitchFamily="18" charset="-120"/>
              </a:rPr>
              <a:t>Estimation and Resource Allocation</a:t>
            </a:r>
          </a:p>
          <a:p>
            <a:pPr marL="457200" indent="-457200">
              <a:buFont typeface="+mj-lt"/>
              <a:buAutoNum type="arabicPeriod"/>
              <a:defRPr/>
            </a:pPr>
            <a:r>
              <a:rPr lang="en-US" altLang="zh-TW" sz="2200" dirty="0">
                <a:solidFill>
                  <a:srgbClr val="C00000"/>
                </a:solidFill>
                <a:latin typeface="+mj-lt"/>
                <a:ea typeface="PMingLiU" pitchFamily="18" charset="-120"/>
              </a:rPr>
              <a:t>Execution: </a:t>
            </a:r>
            <a:r>
              <a:rPr lang="en-US" altLang="zh-TW" sz="2200" dirty="0">
                <a:solidFill>
                  <a:srgbClr val="0070C0"/>
                </a:solidFill>
                <a:latin typeface="+mj-lt"/>
                <a:ea typeface="PMingLiU" pitchFamily="18" charset="-120"/>
              </a:rPr>
              <a:t>Implementation</a:t>
            </a:r>
          </a:p>
          <a:p>
            <a:pPr marL="457200" indent="-457200">
              <a:buFont typeface="+mj-lt"/>
              <a:buAutoNum type="arabicPeriod"/>
              <a:defRPr/>
            </a:pPr>
            <a:r>
              <a:rPr lang="en-US" altLang="zh-TW" sz="2200" dirty="0">
                <a:solidFill>
                  <a:srgbClr val="C00000"/>
                </a:solidFill>
                <a:latin typeface="+mj-lt"/>
                <a:ea typeface="PMingLiU" pitchFamily="18" charset="-120"/>
              </a:rPr>
              <a:t>Monitoring and Controlling: </a:t>
            </a:r>
            <a:r>
              <a:rPr lang="en-US" altLang="zh-TW" sz="2200" dirty="0">
                <a:solidFill>
                  <a:srgbClr val="0070C0"/>
                </a:solidFill>
                <a:latin typeface="+mj-lt"/>
                <a:ea typeface="PMingLiU" pitchFamily="18" charset="-120"/>
              </a:rPr>
              <a:t>Track progress, adjust as required</a:t>
            </a:r>
          </a:p>
          <a:p>
            <a:pPr>
              <a:buFont typeface="Wingdings" pitchFamily="2" charset="2"/>
              <a:buChar char="§"/>
              <a:defRPr/>
            </a:pPr>
            <a:r>
              <a:rPr lang="en-US" altLang="zh-TW" sz="2200" dirty="0">
                <a:solidFill>
                  <a:srgbClr val="C00000"/>
                </a:solidFill>
                <a:latin typeface="+mj-lt"/>
                <a:ea typeface="PMingLiU" pitchFamily="18" charset="-120"/>
              </a:rPr>
              <a:t>Closing: </a:t>
            </a:r>
            <a:r>
              <a:rPr lang="en-US" altLang="zh-TW" sz="2200" dirty="0">
                <a:solidFill>
                  <a:srgbClr val="0070C0"/>
                </a:solidFill>
                <a:latin typeface="+mj-lt"/>
                <a:ea typeface="PMingLiU" pitchFamily="18" charset="-120"/>
              </a:rPr>
              <a:t>Successful completion of the project</a:t>
            </a:r>
          </a:p>
          <a:p>
            <a:pPr>
              <a:buFont typeface="Wingdings" pitchFamily="2" charset="2"/>
              <a:buChar char="q"/>
              <a:defRPr/>
            </a:pPr>
            <a:r>
              <a:rPr lang="en-US" sz="2200" dirty="0"/>
              <a:t>If the project is really big, then it can be managed in Phases</a:t>
            </a:r>
          </a:p>
          <a:p>
            <a:pPr>
              <a:buFont typeface="Wingdings" pitchFamily="2" charset="2"/>
              <a:buChar char="q"/>
              <a:defRPr/>
            </a:pPr>
            <a:r>
              <a:rPr lang="en-US" sz="2200" dirty="0"/>
              <a:t>Each phase of the project goes through all five process groups</a:t>
            </a:r>
            <a:endParaRPr lang="en-US" altLang="zh-TW" sz="2200" dirty="0">
              <a:solidFill>
                <a:srgbClr val="0070C0"/>
              </a:solidFill>
              <a:latin typeface="+mj-lt"/>
              <a:ea typeface="PMingLiU" pitchFamily="18" charset="-120"/>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Tree>
    <p:extLst>
      <p:ext uri="{BB962C8B-B14F-4D97-AF65-F5344CB8AC3E}">
        <p14:creationId xmlns:p14="http://schemas.microsoft.com/office/powerpoint/2010/main" val="97878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88777" y="288405"/>
            <a:ext cx="249404" cy="763981"/>
          </a:xfrm>
        </p:spPr>
        <p:txBody>
          <a:bodyPr vert="vert270"/>
          <a:lstStyle/>
          <a:p>
            <a:r>
              <a:rPr lang="en-US" sz="1400" b="1" dirty="0"/>
              <a:t>Slide-</a:t>
            </a:r>
            <a:fld id="{D57F1E4F-1CFF-5643-939E-217C01CDF565}" type="slidenum">
              <a:rPr lang="en-US" sz="1400" b="1" smtClean="0"/>
              <a:pPr/>
              <a:t>4</a:t>
            </a:fld>
            <a:endParaRPr lang="en-US" sz="1400" b="1" dirty="0"/>
          </a:p>
        </p:txBody>
      </p:sp>
      <p:sp>
        <p:nvSpPr>
          <p:cNvPr id="2" name="Title 1"/>
          <p:cNvSpPr>
            <a:spLocks noGrp="1"/>
          </p:cNvSpPr>
          <p:nvPr>
            <p:ph type="title" idx="4294967295"/>
          </p:nvPr>
        </p:nvSpPr>
        <p:spPr>
          <a:xfrm>
            <a:off x="235974" y="554192"/>
            <a:ext cx="11029950" cy="537190"/>
          </a:xfrm>
        </p:spPr>
        <p:txBody>
          <a:bodyPr/>
          <a:lstStyle/>
          <a:p>
            <a:pPr algn="ctr"/>
            <a:r>
              <a:rPr lang="en-GB" dirty="0">
                <a:solidFill>
                  <a:srgbClr val="0070C0"/>
                </a:solidFill>
              </a:rPr>
              <a:t>Process  </a:t>
            </a:r>
            <a:r>
              <a:rPr lang="en-GB">
                <a:solidFill>
                  <a:srgbClr val="0070C0"/>
                </a:solidFill>
              </a:rPr>
              <a:t>phase relationships</a:t>
            </a:r>
            <a:endParaRPr lang="en-GB" dirty="0">
              <a:solidFill>
                <a:srgbClr val="0070C0"/>
              </a:solidFill>
            </a:endParaRPr>
          </a:p>
        </p:txBody>
      </p:sp>
      <p:sp>
        <p:nvSpPr>
          <p:cNvPr id="3" name="Content Placeholder 2"/>
          <p:cNvSpPr>
            <a:spLocks noGrp="1"/>
          </p:cNvSpPr>
          <p:nvPr>
            <p:ph idx="4294967295"/>
          </p:nvPr>
        </p:nvSpPr>
        <p:spPr>
          <a:xfrm>
            <a:off x="265472" y="1149861"/>
            <a:ext cx="11104563" cy="5457415"/>
          </a:xfrm>
        </p:spPr>
        <p:txBody>
          <a:bodyPr>
            <a:noAutofit/>
          </a:bodyPr>
          <a:lstStyle/>
          <a:p>
            <a:pPr>
              <a:buFont typeface="Wingdings" pitchFamily="2" charset="2"/>
              <a:buChar char="q"/>
              <a:defRPr/>
            </a:pPr>
            <a:r>
              <a:rPr lang="en-US" sz="2200" dirty="0">
                <a:solidFill>
                  <a:srgbClr val="C00000"/>
                </a:solidFill>
              </a:rPr>
              <a:t>Sequential Phase Relationship</a:t>
            </a:r>
          </a:p>
          <a:p>
            <a:pPr lvl="1">
              <a:buClr>
                <a:schemeClr val="accent3"/>
              </a:buClr>
              <a:defRPr/>
            </a:pPr>
            <a:r>
              <a:rPr lang="en-US" sz="2200" dirty="0"/>
              <a:t>When a project has sequential phases, each phase starts after the previous phase is 100% complete</a:t>
            </a:r>
            <a:br>
              <a:rPr lang="en-US" sz="2200" dirty="0"/>
            </a:br>
            <a:endParaRPr lang="en-US" sz="2200" dirty="0"/>
          </a:p>
          <a:p>
            <a:pPr>
              <a:buFont typeface="Wingdings" pitchFamily="2" charset="2"/>
              <a:buChar char="q"/>
              <a:defRPr/>
            </a:pPr>
            <a:r>
              <a:rPr lang="en-US" sz="2200" dirty="0">
                <a:solidFill>
                  <a:srgbClr val="C00000"/>
                </a:solidFill>
              </a:rPr>
              <a:t>Overlapping Phase Relationship</a:t>
            </a:r>
          </a:p>
          <a:p>
            <a:pPr lvl="1">
              <a:buClr>
                <a:schemeClr val="accent3"/>
              </a:buClr>
              <a:defRPr/>
            </a:pPr>
            <a:r>
              <a:rPr lang="en-US" sz="2200" dirty="0"/>
              <a:t>Sometimes teams need to work independently</a:t>
            </a:r>
            <a:br>
              <a:rPr lang="en-US" sz="2200" dirty="0"/>
            </a:br>
            <a:r>
              <a:rPr lang="en-US" sz="2200" dirty="0"/>
              <a:t>on different parts of the project, so that one team</a:t>
            </a:r>
            <a:br>
              <a:rPr lang="en-US" sz="2200" dirty="0"/>
            </a:br>
            <a:r>
              <a:rPr lang="en-US" sz="2200" dirty="0"/>
              <a:t>delivers their results while another team is still working</a:t>
            </a:r>
            <a:br>
              <a:rPr lang="en-US" sz="2200" dirty="0"/>
            </a:br>
            <a:endParaRPr lang="en-US" sz="2200" dirty="0"/>
          </a:p>
          <a:p>
            <a:pPr>
              <a:buFont typeface="Wingdings" pitchFamily="2" charset="2"/>
              <a:buChar char="q"/>
              <a:defRPr/>
            </a:pPr>
            <a:r>
              <a:rPr lang="en-US" sz="2200" dirty="0">
                <a:solidFill>
                  <a:srgbClr val="C00000"/>
                </a:solidFill>
              </a:rPr>
              <a:t>Iterative Phase Relationship</a:t>
            </a:r>
          </a:p>
          <a:p>
            <a:pPr lvl="1">
              <a:buClr>
                <a:schemeClr val="accent3"/>
              </a:buClr>
              <a:defRPr/>
            </a:pPr>
            <a:r>
              <a:rPr lang="en-US" sz="2200" dirty="0"/>
              <a:t>A project got a single team performing the Initiating and Planning Processes for one phase, while also doing the Executing processes for the previous phase. That way, when the Executing and Closing process groups are finished, the team can jump straight into the next phase’s Executing processes.</a:t>
            </a:r>
            <a:endParaRPr lang="en-US" altLang="zh-TW" sz="2200" dirty="0">
              <a:solidFill>
                <a:srgbClr val="0070C0"/>
              </a:solidFill>
              <a:latin typeface="+mj-lt"/>
              <a:ea typeface="PMingLiU" pitchFamily="18" charset="-120"/>
            </a:endParaRPr>
          </a:p>
        </p:txBody>
      </p:sp>
      <p:pic>
        <p:nvPicPr>
          <p:cNvPr id="5" name="Picture 4"/>
          <p:cNvPicPr>
            <a:picLocks noChangeAspect="1"/>
          </p:cNvPicPr>
          <p:nvPr/>
        </p:nvPicPr>
        <p:blipFill>
          <a:blip r:embed="rId2"/>
          <a:stretch>
            <a:fillRect/>
          </a:stretch>
        </p:blipFill>
        <p:spPr>
          <a:xfrm>
            <a:off x="6776889" y="2205206"/>
            <a:ext cx="5093892" cy="862458"/>
          </a:xfrm>
          <a:prstGeom prst="rect">
            <a:avLst/>
          </a:prstGeom>
        </p:spPr>
      </p:pic>
      <p:pic>
        <p:nvPicPr>
          <p:cNvPr id="6" name="Picture 5"/>
          <p:cNvPicPr>
            <a:picLocks noChangeAspect="1"/>
          </p:cNvPicPr>
          <p:nvPr/>
        </p:nvPicPr>
        <p:blipFill>
          <a:blip r:embed="rId3"/>
          <a:stretch>
            <a:fillRect/>
          </a:stretch>
        </p:blipFill>
        <p:spPr>
          <a:xfrm>
            <a:off x="7478643" y="3600958"/>
            <a:ext cx="4713357" cy="1442990"/>
          </a:xfrm>
          <a:prstGeom prst="rect">
            <a:avLst/>
          </a:prstGeom>
        </p:spPr>
      </p:pic>
    </p:spTree>
    <p:extLst>
      <p:ext uri="{BB962C8B-B14F-4D97-AF65-F5344CB8AC3E}">
        <p14:creationId xmlns:p14="http://schemas.microsoft.com/office/powerpoint/2010/main" val="374436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pmbok</a:t>
            </a:r>
            <a:endParaRPr lang="en-GB" dirty="0"/>
          </a:p>
        </p:txBody>
      </p:sp>
      <p:sp>
        <p:nvSpPr>
          <p:cNvPr id="3" name="Content Placeholder 2"/>
          <p:cNvSpPr>
            <a:spLocks noGrp="1"/>
          </p:cNvSpPr>
          <p:nvPr>
            <p:ph idx="1"/>
          </p:nvPr>
        </p:nvSpPr>
        <p:spPr>
          <a:xfrm>
            <a:off x="581192" y="1998617"/>
            <a:ext cx="10959738" cy="4387435"/>
          </a:xfrm>
        </p:spPr>
        <p:txBody>
          <a:bodyPr>
            <a:noAutofit/>
          </a:bodyPr>
          <a:lstStyle/>
          <a:p>
            <a:pPr>
              <a:buFont typeface="Wingdings" pitchFamily="2" charset="2"/>
              <a:buChar char="q"/>
              <a:defRPr/>
            </a:pPr>
            <a:r>
              <a:rPr lang="en-US" sz="2200" dirty="0"/>
              <a:t>Within each process group there are several individual processes that define how actually the work is done in the project</a:t>
            </a:r>
          </a:p>
          <a:p>
            <a:pPr>
              <a:buFont typeface="Wingdings" pitchFamily="2" charset="2"/>
              <a:buChar char="q"/>
              <a:defRPr/>
            </a:pPr>
            <a:r>
              <a:rPr lang="en-US" sz="2200" dirty="0"/>
              <a:t>The PMBOK breaks every project down into 49 processes </a:t>
            </a:r>
          </a:p>
          <a:p>
            <a:pPr>
              <a:buFont typeface="Wingdings" pitchFamily="2" charset="2"/>
              <a:buChar char="q"/>
              <a:defRPr/>
            </a:pPr>
            <a:r>
              <a:rPr lang="en-US" sz="2200" dirty="0"/>
              <a:t>Each of the processes belongs to only one process groups</a:t>
            </a:r>
          </a:p>
          <a:p>
            <a:pPr lvl="1"/>
            <a:r>
              <a:rPr lang="en-US" sz="2200" b="1" dirty="0">
                <a:solidFill>
                  <a:srgbClr val="C00000"/>
                </a:solidFill>
              </a:rPr>
              <a:t>P</a:t>
            </a:r>
            <a:r>
              <a:rPr lang="en-US" sz="2200" dirty="0"/>
              <a:t>roject</a:t>
            </a:r>
          </a:p>
          <a:p>
            <a:pPr lvl="1"/>
            <a:r>
              <a:rPr lang="en-US" sz="2200" b="1" dirty="0">
                <a:solidFill>
                  <a:srgbClr val="C00000"/>
                </a:solidFill>
              </a:rPr>
              <a:t>M</a:t>
            </a:r>
            <a:r>
              <a:rPr lang="en-US" sz="2200" dirty="0"/>
              <a:t>anagement</a:t>
            </a:r>
          </a:p>
          <a:p>
            <a:pPr lvl="1"/>
            <a:r>
              <a:rPr lang="en-US" sz="2200" b="1" dirty="0">
                <a:solidFill>
                  <a:srgbClr val="C00000"/>
                </a:solidFill>
              </a:rPr>
              <a:t>B</a:t>
            </a:r>
            <a:r>
              <a:rPr lang="en-US" sz="2200" dirty="0"/>
              <a:t>ody</a:t>
            </a:r>
          </a:p>
          <a:p>
            <a:pPr lvl="1"/>
            <a:r>
              <a:rPr lang="en-US" sz="2200" b="1" dirty="0">
                <a:solidFill>
                  <a:srgbClr val="C00000"/>
                </a:solidFill>
              </a:rPr>
              <a:t>O</a:t>
            </a:r>
            <a:r>
              <a:rPr lang="en-US" sz="2200" dirty="0"/>
              <a:t>f</a:t>
            </a:r>
          </a:p>
          <a:p>
            <a:pPr lvl="1"/>
            <a:r>
              <a:rPr lang="en-US" sz="2200" b="1" dirty="0">
                <a:solidFill>
                  <a:srgbClr val="C00000"/>
                </a:solidFill>
              </a:rPr>
              <a:t>K</a:t>
            </a:r>
            <a:r>
              <a:rPr lang="en-US" sz="2200" dirty="0"/>
              <a:t>nowledge </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pic>
        <p:nvPicPr>
          <p:cNvPr id="1028" name="Picture 4" descr="Image result for pmbok">
            <a:extLst>
              <a:ext uri="{FF2B5EF4-FFF2-40B4-BE49-F238E27FC236}">
                <a16:creationId xmlns:a16="http://schemas.microsoft.com/office/drawing/2014/main" id="{52409092-3463-4C10-AD2F-CE8DB9F36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602" y="2705100"/>
            <a:ext cx="3218498"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26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Pmbok</a:t>
            </a:r>
            <a:r>
              <a:rPr lang="en-GB" dirty="0"/>
              <a:t> (some  of  the  49  processes)</a:t>
            </a:r>
          </a:p>
        </p:txBody>
      </p:sp>
      <p:sp>
        <p:nvSpPr>
          <p:cNvPr id="3" name="Content Placeholder 2"/>
          <p:cNvSpPr>
            <a:spLocks noGrp="1"/>
          </p:cNvSpPr>
          <p:nvPr>
            <p:ph idx="1"/>
          </p:nvPr>
        </p:nvSpPr>
        <p:spPr>
          <a:xfrm>
            <a:off x="581192" y="2050869"/>
            <a:ext cx="10580914" cy="4310743"/>
          </a:xfrm>
        </p:spPr>
        <p:txBody>
          <a:bodyPr>
            <a:noAutofit/>
          </a:bodyPr>
          <a:lstStyle/>
          <a:p>
            <a:pPr>
              <a:buFont typeface="Wingdings" pitchFamily="2" charset="2"/>
              <a:buChar char="q"/>
              <a:defRPr/>
            </a:pPr>
            <a:r>
              <a:rPr lang="en-US" sz="2200" dirty="0"/>
              <a:t>Needs and Initiating Process Groups: (only 2 processes)</a:t>
            </a:r>
          </a:p>
          <a:p>
            <a:pPr lvl="1">
              <a:buClr>
                <a:schemeClr val="accent3"/>
              </a:buClr>
              <a:defRPr/>
            </a:pPr>
            <a:r>
              <a:rPr lang="en-US" sz="2200" dirty="0">
                <a:solidFill>
                  <a:srgbClr val="C00000"/>
                </a:solidFill>
              </a:rPr>
              <a:t>Develop Project Charter (agreement)</a:t>
            </a:r>
          </a:p>
          <a:p>
            <a:pPr lvl="1">
              <a:buClr>
                <a:schemeClr val="accent3"/>
              </a:buClr>
              <a:defRPr/>
            </a:pPr>
            <a:r>
              <a:rPr lang="en-US" sz="2200" dirty="0">
                <a:solidFill>
                  <a:srgbClr val="C00000"/>
                </a:solidFill>
              </a:rPr>
              <a:t>Identify Stakeholders</a:t>
            </a:r>
          </a:p>
          <a:p>
            <a:pPr>
              <a:buFont typeface="Wingdings" pitchFamily="2" charset="2"/>
              <a:buChar char="q"/>
              <a:defRPr/>
            </a:pPr>
            <a:r>
              <a:rPr lang="en-US" sz="2200" dirty="0"/>
              <a:t>Planning Process Groups: (24 processes)</a:t>
            </a:r>
          </a:p>
          <a:p>
            <a:pPr lvl="1">
              <a:buClr>
                <a:schemeClr val="accent3"/>
              </a:buClr>
              <a:defRPr/>
            </a:pPr>
            <a:r>
              <a:rPr lang="en-US" sz="2200" dirty="0">
                <a:solidFill>
                  <a:srgbClr val="C00000"/>
                </a:solidFill>
              </a:rPr>
              <a:t>Develop Project Management Plan</a:t>
            </a:r>
          </a:p>
          <a:p>
            <a:pPr lvl="1">
              <a:buClr>
                <a:schemeClr val="accent3"/>
              </a:buClr>
              <a:defRPr/>
            </a:pPr>
            <a:r>
              <a:rPr lang="en-US" sz="2200" dirty="0">
                <a:solidFill>
                  <a:srgbClr val="C00000"/>
                </a:solidFill>
              </a:rPr>
              <a:t>Identify Risks</a:t>
            </a:r>
          </a:p>
          <a:p>
            <a:pPr lvl="1">
              <a:buClr>
                <a:schemeClr val="accent3"/>
              </a:buClr>
              <a:defRPr/>
            </a:pPr>
            <a:r>
              <a:rPr lang="en-US" sz="2200" dirty="0">
                <a:solidFill>
                  <a:srgbClr val="C00000"/>
                </a:solidFill>
              </a:rPr>
              <a:t>Plan Quality</a:t>
            </a:r>
          </a:p>
          <a:p>
            <a:pPr lvl="1">
              <a:buClr>
                <a:schemeClr val="accent3"/>
              </a:buClr>
              <a:defRPr/>
            </a:pPr>
            <a:r>
              <a:rPr lang="en-US" sz="2200" dirty="0">
                <a:solidFill>
                  <a:srgbClr val="C00000"/>
                </a:solidFill>
              </a:rPr>
              <a:t>Estimate Activity Durations</a:t>
            </a:r>
          </a:p>
          <a:p>
            <a:pPr lvl="1">
              <a:buClr>
                <a:schemeClr val="accent3"/>
              </a:buClr>
              <a:defRPr/>
            </a:pPr>
            <a:r>
              <a:rPr lang="en-US" sz="2200" dirty="0">
                <a:solidFill>
                  <a:srgbClr val="C00000"/>
                </a:solidFill>
              </a:rPr>
              <a:t>…</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6</a:t>
            </a:fld>
            <a:endParaRPr lang="en-US" sz="1400" b="1" dirty="0"/>
          </a:p>
        </p:txBody>
      </p:sp>
    </p:spTree>
    <p:extLst>
      <p:ext uri="{BB962C8B-B14F-4D97-AF65-F5344CB8AC3E}">
        <p14:creationId xmlns:p14="http://schemas.microsoft.com/office/powerpoint/2010/main" val="34095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Pmbok</a:t>
            </a:r>
            <a:r>
              <a:rPr lang="en-GB" dirty="0"/>
              <a:t> (some  of  the  49  processes)</a:t>
            </a:r>
          </a:p>
        </p:txBody>
      </p:sp>
      <p:sp>
        <p:nvSpPr>
          <p:cNvPr id="3" name="Content Placeholder 2"/>
          <p:cNvSpPr>
            <a:spLocks noGrp="1"/>
          </p:cNvSpPr>
          <p:nvPr>
            <p:ph idx="1"/>
          </p:nvPr>
        </p:nvSpPr>
        <p:spPr>
          <a:xfrm>
            <a:off x="940526" y="1946366"/>
            <a:ext cx="10306594" cy="4754880"/>
          </a:xfrm>
        </p:spPr>
        <p:txBody>
          <a:bodyPr>
            <a:noAutofit/>
          </a:bodyPr>
          <a:lstStyle/>
          <a:p>
            <a:pPr>
              <a:buFont typeface="Wingdings" pitchFamily="2" charset="2"/>
              <a:buChar char="q"/>
              <a:defRPr/>
            </a:pPr>
            <a:r>
              <a:rPr lang="en-US" sz="2200" dirty="0"/>
              <a:t>Executing Process Groups: (10 processes)</a:t>
            </a:r>
          </a:p>
          <a:p>
            <a:pPr lvl="1">
              <a:buClr>
                <a:schemeClr val="accent3"/>
              </a:buClr>
              <a:defRPr/>
            </a:pPr>
            <a:r>
              <a:rPr lang="en-US" sz="2200" dirty="0">
                <a:solidFill>
                  <a:srgbClr val="C00000"/>
                </a:solidFill>
              </a:rPr>
              <a:t>Direct &amp; Manage Project Execution</a:t>
            </a:r>
          </a:p>
          <a:p>
            <a:pPr lvl="1">
              <a:buClr>
                <a:schemeClr val="accent3"/>
              </a:buClr>
              <a:defRPr/>
            </a:pPr>
            <a:r>
              <a:rPr lang="en-US" sz="2200" dirty="0">
                <a:solidFill>
                  <a:srgbClr val="C00000"/>
                </a:solidFill>
              </a:rPr>
              <a:t>Distribute Information</a:t>
            </a:r>
          </a:p>
          <a:p>
            <a:pPr lvl="1">
              <a:buClr>
                <a:schemeClr val="accent3"/>
              </a:buClr>
              <a:defRPr/>
            </a:pPr>
            <a:r>
              <a:rPr lang="en-US" sz="2200" dirty="0">
                <a:solidFill>
                  <a:srgbClr val="C00000"/>
                </a:solidFill>
              </a:rPr>
              <a:t>…</a:t>
            </a:r>
          </a:p>
          <a:p>
            <a:pPr>
              <a:buClr>
                <a:schemeClr val="accent3"/>
              </a:buClr>
              <a:buFont typeface="Wingdings" pitchFamily="2" charset="2"/>
              <a:buChar char="q"/>
              <a:defRPr/>
            </a:pPr>
            <a:r>
              <a:rPr lang="en-US" sz="2200" dirty="0"/>
              <a:t>Monitoring and Controlling Process Groups: (12 processes)</a:t>
            </a:r>
          </a:p>
          <a:p>
            <a:pPr lvl="1"/>
            <a:r>
              <a:rPr lang="en-US" sz="2200" dirty="0">
                <a:solidFill>
                  <a:srgbClr val="C00000"/>
                </a:solidFill>
              </a:rPr>
              <a:t>Control Scope</a:t>
            </a:r>
          </a:p>
          <a:p>
            <a:pPr lvl="1"/>
            <a:r>
              <a:rPr lang="en-US" sz="2200" dirty="0">
                <a:solidFill>
                  <a:srgbClr val="C00000"/>
                </a:solidFill>
              </a:rPr>
              <a:t>Monitor and Control Project Work</a:t>
            </a:r>
          </a:p>
          <a:p>
            <a:pPr lvl="1"/>
            <a:r>
              <a:rPr lang="en-US" sz="2200" dirty="0">
                <a:solidFill>
                  <a:srgbClr val="C00000"/>
                </a:solidFill>
              </a:rPr>
              <a:t>Control Schedule</a:t>
            </a:r>
          </a:p>
          <a:p>
            <a:pPr>
              <a:buFont typeface="Wingdings" pitchFamily="2" charset="2"/>
              <a:buChar char="q"/>
            </a:pPr>
            <a:r>
              <a:rPr lang="en-US" sz="2200" dirty="0"/>
              <a:t>Close Project (1 process) </a:t>
            </a:r>
            <a:endParaRPr lang="en-US" sz="2200" dirty="0">
              <a:solidFill>
                <a:srgbClr val="C00000"/>
              </a:solidFill>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Tree>
    <p:extLst>
      <p:ext uri="{BB962C8B-B14F-4D97-AF65-F5344CB8AC3E}">
        <p14:creationId xmlns:p14="http://schemas.microsoft.com/office/powerpoint/2010/main" val="258329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Anatomy  of   processes</a:t>
            </a:r>
          </a:p>
        </p:txBody>
      </p:sp>
      <p:sp>
        <p:nvSpPr>
          <p:cNvPr id="3" name="Content Placeholder 2"/>
          <p:cNvSpPr>
            <a:spLocks noGrp="1"/>
          </p:cNvSpPr>
          <p:nvPr>
            <p:ph idx="1"/>
          </p:nvPr>
        </p:nvSpPr>
        <p:spPr>
          <a:xfrm>
            <a:off x="586565" y="1946366"/>
            <a:ext cx="10306594" cy="4415245"/>
          </a:xfrm>
        </p:spPr>
        <p:txBody>
          <a:bodyPr>
            <a:noAutofit/>
          </a:bodyPr>
          <a:lstStyle/>
          <a:p>
            <a:pPr>
              <a:buFont typeface="Wingdings" pitchFamily="2" charset="2"/>
              <a:buChar char="q"/>
              <a:defRPr/>
            </a:pPr>
            <a:r>
              <a:rPr lang="en-US" sz="2200" b="1" dirty="0"/>
              <a:t>Input</a:t>
            </a:r>
          </a:p>
          <a:p>
            <a:pPr lvl="1">
              <a:buFont typeface="Wingdings" pitchFamily="2" charset="2"/>
              <a:buChar char="§"/>
              <a:defRPr/>
            </a:pPr>
            <a:r>
              <a:rPr lang="en-US" sz="2200" dirty="0">
                <a:solidFill>
                  <a:srgbClr val="C00000"/>
                </a:solidFill>
              </a:rPr>
              <a:t>Information that are used in the project</a:t>
            </a:r>
            <a:endParaRPr lang="en-US" sz="2200" dirty="0"/>
          </a:p>
          <a:p>
            <a:pPr>
              <a:buFont typeface="Wingdings" pitchFamily="2" charset="2"/>
              <a:buChar char="q"/>
              <a:defRPr/>
            </a:pPr>
            <a:r>
              <a:rPr lang="en-US" sz="2200" b="1" dirty="0"/>
              <a:t>Tools and Techniques</a:t>
            </a:r>
          </a:p>
          <a:p>
            <a:pPr lvl="1">
              <a:buFont typeface="Wingdings" pitchFamily="2" charset="2"/>
              <a:buChar char="§"/>
              <a:defRPr/>
            </a:pPr>
            <a:r>
              <a:rPr lang="en-US" sz="2200" dirty="0">
                <a:solidFill>
                  <a:srgbClr val="C00000"/>
                </a:solidFill>
              </a:rPr>
              <a:t>Takes inputs and turns them into outputs</a:t>
            </a:r>
          </a:p>
          <a:p>
            <a:pPr lvl="1">
              <a:buFont typeface="Wingdings" pitchFamily="2" charset="2"/>
              <a:buChar char="§"/>
              <a:defRPr/>
            </a:pPr>
            <a:r>
              <a:rPr lang="en-US" sz="2200" dirty="0">
                <a:solidFill>
                  <a:srgbClr val="C00000"/>
                </a:solidFill>
              </a:rPr>
              <a:t>All project work</a:t>
            </a:r>
            <a:endParaRPr lang="en-US" sz="2200" dirty="0"/>
          </a:p>
          <a:p>
            <a:pPr>
              <a:buFont typeface="Wingdings" pitchFamily="2" charset="2"/>
              <a:buChar char="q"/>
              <a:defRPr/>
            </a:pPr>
            <a:r>
              <a:rPr lang="en-US" sz="2200" b="1" dirty="0"/>
              <a:t>Outputs</a:t>
            </a:r>
          </a:p>
          <a:p>
            <a:pPr lvl="1">
              <a:buFont typeface="Wingdings" pitchFamily="2" charset="2"/>
              <a:buChar char="§"/>
              <a:defRPr/>
            </a:pPr>
            <a:r>
              <a:rPr lang="en-US" sz="2200" dirty="0">
                <a:solidFill>
                  <a:srgbClr val="C00000"/>
                </a:solidFill>
              </a:rPr>
              <a:t>Documents, Deliverables, and Decisions </a:t>
            </a:r>
          </a:p>
          <a:p>
            <a:pPr lvl="1">
              <a:buFont typeface="Wingdings" pitchFamily="2" charset="2"/>
              <a:buChar char="§"/>
              <a:defRPr/>
            </a:pPr>
            <a:r>
              <a:rPr lang="en-US" sz="2200" dirty="0">
                <a:solidFill>
                  <a:srgbClr val="C00000"/>
                </a:solidFill>
              </a:rPr>
              <a:t>Helps project come in on time, within budget, and high quality</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sp>
        <p:nvSpPr>
          <p:cNvPr id="5" name="Rectangle 4">
            <a:extLst>
              <a:ext uri="{FF2B5EF4-FFF2-40B4-BE49-F238E27FC236}">
                <a16:creationId xmlns:a16="http://schemas.microsoft.com/office/drawing/2014/main" id="{597D4E19-B669-4EF1-BB2C-82E17AB34E53}"/>
              </a:ext>
            </a:extLst>
          </p:cNvPr>
          <p:cNvSpPr/>
          <p:nvPr/>
        </p:nvSpPr>
        <p:spPr>
          <a:xfrm>
            <a:off x="8170605" y="3156155"/>
            <a:ext cx="2241756" cy="825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Process</a:t>
            </a:r>
          </a:p>
          <a:p>
            <a:pPr algn="ctr"/>
            <a:r>
              <a:rPr lang="en-US" sz="2400" dirty="0"/>
              <a:t>(Req. Analysis)</a:t>
            </a:r>
          </a:p>
        </p:txBody>
      </p:sp>
      <p:cxnSp>
        <p:nvCxnSpPr>
          <p:cNvPr id="7" name="Straight Arrow Connector 6">
            <a:extLst>
              <a:ext uri="{FF2B5EF4-FFF2-40B4-BE49-F238E27FC236}">
                <a16:creationId xmlns:a16="http://schemas.microsoft.com/office/drawing/2014/main" id="{3CCA4758-8124-4B46-BA38-9D28E1FF0882}"/>
              </a:ext>
            </a:extLst>
          </p:cNvPr>
          <p:cNvCxnSpPr/>
          <p:nvPr/>
        </p:nvCxnSpPr>
        <p:spPr>
          <a:xfrm>
            <a:off x="7049729" y="3362632"/>
            <a:ext cx="1061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633FEF26-289E-4341-A977-45A28E199B03}"/>
              </a:ext>
            </a:extLst>
          </p:cNvPr>
          <p:cNvCxnSpPr/>
          <p:nvPr/>
        </p:nvCxnSpPr>
        <p:spPr>
          <a:xfrm>
            <a:off x="10476271" y="3352800"/>
            <a:ext cx="1061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0A40929-4AD6-48F0-8B55-EDE2A92801EE}"/>
              </a:ext>
            </a:extLst>
          </p:cNvPr>
          <p:cNvSpPr txBox="1"/>
          <p:nvPr/>
        </p:nvSpPr>
        <p:spPr>
          <a:xfrm>
            <a:off x="6858000" y="3377381"/>
            <a:ext cx="1415845" cy="923330"/>
          </a:xfrm>
          <a:prstGeom prst="rect">
            <a:avLst/>
          </a:prstGeom>
          <a:noFill/>
        </p:spPr>
        <p:txBody>
          <a:bodyPr wrap="square" rtlCol="0">
            <a:spAutoFit/>
          </a:bodyPr>
          <a:lstStyle/>
          <a:p>
            <a:r>
              <a:rPr lang="en-US" dirty="0"/>
              <a:t>Stakeholder</a:t>
            </a:r>
          </a:p>
          <a:p>
            <a:r>
              <a:rPr lang="en-US" dirty="0"/>
              <a:t>Document</a:t>
            </a:r>
          </a:p>
          <a:p>
            <a:r>
              <a:rPr lang="en-US" dirty="0"/>
              <a:t>Project Skills </a:t>
            </a:r>
          </a:p>
        </p:txBody>
      </p:sp>
      <p:sp>
        <p:nvSpPr>
          <p:cNvPr id="10" name="TextBox 9">
            <a:extLst>
              <a:ext uri="{FF2B5EF4-FFF2-40B4-BE49-F238E27FC236}">
                <a16:creationId xmlns:a16="http://schemas.microsoft.com/office/drawing/2014/main" id="{BABC9120-D885-45CF-BDCB-D173F89E6F73}"/>
              </a:ext>
            </a:extLst>
          </p:cNvPr>
          <p:cNvSpPr txBox="1"/>
          <p:nvPr/>
        </p:nvSpPr>
        <p:spPr>
          <a:xfrm>
            <a:off x="10491019" y="3397046"/>
            <a:ext cx="1415845" cy="1200329"/>
          </a:xfrm>
          <a:prstGeom prst="rect">
            <a:avLst/>
          </a:prstGeom>
          <a:noFill/>
        </p:spPr>
        <p:txBody>
          <a:bodyPr wrap="square" rtlCol="0">
            <a:spAutoFit/>
          </a:bodyPr>
          <a:lstStyle/>
          <a:p>
            <a:r>
              <a:rPr lang="en-US" dirty="0"/>
              <a:t>Requirement Specification Document (SRS)</a:t>
            </a:r>
          </a:p>
        </p:txBody>
      </p:sp>
      <p:sp>
        <p:nvSpPr>
          <p:cNvPr id="11" name="TextBox 10">
            <a:extLst>
              <a:ext uri="{FF2B5EF4-FFF2-40B4-BE49-F238E27FC236}">
                <a16:creationId xmlns:a16="http://schemas.microsoft.com/office/drawing/2014/main" id="{DD08CD35-785E-4726-AB09-574BEBE37172}"/>
              </a:ext>
            </a:extLst>
          </p:cNvPr>
          <p:cNvSpPr txBox="1"/>
          <p:nvPr/>
        </p:nvSpPr>
        <p:spPr>
          <a:xfrm>
            <a:off x="7138219" y="2979174"/>
            <a:ext cx="789415" cy="430887"/>
          </a:xfrm>
          <a:prstGeom prst="rect">
            <a:avLst/>
          </a:prstGeom>
          <a:noFill/>
        </p:spPr>
        <p:txBody>
          <a:bodyPr wrap="square" rtlCol="0">
            <a:spAutoFit/>
          </a:bodyPr>
          <a:lstStyle/>
          <a:p>
            <a:r>
              <a:rPr lang="en-US" sz="2200" dirty="0">
                <a:solidFill>
                  <a:srgbClr val="FF0000"/>
                </a:solidFill>
              </a:rPr>
              <a:t>Input</a:t>
            </a:r>
          </a:p>
        </p:txBody>
      </p:sp>
      <p:sp>
        <p:nvSpPr>
          <p:cNvPr id="12" name="TextBox 11">
            <a:extLst>
              <a:ext uri="{FF2B5EF4-FFF2-40B4-BE49-F238E27FC236}">
                <a16:creationId xmlns:a16="http://schemas.microsoft.com/office/drawing/2014/main" id="{5F31086F-896C-402D-942E-7A9793BEBB44}"/>
              </a:ext>
            </a:extLst>
          </p:cNvPr>
          <p:cNvSpPr txBox="1"/>
          <p:nvPr/>
        </p:nvSpPr>
        <p:spPr>
          <a:xfrm>
            <a:off x="10491019" y="2939845"/>
            <a:ext cx="1189704" cy="430887"/>
          </a:xfrm>
          <a:prstGeom prst="rect">
            <a:avLst/>
          </a:prstGeom>
          <a:noFill/>
        </p:spPr>
        <p:txBody>
          <a:bodyPr wrap="square" rtlCol="0">
            <a:spAutoFit/>
          </a:bodyPr>
          <a:lstStyle/>
          <a:p>
            <a:r>
              <a:rPr lang="en-US" sz="2200" dirty="0">
                <a:solidFill>
                  <a:srgbClr val="FF0000"/>
                </a:solidFill>
              </a:rPr>
              <a:t>Output</a:t>
            </a:r>
          </a:p>
        </p:txBody>
      </p:sp>
    </p:spTree>
    <p:extLst>
      <p:ext uri="{BB962C8B-B14F-4D97-AF65-F5344CB8AC3E}">
        <p14:creationId xmlns:p14="http://schemas.microsoft.com/office/powerpoint/2010/main" val="224192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Anatomy  of   processes</a:t>
            </a:r>
          </a:p>
        </p:txBody>
      </p:sp>
      <p:sp>
        <p:nvSpPr>
          <p:cNvPr id="3" name="Content Placeholder 2"/>
          <p:cNvSpPr>
            <a:spLocks noGrp="1"/>
          </p:cNvSpPr>
          <p:nvPr>
            <p:ph idx="1"/>
          </p:nvPr>
        </p:nvSpPr>
        <p:spPr>
          <a:xfrm>
            <a:off x="581192" y="2207623"/>
            <a:ext cx="10665928" cy="3808863"/>
          </a:xfrm>
        </p:spPr>
        <p:txBody>
          <a:bodyPr>
            <a:noAutofit/>
          </a:bodyPr>
          <a:lstStyle/>
          <a:p>
            <a:r>
              <a:rPr lang="en-US" sz="2200" dirty="0"/>
              <a:t>Sometimes the output of one process becomes an input of the next process</a:t>
            </a:r>
          </a:p>
          <a:p>
            <a:r>
              <a:rPr lang="en-US" sz="2200" dirty="0"/>
              <a:t>The </a:t>
            </a:r>
            <a:r>
              <a:rPr lang="en-US" sz="2200" b="1" dirty="0"/>
              <a:t>process groups </a:t>
            </a:r>
            <a:r>
              <a:rPr lang="en-US" sz="2200" dirty="0"/>
              <a:t>help in organizing the processes by the kind of work that is done</a:t>
            </a:r>
          </a:p>
          <a:p>
            <a:r>
              <a:rPr lang="en-US" sz="2200" dirty="0"/>
              <a:t>The </a:t>
            </a:r>
            <a:r>
              <a:rPr lang="en-US" sz="2200" b="1" dirty="0"/>
              <a:t>knowledge areas</a:t>
            </a:r>
            <a:r>
              <a:rPr lang="en-US" sz="2200" dirty="0"/>
              <a:t> help in organizing by the subject matter that’s being dealt with</a:t>
            </a:r>
          </a:p>
          <a:p>
            <a:pPr marL="306000" lvl="1"/>
            <a:r>
              <a:rPr lang="en-US" sz="2200" dirty="0"/>
              <a:t>The processes are organized in two ways – the process groups are about how you do the work, and the knowledge areas are there to help you categorize them and help you learn</a:t>
            </a:r>
          </a:p>
          <a:p>
            <a:endParaRPr lang="en-US" sz="2200" dirty="0"/>
          </a:p>
          <a:p>
            <a:pPr>
              <a:buFont typeface="Wingdings" pitchFamily="2" charset="2"/>
              <a:buChar char="q"/>
              <a:defRPr/>
            </a:pPr>
            <a:endParaRPr lang="en-US" sz="2000" dirty="0">
              <a:solidFill>
                <a:srgbClr val="C00000"/>
              </a:solidFill>
            </a:endParaRPr>
          </a:p>
        </p:txBody>
      </p:sp>
      <p:sp>
        <p:nvSpPr>
          <p:cNvPr id="4" name="Slide Number Placeholder 3"/>
          <p:cNvSpPr>
            <a:spLocks noGrp="1"/>
          </p:cNvSpPr>
          <p:nvPr>
            <p:ph type="sldNum" sz="quarter" idx="12"/>
          </p:nvPr>
        </p:nvSpPr>
        <p:spPr>
          <a:xfrm>
            <a:off x="11766177" y="605118"/>
            <a:ext cx="212463" cy="949361"/>
          </a:xfrm>
        </p:spPr>
        <p:txBody>
          <a:bodyPr vert="vert270"/>
          <a:lstStyle/>
          <a:p>
            <a:r>
              <a:rPr lang="en-US" sz="1400" b="1" dirty="0"/>
              <a:t>Slide-</a:t>
            </a:r>
            <a:fld id="{D57F1E4F-1CFF-5643-939E-217C01CDF565}" type="slidenum">
              <a:rPr lang="en-US" sz="1400" b="1" smtClean="0"/>
              <a:pPr/>
              <a:t>9</a:t>
            </a:fld>
            <a:endParaRPr lang="en-US" sz="1400" b="1" dirty="0"/>
          </a:p>
        </p:txBody>
      </p:sp>
    </p:spTree>
    <p:extLst>
      <p:ext uri="{BB962C8B-B14F-4D97-AF65-F5344CB8AC3E}">
        <p14:creationId xmlns:p14="http://schemas.microsoft.com/office/powerpoint/2010/main" val="52508129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865</Words>
  <Application>Microsoft Office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Wingdings</vt:lpstr>
      <vt:lpstr>Wingdings 2</vt:lpstr>
      <vt:lpstr>Dividend</vt:lpstr>
      <vt:lpstr>PowerPoint Presentation</vt:lpstr>
      <vt:lpstr>Introduction</vt:lpstr>
      <vt:lpstr>Process  groups (PMBOK)</vt:lpstr>
      <vt:lpstr>Process  phase relationships</vt:lpstr>
      <vt:lpstr>pmbok</vt:lpstr>
      <vt:lpstr>Pmbok (some  of  the  49  processes)</vt:lpstr>
      <vt:lpstr>Pmbok (some  of  the  49  processes)</vt:lpstr>
      <vt:lpstr>Anatomy  of   processes</vt:lpstr>
      <vt:lpstr>Anatomy  of   processes</vt:lpstr>
      <vt:lpstr>PMBOK’s Knowledge  Areas</vt:lpstr>
      <vt:lpstr>PMBOK’s Knowledge  Areas</vt:lpstr>
      <vt:lpstr>PMBOK’s Knowledge  Areas</vt:lpstr>
      <vt:lpstr>PMBOK’s Knowledge  Areas</vt:lpstr>
      <vt:lpstr>Process  group  vs.  Knowledge  Areas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Ch.03 - Process Framework</dc:title>
  <dc:subject>Software Development Project Management</dc:subject>
  <dc:creator>M. Mahmudul Hasan</dc:creator>
  <cp:lastModifiedBy> </cp:lastModifiedBy>
  <cp:revision>71</cp:revision>
  <dcterms:created xsi:type="dcterms:W3CDTF">2019-05-13T08:37:20Z</dcterms:created>
  <dcterms:modified xsi:type="dcterms:W3CDTF">2019-10-06T04:25:44Z</dcterms:modified>
</cp:coreProperties>
</file>