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Development project management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4125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67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>
                <a:solidFill>
                  <a:srgbClr val="C00000"/>
                </a:solidFill>
              </a:rPr>
              <a:t>Chapter 4</a:t>
            </a:r>
            <a:br>
              <a:rPr lang="en-US" sz="2500" dirty="0">
                <a:solidFill>
                  <a:srgbClr val="C00000"/>
                </a:solidFill>
              </a:rPr>
            </a:br>
            <a:br>
              <a:rPr lang="en-US" sz="2500" dirty="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project evaluation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 categories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946370"/>
            <a:ext cx="10829110" cy="46002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/>
              <a:t>Direct Benefits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Accumulate directly from the operation of the proposed system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For example, </a:t>
            </a:r>
            <a:r>
              <a:rPr lang="en-US" sz="2000" dirty="0">
                <a:solidFill>
                  <a:srgbClr val="7030A0"/>
                </a:solidFill>
              </a:rPr>
              <a:t>reduction of salary bills </a:t>
            </a:r>
            <a:r>
              <a:rPr lang="en-US" sz="2000" dirty="0"/>
              <a:t>through the introduction of a new computerized system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Assessable Indirect Benefits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These are generally secondary benefit such </a:t>
            </a:r>
            <a:r>
              <a:rPr lang="en-US" sz="2000" dirty="0">
                <a:solidFill>
                  <a:srgbClr val="7030A0"/>
                </a:solidFill>
              </a:rPr>
              <a:t>as increase accuracy </a:t>
            </a:r>
            <a:r>
              <a:rPr lang="en-US" sz="2000" dirty="0"/>
              <a:t>through the introduction of a more user-friendly system where we might be able to estimate the </a:t>
            </a:r>
            <a:r>
              <a:rPr lang="en-US" sz="2000" dirty="0">
                <a:solidFill>
                  <a:srgbClr val="7030A0"/>
                </a:solidFill>
              </a:rPr>
              <a:t>reduction in operational errors</a:t>
            </a:r>
            <a:r>
              <a:rPr lang="en-US" sz="2000" dirty="0"/>
              <a:t>, and hence </a:t>
            </a:r>
            <a:r>
              <a:rPr lang="en-US" sz="2000" dirty="0">
                <a:solidFill>
                  <a:srgbClr val="7030A0"/>
                </a:solidFill>
              </a:rPr>
              <a:t>reduce the cost of operation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Intangible Benefits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Generally longer term of benefits that are considered very difficult to quantify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Indirect benefits, which are difficult to estimate, are sometimes known as intangible benefits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Enhanced job interest can lead to reduced staff turnover and hence </a:t>
            </a:r>
            <a:r>
              <a:rPr lang="en-US" sz="2000" dirty="0">
                <a:solidFill>
                  <a:srgbClr val="7030A0"/>
                </a:solidFill>
              </a:rPr>
              <a:t>lower recruitment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239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– Benefit 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946370"/>
            <a:ext cx="10829110" cy="38927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If a proposal shows an excess of benefits over costs then it is a candidate for further consideration.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However cost-benefit analysis is not a sufficient justification for going ahead; </a:t>
            </a:r>
            <a:br>
              <a:rPr lang="en-US" sz="2200" dirty="0"/>
            </a:br>
            <a:r>
              <a:rPr lang="en-US" sz="2200" dirty="0"/>
              <a:t>the reasons being: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Insufficient fund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Better projects to allocate resources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The project might be too risky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11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870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 flow  forecasting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946370"/>
            <a:ext cx="10829110" cy="27562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Indicates when expenditure and income will take place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Funding is required for negative cash flows – until break even (a point where neither profit nor loss)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Needs to be done early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Future cash flows are more uncertain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Inflation may be ignored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May be done on an annual, quarterly, or monthly basis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12</a:t>
            </a:fld>
            <a:endParaRPr lang="en-US" sz="1400" b="1" dirty="0"/>
          </a:p>
        </p:txBody>
      </p:sp>
      <p:pic>
        <p:nvPicPr>
          <p:cNvPr id="5" name="Picture 7" descr="Typical Project Cash 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97129" y="3034938"/>
            <a:ext cx="5250882" cy="3038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642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Cash  flow 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946371"/>
            <a:ext cx="10829110" cy="47025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Give Reasons about project which is the best among all?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13</a:t>
            </a:fld>
            <a:endParaRPr lang="en-US" sz="1400" b="1" dirty="0"/>
          </a:p>
        </p:txBody>
      </p:sp>
      <p:pic>
        <p:nvPicPr>
          <p:cNvPr id="6" name="Picture 5" descr="Four Cash Flow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23407" y="2502979"/>
            <a:ext cx="9520194" cy="3882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39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 profit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946370"/>
            <a:ext cx="10829110" cy="1489161"/>
          </a:xfrm>
        </p:spPr>
        <p:txBody>
          <a:bodyPr>
            <a:noAutofit/>
          </a:bodyPr>
          <a:lstStyle/>
          <a:p>
            <a:r>
              <a:rPr lang="en-US" sz="2200" dirty="0"/>
              <a:t>Difference between the total costs and total income</a:t>
            </a:r>
          </a:p>
          <a:p>
            <a:r>
              <a:rPr lang="en-US" sz="2200" dirty="0">
                <a:solidFill>
                  <a:srgbClr val="C00000"/>
                </a:solidFill>
              </a:rPr>
              <a:t>Does not consider investment or risk</a:t>
            </a:r>
          </a:p>
          <a:p>
            <a:r>
              <a:rPr lang="en-US" sz="2200" dirty="0">
                <a:solidFill>
                  <a:srgbClr val="C00000"/>
                </a:solidFill>
              </a:rPr>
              <a:t>Does not consider timing of cash 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5187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Payback  period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1946371"/>
            <a:ext cx="10829110" cy="3696783"/>
          </a:xfrm>
        </p:spPr>
        <p:txBody>
          <a:bodyPr>
            <a:noAutofit/>
          </a:bodyPr>
          <a:lstStyle/>
          <a:p>
            <a:r>
              <a:rPr lang="en-US" sz="2000" dirty="0"/>
              <a:t>Time taken to break even or pay back the initial investment</a:t>
            </a:r>
          </a:p>
          <a:p>
            <a:r>
              <a:rPr lang="en-US" sz="2000" dirty="0"/>
              <a:t>Generally, the project with the shortest payback period will be chosen on the basis that an organization will wish to minimize the time that a project is </a:t>
            </a:r>
            <a:r>
              <a:rPr lang="en-US" sz="2000" dirty="0">
                <a:solidFill>
                  <a:srgbClr val="C00000"/>
                </a:solidFill>
              </a:rPr>
              <a:t>in debt.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Ignores overall profitability</a:t>
            </a:r>
          </a:p>
          <a:p>
            <a:r>
              <a:rPr lang="en-US" sz="2000" dirty="0">
                <a:solidFill>
                  <a:srgbClr val="C00000"/>
                </a:solidFill>
              </a:rPr>
              <a:t>Ignores income after break even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Ex: Consider the four project cash flow given in previous slide, calculate the payback period for each of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035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 on  investment (</a:t>
            </a:r>
            <a:r>
              <a:rPr lang="en-US" dirty="0" err="1"/>
              <a:t>roi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3" y="1933308"/>
            <a:ext cx="10829110" cy="450668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Comparing the </a:t>
            </a:r>
            <a:r>
              <a:rPr lang="en-US" sz="2000" dirty="0">
                <a:solidFill>
                  <a:srgbClr val="7030A0"/>
                </a:solidFill>
              </a:rPr>
              <a:t>net profitability </a:t>
            </a:r>
            <a:r>
              <a:rPr lang="en-US" sz="2000" dirty="0"/>
              <a:t>to the investment required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ROI = average annual profit/total investment * 100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Takes no account of cash flows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A project with highest ROI is more beneficial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Ex: Calculate The ROI for project 1, the net profit is $50,000 and the total investment is $100,000.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10,000  </a:t>
            </a:r>
            <a:r>
              <a:rPr lang="en-US" sz="2000" dirty="0">
                <a:sym typeface="Wingdings" pitchFamily="2" charset="2"/>
              </a:rPr>
              <a:t>                                                            </a:t>
            </a: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50,000 in 5 year (each year 10,000)</a:t>
            </a:r>
            <a:br>
              <a:rPr lang="en-US" sz="2000" dirty="0"/>
            </a:br>
            <a:r>
              <a:rPr lang="en-US" sz="2000" dirty="0"/>
              <a:t>ROI = ---------  X 100  = 10% </a:t>
            </a:r>
            <a:br>
              <a:rPr lang="en-US" sz="2000" dirty="0"/>
            </a:br>
            <a:r>
              <a:rPr lang="en-US" sz="2000" dirty="0"/>
              <a:t>          100,000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4509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 present  value (</a:t>
            </a:r>
            <a:r>
              <a:rPr lang="en-US" dirty="0" err="1"/>
              <a:t>npv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3" y="2050874"/>
            <a:ext cx="10829110" cy="361840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Takes into account profitability and cash flows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Discounts future cash flows by a discount rate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Receiving $100 today is better than having to wait until next year to receive it, because we can invest the $100 and having $100 plus in the year’s time. 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NPV is obtained by discounting each cash flow and summing the result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Same discount rate should be used in comparisons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Can be thought of as a target rate of return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Cannot be used for comparison with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17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303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Npv</a:t>
            </a:r>
            <a:r>
              <a:rPr lang="en-US" dirty="0"/>
              <a:t>  discount  factor 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18</a:t>
            </a:fld>
            <a:endParaRPr lang="en-US" sz="1400" b="1" dirty="0"/>
          </a:p>
        </p:txBody>
      </p:sp>
      <p:pic>
        <p:nvPicPr>
          <p:cNvPr id="5" name="Picture 5" descr="NPV Discount Facto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1087" y="1972492"/>
            <a:ext cx="8345966" cy="4441371"/>
          </a:xfrm>
          <a:noFill/>
        </p:spPr>
      </p:pic>
    </p:spTree>
    <p:extLst>
      <p:ext uri="{BB962C8B-B14F-4D97-AF65-F5344CB8AC3E}">
        <p14:creationId xmlns:p14="http://schemas.microsoft.com/office/powerpoint/2010/main" val="12167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 discount  factors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19</a:t>
            </a:fld>
            <a:endParaRPr lang="en-US" sz="1400" b="1" dirty="0"/>
          </a:p>
        </p:txBody>
      </p:sp>
      <p:pic>
        <p:nvPicPr>
          <p:cNvPr id="7" name="Picture 5" descr="Project 1 Discount Facto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2046" y="2076994"/>
            <a:ext cx="8843554" cy="4415246"/>
          </a:xfrm>
          <a:noFill/>
        </p:spPr>
      </p:pic>
    </p:spTree>
    <p:extLst>
      <p:ext uri="{BB962C8B-B14F-4D97-AF65-F5344CB8AC3E}">
        <p14:creationId xmlns:p14="http://schemas.microsoft.com/office/powerpoint/2010/main" val="39164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99" y="2011681"/>
            <a:ext cx="10652865" cy="438911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Collection of projects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Contributes to same overall organizational goals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Effective program management requires well defined program goal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Project must be evaluated</a:t>
            </a:r>
          </a:p>
          <a:p>
            <a:pPr lvl="2"/>
            <a:r>
              <a:rPr lang="en-US" sz="2200" dirty="0"/>
              <a:t>How it contributes to the program goal</a:t>
            </a:r>
          </a:p>
          <a:p>
            <a:pPr lvl="2"/>
            <a:r>
              <a:rPr lang="en-US" sz="2200" dirty="0"/>
              <a:t>Viability (usefulness)</a:t>
            </a:r>
          </a:p>
          <a:p>
            <a:pPr lvl="2"/>
            <a:r>
              <a:rPr lang="en-US" sz="2200" dirty="0"/>
              <a:t>Timing</a:t>
            </a:r>
          </a:p>
          <a:p>
            <a:pPr lvl="2"/>
            <a:r>
              <a:rPr lang="en-US" sz="2200" dirty="0"/>
              <a:t>Resourcing</a:t>
            </a:r>
          </a:p>
          <a:p>
            <a:pPr lvl="2"/>
            <a:r>
              <a:rPr lang="en-US" sz="2200" dirty="0"/>
              <a:t>Final worth</a:t>
            </a:r>
            <a:endParaRPr lang="en-US" altLang="zh-TW" sz="2200" dirty="0">
              <a:solidFill>
                <a:srgbClr val="0070C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 rate  of  return (IRR)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3" y="1933309"/>
            <a:ext cx="10829110" cy="2991387"/>
          </a:xfrm>
        </p:spPr>
        <p:txBody>
          <a:bodyPr>
            <a:noAutofit/>
          </a:bodyPr>
          <a:lstStyle/>
          <a:p>
            <a:pPr marL="609600" indent="-609600"/>
            <a:r>
              <a:rPr lang="en-US" sz="2200" dirty="0"/>
              <a:t>Profitability measure as a percentage rate that is directly comparable with interest rates (other investments or cost of borrowing)</a:t>
            </a:r>
          </a:p>
          <a:p>
            <a:pPr marL="609600" indent="-609600"/>
            <a:r>
              <a:rPr lang="en-US" sz="2200" dirty="0"/>
              <a:t>Percentage discount rate that produces a NPV of 0</a:t>
            </a:r>
          </a:p>
          <a:p>
            <a:pPr marL="609600" indent="-609600"/>
            <a:r>
              <a:rPr lang="en-US" sz="2200" dirty="0"/>
              <a:t>Does not indicate absolute size of return</a:t>
            </a:r>
          </a:p>
          <a:p>
            <a:pPr marL="609600" indent="-609600"/>
            <a:r>
              <a:rPr lang="en-US" sz="2200" dirty="0"/>
              <a:t>Possible to find more than one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20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012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 </a:t>
            </a:r>
            <a:r>
              <a:rPr lang="en-US" dirty="0" err="1"/>
              <a:t>irr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21</a:t>
            </a:fld>
            <a:endParaRPr lang="en-US" sz="1400" b="1" dirty="0"/>
          </a:p>
        </p:txBody>
      </p:sp>
      <p:pic>
        <p:nvPicPr>
          <p:cNvPr id="6" name="Content Placeholder 5" descr="Estimating IR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02675" y="2016035"/>
            <a:ext cx="8530046" cy="4606833"/>
          </a:xfrm>
          <a:noFill/>
        </p:spPr>
      </p:pic>
    </p:spTree>
    <p:extLst>
      <p:ext uri="{BB962C8B-B14F-4D97-AF65-F5344CB8AC3E}">
        <p14:creationId xmlns:p14="http://schemas.microsoft.com/office/powerpoint/2010/main" val="143973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 rate  of  return (IRR)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3" y="1933309"/>
            <a:ext cx="10829110" cy="3988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IRR = R1 + ((NPV1 x (R2 - R1)) / (NPV1 - NPV2))</a:t>
            </a:r>
          </a:p>
          <a:p>
            <a:pPr marL="609600" indent="-609600"/>
            <a:r>
              <a:rPr lang="en-US" sz="2000" dirty="0"/>
              <a:t>here R1 and R2 are the randomly selected discount rates, and NPV1 and NPV2 are the higher and lower net present values, respectively.</a:t>
            </a:r>
          </a:p>
          <a:p>
            <a:pPr marL="609600" indent="-609600"/>
            <a:r>
              <a:rPr lang="en-US" sz="2000" dirty="0"/>
              <a:t>R1=10%,   NPV1 =  ??  (higher NPV value at lower Discount Rate)</a:t>
            </a:r>
          </a:p>
          <a:p>
            <a:pPr marL="609600" indent="-609600"/>
            <a:r>
              <a:rPr lang="en-US" sz="2000" dirty="0"/>
              <a:t>R2=12%    NPV2 = ??  (lower NPV value at higher Discount Rate)</a:t>
            </a:r>
          </a:p>
          <a:p>
            <a:pPr marL="609600" indent="-609600"/>
            <a:r>
              <a:rPr lang="en-US" sz="2000" dirty="0"/>
              <a:t>IRR = 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1133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cash  flow  forecasting as  investment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38589" cy="923235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23</a:t>
            </a:fld>
            <a:endParaRPr lang="en-US" sz="1400" b="1" dirty="0"/>
          </a:p>
        </p:txBody>
      </p:sp>
      <p:pic>
        <p:nvPicPr>
          <p:cNvPr id="7" name="Picture 5" descr="Project Cash Flow as Investme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99326" y="1932674"/>
            <a:ext cx="8448040" cy="4533440"/>
          </a:xfrm>
          <a:noFill/>
        </p:spPr>
      </p:pic>
      <p:sp>
        <p:nvSpPr>
          <p:cNvPr id="3" name="Rectangle 2"/>
          <p:cNvSpPr/>
          <p:nvPr/>
        </p:nvSpPr>
        <p:spPr>
          <a:xfrm>
            <a:off x="2873829" y="5603966"/>
            <a:ext cx="1031965" cy="209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8332" y="5603965"/>
            <a:ext cx="1031965" cy="209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90,000</a:t>
            </a:r>
          </a:p>
        </p:txBody>
      </p:sp>
    </p:spTree>
    <p:extLst>
      <p:ext uri="{BB962C8B-B14F-4D97-AF65-F5344CB8AC3E}">
        <p14:creationId xmlns:p14="http://schemas.microsoft.com/office/powerpoint/2010/main" val="342284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14933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Bob Hughes and Mike </a:t>
            </a:r>
            <a:r>
              <a:rPr lang="en-US" sz="2000" dirty="0" err="1">
                <a:ea typeface="ＭＳ Ｐゴシック" pitchFamily="34" charset="-128"/>
              </a:rPr>
              <a:t>Cotterel</a:t>
            </a:r>
            <a:r>
              <a:rPr lang="en-US" sz="2000" dirty="0">
                <a:ea typeface="ＭＳ Ｐゴシック" pitchFamily="34" charset="-128"/>
              </a:rPr>
              <a:t> (1999). </a:t>
            </a:r>
            <a:r>
              <a:rPr lang="en-US" sz="2000" i="1" dirty="0">
                <a:ea typeface="ＭＳ Ｐゴシック" pitchFamily="34" charset="-128"/>
              </a:rPr>
              <a:t>Software Project Management </a:t>
            </a:r>
            <a:r>
              <a:rPr lang="en-US" sz="2000" dirty="0">
                <a:ea typeface="ＭＳ Ｐゴシック" pitchFamily="34" charset="-128"/>
              </a:rPr>
              <a:t>(Second Edition)</a:t>
            </a:r>
            <a:r>
              <a:rPr lang="en-US" sz="2000" i="1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PMBOK Guide: Project Lifecycle (5</a:t>
            </a:r>
            <a:r>
              <a:rPr lang="en-US" sz="2000" baseline="30000" dirty="0">
                <a:ea typeface="ＭＳ Ｐゴシック" pitchFamily="34" charset="-128"/>
              </a:rPr>
              <a:t>th</a:t>
            </a:r>
            <a:r>
              <a:rPr lang="en-US" sz="2000" dirty="0">
                <a:ea typeface="ＭＳ Ｐゴシック" pitchFamily="34" charset="-128"/>
              </a:rPr>
              <a:t> Edition)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24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1D6B9D-680C-49DF-B31F-7390EDE5DF2B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&amp; Technical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16185"/>
            <a:ext cx="10829110" cy="37677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Value of any</a:t>
            </a:r>
            <a:r>
              <a:rPr lang="en-US" sz="2200" dirty="0">
                <a:solidFill>
                  <a:srgbClr val="7030A0"/>
                </a:solidFill>
              </a:rPr>
              <a:t> project </a:t>
            </a:r>
            <a:r>
              <a:rPr lang="en-US" sz="2200" dirty="0"/>
              <a:t>is increased by the fact that it is </a:t>
            </a:r>
            <a:r>
              <a:rPr lang="en-US" sz="2200" dirty="0">
                <a:solidFill>
                  <a:srgbClr val="7030A0"/>
                </a:solidFill>
              </a:rPr>
              <a:t>part of a program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For a successful strategic assessment there should be a </a:t>
            </a:r>
            <a:r>
              <a:rPr lang="en-US" sz="2200" dirty="0">
                <a:solidFill>
                  <a:srgbClr val="7030A0"/>
                </a:solidFill>
              </a:rPr>
              <a:t>strategic plan clearly defining the organization’s objectives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7030A0"/>
                </a:solidFill>
              </a:rPr>
              <a:t>Program Director and Program Executive </a:t>
            </a:r>
            <a:r>
              <a:rPr lang="en-US" sz="2200" dirty="0"/>
              <a:t>will be responsible for the </a:t>
            </a:r>
            <a:r>
              <a:rPr lang="en-US" sz="2200" dirty="0">
                <a:solidFill>
                  <a:srgbClr val="7030A0"/>
                </a:solidFill>
              </a:rPr>
              <a:t>strategic assessment of a proposed project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7030A0"/>
                </a:solidFill>
              </a:rPr>
              <a:t>Technical assessment </a:t>
            </a:r>
            <a:r>
              <a:rPr lang="en-US" sz="2200" dirty="0"/>
              <a:t>of a proposed system consists of </a:t>
            </a:r>
            <a:r>
              <a:rPr lang="en-US" sz="2200" dirty="0">
                <a:solidFill>
                  <a:srgbClr val="7030A0"/>
                </a:solidFill>
              </a:rPr>
              <a:t>evaluating the required functionality </a:t>
            </a:r>
            <a:r>
              <a:rPr lang="en-US" sz="2200" dirty="0"/>
              <a:t>against the </a:t>
            </a:r>
            <a:r>
              <a:rPr lang="en-US" sz="2200" dirty="0">
                <a:solidFill>
                  <a:srgbClr val="7030A0"/>
                </a:solidFill>
              </a:rPr>
              <a:t>hardware and software </a:t>
            </a:r>
            <a:r>
              <a:rPr lang="en-US" sz="2200" dirty="0"/>
              <a:t>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603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 assessment  issues  &amp; 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4</a:t>
            </a:fld>
            <a:endParaRPr lang="en-US" sz="14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737" y="1981200"/>
            <a:ext cx="943236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14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63935"/>
            <a:ext cx="10829110" cy="3409404"/>
          </a:xfrm>
        </p:spPr>
        <p:txBody>
          <a:bodyPr>
            <a:noAutofit/>
          </a:bodyPr>
          <a:lstStyle/>
          <a:p>
            <a:r>
              <a:rPr lang="en-US" sz="2200" b="1" dirty="0"/>
              <a:t>Portfolio management</a:t>
            </a:r>
            <a:r>
              <a:rPr lang="en-US" sz="2200" dirty="0"/>
              <a:t> is the centralized </a:t>
            </a:r>
            <a:r>
              <a:rPr lang="en-US" sz="2200" b="1" dirty="0"/>
              <a:t>management</a:t>
            </a:r>
            <a:r>
              <a:rPr lang="en-US" sz="2200" dirty="0"/>
              <a:t> of one or more </a:t>
            </a:r>
            <a:r>
              <a:rPr lang="en-US" sz="2200" b="1" dirty="0"/>
              <a:t>portfolios</a:t>
            </a:r>
            <a:r>
              <a:rPr lang="en-US" sz="2200" dirty="0"/>
              <a:t>, which includes identifying, prioritizing, authorizing, </a:t>
            </a:r>
            <a:r>
              <a:rPr lang="en-US" sz="2200" b="1" dirty="0"/>
              <a:t>managing</a:t>
            </a:r>
            <a:r>
              <a:rPr lang="en-US" sz="2200" dirty="0"/>
              <a:t>, and controlling projects, programs and other related work to achieve specific strategic business objectives.</a:t>
            </a:r>
          </a:p>
          <a:p>
            <a:r>
              <a:rPr lang="en-US" sz="2200" dirty="0"/>
              <a:t>When an organization is developing a software system, they could be asked to carry out a strategic and operational assessment on behalf of the customer.</a:t>
            </a:r>
          </a:p>
          <a:p>
            <a:r>
              <a:rPr lang="en-US" sz="2200" dirty="0"/>
              <a:t>The proposed project will form part of a portfolio of ongoing and planned projects and the selection of projects must take account of the possible effects on other projects in the portfolio and overall portfolio profile.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7317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Project, program, Portfolio 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86954"/>
            <a:ext cx="10829110" cy="46613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A </a:t>
            </a:r>
            <a:r>
              <a:rPr lang="en-US" sz="2000" b="1" dirty="0">
                <a:solidFill>
                  <a:srgbClr val="0000FF"/>
                </a:solidFill>
              </a:rPr>
              <a:t>portfolio</a:t>
            </a:r>
            <a:r>
              <a:rPr lang="en-US" sz="2000" dirty="0">
                <a:solidFill>
                  <a:srgbClr val="0000FF"/>
                </a:solidFill>
              </a:rPr>
              <a:t> is defined as projects, programs, subsidiary portfolios, and operations managed in a coordinated manner to achieve strategic objectives.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A </a:t>
            </a:r>
            <a:r>
              <a:rPr lang="en-US" sz="2000" b="1" dirty="0">
                <a:solidFill>
                  <a:srgbClr val="0000FF"/>
                </a:solidFill>
              </a:rPr>
              <a:t>program</a:t>
            </a:r>
            <a:r>
              <a:rPr lang="en-US" sz="2000" dirty="0">
                <a:solidFill>
                  <a:srgbClr val="0000FF"/>
                </a:solidFill>
              </a:rPr>
              <a:t> is defined as related projects, subsidiary programs, and program activities managed in a coordinated manner to obtain benefits not available from managing them individually.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A </a:t>
            </a:r>
            <a:r>
              <a:rPr lang="en-US" sz="2000" b="1" dirty="0">
                <a:solidFill>
                  <a:srgbClr val="0000FF"/>
                </a:solidFill>
              </a:rPr>
              <a:t>project</a:t>
            </a:r>
            <a:r>
              <a:rPr lang="en-US" sz="2000" dirty="0">
                <a:solidFill>
                  <a:srgbClr val="0000FF"/>
                </a:solidFill>
              </a:rPr>
              <a:t> is a temporary endeavor undertaken to create a unique product, service, or result. </a:t>
            </a:r>
            <a:r>
              <a:rPr lang="en-US" sz="2000" dirty="0"/>
              <a:t>A project may be managed in three separate scenarios: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Stand-alone (outside a portfolio or program)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Within a program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Within a portfolio</a:t>
            </a:r>
          </a:p>
          <a:p>
            <a:pPr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Note:</a:t>
            </a:r>
            <a:r>
              <a:rPr lang="en-US" sz="2000" dirty="0">
                <a:solidFill>
                  <a:srgbClr val="FF0000"/>
                </a:solidFill>
              </a:rPr>
              <a:t> Project management has interactions with portfolio and program management when a project is within a portfolio or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8961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Project, program, Portfolio  Management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  <p:pic>
        <p:nvPicPr>
          <p:cNvPr id="7" name="Picture 2" descr="C:\Users\Teacher\Desktop\20180202_193712.jpg">
            <a:extLst>
              <a:ext uri="{FF2B5EF4-FFF2-40B4-BE49-F238E27FC236}">
                <a16:creationId xmlns:a16="http://schemas.microsoft.com/office/drawing/2014/main" id="{80B3889E-0C0F-489E-8B81-52AC98EE53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29" y="1918853"/>
            <a:ext cx="7848600" cy="497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5" y="2011682"/>
            <a:ext cx="10829110" cy="4434838"/>
          </a:xfrm>
        </p:spPr>
        <p:txBody>
          <a:bodyPr>
            <a:noAutofit/>
          </a:bodyPr>
          <a:lstStyle/>
          <a:p>
            <a:r>
              <a:rPr lang="en-US" sz="2200" dirty="0"/>
              <a:t>Any project requiring an investment must </a:t>
            </a:r>
            <a:r>
              <a:rPr lang="en-US" sz="2200" dirty="0">
                <a:solidFill>
                  <a:srgbClr val="7030A0"/>
                </a:solidFill>
              </a:rPr>
              <a:t>provide a greater benefit </a:t>
            </a:r>
            <a:r>
              <a:rPr lang="en-US" sz="2200" dirty="0"/>
              <a:t>than putting that investment in a bank.</a:t>
            </a:r>
          </a:p>
          <a:p>
            <a:r>
              <a:rPr lang="en-US" sz="2200" dirty="0"/>
              <a:t>Assessment is based upon the question of whether the </a:t>
            </a:r>
            <a:r>
              <a:rPr lang="en-US" sz="2200" dirty="0">
                <a:solidFill>
                  <a:srgbClr val="7030A0"/>
                </a:solidFill>
              </a:rPr>
              <a:t>estimated costs are exceeded by the estimated income and other benefits.</a:t>
            </a:r>
          </a:p>
          <a:p>
            <a:r>
              <a:rPr lang="en-US" sz="2200" dirty="0"/>
              <a:t>It is necessary to ask if the project under consideration is the </a:t>
            </a:r>
            <a:r>
              <a:rPr lang="en-US" sz="2200" dirty="0">
                <a:solidFill>
                  <a:srgbClr val="7030A0"/>
                </a:solidFill>
              </a:rPr>
              <a:t>best of a number of options</a:t>
            </a:r>
            <a:r>
              <a:rPr lang="en-US" sz="2200" dirty="0"/>
              <a:t>.</a:t>
            </a:r>
          </a:p>
          <a:p>
            <a:r>
              <a:rPr lang="en-US" sz="2200" dirty="0"/>
              <a:t>Projects will need to be prioritized so that any </a:t>
            </a:r>
            <a:r>
              <a:rPr lang="en-US" sz="2200" dirty="0">
                <a:solidFill>
                  <a:srgbClr val="7030A0"/>
                </a:solidFill>
              </a:rPr>
              <a:t>scarce resources may be allocated effectively.</a:t>
            </a:r>
          </a:p>
          <a:p>
            <a:pPr marL="0" indent="0">
              <a:buNone/>
            </a:pPr>
            <a:r>
              <a:rPr lang="en-US" sz="2200" u="sng" dirty="0"/>
              <a:t>COST-BENERIT Analysis Steps</a:t>
            </a:r>
          </a:p>
          <a:p>
            <a:r>
              <a:rPr lang="en-US" sz="2200" dirty="0"/>
              <a:t>Identifying and estimating all of the costs and benefits of carrying out the project</a:t>
            </a:r>
          </a:p>
          <a:p>
            <a:r>
              <a:rPr lang="en-US" sz="2200" dirty="0"/>
              <a:t>Expressing these costs and benefits in common units  (e.g. BDT, EUR, USD)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409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 categories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998623"/>
            <a:ext cx="10970727" cy="36837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</a:rPr>
              <a:t>Development Costs: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include wages and other employment costs of the staff involved in the development project and all associated costs.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</a:rPr>
              <a:t>Setup Costs: </a:t>
            </a:r>
            <a:r>
              <a:rPr lang="en-US" sz="2200" dirty="0"/>
              <a:t>include the costs of putting the system into place, e.g. new hardware and supplementary equipment, file conversation, recruitment and staff training costs.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C00000"/>
                </a:solidFill>
              </a:rPr>
              <a:t>Operational Costs: </a:t>
            </a:r>
            <a:r>
              <a:rPr lang="en-US" sz="2200" dirty="0"/>
              <a:t>costs of operating the system once it has been installed. 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03299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1064</Words>
  <Application>Microsoft Office PowerPoint</Application>
  <PresentationFormat>Widescreen</PresentationFormat>
  <Paragraphs>144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Wingdings</vt:lpstr>
      <vt:lpstr>Wingdings 2</vt:lpstr>
      <vt:lpstr>Dividend</vt:lpstr>
      <vt:lpstr>PowerPoint Presentation</vt:lpstr>
      <vt:lpstr>program</vt:lpstr>
      <vt:lpstr>Strategic &amp; Technical assessment</vt:lpstr>
      <vt:lpstr>Strategic  assessment  issues  &amp;  questions</vt:lpstr>
      <vt:lpstr>Portfolio  Management</vt:lpstr>
      <vt:lpstr>Project, program, Portfolio  Management</vt:lpstr>
      <vt:lpstr>Project, program, Portfolio  Management</vt:lpstr>
      <vt:lpstr>Cost-benefit  analysis</vt:lpstr>
      <vt:lpstr>Cost  categories</vt:lpstr>
      <vt:lpstr>Benefits  categories</vt:lpstr>
      <vt:lpstr>Cost – Benefit  Analysis</vt:lpstr>
      <vt:lpstr>Cash  flow  forecasting</vt:lpstr>
      <vt:lpstr>Project  Cash  flow  example</vt:lpstr>
      <vt:lpstr>Net  profit</vt:lpstr>
      <vt:lpstr>Payback  period</vt:lpstr>
      <vt:lpstr>Return  on  investment (roi)</vt:lpstr>
      <vt:lpstr>Net  present  value (npv)</vt:lpstr>
      <vt:lpstr>Npv  discount  factor  table</vt:lpstr>
      <vt:lpstr>applying  discount  factors</vt:lpstr>
      <vt:lpstr>Internal  rate  of  return (IRR)</vt:lpstr>
      <vt:lpstr>Estimating  irr</vt:lpstr>
      <vt:lpstr>Internal  rate  of  return (IRR)</vt:lpstr>
      <vt:lpstr>Project  cash  flow  forecasting as  investment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SDPM - Ch.04 - Project Evaluation</dc:title>
  <dc:subject>Software Development Project Management</dc:subject>
  <dc:creator>M. Mahmudul Hasan</dc:creator>
  <cp:lastModifiedBy> </cp:lastModifiedBy>
  <cp:revision>97</cp:revision>
  <dcterms:created xsi:type="dcterms:W3CDTF">2019-05-13T08:37:20Z</dcterms:created>
  <dcterms:modified xsi:type="dcterms:W3CDTF">2019-10-10T09:19:01Z</dcterms:modified>
</cp:coreProperties>
</file>