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71505" y="1407603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Development project management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4125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67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dirty="0">
                <a:solidFill>
                  <a:srgbClr val="C00000"/>
                </a:solidFill>
              </a:rPr>
              <a:t>Chapter 5</a:t>
            </a:r>
            <a:br>
              <a:rPr lang="en-US" sz="2500" dirty="0">
                <a:solidFill>
                  <a:srgbClr val="C00000"/>
                </a:solidFill>
              </a:rPr>
            </a:br>
            <a:br>
              <a:rPr lang="en-US" sz="2500" dirty="0">
                <a:solidFill>
                  <a:srgbClr val="0070C0"/>
                </a:solidFill>
              </a:rPr>
            </a:br>
            <a:r>
              <a:rPr lang="en-US" sz="2900" dirty="0">
                <a:solidFill>
                  <a:srgbClr val="0070C0"/>
                </a:solidFill>
              </a:rPr>
              <a:t>Approach selection</a:t>
            </a: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984" y="1941343"/>
            <a:ext cx="7037467" cy="41198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200" u="sng" dirty="0">
                <a:latin typeface="+mj-lt"/>
              </a:rPr>
              <a:t>Advantages of Prototyping Model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Learning by doing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Improved user involvement and communication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Clarification of partially known requirements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Reduced maintenance costs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Demonstration of consistency and completeness of a specification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Production of expected results</a:t>
            </a:r>
            <a:endParaRPr lang="en-GB" sz="22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51652" cy="870984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3317" y="2301396"/>
            <a:ext cx="5024512" cy="433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719906" y="2006428"/>
            <a:ext cx="4202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Throw-away Prototyping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</a:rPr>
              <a:t> Evolutionary Prototyping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8F56E-C4E2-4F4E-9B89-27DBB37DC4BC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4569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SCRUM: An Agile Development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51652" cy="870984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crum task board powerpoint template">
            <a:extLst>
              <a:ext uri="{FF2B5EF4-FFF2-40B4-BE49-F238E27FC236}">
                <a16:creationId xmlns:a16="http://schemas.microsoft.com/office/drawing/2014/main" id="{B939F1CA-932E-4FC3-A4BB-0C3739B9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1954893"/>
            <a:ext cx="11184985" cy="46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250A69-E507-4109-9DC5-FD6681687C4C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01167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14933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Bob Hughes and Mike </a:t>
            </a:r>
            <a:r>
              <a:rPr lang="en-US" sz="2000" dirty="0" err="1">
                <a:ea typeface="ＭＳ Ｐゴシック" pitchFamily="34" charset="-128"/>
              </a:rPr>
              <a:t>Cotterel</a:t>
            </a:r>
            <a:r>
              <a:rPr lang="en-US" sz="2000" dirty="0">
                <a:ea typeface="ＭＳ Ｐゴシック" pitchFamily="34" charset="-128"/>
              </a:rPr>
              <a:t> (1999). </a:t>
            </a:r>
            <a:r>
              <a:rPr lang="en-US" sz="2000" i="1" dirty="0">
                <a:ea typeface="ＭＳ Ｐゴシック" pitchFamily="34" charset="-128"/>
              </a:rPr>
              <a:t>Software Project Management </a:t>
            </a:r>
            <a:r>
              <a:rPr lang="en-US" sz="2000" dirty="0">
                <a:ea typeface="ＭＳ Ｐゴシック" pitchFamily="34" charset="-128"/>
              </a:rPr>
              <a:t>(Second Edition)</a:t>
            </a:r>
            <a:r>
              <a:rPr lang="en-US" sz="2000" i="1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PMBOK Guide: Project Lifecycle (5</a:t>
            </a:r>
            <a:r>
              <a:rPr lang="en-US" sz="2000" baseline="30000" dirty="0">
                <a:ea typeface="ＭＳ Ｐゴシック" pitchFamily="34" charset="-128"/>
              </a:rPr>
              <a:t>th</a:t>
            </a:r>
            <a:r>
              <a:rPr lang="en-US" sz="2000" dirty="0">
                <a:ea typeface="ＭＳ Ｐゴシック" pitchFamily="34" charset="-128"/>
              </a:rPr>
              <a:t> Edition)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1D6B9D-680C-49DF-B31F-7390EDE5DF2B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In-house  software 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6" y="1933304"/>
            <a:ext cx="10652865" cy="404948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In-House Software Development usually means</a:t>
            </a:r>
          </a:p>
          <a:p>
            <a:pPr lvl="1"/>
            <a:r>
              <a:rPr lang="en-US" sz="2200" dirty="0"/>
              <a:t>Project team and users belong to same organization</a:t>
            </a:r>
          </a:p>
          <a:p>
            <a:pPr lvl="1"/>
            <a:r>
              <a:rPr lang="en-US" sz="2200" dirty="0"/>
              <a:t>Applications being considered slot into a </a:t>
            </a:r>
            <a:r>
              <a:rPr lang="en-US" sz="2200" dirty="0">
                <a:solidFill>
                  <a:srgbClr val="FF0000"/>
                </a:solidFill>
              </a:rPr>
              <a:t>portfolio </a:t>
            </a:r>
            <a:r>
              <a:rPr lang="en-US" sz="2200" dirty="0"/>
              <a:t>of existing computer-based systems</a:t>
            </a:r>
          </a:p>
          <a:p>
            <a:pPr lvl="1"/>
            <a:r>
              <a:rPr lang="en-US" sz="2200" dirty="0"/>
              <a:t>Methodologies and technologies to be used are not selected by the project manager, </a:t>
            </a:r>
            <a:br>
              <a:rPr lang="en-US" sz="2200" dirty="0"/>
            </a:br>
            <a:r>
              <a:rPr lang="en-US" sz="2200" dirty="0"/>
              <a:t>but dictated by local standards</a:t>
            </a:r>
          </a:p>
          <a:p>
            <a:pPr lvl="1"/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/>
              <a:t>However, where successive projects are carried out for different customers, methodologies and technologies need to be reviewed for each individual project</a:t>
            </a:r>
          </a:p>
          <a:p>
            <a:pPr>
              <a:buFont typeface="Wingdings" pitchFamily="2" charset="2"/>
              <a:buChar char="q"/>
            </a:pPr>
            <a:endParaRPr lang="en-US" altLang="zh-TW" sz="2000" dirty="0">
              <a:solidFill>
                <a:srgbClr val="0070C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2</a:t>
            </a:fld>
            <a:endParaRPr lang="en-US" sz="1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A45AE9-069F-4908-8338-3A8A20B0341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(OTS)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6" y="1933304"/>
            <a:ext cx="10652865" cy="449699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Instead of developing a software component from scratch, organizations occasionally purchase off-the-shelf (OTS) components from third-party vendors and </a:t>
            </a:r>
            <a:r>
              <a:rPr lang="en-US" sz="2200" dirty="0">
                <a:solidFill>
                  <a:srgbClr val="7030A0"/>
                </a:solidFill>
              </a:rPr>
              <a:t>integrate</a:t>
            </a:r>
            <a:r>
              <a:rPr lang="en-US" sz="2200" dirty="0"/>
              <a:t> them with their own components. 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</a:rPr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Cheaper</a:t>
            </a:r>
            <a:r>
              <a:rPr lang="en-US" sz="2200" dirty="0"/>
              <a:t> as supplier can spread development costs over a large number of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Development time is reduced</a:t>
            </a:r>
            <a:r>
              <a:rPr lang="en-US" sz="2200" dirty="0"/>
              <a:t>. Software already exists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More</a:t>
            </a:r>
            <a:r>
              <a:rPr lang="en-US" sz="2200" dirty="0"/>
              <a:t> </a:t>
            </a:r>
            <a:r>
              <a:rPr lang="en-US" sz="2200" b="1" dirty="0"/>
              <a:t>reliable</a:t>
            </a:r>
            <a:r>
              <a:rPr lang="en-US" sz="2200" dirty="0"/>
              <a:t> because the SW is well-debugged and </a:t>
            </a:r>
            <a:r>
              <a:rPr lang="en-US" sz="2200" dirty="0">
                <a:solidFill>
                  <a:srgbClr val="7030A0"/>
                </a:solidFill>
              </a:rPr>
              <a:t>well-proven</a:t>
            </a:r>
            <a:r>
              <a:rPr lang="en-US" sz="2200" dirty="0"/>
              <a:t> where lots of people have </a:t>
            </a:r>
            <a:r>
              <a:rPr lang="en-US" sz="2200" dirty="0">
                <a:solidFill>
                  <a:srgbClr val="7030A0"/>
                </a:solidFill>
              </a:rPr>
              <a:t>already used </a:t>
            </a:r>
            <a:r>
              <a:rPr lang="en-US" sz="2200" dirty="0"/>
              <a:t>the software, most of the </a:t>
            </a:r>
            <a:r>
              <a:rPr lang="en-US" sz="2200" dirty="0">
                <a:solidFill>
                  <a:srgbClr val="7030A0"/>
                </a:solidFill>
              </a:rPr>
              <a:t>bugs</a:t>
            </a:r>
            <a:r>
              <a:rPr lang="en-US" sz="2200" dirty="0"/>
              <a:t> are likely to have been </a:t>
            </a:r>
            <a:r>
              <a:rPr lang="en-US" sz="2200" dirty="0">
                <a:solidFill>
                  <a:srgbClr val="7030A0"/>
                </a:solidFill>
              </a:rPr>
              <a:t>reported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7030A0"/>
                </a:solidFill>
              </a:rPr>
              <a:t>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3</a:t>
            </a:fld>
            <a:endParaRPr lang="en-US" sz="1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499B27-4AEC-4B6A-874D-E57B1414474A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20121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(OTS)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6" y="1933305"/>
            <a:ext cx="10652865" cy="42225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TW" sz="2200" b="1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Limitation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 major issue that can arise while integrating different </a:t>
            </a:r>
            <a:r>
              <a:rPr lang="en-US" sz="2200" dirty="0">
                <a:solidFill>
                  <a:srgbClr val="FF0000"/>
                </a:solidFill>
              </a:rPr>
              <a:t>components is mismatches </a:t>
            </a:r>
            <a:r>
              <a:rPr lang="en-US" sz="2200" dirty="0"/>
              <a:t>among code pieces developed by different parties usually unaware of each other.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Customer will have same application as everyone else: </a:t>
            </a:r>
            <a:r>
              <a:rPr lang="en-US" sz="2200" dirty="0">
                <a:solidFill>
                  <a:srgbClr val="FF0000"/>
                </a:solidFill>
              </a:rPr>
              <a:t>no competitive advantage</a:t>
            </a:r>
            <a:r>
              <a:rPr lang="en-US" sz="2200" dirty="0"/>
              <a:t>, </a:t>
            </a:r>
            <a:r>
              <a:rPr lang="en-US" sz="2200" i="1" dirty="0"/>
              <a:t>but</a:t>
            </a:r>
            <a:r>
              <a:rPr lang="en-US" sz="2200" dirty="0"/>
              <a:t> competitive advantage may come from the </a:t>
            </a:r>
            <a:r>
              <a:rPr lang="en-US" sz="2200" i="1" dirty="0"/>
              <a:t>way</a:t>
            </a:r>
            <a:r>
              <a:rPr lang="en-US" sz="2200" dirty="0"/>
              <a:t> application is used.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Dependence on vendor: </a:t>
            </a:r>
            <a:r>
              <a:rPr lang="en-US" sz="2200" dirty="0">
                <a:solidFill>
                  <a:srgbClr val="FF0000"/>
                </a:solidFill>
              </a:rPr>
              <a:t>Customer does not own the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Danger of </a:t>
            </a:r>
            <a:r>
              <a:rPr lang="en-US" sz="2200" dirty="0">
                <a:solidFill>
                  <a:srgbClr val="FF0000"/>
                </a:solidFill>
              </a:rPr>
              <a:t>over-reliance </a:t>
            </a:r>
            <a:r>
              <a:rPr lang="en-US" sz="2200" dirty="0"/>
              <a:t>on a single supplier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Stability of the vendor –</a:t>
            </a:r>
            <a:r>
              <a:rPr lang="en-US" sz="2200" dirty="0">
                <a:solidFill>
                  <a:srgbClr val="FF0000"/>
                </a:solidFill>
              </a:rPr>
              <a:t>Vendors can go out of business, </a:t>
            </a:r>
            <a:r>
              <a:rPr lang="en-US" sz="2200" dirty="0"/>
              <a:t>can be purchased by other companies or completely drop support for a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4</a:t>
            </a:fld>
            <a:endParaRPr lang="en-US" sz="1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9F755C-9758-40E0-9370-E9EE6061387A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84212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6" y="1933304"/>
            <a:ext cx="10652865" cy="455598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Technologies might include application-building and </a:t>
            </a:r>
            <a:r>
              <a:rPr lang="en-US" sz="2200" dirty="0">
                <a:solidFill>
                  <a:srgbClr val="7030A0"/>
                </a:solidFill>
              </a:rPr>
              <a:t>automated testing environments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Technology will influence:</a:t>
            </a:r>
          </a:p>
          <a:p>
            <a:pPr lvl="1"/>
            <a:r>
              <a:rPr lang="en-US" sz="2200" dirty="0"/>
              <a:t>training required for the development staff</a:t>
            </a:r>
          </a:p>
          <a:p>
            <a:pPr lvl="1"/>
            <a:r>
              <a:rPr lang="en-US" sz="2200" dirty="0"/>
              <a:t>types of staff to be recruited</a:t>
            </a:r>
          </a:p>
          <a:p>
            <a:pPr lvl="1"/>
            <a:r>
              <a:rPr lang="en-US" sz="2200" dirty="0"/>
              <a:t>development environment – both hardware and software</a:t>
            </a:r>
          </a:p>
          <a:p>
            <a:pPr lvl="1"/>
            <a:r>
              <a:rPr lang="en-US" sz="2200" dirty="0"/>
              <a:t>maintenance arrangements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/>
              <a:t>Identify project as </a:t>
            </a:r>
            <a:r>
              <a:rPr lang="en-US" sz="2200" dirty="0">
                <a:solidFill>
                  <a:srgbClr val="C00000"/>
                </a:solidFill>
              </a:rPr>
              <a:t>objectives driven </a:t>
            </a:r>
            <a:r>
              <a:rPr lang="en-US" sz="2200" dirty="0"/>
              <a:t>(solution to a problem) or</a:t>
            </a:r>
            <a:br>
              <a:rPr lang="en-US" sz="2200" dirty="0"/>
            </a:br>
            <a:r>
              <a:rPr lang="en-US" sz="2200" dirty="0">
                <a:solidFill>
                  <a:srgbClr val="C00000"/>
                </a:solidFill>
              </a:rPr>
              <a:t>product driven </a:t>
            </a:r>
            <a:r>
              <a:rPr lang="en-US" sz="2200" dirty="0"/>
              <a:t>(opportunities)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/>
              <a:t>Analyze other project characteristics</a:t>
            </a:r>
            <a:endParaRPr lang="en-US" altLang="zh-TW" sz="2000" dirty="0">
              <a:solidFill>
                <a:srgbClr val="0070C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5</a:t>
            </a:fld>
            <a:endParaRPr lang="en-US" sz="1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6C31F7-BFA3-403A-A775-93C37C98A404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4621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72060" y="314267"/>
            <a:ext cx="408626" cy="718762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6</a:t>
            </a:fld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4" y="495198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Choosing 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2671" y="1299394"/>
            <a:ext cx="10652125" cy="479169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/>
              <a:t>Is it </a:t>
            </a:r>
            <a:r>
              <a:rPr lang="en-US" sz="2200" dirty="0">
                <a:solidFill>
                  <a:srgbClr val="7030A0"/>
                </a:solidFill>
              </a:rPr>
              <a:t>data-oriented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7030A0"/>
                </a:solidFill>
              </a:rPr>
              <a:t>information system</a:t>
            </a:r>
            <a:r>
              <a:rPr lang="en-US" sz="2200" dirty="0"/>
              <a:t>, database intensive) or </a:t>
            </a:r>
            <a:r>
              <a:rPr lang="en-US" sz="2200" dirty="0">
                <a:solidFill>
                  <a:srgbClr val="7030A0"/>
                </a:solidFill>
              </a:rPr>
              <a:t>process oriented </a:t>
            </a:r>
            <a:r>
              <a:rPr lang="en-US" sz="2200" dirty="0"/>
              <a:t>system (</a:t>
            </a:r>
            <a:r>
              <a:rPr lang="en-US" sz="2200" dirty="0">
                <a:solidFill>
                  <a:srgbClr val="7030A0"/>
                </a:solidFill>
              </a:rPr>
              <a:t>embedded system </a:t>
            </a:r>
            <a:r>
              <a:rPr lang="en-US" sz="2200" dirty="0"/>
              <a:t>control) to be implemented?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/>
              <a:t>Will the software that is to be produced be a </a:t>
            </a:r>
            <a:r>
              <a:rPr lang="en-US" sz="2200" dirty="0">
                <a:solidFill>
                  <a:srgbClr val="7030A0"/>
                </a:solidFill>
              </a:rPr>
              <a:t>general software </a:t>
            </a:r>
            <a:r>
              <a:rPr lang="en-US" sz="2200" dirty="0"/>
              <a:t>or </a:t>
            </a:r>
            <a:r>
              <a:rPr lang="en-US" sz="2200" dirty="0">
                <a:solidFill>
                  <a:srgbClr val="7030A0"/>
                </a:solidFill>
              </a:rPr>
              <a:t>application specific</a:t>
            </a:r>
            <a:r>
              <a:rPr lang="en-US" sz="2200" dirty="0"/>
              <a:t>?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/>
              <a:t>Is the application to be implemented of a particular type for which specific tools have been developed?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Does it involve </a:t>
            </a:r>
            <a:r>
              <a:rPr lang="en-US" sz="2200" dirty="0">
                <a:solidFill>
                  <a:srgbClr val="7030A0"/>
                </a:solidFill>
              </a:rPr>
              <a:t>concurrent processing</a:t>
            </a:r>
            <a:r>
              <a:rPr lang="en-US" sz="2200" dirty="0"/>
              <a:t>?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Will the system to be created be </a:t>
            </a:r>
            <a:r>
              <a:rPr lang="en-US" sz="2200" dirty="0">
                <a:solidFill>
                  <a:srgbClr val="7030A0"/>
                </a:solidFill>
              </a:rPr>
              <a:t>knowledge-based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7030A0"/>
                </a:solidFill>
              </a:rPr>
              <a:t>expert advice in decision making</a:t>
            </a:r>
            <a:r>
              <a:rPr lang="en-US" sz="2200" dirty="0"/>
              <a:t>)?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Will the system to be used make </a:t>
            </a:r>
            <a:r>
              <a:rPr lang="en-US" sz="2200" dirty="0">
                <a:solidFill>
                  <a:srgbClr val="7030A0"/>
                </a:solidFill>
              </a:rPr>
              <a:t>heavy use of computer graphics</a:t>
            </a:r>
            <a:r>
              <a:rPr lang="en-US" sz="2200" dirty="0"/>
              <a:t>?</a:t>
            </a:r>
          </a:p>
          <a:p>
            <a:pPr lvl="1">
              <a:lnSpc>
                <a:spcPct val="80000"/>
              </a:lnSpc>
              <a:buNone/>
            </a:pPr>
            <a:endParaRPr lang="en-US" sz="2200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/>
              <a:t>Is the system to be created </a:t>
            </a:r>
            <a:r>
              <a:rPr lang="en-US" sz="2200" dirty="0">
                <a:solidFill>
                  <a:srgbClr val="7030A0"/>
                </a:solidFill>
              </a:rPr>
              <a:t>safety critical</a:t>
            </a:r>
            <a:r>
              <a:rPr lang="en-US" sz="2200" dirty="0"/>
              <a:t>? (not suit for agile methodologies) 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/>
              <a:t>What is the nature of the hardware/software environment in which the system will operate? (</a:t>
            </a:r>
            <a:r>
              <a:rPr lang="en-US" sz="2200" dirty="0">
                <a:solidFill>
                  <a:srgbClr val="7030A0"/>
                </a:solidFill>
              </a:rPr>
              <a:t>embedded software vs. personal computer</a:t>
            </a:r>
            <a:r>
              <a:rPr lang="en-US" sz="2200" dirty="0"/>
              <a:t>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A27B7A-F131-45BB-B8FA-53B84ED9FF3E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751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  high-level  </a:t>
            </a:r>
            <a:r>
              <a:rPr lang="en-GB"/>
              <a:t>project  risk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4" y="1933305"/>
            <a:ext cx="11474244" cy="2461714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Product Uncertainty </a:t>
            </a:r>
            <a:r>
              <a:rPr lang="en-US" sz="2200" dirty="0"/>
              <a:t>– how well the requirements are understood</a:t>
            </a:r>
          </a:p>
          <a:p>
            <a:r>
              <a:rPr lang="en-US" sz="2200" dirty="0">
                <a:solidFill>
                  <a:srgbClr val="C00000"/>
                </a:solidFill>
              </a:rPr>
              <a:t>Process Uncertainty </a:t>
            </a:r>
            <a:r>
              <a:rPr lang="en-US" sz="2200" dirty="0"/>
              <a:t>– introducing new method creates uncertainty in the development process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Resource Uncertainty </a:t>
            </a:r>
            <a:r>
              <a:rPr lang="en-US" sz="2200" dirty="0"/>
              <a:t>– availability of staff (experienced)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7</a:t>
            </a:fld>
            <a:endParaRPr lang="en-US" sz="1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E6F01D-0CA2-40B8-959C-F61DA4A002D0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552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723" y="495199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Waterfall model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7548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39" y="1368822"/>
            <a:ext cx="92413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4684" y="3038168"/>
            <a:ext cx="11587315" cy="3493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2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Waterfall model is a</a:t>
            </a:r>
            <a:r>
              <a:rPr kumimoji="0" lang="en-GB" sz="2200" b="0" i="0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linear sequential model which is also called classical model of 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software</a:t>
            </a:r>
            <a:r>
              <a:rPr kumimoji="0" lang="en-GB" sz="2200" b="0" i="0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development</a:t>
            </a:r>
            <a:endParaRPr kumimoji="0" lang="en-GB" sz="2200" b="0" i="0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tabLst/>
              <a:defRPr/>
            </a:pPr>
            <a:r>
              <a:rPr kumimoji="0" lang="en-GB" sz="2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Problems of</a:t>
            </a:r>
            <a:r>
              <a:rPr kumimoji="0" lang="en-GB" sz="2200" b="0" i="0" u="sng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Waterfall model</a:t>
            </a:r>
            <a:endParaRPr kumimoji="0" lang="en-GB" sz="2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Inflexible partitioning of the project into distinct stages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This makes it difficult to respond to changing customer requirements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Therefore, this model is only appropriate when the requirements are well-understood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8477DD-20A2-4E5D-A127-2A9D59A3105C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0107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0219" y="509947"/>
            <a:ext cx="11029950" cy="62568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V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8207" y="1351578"/>
            <a:ext cx="7182465" cy="43894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The V-model is a SDLC model where execution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of processes happens in a sequential manner in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V-shape. It is also known as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Verification and </a:t>
            </a:r>
            <a:br>
              <a:rPr lang="en-US" sz="2200" dirty="0">
                <a:solidFill>
                  <a:srgbClr val="C00000"/>
                </a:solidFill>
                <a:latin typeface="+mj-lt"/>
              </a:rPr>
            </a:br>
            <a:r>
              <a:rPr lang="en-US" sz="2200" dirty="0">
                <a:solidFill>
                  <a:srgbClr val="C00000"/>
                </a:solidFill>
                <a:latin typeface="+mj-lt"/>
              </a:rPr>
              <a:t> Validation</a:t>
            </a:r>
            <a:r>
              <a:rPr lang="en-US" sz="2200" dirty="0">
                <a:latin typeface="+mj-lt"/>
              </a:rPr>
              <a:t>  model.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V-Model is an extension of the waterfall model and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is based on association of a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testing phase </a:t>
            </a:r>
            <a:r>
              <a:rPr lang="en-US" sz="2200" dirty="0">
                <a:latin typeface="+mj-lt"/>
              </a:rPr>
              <a:t>for each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corresponding development stage. This means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that for every single phase in the development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cycle there is a directly associated testing phase.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This is a highly disciplined model and next phase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starts only after completion of the previous phase.</a:t>
            </a:r>
            <a:endParaRPr lang="en-GB" sz="22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400000">
            <a:off x="11190990" y="236410"/>
            <a:ext cx="264714" cy="88404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831" y="1430594"/>
            <a:ext cx="5078438" cy="494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C94294-8FD5-4BFA-B19A-5427300E930A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065695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641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</vt:lpstr>
      <vt:lpstr>Wingdings 2</vt:lpstr>
      <vt:lpstr>Dividend</vt:lpstr>
      <vt:lpstr>PowerPoint Presentation</vt:lpstr>
      <vt:lpstr>In-house  software  development</vt:lpstr>
      <vt:lpstr>Off-The-Shelf (OTS) software</vt:lpstr>
      <vt:lpstr>Off-The-Shelf (OTS) software</vt:lpstr>
      <vt:lpstr>Choosing  technologies</vt:lpstr>
      <vt:lpstr>Choosing  technologies</vt:lpstr>
      <vt:lpstr>Identify  high-level  project  risk</vt:lpstr>
      <vt:lpstr>Waterfall model</vt:lpstr>
      <vt:lpstr>V - model</vt:lpstr>
      <vt:lpstr>Prototyping model</vt:lpstr>
      <vt:lpstr>SCRUM: An Agile Development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SDPM - Ch.05 - Approach Selection</dc:title>
  <dc:subject>Software Development Project Management</dc:subject>
  <dc:creator>M. Mahmudul Hasan</dc:creator>
  <cp:lastModifiedBy> </cp:lastModifiedBy>
  <cp:revision>120</cp:revision>
  <dcterms:created xsi:type="dcterms:W3CDTF">2019-05-13T08:37:20Z</dcterms:created>
  <dcterms:modified xsi:type="dcterms:W3CDTF">2019-10-20T02:42:20Z</dcterms:modified>
</cp:coreProperties>
</file>