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3"/>
  </p:notesMasterIdLst>
  <p:sldIdLst>
    <p:sldId id="256" r:id="rId2"/>
    <p:sldId id="285" r:id="rId3"/>
    <p:sldId id="257" r:id="rId4"/>
    <p:sldId id="258" r:id="rId5"/>
    <p:sldId id="259" r:id="rId6"/>
    <p:sldId id="260" r:id="rId7"/>
    <p:sldId id="261" r:id="rId8"/>
    <p:sldId id="262" r:id="rId9"/>
    <p:sldId id="263" r:id="rId10"/>
    <p:sldId id="264" r:id="rId11"/>
    <p:sldId id="265" r:id="rId12"/>
    <p:sldId id="266" r:id="rId13"/>
    <p:sldId id="282" r:id="rId14"/>
    <p:sldId id="270" r:id="rId15"/>
    <p:sldId id="267" r:id="rId16"/>
    <p:sldId id="272" r:id="rId17"/>
    <p:sldId id="271" r:id="rId18"/>
    <p:sldId id="273" r:id="rId19"/>
    <p:sldId id="280" r:id="rId20"/>
    <p:sldId id="284" r:id="rId21"/>
    <p:sldId id="29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52" d="100"/>
          <a:sy n="52" d="100"/>
        </p:scale>
        <p:origin x="576"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03/11/2019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11/3/2019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11/3/2019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11/3/2019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11/3/2019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11/3/2019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11/3/2019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11/3/2019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11/3/2019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scholar.google.com/citations?user=VqMvaIIAAAAJ&amp;hl=en" TargetMode="External"/><Relationship Id="rId3" Type="http://schemas.openxmlformats.org/officeDocument/2006/relationships/hyperlink" Target="http://www.dit.hua.gr/~m.hasan"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www.linkedin.com/in/m-mahmudul-hasan-93043a87/" TargetMode="External"/><Relationship Id="rId5" Type="http://schemas.openxmlformats.org/officeDocument/2006/relationships/image" Target="../media/image1.png"/><Relationship Id="rId4" Type="http://schemas.openxmlformats.org/officeDocument/2006/relationships/hyperlink" Target="https://www.researchgate.net/profile/M_Mahmudul_Hasan" TargetMode="Externa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871505" y="1407603"/>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Development project management</a:t>
            </a:r>
          </a:p>
          <a:p>
            <a:pPr marL="0" indent="0" algn="ctr">
              <a:buFont typeface="Wingdings 2" panose="05020102010507070707" pitchFamily="18" charset="2"/>
              <a:buNone/>
            </a:pPr>
            <a:r>
              <a:rPr lang="en-US" sz="2400" cap="all" dirty="0">
                <a:solidFill>
                  <a:srgbClr val="FFFFFF"/>
                </a:solidFill>
              </a:rPr>
              <a:t>CSC 4125</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678366"/>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900" dirty="0">
                <a:solidFill>
                  <a:srgbClr val="C00000"/>
                </a:solidFill>
              </a:rPr>
              <a:t>Chapter 6</a:t>
            </a:r>
            <a:br>
              <a:rPr lang="en-US" sz="2500" dirty="0">
                <a:solidFill>
                  <a:srgbClr val="C00000"/>
                </a:solidFill>
              </a:rPr>
            </a:br>
            <a:br>
              <a:rPr lang="en-US" sz="2500" dirty="0">
                <a:solidFill>
                  <a:srgbClr val="0070C0"/>
                </a:solidFill>
              </a:rPr>
            </a:br>
            <a:r>
              <a:rPr lang="en-US" sz="2500" dirty="0">
                <a:solidFill>
                  <a:srgbClr val="0070C0"/>
                </a:solidFill>
              </a:rPr>
              <a:t>effort estimation</a:t>
            </a:r>
          </a:p>
        </p:txBody>
      </p:sp>
      <p:sp>
        <p:nvSpPr>
          <p:cNvPr id="24" name="Title 1">
            <a:extLst>
              <a:ext uri="{FF2B5EF4-FFF2-40B4-BE49-F238E27FC236}">
                <a16:creationId xmlns:a16="http://schemas.microsoft.com/office/drawing/2014/main" id="{C2082529-78D7-4EA7-BFF9-A1D1F62040C8}"/>
              </a:ext>
            </a:extLst>
          </p:cNvPr>
          <p:cNvSpPr txBox="1">
            <a:spLocks/>
          </p:cNvSpPr>
          <p:nvPr/>
        </p:nvSpPr>
        <p:spPr>
          <a:xfrm>
            <a:off x="4596388" y="3752174"/>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M. Mahmudul </a:t>
            </a:r>
            <a:r>
              <a:rPr lang="en-US" sz="2400" dirty="0" err="1">
                <a:solidFill>
                  <a:srgbClr val="7030A0"/>
                </a:solidFill>
              </a:rPr>
              <a:t>hasan</a:t>
            </a:r>
            <a:endParaRPr lang="en-US" sz="2400" dirty="0">
              <a:solidFill>
                <a:srgbClr val="7030A0"/>
              </a:solidFill>
            </a:endParaRPr>
          </a:p>
          <a:p>
            <a:r>
              <a:rPr lang="en-US" sz="2000" dirty="0">
                <a:solidFill>
                  <a:schemeClr val="tx1"/>
                </a:solidFill>
              </a:rPr>
              <a:t>Assistant Professor, CS, AIUB</a:t>
            </a:r>
          </a:p>
          <a:p>
            <a:r>
              <a:rPr lang="en-US" sz="2300" cap="none" dirty="0">
                <a:hlinkClick r:id="rId3"/>
              </a:rPr>
              <a:t>http://www.dit.hua.gr/~m.hasan</a:t>
            </a:r>
            <a:r>
              <a:rPr lang="en-US" sz="2300" cap="none" dirty="0"/>
              <a:t>   </a:t>
            </a:r>
          </a:p>
        </p:txBody>
      </p:sp>
      <p:pic>
        <p:nvPicPr>
          <p:cNvPr id="25" name="Picture 24">
            <a:hlinkClick r:id="rId4"/>
            <a:extLst>
              <a:ext uri="{FF2B5EF4-FFF2-40B4-BE49-F238E27FC236}">
                <a16:creationId xmlns:a16="http://schemas.microsoft.com/office/drawing/2014/main" id="{50ADB631-A102-4E27-9E4F-8BEAA32309AE}"/>
              </a:ext>
            </a:extLst>
          </p:cNvPr>
          <p:cNvPicPr>
            <a:picLocks noChangeAspect="1"/>
          </p:cNvPicPr>
          <p:nvPr/>
        </p:nvPicPr>
        <p:blipFill>
          <a:blip r:embed="rId5"/>
          <a:stretch>
            <a:fillRect/>
          </a:stretch>
        </p:blipFill>
        <p:spPr>
          <a:xfrm>
            <a:off x="4725936" y="5191026"/>
            <a:ext cx="775212" cy="762000"/>
          </a:xfrm>
          <a:prstGeom prst="rect">
            <a:avLst/>
          </a:prstGeom>
        </p:spPr>
      </p:pic>
      <p:pic>
        <p:nvPicPr>
          <p:cNvPr id="26" name="Picture 25">
            <a:hlinkClick r:id="rId6"/>
            <a:extLst>
              <a:ext uri="{FF2B5EF4-FFF2-40B4-BE49-F238E27FC236}">
                <a16:creationId xmlns:a16="http://schemas.microsoft.com/office/drawing/2014/main" id="{5178D95F-BBA9-4DB7-8929-D0378B8248EA}"/>
              </a:ext>
            </a:extLst>
          </p:cNvPr>
          <p:cNvPicPr>
            <a:picLocks noChangeAspect="1"/>
          </p:cNvPicPr>
          <p:nvPr/>
        </p:nvPicPr>
        <p:blipFill>
          <a:blip r:embed="rId7"/>
          <a:stretch>
            <a:fillRect/>
          </a:stretch>
        </p:blipFill>
        <p:spPr>
          <a:xfrm>
            <a:off x="8939933" y="5210199"/>
            <a:ext cx="1966006" cy="641961"/>
          </a:xfrm>
          <a:prstGeom prst="rect">
            <a:avLst/>
          </a:prstGeom>
        </p:spPr>
      </p:pic>
      <p:pic>
        <p:nvPicPr>
          <p:cNvPr id="27" name="Picture 26">
            <a:hlinkClick r:id="rId8"/>
            <a:extLst>
              <a:ext uri="{FF2B5EF4-FFF2-40B4-BE49-F238E27FC236}">
                <a16:creationId xmlns:a16="http://schemas.microsoft.com/office/drawing/2014/main" id="{6C55067C-425B-4011-BE53-FC42477C2FFE}"/>
              </a:ext>
            </a:extLst>
          </p:cNvPr>
          <p:cNvPicPr>
            <a:picLocks noChangeAspect="1"/>
          </p:cNvPicPr>
          <p:nvPr/>
        </p:nvPicPr>
        <p:blipFill>
          <a:blip r:embed="rId9"/>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Estimating by analogy</a:t>
            </a:r>
          </a:p>
        </p:txBody>
      </p:sp>
      <p:sp>
        <p:nvSpPr>
          <p:cNvPr id="3" name="Content Placeholder 2"/>
          <p:cNvSpPr>
            <a:spLocks noGrp="1"/>
          </p:cNvSpPr>
          <p:nvPr>
            <p:ph idx="1"/>
          </p:nvPr>
        </p:nvSpPr>
        <p:spPr>
          <a:xfrm>
            <a:off x="562708" y="1958731"/>
            <a:ext cx="11160368" cy="4397824"/>
          </a:xfrm>
        </p:spPr>
        <p:txBody>
          <a:bodyPr>
            <a:noAutofit/>
          </a:bodyPr>
          <a:lstStyle/>
          <a:p>
            <a:r>
              <a:rPr lang="en-US" sz="2200" dirty="0"/>
              <a:t>Also called </a:t>
            </a:r>
            <a:r>
              <a:rPr lang="en-US" sz="2200" dirty="0">
                <a:solidFill>
                  <a:srgbClr val="C00000"/>
                </a:solidFill>
              </a:rPr>
              <a:t>Case-Based Reasoning</a:t>
            </a:r>
          </a:p>
          <a:p>
            <a:r>
              <a:rPr lang="en-US" sz="2200" dirty="0"/>
              <a:t>Estimators seek out projects that have been completed (source cases) that have similar characteristics to the new project (target case)</a:t>
            </a:r>
          </a:p>
          <a:p>
            <a:r>
              <a:rPr lang="en-US" sz="2200" dirty="0"/>
              <a:t>Actual effort for the source cases can be used as a base estimate for the target</a:t>
            </a:r>
          </a:p>
          <a:p>
            <a:r>
              <a:rPr lang="en-US" sz="2200" dirty="0"/>
              <a:t>Estimators should then try to identify any </a:t>
            </a:r>
            <a:r>
              <a:rPr lang="en-US" sz="2200" dirty="0">
                <a:solidFill>
                  <a:srgbClr val="C00000"/>
                </a:solidFill>
              </a:rPr>
              <a:t>differences between the target and the source </a:t>
            </a:r>
            <a:r>
              <a:rPr lang="en-US" sz="2200" dirty="0"/>
              <a:t>and make adjustments to the base estimate</a:t>
            </a:r>
          </a:p>
          <a:p>
            <a:r>
              <a:rPr lang="en-US" sz="2200" dirty="0"/>
              <a:t>Problem is to identify similarities and differences between the source and target</a:t>
            </a:r>
          </a:p>
          <a:p>
            <a:r>
              <a:rPr lang="en-US" sz="2200" dirty="0"/>
              <a:t>Historical data must include all relevant dimensions included in the model</a:t>
            </a:r>
          </a:p>
          <a:p>
            <a:r>
              <a:rPr lang="en-US" sz="2200" dirty="0"/>
              <a:t>One method is to use </a:t>
            </a:r>
            <a:r>
              <a:rPr lang="en-US" sz="2200" dirty="0">
                <a:solidFill>
                  <a:srgbClr val="C00000"/>
                </a:solidFill>
              </a:rPr>
              <a:t>shortest Euclidean distance </a:t>
            </a:r>
            <a:r>
              <a:rPr lang="en-US" sz="2200" dirty="0"/>
              <a:t>to identify the source case</a:t>
            </a: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10</a:t>
            </a:fld>
            <a:endParaRPr lang="en-US" sz="1400" b="1" dirty="0"/>
          </a:p>
        </p:txBody>
      </p:sp>
      <p:sp>
        <p:nvSpPr>
          <p:cNvPr id="5" name="Content Placeholder 2">
            <a:extLst>
              <a:ext uri="{FF2B5EF4-FFF2-40B4-BE49-F238E27FC236}">
                <a16:creationId xmlns:a16="http://schemas.microsoft.com/office/drawing/2014/main" id="{2D1DCC74-9341-47C5-B491-839E68932A4B}"/>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221087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Calculating Euclidean distance</a:t>
            </a:r>
          </a:p>
        </p:txBody>
      </p:sp>
      <p:sp>
        <p:nvSpPr>
          <p:cNvPr id="3" name="Content Placeholder 2"/>
          <p:cNvSpPr>
            <a:spLocks noGrp="1"/>
          </p:cNvSpPr>
          <p:nvPr>
            <p:ph idx="1"/>
          </p:nvPr>
        </p:nvSpPr>
        <p:spPr>
          <a:xfrm>
            <a:off x="550008" y="1996831"/>
            <a:ext cx="11160368" cy="1165469"/>
          </a:xfrm>
        </p:spPr>
        <p:txBody>
          <a:bodyPr>
            <a:noAutofit/>
          </a:bodyPr>
          <a:lstStyle/>
          <a:p>
            <a:r>
              <a:rPr lang="en-US" sz="2200" dirty="0">
                <a:solidFill>
                  <a:srgbClr val="C00000"/>
                </a:solidFill>
                <a:latin typeface="+mj-lt"/>
                <a:cs typeface="Courier New" panose="02070309020205020404" pitchFamily="49" charset="0"/>
              </a:rPr>
              <a:t>Euclidean Distance = square root of [(target_parameter_1 – source_parameter_1)power2 + … + (</a:t>
            </a:r>
            <a:r>
              <a:rPr lang="en-US" sz="2200" dirty="0" err="1">
                <a:solidFill>
                  <a:srgbClr val="C00000"/>
                </a:solidFill>
                <a:latin typeface="+mj-lt"/>
                <a:cs typeface="Courier New" panose="02070309020205020404" pitchFamily="49" charset="0"/>
              </a:rPr>
              <a:t>target_parameter_n</a:t>
            </a:r>
            <a:r>
              <a:rPr lang="en-US" sz="2200" dirty="0">
                <a:solidFill>
                  <a:srgbClr val="C00000"/>
                </a:solidFill>
                <a:latin typeface="+mj-lt"/>
                <a:cs typeface="Courier New" panose="02070309020205020404" pitchFamily="49" charset="0"/>
              </a:rPr>
              <a:t> – </a:t>
            </a:r>
            <a:r>
              <a:rPr lang="en-US" sz="2200" dirty="0" err="1">
                <a:solidFill>
                  <a:srgbClr val="C00000"/>
                </a:solidFill>
                <a:latin typeface="+mj-lt"/>
                <a:cs typeface="Courier New" panose="02070309020205020404" pitchFamily="49" charset="0"/>
              </a:rPr>
              <a:t>source_parameter_n</a:t>
            </a:r>
            <a:r>
              <a:rPr lang="en-US" sz="2200" dirty="0">
                <a:solidFill>
                  <a:srgbClr val="C00000"/>
                </a:solidFill>
                <a:latin typeface="+mj-lt"/>
                <a:cs typeface="Courier New" panose="02070309020205020404" pitchFamily="49" charset="0"/>
              </a:rPr>
              <a:t>)power2 ]</a:t>
            </a:r>
          </a:p>
        </p:txBody>
      </p:sp>
      <p:sp>
        <p:nvSpPr>
          <p:cNvPr id="4" name="Slide Number Placeholder 3"/>
          <p:cNvSpPr>
            <a:spLocks noGrp="1"/>
          </p:cNvSpPr>
          <p:nvPr>
            <p:ph type="sldNum" sz="quarter" idx="12"/>
          </p:nvPr>
        </p:nvSpPr>
        <p:spPr>
          <a:xfrm>
            <a:off x="11766177" y="605118"/>
            <a:ext cx="209923" cy="931581"/>
          </a:xfrm>
        </p:spPr>
        <p:txBody>
          <a:bodyPr vert="vert270"/>
          <a:lstStyle/>
          <a:p>
            <a:r>
              <a:rPr lang="en-US" sz="1400" b="1" dirty="0"/>
              <a:t>Slide-</a:t>
            </a:r>
            <a:fld id="{D57F1E4F-1CFF-5643-939E-217C01CDF565}" type="slidenum">
              <a:rPr lang="en-US" sz="1400" b="1" smtClean="0"/>
              <a:pPr/>
              <a:t>11</a:t>
            </a:fld>
            <a:endParaRPr lang="en-US" sz="1400" b="1" dirty="0"/>
          </a:p>
        </p:txBody>
      </p:sp>
      <p:pic>
        <p:nvPicPr>
          <p:cNvPr id="5" name="Picture 4" descr="Calculating Euclidean Distance"/>
          <p:cNvPicPr>
            <a:picLocks noChangeAspect="1" noChangeArrowheads="1"/>
          </p:cNvPicPr>
          <p:nvPr/>
        </p:nvPicPr>
        <p:blipFill>
          <a:blip r:embed="rId2" cstate="print"/>
          <a:srcRect/>
          <a:stretch>
            <a:fillRect/>
          </a:stretch>
        </p:blipFill>
        <p:spPr>
          <a:xfrm>
            <a:off x="785617" y="3296933"/>
            <a:ext cx="10519166" cy="3159734"/>
          </a:xfrm>
          <a:prstGeom prst="rect">
            <a:avLst/>
          </a:prstGeom>
          <a:noFill/>
        </p:spPr>
      </p:pic>
      <p:sp>
        <p:nvSpPr>
          <p:cNvPr id="6" name="Content Placeholder 2">
            <a:extLst>
              <a:ext uri="{FF2B5EF4-FFF2-40B4-BE49-F238E27FC236}">
                <a16:creationId xmlns:a16="http://schemas.microsoft.com/office/drawing/2014/main" id="{D58B5B9F-C4A6-4FC7-B173-2C462B175A4B}"/>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4126692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54191"/>
            <a:ext cx="11029950" cy="610931"/>
          </a:xfrm>
        </p:spPr>
        <p:txBody>
          <a:bodyPr/>
          <a:lstStyle/>
          <a:p>
            <a:pPr algn="ctr"/>
            <a:r>
              <a:rPr lang="en-US" dirty="0">
                <a:solidFill>
                  <a:srgbClr val="0070C0"/>
                </a:solidFill>
              </a:rPr>
              <a:t>Albrecht (IFPUG) Function Point Analysis</a:t>
            </a:r>
            <a:endParaRPr lang="en-GB" dirty="0">
              <a:solidFill>
                <a:srgbClr val="0070C0"/>
              </a:solidFill>
            </a:endParaRPr>
          </a:p>
        </p:txBody>
      </p:sp>
      <p:sp>
        <p:nvSpPr>
          <p:cNvPr id="3" name="Content Placeholder 2"/>
          <p:cNvSpPr>
            <a:spLocks noGrp="1"/>
          </p:cNvSpPr>
          <p:nvPr>
            <p:ph idx="4294967295"/>
          </p:nvPr>
        </p:nvSpPr>
        <p:spPr>
          <a:xfrm>
            <a:off x="339212" y="1171164"/>
            <a:ext cx="11459497" cy="4949415"/>
          </a:xfrm>
        </p:spPr>
        <p:txBody>
          <a:bodyPr>
            <a:noAutofit/>
          </a:bodyPr>
          <a:lstStyle/>
          <a:p>
            <a:pPr>
              <a:lnSpc>
                <a:spcPct val="120000"/>
              </a:lnSpc>
              <a:spcBef>
                <a:spcPts val="0"/>
              </a:spcBef>
              <a:buFont typeface="Wingdings" pitchFamily="2" charset="2"/>
              <a:buChar char="q"/>
            </a:pPr>
            <a:r>
              <a:rPr lang="en-US" sz="2200" dirty="0"/>
              <a:t>Top-Down method devised by Allan Albrecht and later adopted by International Function Point User Group (IFPUG)</a:t>
            </a:r>
          </a:p>
          <a:p>
            <a:pPr>
              <a:lnSpc>
                <a:spcPct val="120000"/>
              </a:lnSpc>
              <a:spcBef>
                <a:spcPts val="0"/>
              </a:spcBef>
              <a:buFont typeface="Wingdings" pitchFamily="2" charset="2"/>
              <a:buChar char="q"/>
            </a:pPr>
            <a:r>
              <a:rPr lang="en-US" sz="2200" dirty="0"/>
              <a:t>Quantifies the functional size of programs independently of the programming language in code</a:t>
            </a:r>
          </a:p>
          <a:p>
            <a:pPr>
              <a:lnSpc>
                <a:spcPct val="120000"/>
              </a:lnSpc>
              <a:spcBef>
                <a:spcPts val="0"/>
              </a:spcBef>
              <a:buFont typeface="Wingdings" pitchFamily="2" charset="2"/>
              <a:buChar char="q"/>
            </a:pPr>
            <a:r>
              <a:rPr lang="en-US" sz="2200" dirty="0"/>
              <a:t>Based on five major components or ‘external user types’</a:t>
            </a:r>
          </a:p>
          <a:p>
            <a:pPr>
              <a:lnSpc>
                <a:spcPct val="120000"/>
              </a:lnSpc>
              <a:spcBef>
                <a:spcPts val="0"/>
              </a:spcBef>
            </a:pPr>
            <a:r>
              <a:rPr lang="en-US" sz="2200" dirty="0">
                <a:solidFill>
                  <a:srgbClr val="C00000"/>
                </a:solidFill>
              </a:rPr>
              <a:t>External Input Types:  </a:t>
            </a:r>
            <a:r>
              <a:rPr lang="en-US" sz="2200" dirty="0"/>
              <a:t>input transactions that update internal computer files</a:t>
            </a:r>
          </a:p>
          <a:p>
            <a:pPr>
              <a:lnSpc>
                <a:spcPct val="120000"/>
              </a:lnSpc>
              <a:spcBef>
                <a:spcPts val="0"/>
              </a:spcBef>
            </a:pPr>
            <a:r>
              <a:rPr lang="en-US" sz="2200" dirty="0">
                <a:solidFill>
                  <a:srgbClr val="C00000"/>
                </a:solidFill>
              </a:rPr>
              <a:t>External Output Types:  </a:t>
            </a:r>
            <a:r>
              <a:rPr lang="en-US" sz="2200" dirty="0"/>
              <a:t>transactions where data is output to the user, e.g. printed reports</a:t>
            </a:r>
          </a:p>
          <a:p>
            <a:pPr>
              <a:lnSpc>
                <a:spcPct val="120000"/>
              </a:lnSpc>
              <a:spcBef>
                <a:spcPts val="0"/>
              </a:spcBef>
            </a:pPr>
            <a:r>
              <a:rPr lang="en-US" sz="2200" dirty="0">
                <a:solidFill>
                  <a:srgbClr val="C00000"/>
                </a:solidFill>
              </a:rPr>
              <a:t>Logical Internal File Types:  </a:t>
            </a:r>
            <a:r>
              <a:rPr lang="en-US" sz="2200" dirty="0"/>
              <a:t>group of data that is usually accessed together, e.g. purchase order file</a:t>
            </a:r>
          </a:p>
          <a:p>
            <a:pPr>
              <a:lnSpc>
                <a:spcPct val="120000"/>
              </a:lnSpc>
              <a:spcBef>
                <a:spcPts val="0"/>
              </a:spcBef>
            </a:pPr>
            <a:r>
              <a:rPr lang="en-US" sz="2200" dirty="0">
                <a:solidFill>
                  <a:srgbClr val="C00000"/>
                </a:solidFill>
              </a:rPr>
              <a:t>External Interface File Types: </a:t>
            </a:r>
            <a:r>
              <a:rPr lang="en-US" sz="2200" dirty="0"/>
              <a:t> file sharing among different applications to achieve a common goal</a:t>
            </a:r>
          </a:p>
          <a:p>
            <a:pPr>
              <a:lnSpc>
                <a:spcPct val="120000"/>
              </a:lnSpc>
              <a:spcBef>
                <a:spcPts val="0"/>
              </a:spcBef>
            </a:pPr>
            <a:r>
              <a:rPr lang="en-US" sz="2200" dirty="0">
                <a:solidFill>
                  <a:srgbClr val="C00000"/>
                </a:solidFill>
              </a:rPr>
              <a:t>External Inquiry Types:  </a:t>
            </a:r>
            <a:r>
              <a:rPr lang="en-US" sz="2200" dirty="0"/>
              <a:t>transactions that provide information but do not update internal file, e.g. if a transaction is not complete in 3 days then the a/c is inactive.</a:t>
            </a:r>
          </a:p>
        </p:txBody>
      </p:sp>
      <p:sp>
        <p:nvSpPr>
          <p:cNvPr id="5" name="Content Placeholder 2">
            <a:extLst>
              <a:ext uri="{FF2B5EF4-FFF2-40B4-BE49-F238E27FC236}">
                <a16:creationId xmlns:a16="http://schemas.microsoft.com/office/drawing/2014/main" id="{4C48A72F-D717-4C49-B4C4-E0ACE5BD58AB}"/>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6" name="Slide Number Placeholder 3">
            <a:extLst>
              <a:ext uri="{FF2B5EF4-FFF2-40B4-BE49-F238E27FC236}">
                <a16:creationId xmlns:a16="http://schemas.microsoft.com/office/drawing/2014/main" id="{654D6760-9C14-4B2C-9C16-1624AA5AE944}"/>
              </a:ext>
            </a:extLst>
          </p:cNvPr>
          <p:cNvSpPr txBox="1">
            <a:spLocks/>
          </p:cNvSpPr>
          <p:nvPr/>
        </p:nvSpPr>
        <p:spPr>
          <a:xfrm rot="5400000">
            <a:off x="11174030" y="258908"/>
            <a:ext cx="278900" cy="822975"/>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Slide-</a:t>
            </a:r>
            <a:fld id="{D57F1E4F-1CFF-5643-939E-217C01CDF565}" type="slidenum">
              <a:rPr lang="en-US" sz="1400" b="1" smtClean="0"/>
              <a:pPr/>
              <a:t>12</a:t>
            </a:fld>
            <a:endParaRPr lang="en-US" sz="1400" b="1" dirty="0"/>
          </a:p>
        </p:txBody>
      </p:sp>
    </p:spTree>
    <p:extLst>
      <p:ext uri="{BB962C8B-B14F-4D97-AF65-F5344CB8AC3E}">
        <p14:creationId xmlns:p14="http://schemas.microsoft.com/office/powerpoint/2010/main" val="98988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Albrecht (IFPUG) Function Point Analysis</a:t>
            </a:r>
            <a:endParaRPr lang="en-GB" dirty="0"/>
          </a:p>
        </p:txBody>
      </p:sp>
      <p:sp>
        <p:nvSpPr>
          <p:cNvPr id="3" name="Content Placeholder 2"/>
          <p:cNvSpPr>
            <a:spLocks noGrp="1"/>
          </p:cNvSpPr>
          <p:nvPr>
            <p:ph idx="1"/>
          </p:nvPr>
        </p:nvSpPr>
        <p:spPr>
          <a:xfrm>
            <a:off x="550008" y="1996831"/>
            <a:ext cx="11032392" cy="2600569"/>
          </a:xfrm>
        </p:spPr>
        <p:txBody>
          <a:bodyPr>
            <a:noAutofit/>
          </a:bodyPr>
          <a:lstStyle/>
          <a:p>
            <a:pPr>
              <a:lnSpc>
                <a:spcPct val="120000"/>
              </a:lnSpc>
              <a:spcBef>
                <a:spcPts val="0"/>
              </a:spcBef>
            </a:pPr>
            <a:r>
              <a:rPr lang="en-US" sz="2200" dirty="0"/>
              <a:t>Each instance of each external user type in the system is identified</a:t>
            </a:r>
          </a:p>
          <a:p>
            <a:pPr>
              <a:lnSpc>
                <a:spcPct val="120000"/>
              </a:lnSpc>
              <a:spcBef>
                <a:spcPts val="0"/>
              </a:spcBef>
            </a:pPr>
            <a:r>
              <a:rPr lang="en-US" sz="2200" dirty="0"/>
              <a:t>Each component is classified as having high, average, or low complexity</a:t>
            </a:r>
          </a:p>
          <a:p>
            <a:pPr>
              <a:lnSpc>
                <a:spcPct val="120000"/>
              </a:lnSpc>
              <a:spcBef>
                <a:spcPts val="0"/>
              </a:spcBef>
            </a:pPr>
            <a:r>
              <a:rPr lang="en-US" sz="2200" dirty="0"/>
              <a:t>Counts in each complexity band are multiplied by specified weights and</a:t>
            </a:r>
            <a:br>
              <a:rPr lang="en-US" sz="2200" dirty="0"/>
            </a:br>
            <a:r>
              <a:rPr lang="en-US" sz="2200" dirty="0"/>
              <a:t> summed to get unadjusted FP count</a:t>
            </a:r>
          </a:p>
        </p:txBody>
      </p:sp>
      <p:sp>
        <p:nvSpPr>
          <p:cNvPr id="4" name="Slide Number Placeholder 3"/>
          <p:cNvSpPr>
            <a:spLocks noGrp="1"/>
          </p:cNvSpPr>
          <p:nvPr>
            <p:ph type="sldNum" sz="quarter" idx="12"/>
          </p:nvPr>
        </p:nvSpPr>
        <p:spPr>
          <a:xfrm>
            <a:off x="11766177" y="605118"/>
            <a:ext cx="273423" cy="956981"/>
          </a:xfrm>
        </p:spPr>
        <p:txBody>
          <a:bodyPr vert="vert270"/>
          <a:lstStyle/>
          <a:p>
            <a:r>
              <a:rPr lang="en-US" sz="1400" b="1" dirty="0"/>
              <a:t>Slide-</a:t>
            </a:r>
            <a:fld id="{D57F1E4F-1CFF-5643-939E-217C01CDF565}" type="slidenum">
              <a:rPr lang="en-US" sz="1400" b="1" smtClean="0"/>
              <a:pPr/>
              <a:t>13</a:t>
            </a:fld>
            <a:endParaRPr lang="en-US" sz="1400" b="1" dirty="0"/>
          </a:p>
        </p:txBody>
      </p:sp>
      <p:sp>
        <p:nvSpPr>
          <p:cNvPr id="5" name="Content Placeholder 2">
            <a:extLst>
              <a:ext uri="{FF2B5EF4-FFF2-40B4-BE49-F238E27FC236}">
                <a16:creationId xmlns:a16="http://schemas.microsoft.com/office/drawing/2014/main" id="{180567B1-2559-46EE-A581-31F405B85F1B}"/>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472327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Fp</a:t>
            </a:r>
            <a:r>
              <a:rPr lang="en-US" dirty="0"/>
              <a:t> complexity multipliers</a:t>
            </a:r>
            <a:endParaRPr lang="en-GB" dirty="0"/>
          </a:p>
        </p:txBody>
      </p:sp>
      <p:sp>
        <p:nvSpPr>
          <p:cNvPr id="4" name="Slide Number Placeholder 3"/>
          <p:cNvSpPr>
            <a:spLocks noGrp="1"/>
          </p:cNvSpPr>
          <p:nvPr>
            <p:ph type="sldNum" sz="quarter" idx="12"/>
          </p:nvPr>
        </p:nvSpPr>
        <p:spPr>
          <a:xfrm>
            <a:off x="11766177" y="605118"/>
            <a:ext cx="273423" cy="956981"/>
          </a:xfrm>
        </p:spPr>
        <p:txBody>
          <a:bodyPr vert="vert270"/>
          <a:lstStyle/>
          <a:p>
            <a:r>
              <a:rPr lang="en-US" sz="1400" b="1" dirty="0"/>
              <a:t>Slide-</a:t>
            </a:r>
            <a:fld id="{D57F1E4F-1CFF-5643-939E-217C01CDF565}" type="slidenum">
              <a:rPr lang="en-US" sz="1400" b="1" smtClean="0"/>
              <a:pPr/>
              <a:t>14</a:t>
            </a:fld>
            <a:endParaRPr lang="en-US" sz="1400" b="1" dirty="0"/>
          </a:p>
        </p:txBody>
      </p:sp>
      <p:pic>
        <p:nvPicPr>
          <p:cNvPr id="5" name="Picture 4" descr="FP Complexity Multipliers"/>
          <p:cNvPicPr>
            <a:picLocks noChangeAspect="1" noChangeArrowheads="1"/>
          </p:cNvPicPr>
          <p:nvPr/>
        </p:nvPicPr>
        <p:blipFill>
          <a:blip r:embed="rId2" cstate="print"/>
          <a:srcRect/>
          <a:stretch>
            <a:fillRect/>
          </a:stretch>
        </p:blipFill>
        <p:spPr>
          <a:xfrm>
            <a:off x="838200" y="2388693"/>
            <a:ext cx="10515600" cy="3858614"/>
          </a:xfrm>
          <a:prstGeom prst="rect">
            <a:avLst/>
          </a:prstGeom>
          <a:noFill/>
        </p:spPr>
      </p:pic>
      <p:sp>
        <p:nvSpPr>
          <p:cNvPr id="6" name="Content Placeholder 2">
            <a:extLst>
              <a:ext uri="{FF2B5EF4-FFF2-40B4-BE49-F238E27FC236}">
                <a16:creationId xmlns:a16="http://schemas.microsoft.com/office/drawing/2014/main" id="{57BB152A-5B33-4D84-91AD-C54346226B52}"/>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4037735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Fp</a:t>
            </a:r>
            <a:r>
              <a:rPr lang="en-US" dirty="0"/>
              <a:t> file type complexity</a:t>
            </a:r>
            <a:endParaRPr lang="en-GB" dirty="0"/>
          </a:p>
        </p:txBody>
      </p:sp>
      <p:sp>
        <p:nvSpPr>
          <p:cNvPr id="4" name="Slide Number Placeholder 3"/>
          <p:cNvSpPr>
            <a:spLocks noGrp="1"/>
          </p:cNvSpPr>
          <p:nvPr>
            <p:ph type="sldNum" sz="quarter" idx="12"/>
          </p:nvPr>
        </p:nvSpPr>
        <p:spPr>
          <a:xfrm>
            <a:off x="11766177" y="605118"/>
            <a:ext cx="273423" cy="956981"/>
          </a:xfrm>
        </p:spPr>
        <p:txBody>
          <a:bodyPr vert="vert270"/>
          <a:lstStyle/>
          <a:p>
            <a:r>
              <a:rPr lang="en-US" sz="1400" b="1" dirty="0"/>
              <a:t>Slide-</a:t>
            </a:r>
            <a:fld id="{D57F1E4F-1CFF-5643-939E-217C01CDF565}" type="slidenum">
              <a:rPr lang="en-US" sz="1400" b="1" smtClean="0"/>
              <a:pPr/>
              <a:t>15</a:t>
            </a:fld>
            <a:endParaRPr lang="en-US" sz="1400" b="1" dirty="0"/>
          </a:p>
        </p:txBody>
      </p:sp>
      <p:pic>
        <p:nvPicPr>
          <p:cNvPr id="6" name="Picture 5" descr="FP File Type Complexity"/>
          <p:cNvPicPr>
            <a:picLocks noChangeAspect="1" noChangeArrowheads="1"/>
          </p:cNvPicPr>
          <p:nvPr/>
        </p:nvPicPr>
        <p:blipFill>
          <a:blip r:embed="rId2" cstate="print"/>
          <a:srcRect/>
          <a:stretch>
            <a:fillRect/>
          </a:stretch>
        </p:blipFill>
        <p:spPr>
          <a:xfrm>
            <a:off x="691895" y="1957170"/>
            <a:ext cx="10554210" cy="3172260"/>
          </a:xfrm>
          <a:prstGeom prst="rect">
            <a:avLst/>
          </a:prstGeom>
          <a:noFill/>
        </p:spPr>
      </p:pic>
      <p:sp>
        <p:nvSpPr>
          <p:cNvPr id="5" name="Content Placeholder 2"/>
          <p:cNvSpPr>
            <a:spLocks noGrp="1"/>
          </p:cNvSpPr>
          <p:nvPr>
            <p:ph idx="1"/>
          </p:nvPr>
        </p:nvSpPr>
        <p:spPr>
          <a:xfrm>
            <a:off x="793495" y="5129430"/>
            <a:ext cx="11032392" cy="1563470"/>
          </a:xfrm>
        </p:spPr>
        <p:txBody>
          <a:bodyPr>
            <a:noAutofit/>
          </a:bodyPr>
          <a:lstStyle/>
          <a:p>
            <a:pPr>
              <a:lnSpc>
                <a:spcPct val="120000"/>
              </a:lnSpc>
              <a:spcBef>
                <a:spcPts val="0"/>
              </a:spcBef>
            </a:pPr>
            <a:r>
              <a:rPr lang="en-US" sz="2200" dirty="0">
                <a:solidFill>
                  <a:srgbClr val="7030A0"/>
                </a:solidFill>
              </a:rPr>
              <a:t>Record type </a:t>
            </a:r>
            <a:r>
              <a:rPr lang="en-US" sz="2200" dirty="0"/>
              <a:t>– </a:t>
            </a:r>
            <a:r>
              <a:rPr lang="en-US" sz="2200" dirty="0">
                <a:solidFill>
                  <a:srgbClr val="C00000"/>
                </a:solidFill>
              </a:rPr>
              <a:t>purchase order details </a:t>
            </a:r>
            <a:r>
              <a:rPr lang="en-US" sz="2200" dirty="0"/>
              <a:t>(order number, supplier reference, order date)</a:t>
            </a:r>
            <a:br>
              <a:rPr lang="en-US" sz="2200" dirty="0"/>
            </a:br>
            <a:r>
              <a:rPr lang="en-US" sz="2200" dirty="0"/>
              <a:t>                      </a:t>
            </a:r>
            <a:r>
              <a:rPr lang="en-US" sz="2200" dirty="0">
                <a:solidFill>
                  <a:srgbClr val="C00000"/>
                </a:solidFill>
              </a:rPr>
              <a:t>purchase order item </a:t>
            </a:r>
            <a:r>
              <a:rPr lang="en-US" sz="2200" dirty="0"/>
              <a:t>(product code, unit price, number ordered)</a:t>
            </a:r>
          </a:p>
          <a:p>
            <a:pPr>
              <a:lnSpc>
                <a:spcPct val="120000"/>
              </a:lnSpc>
              <a:spcBef>
                <a:spcPts val="0"/>
              </a:spcBef>
              <a:buFont typeface="Wingdings" panose="05000000000000000000" pitchFamily="2" charset="2"/>
              <a:buChar char="§"/>
            </a:pPr>
            <a:r>
              <a:rPr lang="en-US" sz="2200" dirty="0"/>
              <a:t>	Here, the record type is 2 &amp; data types 6</a:t>
            </a:r>
          </a:p>
        </p:txBody>
      </p:sp>
      <p:sp>
        <p:nvSpPr>
          <p:cNvPr id="7" name="Content Placeholder 2">
            <a:extLst>
              <a:ext uri="{FF2B5EF4-FFF2-40B4-BE49-F238E27FC236}">
                <a16:creationId xmlns:a16="http://schemas.microsoft.com/office/drawing/2014/main" id="{78624A04-41CF-4C5A-9A73-A1664C8E06BA}"/>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375622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of a transaction</a:t>
            </a:r>
            <a:endParaRPr lang="en-GB" dirty="0"/>
          </a:p>
        </p:txBody>
      </p:sp>
      <p:sp>
        <p:nvSpPr>
          <p:cNvPr id="4" name="Slide Number Placeholder 3"/>
          <p:cNvSpPr>
            <a:spLocks noGrp="1"/>
          </p:cNvSpPr>
          <p:nvPr>
            <p:ph type="sldNum" sz="quarter" idx="12"/>
          </p:nvPr>
        </p:nvSpPr>
        <p:spPr>
          <a:xfrm>
            <a:off x="11766177" y="605118"/>
            <a:ext cx="273423" cy="956981"/>
          </a:xfrm>
        </p:spPr>
        <p:txBody>
          <a:bodyPr vert="vert270"/>
          <a:lstStyle/>
          <a:p>
            <a:r>
              <a:rPr lang="en-US" sz="1400" b="1" dirty="0"/>
              <a:t>Slide-</a:t>
            </a:r>
            <a:fld id="{D57F1E4F-1CFF-5643-939E-217C01CDF565}" type="slidenum">
              <a:rPr lang="en-US" sz="1400" b="1" smtClean="0"/>
              <a:pPr/>
              <a:t>16</a:t>
            </a:fld>
            <a:endParaRPr lang="en-US" sz="1400" b="1" dirty="0"/>
          </a:p>
        </p:txBody>
      </p:sp>
      <p:pic>
        <p:nvPicPr>
          <p:cNvPr id="6" name="Picture 5" descr="Transaction Model"/>
          <p:cNvPicPr>
            <a:picLocks noChangeAspect="1" noChangeArrowheads="1"/>
          </p:cNvPicPr>
          <p:nvPr/>
        </p:nvPicPr>
        <p:blipFill>
          <a:blip r:embed="rId2" cstate="print"/>
          <a:srcRect/>
          <a:stretch>
            <a:fillRect/>
          </a:stretch>
        </p:blipFill>
        <p:spPr>
          <a:xfrm>
            <a:off x="609600" y="2142135"/>
            <a:ext cx="10515600" cy="4224731"/>
          </a:xfrm>
          <a:prstGeom prst="rect">
            <a:avLst/>
          </a:prstGeom>
          <a:noFill/>
        </p:spPr>
      </p:pic>
      <p:sp>
        <p:nvSpPr>
          <p:cNvPr id="5" name="Content Placeholder 2">
            <a:extLst>
              <a:ext uri="{FF2B5EF4-FFF2-40B4-BE49-F238E27FC236}">
                <a16:creationId xmlns:a16="http://schemas.microsoft.com/office/drawing/2014/main" id="{F9F91F44-F5FD-48E8-83B6-63901A9D1912}"/>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837877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Points mark II</a:t>
            </a:r>
            <a:endParaRPr lang="en-GB" dirty="0"/>
          </a:p>
        </p:txBody>
      </p:sp>
      <p:sp>
        <p:nvSpPr>
          <p:cNvPr id="3" name="Content Placeholder 2"/>
          <p:cNvSpPr>
            <a:spLocks noGrp="1"/>
          </p:cNvSpPr>
          <p:nvPr>
            <p:ph idx="1"/>
          </p:nvPr>
        </p:nvSpPr>
        <p:spPr>
          <a:xfrm>
            <a:off x="524608" y="2085731"/>
            <a:ext cx="11108592" cy="3337169"/>
          </a:xfrm>
        </p:spPr>
        <p:txBody>
          <a:bodyPr>
            <a:noAutofit/>
          </a:bodyPr>
          <a:lstStyle/>
          <a:p>
            <a:r>
              <a:rPr lang="en-US" sz="2000" dirty="0"/>
              <a:t>Recommended by Central Computer and Telecommunications Agency (CCTA)</a:t>
            </a:r>
          </a:p>
          <a:p>
            <a:pPr marL="0" indent="0">
              <a:buNone/>
            </a:pPr>
            <a:endParaRPr lang="en-US" sz="2000" dirty="0">
              <a:latin typeface="Courier New" panose="02070309020205020404" pitchFamily="49" charset="0"/>
              <a:cs typeface="Courier New" panose="02070309020205020404" pitchFamily="49" charset="0"/>
            </a:endParaRPr>
          </a:p>
          <a:p>
            <a:r>
              <a:rPr lang="en-US" sz="2000" dirty="0">
                <a:latin typeface="+mj-lt"/>
                <a:cs typeface="Courier New" panose="02070309020205020404" pitchFamily="49" charset="0"/>
              </a:rPr>
              <a:t>Un Adjusted Functional Points (UFPs) = </a:t>
            </a:r>
            <a:br>
              <a:rPr lang="en-US" sz="2000" dirty="0">
                <a:latin typeface="+mj-lt"/>
                <a:cs typeface="Courier New" panose="02070309020205020404" pitchFamily="49" charset="0"/>
              </a:rPr>
            </a:br>
            <a:r>
              <a:rPr lang="en-US" sz="2000" dirty="0">
                <a:latin typeface="+mj-lt"/>
                <a:cs typeface="Courier New" panose="02070309020205020404" pitchFamily="49" charset="0"/>
              </a:rPr>
              <a:t>     Wi x (number of input data element types) + </a:t>
            </a:r>
            <a:br>
              <a:rPr lang="en-US" sz="2000" dirty="0">
                <a:latin typeface="+mj-lt"/>
                <a:cs typeface="Courier New" panose="02070309020205020404" pitchFamily="49" charset="0"/>
              </a:rPr>
            </a:br>
            <a:r>
              <a:rPr lang="en-US" sz="2000" dirty="0">
                <a:latin typeface="+mj-lt"/>
                <a:cs typeface="Courier New" panose="02070309020205020404" pitchFamily="49" charset="0"/>
              </a:rPr>
              <a:t>     We x (entity types referenced) + </a:t>
            </a:r>
            <a:br>
              <a:rPr lang="en-US" sz="2000" dirty="0">
                <a:latin typeface="+mj-lt"/>
                <a:cs typeface="Courier New" panose="02070309020205020404" pitchFamily="49" charset="0"/>
              </a:rPr>
            </a:br>
            <a:r>
              <a:rPr lang="en-US" sz="2000" dirty="0">
                <a:latin typeface="+mj-lt"/>
                <a:cs typeface="Courier New" panose="02070309020205020404" pitchFamily="49" charset="0"/>
              </a:rPr>
              <a:t>     </a:t>
            </a:r>
            <a:r>
              <a:rPr lang="en-US" sz="2000" dirty="0" err="1">
                <a:latin typeface="+mj-lt"/>
                <a:cs typeface="Courier New" panose="02070309020205020404" pitchFamily="49" charset="0"/>
              </a:rPr>
              <a:t>Wo</a:t>
            </a:r>
            <a:r>
              <a:rPr lang="en-US" sz="2000" dirty="0">
                <a:latin typeface="+mj-lt"/>
                <a:cs typeface="Courier New" panose="02070309020205020404" pitchFamily="49" charset="0"/>
              </a:rPr>
              <a:t> x (number of output data element types)</a:t>
            </a:r>
            <a:r>
              <a:rPr lang="en-US" sz="2000" dirty="0">
                <a:latin typeface="+mj-lt"/>
              </a:rPr>
              <a:t> </a:t>
            </a:r>
            <a:br>
              <a:rPr lang="en-US" sz="2000" dirty="0">
                <a:latin typeface="+mj-lt"/>
              </a:rPr>
            </a:br>
            <a:endParaRPr lang="en-US" sz="2000" dirty="0">
              <a:latin typeface="+mj-lt"/>
            </a:endParaRPr>
          </a:p>
          <a:p>
            <a:pPr marL="0" indent="0">
              <a:buNone/>
            </a:pPr>
            <a:r>
              <a:rPr lang="en-US" sz="2000" dirty="0"/>
              <a:t>    where </a:t>
            </a:r>
            <a:r>
              <a:rPr lang="en-US" sz="2000" dirty="0">
                <a:latin typeface="Courier New" panose="02070309020205020404" pitchFamily="49" charset="0"/>
                <a:cs typeface="Courier New" panose="02070309020205020404" pitchFamily="49" charset="0"/>
              </a:rPr>
              <a:t>Wi</a:t>
            </a:r>
            <a:r>
              <a:rPr lang="en-US" sz="2000" dirty="0"/>
              <a:t>, </a:t>
            </a:r>
            <a:r>
              <a:rPr lang="en-US" sz="2000" dirty="0">
                <a:latin typeface="Courier New" panose="02070309020205020404" pitchFamily="49" charset="0"/>
                <a:cs typeface="Courier New" panose="02070309020205020404" pitchFamily="49" charset="0"/>
              </a:rPr>
              <a:t>We</a:t>
            </a:r>
            <a:r>
              <a:rPr lang="en-US" sz="2000" dirty="0"/>
              <a:t>, and </a:t>
            </a:r>
            <a:r>
              <a:rPr lang="en-US" sz="2000" dirty="0">
                <a:latin typeface="Courier New" panose="02070309020205020404" pitchFamily="49" charset="0"/>
                <a:cs typeface="Courier New" panose="02070309020205020404" pitchFamily="49" charset="0"/>
              </a:rPr>
              <a:t>Wo</a:t>
            </a:r>
            <a:r>
              <a:rPr lang="en-US" sz="2000" dirty="0"/>
              <a:t> are weightings derived from previous projects or industry averages normalized </a:t>
            </a:r>
            <a:br>
              <a:rPr lang="en-US" sz="2000" dirty="0"/>
            </a:br>
            <a:r>
              <a:rPr lang="en-US" sz="2000" dirty="0"/>
              <a:t>    so they </a:t>
            </a:r>
            <a:r>
              <a:rPr lang="en-US" sz="2000" dirty="0">
                <a:solidFill>
                  <a:srgbClr val="C00000"/>
                </a:solidFill>
              </a:rPr>
              <a:t>add up to 2.5</a:t>
            </a:r>
          </a:p>
        </p:txBody>
      </p:sp>
      <p:sp>
        <p:nvSpPr>
          <p:cNvPr id="4" name="Slide Number Placeholder 3"/>
          <p:cNvSpPr>
            <a:spLocks noGrp="1"/>
          </p:cNvSpPr>
          <p:nvPr>
            <p:ph type="sldNum" sz="quarter" idx="12"/>
          </p:nvPr>
        </p:nvSpPr>
        <p:spPr>
          <a:xfrm>
            <a:off x="11766177" y="605118"/>
            <a:ext cx="273423" cy="956981"/>
          </a:xfrm>
        </p:spPr>
        <p:txBody>
          <a:bodyPr vert="vert270"/>
          <a:lstStyle/>
          <a:p>
            <a:r>
              <a:rPr lang="en-US" sz="1400" b="1" dirty="0"/>
              <a:t>Slide-</a:t>
            </a:r>
            <a:fld id="{D57F1E4F-1CFF-5643-939E-217C01CDF565}" type="slidenum">
              <a:rPr lang="en-US" sz="1400" b="1" smtClean="0"/>
              <a:pPr/>
              <a:t>17</a:t>
            </a:fld>
            <a:endParaRPr lang="en-US" sz="1400" b="1" dirty="0"/>
          </a:p>
        </p:txBody>
      </p:sp>
      <p:sp>
        <p:nvSpPr>
          <p:cNvPr id="5" name="Content Placeholder 2">
            <a:extLst>
              <a:ext uri="{FF2B5EF4-FFF2-40B4-BE49-F238E27FC236}">
                <a16:creationId xmlns:a16="http://schemas.microsoft.com/office/drawing/2014/main" id="{8976AFE6-B8E6-4F73-B8CF-F7FE07FC3A51}"/>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973241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Points mark II</a:t>
            </a:r>
            <a:endParaRPr lang="en-GB" dirty="0"/>
          </a:p>
        </p:txBody>
      </p:sp>
      <p:sp>
        <p:nvSpPr>
          <p:cNvPr id="4" name="Slide Number Placeholder 3"/>
          <p:cNvSpPr>
            <a:spLocks noGrp="1"/>
          </p:cNvSpPr>
          <p:nvPr>
            <p:ph type="sldNum" sz="quarter" idx="12"/>
          </p:nvPr>
        </p:nvSpPr>
        <p:spPr>
          <a:xfrm>
            <a:off x="11766177" y="605118"/>
            <a:ext cx="273423" cy="956981"/>
          </a:xfrm>
        </p:spPr>
        <p:txBody>
          <a:bodyPr vert="vert270"/>
          <a:lstStyle/>
          <a:p>
            <a:r>
              <a:rPr lang="en-US" sz="1400" b="1" dirty="0"/>
              <a:t>Slide-</a:t>
            </a:r>
            <a:fld id="{D57F1E4F-1CFF-5643-939E-217C01CDF565}" type="slidenum">
              <a:rPr lang="en-US" sz="1400" b="1" smtClean="0"/>
              <a:pPr/>
              <a:t>18</a:t>
            </a:fld>
            <a:endParaRPr lang="en-US" sz="1400" b="1" dirty="0"/>
          </a:p>
        </p:txBody>
      </p:sp>
      <p:pic>
        <p:nvPicPr>
          <p:cNvPr id="6" name="Picture 5" descr="Mark II FP Example"/>
          <p:cNvPicPr>
            <a:picLocks noChangeAspect="1" noChangeArrowheads="1"/>
          </p:cNvPicPr>
          <p:nvPr/>
        </p:nvPicPr>
        <p:blipFill>
          <a:blip r:embed="rId2" cstate="print"/>
          <a:srcRect/>
          <a:stretch>
            <a:fillRect/>
          </a:stretch>
        </p:blipFill>
        <p:spPr>
          <a:xfrm>
            <a:off x="838197" y="2014711"/>
            <a:ext cx="10515601" cy="4377978"/>
          </a:xfrm>
          <a:prstGeom prst="rect">
            <a:avLst/>
          </a:prstGeom>
          <a:noFill/>
        </p:spPr>
      </p:pic>
      <p:sp>
        <p:nvSpPr>
          <p:cNvPr id="5" name="Content Placeholder 2">
            <a:extLst>
              <a:ext uri="{FF2B5EF4-FFF2-40B4-BE49-F238E27FC236}">
                <a16:creationId xmlns:a16="http://schemas.microsoft.com/office/drawing/2014/main" id="{1C840006-7912-488C-9A34-E978D8D7BCEE}"/>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934446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COCOMO (</a:t>
            </a:r>
            <a:r>
              <a:rPr lang="en-US" dirty="0">
                <a:solidFill>
                  <a:srgbClr val="C00000"/>
                </a:solidFill>
              </a:rPr>
              <a:t>Co</a:t>
            </a:r>
            <a:r>
              <a:rPr lang="en-US" dirty="0"/>
              <a:t>nstructive </a:t>
            </a:r>
            <a:r>
              <a:rPr lang="en-US" dirty="0">
                <a:solidFill>
                  <a:srgbClr val="C00000"/>
                </a:solidFill>
              </a:rPr>
              <a:t>Co</a:t>
            </a:r>
            <a:r>
              <a:rPr lang="en-US" dirty="0"/>
              <a:t>st </a:t>
            </a:r>
            <a:r>
              <a:rPr lang="en-US" dirty="0">
                <a:solidFill>
                  <a:srgbClr val="C00000"/>
                </a:solidFill>
              </a:rPr>
              <a:t>Mo</a:t>
            </a:r>
            <a:r>
              <a:rPr lang="en-US" dirty="0"/>
              <a:t>del)</a:t>
            </a:r>
            <a:endParaRPr lang="en-GB" dirty="0"/>
          </a:p>
        </p:txBody>
      </p:sp>
      <p:sp>
        <p:nvSpPr>
          <p:cNvPr id="3" name="Content Placeholder 2"/>
          <p:cNvSpPr>
            <a:spLocks noGrp="1"/>
          </p:cNvSpPr>
          <p:nvPr>
            <p:ph idx="1"/>
          </p:nvPr>
        </p:nvSpPr>
        <p:spPr>
          <a:xfrm>
            <a:off x="550008" y="1996831"/>
            <a:ext cx="11286392" cy="4442069"/>
          </a:xfrm>
        </p:spPr>
        <p:txBody>
          <a:bodyPr>
            <a:noAutofit/>
          </a:bodyPr>
          <a:lstStyle/>
          <a:p>
            <a:pPr marL="0" indent="0">
              <a:lnSpc>
                <a:spcPct val="120000"/>
              </a:lnSpc>
              <a:spcBef>
                <a:spcPts val="0"/>
              </a:spcBef>
              <a:buNone/>
            </a:pPr>
            <a:r>
              <a:rPr lang="en-US" sz="2000" dirty="0"/>
              <a:t>Based on SLOC characteristic, and operates according to the following equations:</a:t>
            </a:r>
          </a:p>
          <a:p>
            <a:pPr>
              <a:lnSpc>
                <a:spcPct val="120000"/>
              </a:lnSpc>
              <a:spcBef>
                <a:spcPts val="0"/>
              </a:spcBef>
            </a:pPr>
            <a:r>
              <a:rPr lang="en-US" altLang="en-US" sz="2000" b="1" dirty="0">
                <a:solidFill>
                  <a:srgbClr val="C00000"/>
                </a:solidFill>
                <a:latin typeface="Bell MT" pitchFamily="18" charset="0"/>
              </a:rPr>
              <a:t>Effort = PM = Coefficient</a:t>
            </a:r>
            <a:r>
              <a:rPr lang="en-US" altLang="en-US" sz="2000" b="1" baseline="-25000" dirty="0">
                <a:solidFill>
                  <a:srgbClr val="C00000"/>
                </a:solidFill>
                <a:latin typeface="Bell MT" pitchFamily="18" charset="0"/>
              </a:rPr>
              <a:t>&lt;Effort Factor&gt;</a:t>
            </a:r>
            <a:r>
              <a:rPr lang="en-US" altLang="en-US" sz="2000" b="1" dirty="0">
                <a:solidFill>
                  <a:srgbClr val="C00000"/>
                </a:solidFill>
                <a:latin typeface="Bell MT" pitchFamily="18" charset="0"/>
              </a:rPr>
              <a:t>*(SLOC/1000)^P        </a:t>
            </a:r>
            <a:r>
              <a:rPr lang="en-US" altLang="en-US" sz="2000" dirty="0">
                <a:solidFill>
                  <a:schemeClr val="tx1"/>
                </a:solidFill>
                <a:latin typeface="Calibri" panose="020F0502020204030204" pitchFamily="34" charset="0"/>
                <a:cs typeface="Calibri" panose="020F0502020204030204" pitchFamily="34" charset="0"/>
              </a:rPr>
              <a:t>[100,000 SLOC/1000  = 100k SLOC]</a:t>
            </a:r>
          </a:p>
          <a:p>
            <a:pPr>
              <a:lnSpc>
                <a:spcPct val="120000"/>
              </a:lnSpc>
              <a:spcBef>
                <a:spcPts val="0"/>
              </a:spcBef>
            </a:pPr>
            <a:r>
              <a:rPr lang="en-US" sz="2000" b="1" dirty="0">
                <a:solidFill>
                  <a:srgbClr val="C00000"/>
                </a:solidFill>
                <a:latin typeface="Courier New" panose="02070309020205020404" pitchFamily="49" charset="0"/>
                <a:cs typeface="Courier New" panose="02070309020205020404" pitchFamily="49" charset="0"/>
              </a:rPr>
              <a:t>Development time = DM = 2.50*(PM)^T</a:t>
            </a:r>
          </a:p>
          <a:p>
            <a:pPr>
              <a:lnSpc>
                <a:spcPct val="120000"/>
              </a:lnSpc>
              <a:spcBef>
                <a:spcPts val="0"/>
              </a:spcBef>
            </a:pPr>
            <a:r>
              <a:rPr lang="en-US" sz="2000" b="1" dirty="0">
                <a:solidFill>
                  <a:srgbClr val="C00000"/>
                </a:solidFill>
                <a:latin typeface="Courier New" panose="02070309020205020404" pitchFamily="49" charset="0"/>
                <a:cs typeface="Courier New" panose="02070309020205020404" pitchFamily="49" charset="0"/>
              </a:rPr>
              <a:t>Required number of people = ST = PM/DM</a:t>
            </a:r>
            <a:br>
              <a:rPr lang="en-US" sz="2000" b="1" dirty="0">
                <a:latin typeface="Courier New" panose="02070309020205020404" pitchFamily="49" charset="0"/>
                <a:cs typeface="Courier New" panose="02070309020205020404" pitchFamily="49" charset="0"/>
              </a:rPr>
            </a:br>
            <a:endParaRPr lang="en-US" sz="20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2000" b="1" dirty="0">
                <a:solidFill>
                  <a:srgbClr val="C00000"/>
                </a:solidFill>
                <a:latin typeface="Courier New" panose="02070309020205020404" pitchFamily="49" charset="0"/>
                <a:cs typeface="Courier New" panose="02070309020205020404" pitchFamily="49" charset="0"/>
              </a:rPr>
              <a:t>PM</a:t>
            </a:r>
            <a:r>
              <a:rPr lang="en-US" sz="2000" b="1" dirty="0">
                <a:solidFill>
                  <a:srgbClr val="C00000"/>
                </a:solidFill>
              </a:rPr>
              <a:t> :</a:t>
            </a:r>
            <a:r>
              <a:rPr lang="en-US" sz="2000" dirty="0"/>
              <a:t> person-months needed for project (labor working hours)</a:t>
            </a:r>
            <a:br>
              <a:rPr lang="en-US" sz="2000" dirty="0"/>
            </a:br>
            <a:r>
              <a:rPr lang="en-US" sz="2000" b="1" dirty="0">
                <a:solidFill>
                  <a:srgbClr val="C00000"/>
                </a:solidFill>
                <a:latin typeface="Courier New" panose="02070309020205020404" pitchFamily="49" charset="0"/>
                <a:cs typeface="Courier New" panose="02070309020205020404" pitchFamily="49" charset="0"/>
              </a:rPr>
              <a:t>SLOC</a:t>
            </a:r>
            <a:r>
              <a:rPr lang="en-US" sz="2000" b="1" dirty="0">
                <a:solidFill>
                  <a:srgbClr val="C00000"/>
                </a:solidFill>
              </a:rPr>
              <a:t> :  </a:t>
            </a:r>
            <a:r>
              <a:rPr lang="en-US" sz="2000" dirty="0"/>
              <a:t>source lines of code</a:t>
            </a:r>
            <a:br>
              <a:rPr lang="en-US" sz="2000" dirty="0"/>
            </a:br>
            <a:r>
              <a:rPr lang="en-US" sz="2000" b="1" dirty="0">
                <a:solidFill>
                  <a:srgbClr val="C00000"/>
                </a:solidFill>
                <a:latin typeface="Courier New" panose="02070309020205020404" pitchFamily="49" charset="0"/>
                <a:cs typeface="Courier New" panose="02070309020205020404" pitchFamily="49" charset="0"/>
              </a:rPr>
              <a:t>P</a:t>
            </a:r>
            <a:r>
              <a:rPr lang="en-US" sz="2000" b="1" dirty="0">
                <a:solidFill>
                  <a:srgbClr val="C00000"/>
                </a:solidFill>
              </a:rPr>
              <a:t> :  </a:t>
            </a:r>
            <a:r>
              <a:rPr lang="en-US" sz="2000" dirty="0"/>
              <a:t>project complexity (1.04-1.24)</a:t>
            </a:r>
            <a:br>
              <a:rPr lang="en-US" sz="2000" dirty="0"/>
            </a:br>
            <a:r>
              <a:rPr lang="en-US" sz="2000" b="1" dirty="0">
                <a:solidFill>
                  <a:srgbClr val="C00000"/>
                </a:solidFill>
                <a:latin typeface="Courier New" panose="02070309020205020404" pitchFamily="49" charset="0"/>
                <a:cs typeface="Courier New" panose="02070309020205020404" pitchFamily="49" charset="0"/>
              </a:rPr>
              <a:t>DM</a:t>
            </a:r>
            <a:r>
              <a:rPr lang="en-US" sz="2000" b="1" dirty="0">
                <a:solidFill>
                  <a:srgbClr val="C00000"/>
                </a:solidFill>
              </a:rPr>
              <a:t> :  </a:t>
            </a:r>
            <a:r>
              <a:rPr lang="en-US" sz="2000" dirty="0"/>
              <a:t>duration time in months for project (week days)</a:t>
            </a:r>
            <a:br>
              <a:rPr lang="en-US" sz="2000" dirty="0"/>
            </a:br>
            <a:r>
              <a:rPr lang="en-US" sz="2000" b="1" dirty="0">
                <a:solidFill>
                  <a:srgbClr val="C00000"/>
                </a:solidFill>
                <a:latin typeface="Courier New" panose="02070309020205020404" pitchFamily="49" charset="0"/>
                <a:cs typeface="Courier New" panose="02070309020205020404" pitchFamily="49" charset="0"/>
              </a:rPr>
              <a:t>T</a:t>
            </a:r>
            <a:r>
              <a:rPr lang="en-US" sz="2000" b="1" dirty="0">
                <a:solidFill>
                  <a:srgbClr val="C00000"/>
                </a:solidFill>
              </a:rPr>
              <a:t> :  </a:t>
            </a:r>
            <a:r>
              <a:rPr lang="en-US" sz="2000" dirty="0"/>
              <a:t>SLOC-dependent coefficient (0.32-0.38)</a:t>
            </a:r>
            <a:br>
              <a:rPr lang="en-US" sz="2000" dirty="0"/>
            </a:br>
            <a:r>
              <a:rPr lang="en-US" sz="2000" b="1" dirty="0">
                <a:solidFill>
                  <a:srgbClr val="C00000"/>
                </a:solidFill>
                <a:latin typeface="Courier New" panose="02070309020205020404" pitchFamily="49" charset="0"/>
                <a:cs typeface="Courier New" panose="02070309020205020404" pitchFamily="49" charset="0"/>
              </a:rPr>
              <a:t>ST</a:t>
            </a:r>
            <a:r>
              <a:rPr lang="en-US" sz="2000" b="1" dirty="0">
                <a:solidFill>
                  <a:srgbClr val="C00000"/>
                </a:solidFill>
              </a:rPr>
              <a:t> :  </a:t>
            </a:r>
            <a:r>
              <a:rPr lang="en-US" sz="2000" dirty="0"/>
              <a:t>average staffing necessary</a:t>
            </a:r>
            <a:endParaRPr lang="en-US" dirty="0"/>
          </a:p>
        </p:txBody>
      </p:sp>
      <p:sp>
        <p:nvSpPr>
          <p:cNvPr id="4" name="Slide Number Placeholder 3"/>
          <p:cNvSpPr>
            <a:spLocks noGrp="1"/>
          </p:cNvSpPr>
          <p:nvPr>
            <p:ph type="sldNum" sz="quarter" idx="12"/>
          </p:nvPr>
        </p:nvSpPr>
        <p:spPr>
          <a:xfrm>
            <a:off x="11766177" y="605118"/>
            <a:ext cx="273423" cy="956981"/>
          </a:xfrm>
        </p:spPr>
        <p:txBody>
          <a:bodyPr vert="vert270"/>
          <a:lstStyle/>
          <a:p>
            <a:r>
              <a:rPr lang="en-US" sz="1400" b="1" dirty="0"/>
              <a:t>Slide-</a:t>
            </a:r>
            <a:fld id="{D57F1E4F-1CFF-5643-939E-217C01CDF565}" type="slidenum">
              <a:rPr lang="en-US" sz="1400" b="1" smtClean="0"/>
              <a:pPr/>
              <a:t>19</a:t>
            </a:fld>
            <a:endParaRPr lang="en-US" sz="1400" b="1" dirty="0"/>
          </a:p>
        </p:txBody>
      </p:sp>
      <p:graphicFrame>
        <p:nvGraphicFramePr>
          <p:cNvPr id="6" name="Table 5"/>
          <p:cNvGraphicFramePr>
            <a:graphicFrameLocks noGrp="1"/>
          </p:cNvGraphicFramePr>
          <p:nvPr/>
        </p:nvGraphicFramePr>
        <p:xfrm>
          <a:off x="6400800" y="4686534"/>
          <a:ext cx="5435599" cy="1752366"/>
        </p:xfrm>
        <a:graphic>
          <a:graphicData uri="http://schemas.openxmlformats.org/drawingml/2006/table">
            <a:tbl>
              <a:tblPr firstRow="1" bandRow="1">
                <a:tableStyleId>{5940675A-B579-460E-94D1-54222C63F5DA}</a:tableStyleId>
              </a:tblPr>
              <a:tblGrid>
                <a:gridCol w="2058839">
                  <a:extLst>
                    <a:ext uri="{9D8B030D-6E8A-4147-A177-3AD203B41FA5}">
                      <a16:colId xmlns:a16="http://schemas.microsoft.com/office/drawing/2014/main" val="20000"/>
                    </a:ext>
                  </a:extLst>
                </a:gridCol>
                <a:gridCol w="1740697">
                  <a:extLst>
                    <a:ext uri="{9D8B030D-6E8A-4147-A177-3AD203B41FA5}">
                      <a16:colId xmlns:a16="http://schemas.microsoft.com/office/drawing/2014/main" val="20001"/>
                    </a:ext>
                  </a:extLst>
                </a:gridCol>
                <a:gridCol w="584011">
                  <a:extLst>
                    <a:ext uri="{9D8B030D-6E8A-4147-A177-3AD203B41FA5}">
                      <a16:colId xmlns:a16="http://schemas.microsoft.com/office/drawing/2014/main" val="20002"/>
                    </a:ext>
                  </a:extLst>
                </a:gridCol>
                <a:gridCol w="1052052">
                  <a:extLst>
                    <a:ext uri="{9D8B030D-6E8A-4147-A177-3AD203B41FA5}">
                      <a16:colId xmlns:a16="http://schemas.microsoft.com/office/drawing/2014/main" val="20003"/>
                    </a:ext>
                  </a:extLst>
                </a:gridCol>
              </a:tblGrid>
              <a:tr h="518059">
                <a:tc>
                  <a:txBody>
                    <a:bodyPr/>
                    <a:lstStyle/>
                    <a:p>
                      <a:pPr algn="ctr"/>
                      <a:r>
                        <a:rPr lang="en-US" sz="1800" b="1" dirty="0"/>
                        <a:t>Software</a:t>
                      </a:r>
                      <a:r>
                        <a:rPr lang="en-US" sz="1800" b="1" baseline="0" dirty="0"/>
                        <a:t> Project Type</a:t>
                      </a:r>
                      <a:endParaRPr lang="en-US" sz="1800" b="1" dirty="0"/>
                    </a:p>
                  </a:txBody>
                  <a:tcPr marT="45711" marB="45711" anchor="ctr"/>
                </a:tc>
                <a:tc>
                  <a:txBody>
                    <a:bodyPr/>
                    <a:lstStyle/>
                    <a:p>
                      <a:pPr algn="ctr"/>
                      <a:r>
                        <a:rPr lang="en-US" sz="1800" b="1" dirty="0"/>
                        <a:t>Coefficient</a:t>
                      </a:r>
                      <a:br>
                        <a:rPr lang="en-US" sz="1800" b="1" dirty="0"/>
                      </a:br>
                      <a:r>
                        <a:rPr lang="en-US" sz="1800" b="1" baseline="-25000" dirty="0"/>
                        <a:t>&lt;Effort Factor&gt;</a:t>
                      </a:r>
                      <a:endParaRPr lang="en-US" sz="1800" b="1" dirty="0"/>
                    </a:p>
                  </a:txBody>
                  <a:tcPr marT="45711" marB="45711" anchor="ctr"/>
                </a:tc>
                <a:tc>
                  <a:txBody>
                    <a:bodyPr/>
                    <a:lstStyle/>
                    <a:p>
                      <a:pPr algn="ctr"/>
                      <a:r>
                        <a:rPr lang="en-US" sz="1800" b="1" dirty="0"/>
                        <a:t>P</a:t>
                      </a:r>
                    </a:p>
                  </a:txBody>
                  <a:tcPr marT="45711" marB="45711" anchor="ctr"/>
                </a:tc>
                <a:tc>
                  <a:txBody>
                    <a:bodyPr/>
                    <a:lstStyle/>
                    <a:p>
                      <a:pPr algn="ctr"/>
                      <a:r>
                        <a:rPr lang="en-US" sz="1800" b="1" dirty="0"/>
                        <a:t>T</a:t>
                      </a:r>
                    </a:p>
                  </a:txBody>
                  <a:tcPr marT="45711" marB="45711" anchor="ctr"/>
                </a:tc>
                <a:extLst>
                  <a:ext uri="{0D108BD9-81ED-4DB2-BD59-A6C34878D82A}">
                    <a16:rowId xmlns:a16="http://schemas.microsoft.com/office/drawing/2014/main" val="10000"/>
                  </a:ext>
                </a:extLst>
              </a:tr>
              <a:tr h="370768">
                <a:tc>
                  <a:txBody>
                    <a:bodyPr/>
                    <a:lstStyle/>
                    <a:p>
                      <a:pPr algn="ctr"/>
                      <a:r>
                        <a:rPr lang="en-US" sz="1800" dirty="0"/>
                        <a:t>Organic</a:t>
                      </a:r>
                    </a:p>
                  </a:txBody>
                  <a:tcPr marT="45711" marB="45711" anchor="ctr"/>
                </a:tc>
                <a:tc>
                  <a:txBody>
                    <a:bodyPr/>
                    <a:lstStyle/>
                    <a:p>
                      <a:pPr algn="ctr"/>
                      <a:r>
                        <a:rPr lang="en-US" sz="1800" dirty="0"/>
                        <a:t>2.4</a:t>
                      </a:r>
                    </a:p>
                  </a:txBody>
                  <a:tcPr marT="45711" marB="45711" anchor="ctr"/>
                </a:tc>
                <a:tc>
                  <a:txBody>
                    <a:bodyPr/>
                    <a:lstStyle/>
                    <a:p>
                      <a:pPr algn="ctr"/>
                      <a:r>
                        <a:rPr lang="en-US" sz="1800" dirty="0"/>
                        <a:t>1.05</a:t>
                      </a:r>
                    </a:p>
                  </a:txBody>
                  <a:tcPr marT="45711" marB="45711" anchor="ctr"/>
                </a:tc>
                <a:tc>
                  <a:txBody>
                    <a:bodyPr/>
                    <a:lstStyle/>
                    <a:p>
                      <a:pPr algn="ctr"/>
                      <a:r>
                        <a:rPr lang="en-US" sz="1800" dirty="0"/>
                        <a:t>0.38</a:t>
                      </a:r>
                    </a:p>
                  </a:txBody>
                  <a:tcPr marT="45711" marB="45711" anchor="ctr"/>
                </a:tc>
                <a:extLst>
                  <a:ext uri="{0D108BD9-81ED-4DB2-BD59-A6C34878D82A}">
                    <a16:rowId xmlns:a16="http://schemas.microsoft.com/office/drawing/2014/main" val="10001"/>
                  </a:ext>
                </a:extLst>
              </a:tr>
              <a:tr h="370768">
                <a:tc>
                  <a:txBody>
                    <a:bodyPr/>
                    <a:lstStyle/>
                    <a:p>
                      <a:pPr algn="ctr"/>
                      <a:r>
                        <a:rPr lang="en-US" sz="1800" dirty="0"/>
                        <a:t>Semi-detached</a:t>
                      </a:r>
                    </a:p>
                  </a:txBody>
                  <a:tcPr marT="45711" marB="45711" anchor="ctr"/>
                </a:tc>
                <a:tc>
                  <a:txBody>
                    <a:bodyPr/>
                    <a:lstStyle/>
                    <a:p>
                      <a:pPr algn="ctr"/>
                      <a:r>
                        <a:rPr lang="en-US" sz="1800" dirty="0"/>
                        <a:t>3.0</a:t>
                      </a:r>
                    </a:p>
                  </a:txBody>
                  <a:tcPr marT="45711" marB="45711" anchor="ctr"/>
                </a:tc>
                <a:tc>
                  <a:txBody>
                    <a:bodyPr/>
                    <a:lstStyle/>
                    <a:p>
                      <a:pPr algn="ctr"/>
                      <a:r>
                        <a:rPr lang="en-US" sz="1800" dirty="0"/>
                        <a:t>1.12</a:t>
                      </a:r>
                    </a:p>
                  </a:txBody>
                  <a:tcPr marT="45711" marB="45711" anchor="ctr"/>
                </a:tc>
                <a:tc>
                  <a:txBody>
                    <a:bodyPr/>
                    <a:lstStyle/>
                    <a:p>
                      <a:pPr algn="ctr"/>
                      <a:r>
                        <a:rPr lang="en-US" sz="1800" dirty="0"/>
                        <a:t>0.35</a:t>
                      </a:r>
                    </a:p>
                  </a:txBody>
                  <a:tcPr marT="45711" marB="45711" anchor="ctr"/>
                </a:tc>
                <a:extLst>
                  <a:ext uri="{0D108BD9-81ED-4DB2-BD59-A6C34878D82A}">
                    <a16:rowId xmlns:a16="http://schemas.microsoft.com/office/drawing/2014/main" val="10002"/>
                  </a:ext>
                </a:extLst>
              </a:tr>
              <a:tr h="370768">
                <a:tc>
                  <a:txBody>
                    <a:bodyPr/>
                    <a:lstStyle/>
                    <a:p>
                      <a:pPr algn="ctr"/>
                      <a:r>
                        <a:rPr lang="en-US" sz="1800" dirty="0"/>
                        <a:t>Embedded</a:t>
                      </a:r>
                    </a:p>
                  </a:txBody>
                  <a:tcPr marT="45711" marB="45711" anchor="ctr"/>
                </a:tc>
                <a:tc>
                  <a:txBody>
                    <a:bodyPr/>
                    <a:lstStyle/>
                    <a:p>
                      <a:pPr algn="ctr"/>
                      <a:r>
                        <a:rPr lang="en-US" sz="1800" dirty="0"/>
                        <a:t>3.6</a:t>
                      </a:r>
                    </a:p>
                  </a:txBody>
                  <a:tcPr marT="45711" marB="45711" anchor="ctr"/>
                </a:tc>
                <a:tc>
                  <a:txBody>
                    <a:bodyPr/>
                    <a:lstStyle/>
                    <a:p>
                      <a:pPr algn="ctr"/>
                      <a:r>
                        <a:rPr lang="en-US" sz="1800" dirty="0"/>
                        <a:t>1.20</a:t>
                      </a:r>
                    </a:p>
                  </a:txBody>
                  <a:tcPr marT="45711" marB="45711" anchor="ctr"/>
                </a:tc>
                <a:tc>
                  <a:txBody>
                    <a:bodyPr/>
                    <a:lstStyle/>
                    <a:p>
                      <a:pPr algn="ctr"/>
                      <a:r>
                        <a:rPr lang="en-US" sz="1800" dirty="0"/>
                        <a:t>0.32</a:t>
                      </a:r>
                    </a:p>
                  </a:txBody>
                  <a:tcPr marT="45711" marB="45711" anchor="ctr"/>
                </a:tc>
                <a:extLst>
                  <a:ext uri="{0D108BD9-81ED-4DB2-BD59-A6C34878D82A}">
                    <a16:rowId xmlns:a16="http://schemas.microsoft.com/office/drawing/2014/main" val="10003"/>
                  </a:ext>
                </a:extLst>
              </a:tr>
            </a:tbl>
          </a:graphicData>
        </a:graphic>
      </p:graphicFrame>
      <p:sp>
        <p:nvSpPr>
          <p:cNvPr id="7" name="Content Placeholder 2">
            <a:extLst>
              <a:ext uri="{FF2B5EF4-FFF2-40B4-BE49-F238E27FC236}">
                <a16:creationId xmlns:a16="http://schemas.microsoft.com/office/drawing/2014/main" id="{2E38D1F0-318D-44DC-A7AB-C0596E4D5B4A}"/>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435864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makes a successful project? </a:t>
            </a:r>
            <a:endParaRPr lang="en-GB" dirty="0"/>
          </a:p>
        </p:txBody>
      </p:sp>
      <p:sp>
        <p:nvSpPr>
          <p:cNvPr id="3" name="Content Placeholder 2"/>
          <p:cNvSpPr>
            <a:spLocks noGrp="1"/>
          </p:cNvSpPr>
          <p:nvPr>
            <p:ph idx="1"/>
          </p:nvPr>
        </p:nvSpPr>
        <p:spPr>
          <a:xfrm>
            <a:off x="1204686" y="2067618"/>
            <a:ext cx="4751614" cy="2361111"/>
          </a:xfrm>
        </p:spPr>
        <p:txBody>
          <a:bodyPr>
            <a:noAutofit/>
          </a:bodyPr>
          <a:lstStyle/>
          <a:p>
            <a:pPr>
              <a:buNone/>
            </a:pPr>
            <a:r>
              <a:rPr lang="en-US" sz="2400" b="1" u="sng" dirty="0">
                <a:solidFill>
                  <a:srgbClr val="0000FF"/>
                </a:solidFill>
              </a:rPr>
              <a:t>Delivering</a:t>
            </a:r>
            <a:r>
              <a:rPr lang="en-US" sz="2400" u="sng" dirty="0"/>
              <a:t>:</a:t>
            </a:r>
          </a:p>
          <a:p>
            <a:r>
              <a:rPr lang="en-US" sz="2400" dirty="0"/>
              <a:t>agreed functionality</a:t>
            </a:r>
          </a:p>
          <a:p>
            <a:r>
              <a:rPr lang="en-US" sz="2400" dirty="0"/>
              <a:t>on time</a:t>
            </a:r>
          </a:p>
          <a:p>
            <a:r>
              <a:rPr lang="en-US" sz="2400" dirty="0"/>
              <a:t>at the agreed cost</a:t>
            </a:r>
          </a:p>
          <a:p>
            <a:r>
              <a:rPr lang="en-US" sz="2400" dirty="0"/>
              <a:t>with the required quality</a:t>
            </a: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2</a:t>
            </a:fld>
            <a:endParaRPr lang="en-US" sz="1400" b="1" dirty="0"/>
          </a:p>
        </p:txBody>
      </p:sp>
      <p:sp>
        <p:nvSpPr>
          <p:cNvPr id="6" name="Rectangle 4">
            <a:extLst>
              <a:ext uri="{FF2B5EF4-FFF2-40B4-BE49-F238E27FC236}">
                <a16:creationId xmlns:a16="http://schemas.microsoft.com/office/drawing/2014/main" id="{2C466592-6AA8-4387-9865-8F921A31EB8E}"/>
              </a:ext>
            </a:extLst>
          </p:cNvPr>
          <p:cNvSpPr txBox="1">
            <a:spLocks noChangeArrowheads="1"/>
          </p:cNvSpPr>
          <p:nvPr/>
        </p:nvSpPr>
        <p:spPr>
          <a:xfrm>
            <a:off x="6096000" y="2209800"/>
            <a:ext cx="4891314" cy="1563914"/>
          </a:xfrm>
          <a:prstGeom prst="rect">
            <a:avLst/>
          </a:prstGeom>
          <a:noFill/>
          <a:ln>
            <a:solidFill>
              <a:schemeClr val="tx1"/>
            </a:solidFill>
          </a:ln>
        </p:spPr>
        <p:txBody>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400" b="1" i="0" u="sng" strike="noStrike" kern="1200" cap="none" spc="0" normalizeH="0" baseline="0" noProof="0" dirty="0">
                <a:ln>
                  <a:noFill/>
                </a:ln>
                <a:solidFill>
                  <a:srgbClr val="0000FF"/>
                </a:solidFill>
                <a:effectLst/>
                <a:uLnTx/>
                <a:uFillTx/>
              </a:rPr>
              <a:t>Stages</a:t>
            </a:r>
            <a:r>
              <a:rPr kumimoji="0" lang="en-US" sz="2400" b="0" i="0" u="sng" strike="noStrike" kern="1200" cap="none" spc="0" normalizeH="0" baseline="0" noProof="0" dirty="0">
                <a:ln>
                  <a:noFill/>
                </a:ln>
                <a:solidFill>
                  <a:schemeClr val="tx1"/>
                </a:solidFill>
                <a:effectLst/>
                <a:uLnTx/>
                <a:uFillTx/>
              </a:rPr>
              <a:t>:</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rPr>
              <a:t>1.  </a:t>
            </a:r>
            <a:r>
              <a:rPr lang="en-US" sz="2400" noProof="0" dirty="0"/>
              <a:t>S</a:t>
            </a:r>
            <a:r>
              <a:rPr kumimoji="0" lang="en-US" sz="2400" b="0" i="0" u="none" strike="noStrike" kern="1200" cap="none" spc="0" normalizeH="0" baseline="0" noProof="0" dirty="0">
                <a:ln>
                  <a:noFill/>
                </a:ln>
                <a:solidFill>
                  <a:schemeClr val="tx1"/>
                </a:solidFill>
                <a:effectLst/>
                <a:uLnTx/>
                <a:uFillTx/>
              </a:rPr>
              <a:t>et targets</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rPr>
              <a:t>2.  Attempt to achieve targets</a:t>
            </a: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a:t>
            </a:r>
          </a:p>
        </p:txBody>
      </p:sp>
      <p:sp>
        <p:nvSpPr>
          <p:cNvPr id="7" name="Text Box 6">
            <a:extLst>
              <a:ext uri="{FF2B5EF4-FFF2-40B4-BE49-F238E27FC236}">
                <a16:creationId xmlns:a16="http://schemas.microsoft.com/office/drawing/2014/main" id="{C7299DA3-7AD7-4EFD-84DD-5AB2F42F180A}"/>
              </a:ext>
            </a:extLst>
          </p:cNvPr>
          <p:cNvSpPr txBox="1">
            <a:spLocks noChangeArrowheads="1"/>
          </p:cNvSpPr>
          <p:nvPr/>
        </p:nvSpPr>
        <p:spPr bwMode="auto">
          <a:xfrm>
            <a:off x="1092930" y="4837944"/>
            <a:ext cx="10071598" cy="1169551"/>
          </a:xfrm>
          <a:prstGeom prst="rect">
            <a:avLst/>
          </a:prstGeom>
          <a:noFill/>
          <a:ln w="9525">
            <a:noFill/>
            <a:miter lim="800000"/>
            <a:headEnd/>
            <a:tailEnd/>
          </a:ln>
        </p:spPr>
        <p:txBody>
          <a:bodyPr wrap="square">
            <a:spAutoFit/>
          </a:bodyPr>
          <a:lstStyle/>
          <a:p>
            <a:pPr eaLnBrk="0" hangingPunct="0"/>
            <a:r>
              <a:rPr lang="en-US" sz="2600" b="1" dirty="0">
                <a:solidFill>
                  <a:srgbClr val="FF0000"/>
                </a:solidFill>
              </a:rPr>
              <a:t>BUT what if the targets are not achievable?</a:t>
            </a:r>
          </a:p>
          <a:p>
            <a:pPr eaLnBrk="0" hangingPunct="0"/>
            <a:r>
              <a:rPr lang="en-GB" sz="2200" dirty="0">
                <a:solidFill>
                  <a:srgbClr val="C00000"/>
                </a:solidFill>
              </a:rPr>
              <a:t>A key point </a:t>
            </a:r>
            <a:r>
              <a:rPr lang="en-GB" sz="2200" dirty="0"/>
              <a:t>here is that developers may in fact be very competent, but incorrect estimates leading to unachievable targets will lead to extreme customer dissatisfaction. </a:t>
            </a:r>
          </a:p>
        </p:txBody>
      </p:sp>
      <p:sp>
        <p:nvSpPr>
          <p:cNvPr id="8" name="Content Placeholder 2">
            <a:extLst>
              <a:ext uri="{FF2B5EF4-FFF2-40B4-BE49-F238E27FC236}">
                <a16:creationId xmlns:a16="http://schemas.microsoft.com/office/drawing/2014/main" id="{B4941FBB-88EB-4431-A999-B5CF1F88CA5C}"/>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0651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7"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COCOMO (</a:t>
            </a:r>
            <a:r>
              <a:rPr lang="en-US" dirty="0">
                <a:solidFill>
                  <a:srgbClr val="C00000"/>
                </a:solidFill>
              </a:rPr>
              <a:t>Co</a:t>
            </a:r>
            <a:r>
              <a:rPr lang="en-US" dirty="0"/>
              <a:t>nstructive  </a:t>
            </a:r>
            <a:r>
              <a:rPr lang="en-US" dirty="0">
                <a:solidFill>
                  <a:srgbClr val="C00000"/>
                </a:solidFill>
              </a:rPr>
              <a:t>Co</a:t>
            </a:r>
            <a:r>
              <a:rPr lang="en-US" dirty="0"/>
              <a:t>st  </a:t>
            </a:r>
            <a:r>
              <a:rPr lang="en-US" dirty="0">
                <a:solidFill>
                  <a:srgbClr val="C00000"/>
                </a:solidFill>
              </a:rPr>
              <a:t>Mo</a:t>
            </a:r>
            <a:r>
              <a:rPr lang="en-US" dirty="0"/>
              <a:t>del)</a:t>
            </a:r>
            <a:endParaRPr lang="en-GB" dirty="0"/>
          </a:p>
        </p:txBody>
      </p:sp>
      <p:sp>
        <p:nvSpPr>
          <p:cNvPr id="3" name="Content Placeholder 2"/>
          <p:cNvSpPr>
            <a:spLocks noGrp="1"/>
          </p:cNvSpPr>
          <p:nvPr>
            <p:ph idx="1"/>
          </p:nvPr>
        </p:nvSpPr>
        <p:spPr>
          <a:xfrm>
            <a:off x="550007" y="1996832"/>
            <a:ext cx="11350255" cy="3894518"/>
          </a:xfrm>
        </p:spPr>
        <p:txBody>
          <a:bodyPr>
            <a:noAutofit/>
          </a:bodyPr>
          <a:lstStyle/>
          <a:p>
            <a:pPr marL="0" indent="0">
              <a:buNone/>
            </a:pPr>
            <a:r>
              <a:rPr lang="en-US" sz="2200" b="1" dirty="0">
                <a:solidFill>
                  <a:srgbClr val="C00000"/>
                </a:solidFill>
                <a:latin typeface="+mj-lt"/>
              </a:rPr>
              <a:t>Organic: </a:t>
            </a:r>
            <a:r>
              <a:rPr lang="en-US" sz="2200" dirty="0"/>
              <a:t>relatively small, simple software projects in which a small teams with good application experience work to a software development project (e.g. showing VUES information to webpage)</a:t>
            </a:r>
            <a:endParaRPr lang="en-US" sz="2200" b="1" dirty="0">
              <a:solidFill>
                <a:srgbClr val="C00000"/>
              </a:solidFill>
              <a:latin typeface="+mj-lt"/>
            </a:endParaRPr>
          </a:p>
          <a:p>
            <a:pPr marL="0" indent="0">
              <a:buNone/>
            </a:pPr>
            <a:br>
              <a:rPr lang="en-US" sz="2200" dirty="0">
                <a:latin typeface="+mj-lt"/>
              </a:rPr>
            </a:br>
            <a:r>
              <a:rPr lang="en-US" sz="2200" b="1" dirty="0">
                <a:solidFill>
                  <a:srgbClr val="C00000"/>
                </a:solidFill>
                <a:latin typeface="+mj-lt"/>
              </a:rPr>
              <a:t>Semidetached:</a:t>
            </a:r>
            <a:r>
              <a:rPr lang="en-US" sz="2200" b="1" dirty="0">
                <a:latin typeface="+mj-lt"/>
              </a:rPr>
              <a:t> </a:t>
            </a:r>
            <a:r>
              <a:rPr lang="en-US" sz="2200" dirty="0"/>
              <a:t>an intermediate (in size and complexity) software project in which teams with mixed experience levels works in a mix of hardware and software application (e.g. biometric log-in time saved in VUES database) </a:t>
            </a:r>
            <a:endParaRPr lang="en-US" sz="2200" b="1" dirty="0">
              <a:latin typeface="+mj-lt"/>
            </a:endParaRPr>
          </a:p>
          <a:p>
            <a:pPr marL="0" indent="0">
              <a:buNone/>
            </a:pPr>
            <a:br>
              <a:rPr lang="en-US" sz="2200" b="1" dirty="0">
                <a:latin typeface="+mj-lt"/>
              </a:rPr>
            </a:br>
            <a:r>
              <a:rPr lang="en-US" sz="2200" b="1" dirty="0">
                <a:solidFill>
                  <a:srgbClr val="C00000"/>
                </a:solidFill>
                <a:latin typeface="+mj-lt"/>
              </a:rPr>
              <a:t>Embedded:  </a:t>
            </a:r>
            <a:r>
              <a:rPr lang="en-US" sz="2200" dirty="0"/>
              <a:t>A software project that must be developed within a strongly coupled to hardware environment (e.g. biometric device, elevator)</a:t>
            </a:r>
            <a:endParaRPr lang="en-US" sz="2200" b="1" dirty="0">
              <a:solidFill>
                <a:srgbClr val="C00000"/>
              </a:solidFill>
              <a:latin typeface="+mj-lt"/>
            </a:endParaRPr>
          </a:p>
        </p:txBody>
      </p:sp>
      <p:sp>
        <p:nvSpPr>
          <p:cNvPr id="4" name="Slide Number Placeholder 3"/>
          <p:cNvSpPr>
            <a:spLocks noGrp="1"/>
          </p:cNvSpPr>
          <p:nvPr>
            <p:ph type="sldNum" sz="quarter" idx="12"/>
          </p:nvPr>
        </p:nvSpPr>
        <p:spPr>
          <a:xfrm>
            <a:off x="11766177" y="605118"/>
            <a:ext cx="273423" cy="956981"/>
          </a:xfrm>
        </p:spPr>
        <p:txBody>
          <a:bodyPr vert="vert270"/>
          <a:lstStyle/>
          <a:p>
            <a:r>
              <a:rPr lang="en-US" sz="1400" b="1" dirty="0"/>
              <a:t>Slide-</a:t>
            </a:r>
            <a:fld id="{D57F1E4F-1CFF-5643-939E-217C01CDF565}" type="slidenum">
              <a:rPr lang="en-US" sz="1400" b="1" smtClean="0"/>
              <a:pPr/>
              <a:t>20</a:t>
            </a:fld>
            <a:endParaRPr lang="en-US" sz="1400" b="1" dirty="0"/>
          </a:p>
        </p:txBody>
      </p:sp>
      <p:sp>
        <p:nvSpPr>
          <p:cNvPr id="5" name="Content Placeholder 2">
            <a:extLst>
              <a:ext uri="{FF2B5EF4-FFF2-40B4-BE49-F238E27FC236}">
                <a16:creationId xmlns:a16="http://schemas.microsoft.com/office/drawing/2014/main" id="{12B4F67E-D65E-4EEE-B95E-1359AD83DC3F}"/>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963538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613954" y="1972493"/>
            <a:ext cx="11025052" cy="1493377"/>
          </a:xfrm>
        </p:spPr>
        <p:txBody>
          <a:bodyPr>
            <a:noAutofit/>
          </a:bodyPr>
          <a:lstStyle/>
          <a:p>
            <a:pPr>
              <a:lnSpc>
                <a:spcPct val="90000"/>
              </a:lnSpc>
              <a:spcBef>
                <a:spcPts val="300"/>
              </a:spcBef>
            </a:pPr>
            <a:r>
              <a:rPr lang="en-US" sz="2000" dirty="0">
                <a:ea typeface="ＭＳ Ｐゴシック" pitchFamily="34" charset="-128"/>
              </a:rPr>
              <a:t>Bob Hughes and Mike </a:t>
            </a:r>
            <a:r>
              <a:rPr lang="en-US" sz="2000" dirty="0" err="1">
                <a:ea typeface="ＭＳ Ｐゴシック" pitchFamily="34" charset="-128"/>
              </a:rPr>
              <a:t>Cotterel</a:t>
            </a:r>
            <a:r>
              <a:rPr lang="en-US" sz="2000" dirty="0">
                <a:ea typeface="ＭＳ Ｐゴシック" pitchFamily="34" charset="-128"/>
              </a:rPr>
              <a:t> (1999). </a:t>
            </a:r>
            <a:r>
              <a:rPr lang="en-US" sz="2000" i="1" dirty="0">
                <a:ea typeface="ＭＳ Ｐゴシック" pitchFamily="34" charset="-128"/>
              </a:rPr>
              <a:t>Software Project Management </a:t>
            </a:r>
            <a:r>
              <a:rPr lang="en-US" sz="2000" dirty="0">
                <a:ea typeface="ＭＳ Ｐゴシック" pitchFamily="34" charset="-128"/>
              </a:rPr>
              <a:t>(Second Edition)</a:t>
            </a:r>
            <a:r>
              <a:rPr lang="en-US" sz="2000" i="1" dirty="0">
                <a:ea typeface="ＭＳ Ｐゴシック" pitchFamily="34" charset="-128"/>
              </a:rPr>
              <a:t>.</a:t>
            </a:r>
          </a:p>
          <a:p>
            <a:pPr>
              <a:lnSpc>
                <a:spcPct val="90000"/>
              </a:lnSpc>
              <a:spcBef>
                <a:spcPts val="300"/>
              </a:spcBef>
            </a:pPr>
            <a:r>
              <a:rPr lang="en-US" sz="2000" dirty="0">
                <a:ea typeface="ＭＳ Ｐゴシック" pitchFamily="34" charset="-128"/>
              </a:rPr>
              <a:t>PMBOK Guide: Project Lifecycle (5</a:t>
            </a:r>
            <a:r>
              <a:rPr lang="en-US" sz="2000" baseline="30000" dirty="0">
                <a:ea typeface="ＭＳ Ｐゴシック" pitchFamily="34" charset="-128"/>
              </a:rPr>
              <a:t>th</a:t>
            </a:r>
            <a:r>
              <a:rPr lang="en-US" sz="2000" dirty="0">
                <a:ea typeface="ＭＳ Ｐゴシック" pitchFamily="34" charset="-128"/>
              </a:rPr>
              <a:t> Edition)</a:t>
            </a:r>
          </a:p>
          <a:p>
            <a:pPr>
              <a:lnSpc>
                <a:spcPct val="90000"/>
              </a:lnSpc>
              <a:spcBef>
                <a:spcPts val="300"/>
              </a:spcBef>
            </a:pPr>
            <a:endParaRPr lang="en-US" sz="2000" dirty="0">
              <a:ea typeface="ＭＳ Ｐゴシック" pitchFamily="34" charset="-128"/>
            </a:endParaRPr>
          </a:p>
        </p:txBody>
      </p:sp>
      <p:sp>
        <p:nvSpPr>
          <p:cNvPr id="7" name="Slide Number Placeholder 3"/>
          <p:cNvSpPr>
            <a:spLocks noGrp="1"/>
          </p:cNvSpPr>
          <p:nvPr>
            <p:ph type="sldNum" sz="quarter" idx="12"/>
          </p:nvPr>
        </p:nvSpPr>
        <p:spPr>
          <a:xfrm>
            <a:off x="11766177" y="605119"/>
            <a:ext cx="251652" cy="1236744"/>
          </a:xfrm>
        </p:spPr>
        <p:txBody>
          <a:bodyPr vert="vert270"/>
          <a:lstStyle/>
          <a:p>
            <a:r>
              <a:rPr lang="en-US" sz="1400" b="1" dirty="0"/>
              <a:t>Slide - </a:t>
            </a:r>
            <a:fld id="{D57F1E4F-1CFF-5643-939E-217C01CDF565}" type="slidenum">
              <a:rPr lang="en-US" sz="1400" b="1" smtClean="0"/>
              <a:pPr/>
              <a:t>21</a:t>
            </a:fld>
            <a:r>
              <a:rPr lang="en-US" sz="1400" b="1" dirty="0"/>
              <a:t> </a:t>
            </a:r>
          </a:p>
        </p:txBody>
      </p:sp>
      <p:sp>
        <p:nvSpPr>
          <p:cNvPr id="5" name="Content Placeholder 2">
            <a:extLst>
              <a:ext uri="{FF2B5EF4-FFF2-40B4-BE49-F238E27FC236}">
                <a16:creationId xmlns:a16="http://schemas.microsoft.com/office/drawing/2014/main" id="{761D6B9D-680C-49DF-B31F-7390EDE5DF2B}"/>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136447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rot="5400000">
            <a:off x="11174030" y="258908"/>
            <a:ext cx="278900" cy="822975"/>
          </a:xfrm>
        </p:spPr>
        <p:txBody>
          <a:bodyPr vert="vert270"/>
          <a:lstStyle/>
          <a:p>
            <a:r>
              <a:rPr lang="en-US" sz="1400" b="1" dirty="0"/>
              <a:t>Slide-</a:t>
            </a:r>
            <a:fld id="{D57F1E4F-1CFF-5643-939E-217C01CDF565}" type="slidenum">
              <a:rPr lang="en-US" sz="1400" b="1" smtClean="0"/>
              <a:pPr/>
              <a:t>3</a:t>
            </a:fld>
            <a:endParaRPr lang="en-US" sz="1400" b="1" dirty="0"/>
          </a:p>
        </p:txBody>
      </p:sp>
      <p:sp>
        <p:nvSpPr>
          <p:cNvPr id="2" name="Title 1"/>
          <p:cNvSpPr>
            <a:spLocks noGrp="1"/>
          </p:cNvSpPr>
          <p:nvPr>
            <p:ph type="title" idx="4294967295"/>
          </p:nvPr>
        </p:nvSpPr>
        <p:spPr>
          <a:xfrm>
            <a:off x="722671" y="583688"/>
            <a:ext cx="11029950" cy="581435"/>
          </a:xfrm>
        </p:spPr>
        <p:txBody>
          <a:bodyPr/>
          <a:lstStyle/>
          <a:p>
            <a:pPr algn="ctr"/>
            <a:r>
              <a:rPr lang="en-GB" dirty="0">
                <a:solidFill>
                  <a:srgbClr val="0070C0"/>
                </a:solidFill>
              </a:rPr>
              <a:t>Difficulties  in  software  estimation</a:t>
            </a:r>
          </a:p>
        </p:txBody>
      </p:sp>
      <p:sp>
        <p:nvSpPr>
          <p:cNvPr id="3" name="Content Placeholder 2"/>
          <p:cNvSpPr>
            <a:spLocks noGrp="1"/>
          </p:cNvSpPr>
          <p:nvPr>
            <p:ph idx="4294967295"/>
          </p:nvPr>
        </p:nvSpPr>
        <p:spPr>
          <a:xfrm>
            <a:off x="427704" y="1285055"/>
            <a:ext cx="11341509" cy="5218983"/>
          </a:xfrm>
        </p:spPr>
        <p:txBody>
          <a:bodyPr>
            <a:noAutofit/>
          </a:bodyPr>
          <a:lstStyle/>
          <a:p>
            <a:r>
              <a:rPr lang="en-US" sz="2200" dirty="0">
                <a:solidFill>
                  <a:srgbClr val="C00000"/>
                </a:solidFill>
              </a:rPr>
              <a:t>Novel (unique) applications of software:  </a:t>
            </a:r>
            <a:r>
              <a:rPr lang="en-US" sz="2200" dirty="0"/>
              <a:t>in most major project the product will in some way be unique and will therefore be clouded with doubts and uncertainty (not the system to be build similar to the previously built project but </a:t>
            </a:r>
            <a:r>
              <a:rPr lang="en-US" sz="2200" dirty="0">
                <a:solidFill>
                  <a:srgbClr val="0070C0"/>
                </a:solidFill>
              </a:rPr>
              <a:t>different customers</a:t>
            </a:r>
            <a:r>
              <a:rPr lang="en-US" sz="2200" dirty="0"/>
              <a:t>)</a:t>
            </a:r>
          </a:p>
          <a:p>
            <a:r>
              <a:rPr lang="en-US" sz="2200" dirty="0">
                <a:solidFill>
                  <a:srgbClr val="C00000"/>
                </a:solidFill>
                <a:ea typeface="PMingLiU" pitchFamily="18" charset="-120"/>
              </a:rPr>
              <a:t>Complexity and invisibility: </a:t>
            </a:r>
            <a:r>
              <a:rPr lang="en-US" sz="2200" dirty="0"/>
              <a:t>a software project has logical complexity and invisible in nature</a:t>
            </a:r>
            <a:endParaRPr lang="en-US" sz="2200" dirty="0">
              <a:solidFill>
                <a:srgbClr val="C00000"/>
              </a:solidFill>
            </a:endParaRPr>
          </a:p>
          <a:p>
            <a:r>
              <a:rPr lang="en-US" sz="2200" dirty="0">
                <a:solidFill>
                  <a:srgbClr val="C00000"/>
                </a:solidFill>
              </a:rPr>
              <a:t>Changing technology:</a:t>
            </a:r>
            <a:r>
              <a:rPr lang="en-US" sz="2200" dirty="0"/>
              <a:t>  different technology used in the software application (e.g. earlier application was written in Cobol but in new extension it has to be developed in Oracle)</a:t>
            </a:r>
          </a:p>
          <a:p>
            <a:r>
              <a:rPr lang="en-US" sz="2200" dirty="0">
                <a:solidFill>
                  <a:srgbClr val="C00000"/>
                </a:solidFill>
              </a:rPr>
              <a:t>Lack of homogeneity of project experience:  </a:t>
            </a:r>
            <a:r>
              <a:rPr lang="en-US" sz="2200" dirty="0"/>
              <a:t>similar competence from earlier project experiences</a:t>
            </a:r>
            <a:endParaRPr lang="en-US" sz="2200" dirty="0">
              <a:solidFill>
                <a:srgbClr val="C00000"/>
              </a:solidFill>
            </a:endParaRPr>
          </a:p>
          <a:p>
            <a:r>
              <a:rPr lang="en-US" sz="2200" dirty="0">
                <a:solidFill>
                  <a:srgbClr val="C00000"/>
                </a:solidFill>
              </a:rPr>
              <a:t>Lack of standard definitions: </a:t>
            </a:r>
            <a:r>
              <a:rPr lang="en-US" sz="2200" dirty="0"/>
              <a:t>scope of Interpretation often misunderstood</a:t>
            </a:r>
            <a:endParaRPr lang="en-US" sz="2200" dirty="0">
              <a:solidFill>
                <a:srgbClr val="C00000"/>
              </a:solidFill>
            </a:endParaRPr>
          </a:p>
          <a:p>
            <a:r>
              <a:rPr lang="en-US" sz="2200" dirty="0">
                <a:solidFill>
                  <a:srgbClr val="C00000"/>
                </a:solidFill>
              </a:rPr>
              <a:t>Subjective (individual) nature of estimating:  </a:t>
            </a:r>
            <a:r>
              <a:rPr lang="en-US" sz="2200" dirty="0"/>
              <a:t>people tend to underestimate the difficulties of small task and </a:t>
            </a:r>
            <a:r>
              <a:rPr lang="en-US" sz="2200" dirty="0">
                <a:solidFill>
                  <a:srgbClr val="7030A0"/>
                </a:solidFill>
              </a:rPr>
              <a:t>over-estimate that of large tasks.</a:t>
            </a:r>
          </a:p>
          <a:p>
            <a:r>
              <a:rPr lang="en-US" sz="2200" dirty="0">
                <a:solidFill>
                  <a:srgbClr val="C00000"/>
                </a:solidFill>
              </a:rPr>
              <a:t>Political implications: </a:t>
            </a:r>
            <a:r>
              <a:rPr lang="en-US" sz="2200" dirty="0"/>
              <a:t>different groups within an organization have different objectives (e.g. software </a:t>
            </a:r>
            <a:r>
              <a:rPr lang="en-US" sz="2200" dirty="0">
                <a:solidFill>
                  <a:srgbClr val="0070C0"/>
                </a:solidFill>
              </a:rPr>
              <a:t>quality vs. budget and time</a:t>
            </a:r>
            <a:r>
              <a:rPr lang="en-US" sz="2200" dirty="0"/>
              <a:t>)</a:t>
            </a:r>
            <a:endParaRPr lang="en-US" sz="2200" dirty="0">
              <a:solidFill>
                <a:srgbClr val="0070C0"/>
              </a:solidFill>
              <a:latin typeface="+mj-lt"/>
              <a:ea typeface="PMingLiU" pitchFamily="18" charset="-120"/>
            </a:endParaRPr>
          </a:p>
        </p:txBody>
      </p:sp>
      <p:sp>
        <p:nvSpPr>
          <p:cNvPr id="5" name="Content Placeholder 2">
            <a:extLst>
              <a:ext uri="{FF2B5EF4-FFF2-40B4-BE49-F238E27FC236}">
                <a16:creationId xmlns:a16="http://schemas.microsoft.com/office/drawing/2014/main" id="{1CBE32CC-639E-4894-B558-2E1F2693B226}"/>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411684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5974" y="539444"/>
            <a:ext cx="11029950" cy="537190"/>
          </a:xfrm>
        </p:spPr>
        <p:txBody>
          <a:bodyPr/>
          <a:lstStyle/>
          <a:p>
            <a:pPr algn="ctr"/>
            <a:r>
              <a:rPr lang="en-GB" dirty="0">
                <a:solidFill>
                  <a:srgbClr val="0070C0"/>
                </a:solidFill>
              </a:rPr>
              <a:t>Where  estimates  done?</a:t>
            </a:r>
          </a:p>
        </p:txBody>
      </p:sp>
      <p:sp>
        <p:nvSpPr>
          <p:cNvPr id="3" name="Content Placeholder 2"/>
          <p:cNvSpPr>
            <a:spLocks noGrp="1"/>
          </p:cNvSpPr>
          <p:nvPr>
            <p:ph idx="4294967295"/>
          </p:nvPr>
        </p:nvSpPr>
        <p:spPr>
          <a:xfrm>
            <a:off x="589936" y="1299394"/>
            <a:ext cx="10955338" cy="5042412"/>
          </a:xfrm>
        </p:spPr>
        <p:txBody>
          <a:bodyPr>
            <a:noAutofit/>
          </a:bodyPr>
          <a:lstStyle/>
          <a:p>
            <a:pPr>
              <a:buFont typeface="Wingdings" pitchFamily="2" charset="2"/>
              <a:buChar char="q"/>
            </a:pPr>
            <a:r>
              <a:rPr lang="en-US" sz="2200" dirty="0">
                <a:solidFill>
                  <a:srgbClr val="C00000"/>
                </a:solidFill>
              </a:rPr>
              <a:t>Strategic Planning:</a:t>
            </a:r>
            <a:r>
              <a:rPr lang="en-US" sz="2200" dirty="0"/>
              <a:t>  an organization’s process of defining its strategy or direction, and making decisions on allocating its resources to pursue this strategy.</a:t>
            </a:r>
          </a:p>
          <a:p>
            <a:pPr>
              <a:buFont typeface="Wingdings" pitchFamily="2" charset="2"/>
              <a:buChar char="q"/>
            </a:pPr>
            <a:r>
              <a:rPr lang="en-US" sz="2200" dirty="0">
                <a:solidFill>
                  <a:srgbClr val="C00000"/>
                </a:solidFill>
              </a:rPr>
              <a:t>Feasibility Study: </a:t>
            </a:r>
            <a:r>
              <a:rPr lang="en-US" sz="2200" dirty="0"/>
              <a:t>ascertain that the benefits of the potentials systems will justify the costs.</a:t>
            </a:r>
            <a:endParaRPr lang="en-US" sz="2200" dirty="0">
              <a:solidFill>
                <a:srgbClr val="C00000"/>
              </a:solidFill>
            </a:endParaRPr>
          </a:p>
          <a:p>
            <a:pPr>
              <a:buFont typeface="Wingdings" pitchFamily="2" charset="2"/>
              <a:buChar char="q"/>
            </a:pPr>
            <a:r>
              <a:rPr lang="en-US" sz="2200" dirty="0">
                <a:solidFill>
                  <a:srgbClr val="C00000"/>
                </a:solidFill>
              </a:rPr>
              <a:t>System Specification: </a:t>
            </a:r>
            <a:r>
              <a:rPr lang="en-US" sz="2200" dirty="0"/>
              <a:t>definition of user’s requirements and the design that documents how those requirements are to be fulfilled; different design proposals need to be estimated for implementation.  </a:t>
            </a:r>
          </a:p>
          <a:p>
            <a:pPr>
              <a:buFont typeface="Wingdings" pitchFamily="2" charset="2"/>
              <a:buChar char="q"/>
            </a:pPr>
            <a:r>
              <a:rPr lang="en-US" sz="2200" dirty="0">
                <a:solidFill>
                  <a:srgbClr val="C00000"/>
                </a:solidFill>
              </a:rPr>
              <a:t>Evaluation of Suppliers’ Proposals: </a:t>
            </a:r>
            <a:r>
              <a:rPr lang="en-US" sz="2200" dirty="0"/>
              <a:t>e.g. tender proposal </a:t>
            </a:r>
            <a:endParaRPr lang="en-US" sz="2200" dirty="0">
              <a:solidFill>
                <a:srgbClr val="C00000"/>
              </a:solidFill>
            </a:endParaRPr>
          </a:p>
          <a:p>
            <a:pPr>
              <a:buFont typeface="Wingdings" pitchFamily="2" charset="2"/>
              <a:buChar char="q"/>
            </a:pPr>
            <a:r>
              <a:rPr lang="en-US" sz="2200" dirty="0">
                <a:solidFill>
                  <a:srgbClr val="C00000"/>
                </a:solidFill>
              </a:rPr>
              <a:t>Project Planning: </a:t>
            </a:r>
            <a:r>
              <a:rPr lang="en-US" sz="2200" dirty="0"/>
              <a:t> scheduling (e.g. estimation on when staff will have completed particular tasks and be available for new activities)</a:t>
            </a:r>
            <a:endParaRPr lang="en-US" sz="2200" dirty="0">
              <a:solidFill>
                <a:srgbClr val="C00000"/>
              </a:solidFill>
            </a:endParaRPr>
          </a:p>
          <a:p>
            <a:pPr lvl="1"/>
            <a:r>
              <a:rPr lang="en-US" sz="2200" dirty="0"/>
              <a:t>Accuracy of estimates should improve as project proceeds</a:t>
            </a:r>
          </a:p>
          <a:p>
            <a:pPr lvl="1"/>
            <a:r>
              <a:rPr lang="en-US" sz="2200" dirty="0"/>
              <a:t>Some speculation(assumptions, wisdom) about physical implementation may be necessary for estimation (e.g. </a:t>
            </a:r>
            <a:r>
              <a:rPr lang="en-US" sz="2200" dirty="0">
                <a:solidFill>
                  <a:srgbClr val="7030A0"/>
                </a:solidFill>
              </a:rPr>
              <a:t>number of software modules to be developed</a:t>
            </a:r>
            <a:r>
              <a:rPr lang="en-US" sz="2200" dirty="0"/>
              <a:t>)</a:t>
            </a:r>
            <a:endParaRPr lang="en-US" altLang="zh-TW" sz="2200" dirty="0">
              <a:solidFill>
                <a:srgbClr val="0070C0"/>
              </a:solidFill>
              <a:latin typeface="+mj-lt"/>
              <a:ea typeface="PMingLiU" pitchFamily="18" charset="-120"/>
            </a:endParaRPr>
          </a:p>
        </p:txBody>
      </p:sp>
      <p:sp>
        <p:nvSpPr>
          <p:cNvPr id="5" name="Content Placeholder 2">
            <a:extLst>
              <a:ext uri="{FF2B5EF4-FFF2-40B4-BE49-F238E27FC236}">
                <a16:creationId xmlns:a16="http://schemas.microsoft.com/office/drawing/2014/main" id="{364FF5E8-6821-4815-BEA8-3D999EE3E7DE}"/>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6" name="Slide Number Placeholder 3">
            <a:extLst>
              <a:ext uri="{FF2B5EF4-FFF2-40B4-BE49-F238E27FC236}">
                <a16:creationId xmlns:a16="http://schemas.microsoft.com/office/drawing/2014/main" id="{1791B63C-1DC5-4A6E-A1C3-ECED368230EE}"/>
              </a:ext>
            </a:extLst>
          </p:cNvPr>
          <p:cNvSpPr>
            <a:spLocks noGrp="1"/>
          </p:cNvSpPr>
          <p:nvPr>
            <p:ph type="sldNum" sz="quarter" idx="12"/>
          </p:nvPr>
        </p:nvSpPr>
        <p:spPr>
          <a:xfrm rot="5400000">
            <a:off x="11174030" y="258908"/>
            <a:ext cx="278900" cy="822975"/>
          </a:xfrm>
        </p:spPr>
        <p:txBody>
          <a:bodyPr vert="vert270"/>
          <a:lstStyle/>
          <a:p>
            <a:r>
              <a:rPr lang="en-US" sz="1400" b="1" dirty="0"/>
              <a:t>Slide-</a:t>
            </a:r>
            <a:fld id="{D57F1E4F-1CFF-5643-939E-217C01CDF565}" type="slidenum">
              <a:rPr lang="en-US" sz="1400" b="1" smtClean="0"/>
              <a:pPr/>
              <a:t>4</a:t>
            </a:fld>
            <a:endParaRPr lang="en-US" sz="1400" b="1" dirty="0"/>
          </a:p>
        </p:txBody>
      </p:sp>
    </p:spTree>
    <p:extLst>
      <p:ext uri="{BB962C8B-B14F-4D97-AF65-F5344CB8AC3E}">
        <p14:creationId xmlns:p14="http://schemas.microsoft.com/office/powerpoint/2010/main" val="824361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7484" y="524696"/>
            <a:ext cx="11029950" cy="537190"/>
          </a:xfrm>
        </p:spPr>
        <p:txBody>
          <a:bodyPr/>
          <a:lstStyle/>
          <a:p>
            <a:pPr algn="ctr"/>
            <a:r>
              <a:rPr lang="en-GB" dirty="0">
                <a:solidFill>
                  <a:srgbClr val="0070C0"/>
                </a:solidFill>
              </a:rPr>
              <a:t>Problems  with  over &amp;  under  estimates</a:t>
            </a:r>
          </a:p>
        </p:txBody>
      </p:sp>
      <p:sp>
        <p:nvSpPr>
          <p:cNvPr id="3" name="Content Placeholder 2"/>
          <p:cNvSpPr>
            <a:spLocks noGrp="1"/>
          </p:cNvSpPr>
          <p:nvPr>
            <p:ph idx="4294967295"/>
          </p:nvPr>
        </p:nvSpPr>
        <p:spPr>
          <a:xfrm>
            <a:off x="580512" y="1223603"/>
            <a:ext cx="11493500" cy="5295184"/>
          </a:xfrm>
        </p:spPr>
        <p:txBody>
          <a:bodyPr>
            <a:noAutofit/>
          </a:bodyPr>
          <a:lstStyle/>
          <a:p>
            <a:pPr>
              <a:buFont typeface="Wingdings" pitchFamily="2" charset="2"/>
              <a:buChar char="q"/>
            </a:pPr>
            <a:r>
              <a:rPr lang="en-US" sz="2200" dirty="0">
                <a:solidFill>
                  <a:srgbClr val="C00000"/>
                </a:solidFill>
              </a:rPr>
              <a:t>Over Estimates</a:t>
            </a:r>
          </a:p>
          <a:p>
            <a:pPr lvl="1"/>
            <a:r>
              <a:rPr lang="en-US" sz="2200" dirty="0"/>
              <a:t>An over-estimates might cause the project to take longer than it would otherwise</a:t>
            </a:r>
          </a:p>
          <a:p>
            <a:pPr lvl="1"/>
            <a:r>
              <a:rPr lang="en-US" sz="2200" dirty="0">
                <a:solidFill>
                  <a:srgbClr val="7030A0"/>
                </a:solidFill>
              </a:rPr>
              <a:t>Parkinson’s Law </a:t>
            </a:r>
            <a:r>
              <a:rPr lang="en-US" sz="2200" dirty="0"/>
              <a:t>– ‘work expands to fill the time available’, which implies that given an easy target staff will work less hard (Doesn’t apply universally, can be controlled)</a:t>
            </a:r>
          </a:p>
          <a:p>
            <a:pPr lvl="1"/>
            <a:r>
              <a:rPr lang="en-US" sz="2200" dirty="0">
                <a:solidFill>
                  <a:srgbClr val="7030A0"/>
                </a:solidFill>
              </a:rPr>
              <a:t>Brooks’ Law </a:t>
            </a:r>
            <a:r>
              <a:rPr lang="en-US" sz="2200" dirty="0"/>
              <a:t>– ‘putting more people on a late job makes it later’</a:t>
            </a:r>
          </a:p>
          <a:p>
            <a:pPr>
              <a:buFont typeface="Wingdings" pitchFamily="2" charset="2"/>
              <a:buChar char="q"/>
            </a:pPr>
            <a:r>
              <a:rPr lang="en-US" sz="2200" dirty="0">
                <a:solidFill>
                  <a:srgbClr val="C00000"/>
                </a:solidFill>
              </a:rPr>
              <a:t>Under Estimates</a:t>
            </a:r>
          </a:p>
          <a:p>
            <a:pPr lvl="1"/>
            <a:r>
              <a:rPr lang="en-US" sz="2200" dirty="0">
                <a:solidFill>
                  <a:srgbClr val="7030A0"/>
                </a:solidFill>
              </a:rPr>
              <a:t>Weinberg’s </a:t>
            </a:r>
            <a:r>
              <a:rPr lang="en-US" sz="2200" dirty="0" err="1">
                <a:solidFill>
                  <a:srgbClr val="7030A0"/>
                </a:solidFill>
              </a:rPr>
              <a:t>Zeroth</a:t>
            </a:r>
            <a:r>
              <a:rPr lang="en-US" sz="2200" dirty="0">
                <a:solidFill>
                  <a:srgbClr val="7030A0"/>
                </a:solidFill>
              </a:rPr>
              <a:t> Law </a:t>
            </a:r>
            <a:r>
              <a:rPr lang="en-US" sz="2200" dirty="0"/>
              <a:t>– ‘if a system does not have to be reliable, it can meet any other objective’</a:t>
            </a:r>
          </a:p>
          <a:p>
            <a:pPr lvl="1"/>
            <a:r>
              <a:rPr lang="en-US" sz="2200" dirty="0"/>
              <a:t>Demotivation and low productivity</a:t>
            </a:r>
          </a:p>
          <a:p>
            <a:pPr lvl="1"/>
            <a:r>
              <a:rPr lang="en-US" sz="2200" dirty="0"/>
              <a:t>Burnout (stress) and turnover</a:t>
            </a:r>
          </a:p>
          <a:p>
            <a:pPr>
              <a:buFont typeface="Wingdings" pitchFamily="2" charset="2"/>
              <a:buChar char="v"/>
            </a:pPr>
            <a:r>
              <a:rPr lang="en-US" sz="2200" dirty="0">
                <a:solidFill>
                  <a:srgbClr val="FF0000"/>
                </a:solidFill>
              </a:rPr>
              <a:t>Having Realistic and Achievable Estimates is Critical</a:t>
            </a:r>
          </a:p>
          <a:p>
            <a:pPr>
              <a:buFont typeface="Wingdings" pitchFamily="2" charset="2"/>
              <a:buChar char="v"/>
            </a:pPr>
            <a:r>
              <a:rPr lang="en-US" sz="2200" dirty="0">
                <a:solidFill>
                  <a:srgbClr val="FF0000"/>
                </a:solidFill>
              </a:rPr>
              <a:t>Artificial Urgencies and Deadlines MUST be avoided</a:t>
            </a:r>
            <a:endParaRPr lang="en-US" altLang="zh-TW" sz="2200" dirty="0">
              <a:solidFill>
                <a:srgbClr val="0070C0"/>
              </a:solidFill>
              <a:latin typeface="+mj-lt"/>
              <a:ea typeface="PMingLiU" pitchFamily="18" charset="-120"/>
            </a:endParaRPr>
          </a:p>
        </p:txBody>
      </p:sp>
      <p:sp>
        <p:nvSpPr>
          <p:cNvPr id="5" name="Content Placeholder 2">
            <a:extLst>
              <a:ext uri="{FF2B5EF4-FFF2-40B4-BE49-F238E27FC236}">
                <a16:creationId xmlns:a16="http://schemas.microsoft.com/office/drawing/2014/main" id="{EFB1C46E-4078-4CB9-A264-EFABC47726EF}"/>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6" name="Slide Number Placeholder 3">
            <a:extLst>
              <a:ext uri="{FF2B5EF4-FFF2-40B4-BE49-F238E27FC236}">
                <a16:creationId xmlns:a16="http://schemas.microsoft.com/office/drawing/2014/main" id="{EB983096-D386-4253-8D29-6D830E622031}"/>
              </a:ext>
            </a:extLst>
          </p:cNvPr>
          <p:cNvSpPr txBox="1">
            <a:spLocks/>
          </p:cNvSpPr>
          <p:nvPr/>
        </p:nvSpPr>
        <p:spPr>
          <a:xfrm rot="5400000">
            <a:off x="11174030" y="258908"/>
            <a:ext cx="278900" cy="822975"/>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Slide-</a:t>
            </a:r>
            <a:fld id="{D57F1E4F-1CFF-5643-939E-217C01CDF565}" type="slidenum">
              <a:rPr lang="en-US" sz="1400" b="1" smtClean="0"/>
              <a:pPr/>
              <a:t>5</a:t>
            </a:fld>
            <a:endParaRPr lang="en-US" sz="1400" b="1" dirty="0"/>
          </a:p>
        </p:txBody>
      </p:sp>
    </p:spTree>
    <p:extLst>
      <p:ext uri="{BB962C8B-B14F-4D97-AF65-F5344CB8AC3E}">
        <p14:creationId xmlns:p14="http://schemas.microsoft.com/office/powerpoint/2010/main" val="2804374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1226" y="495199"/>
            <a:ext cx="11029950" cy="551938"/>
          </a:xfrm>
        </p:spPr>
        <p:txBody>
          <a:bodyPr/>
          <a:lstStyle/>
          <a:p>
            <a:pPr algn="ctr"/>
            <a:r>
              <a:rPr lang="en-GB" dirty="0">
                <a:solidFill>
                  <a:srgbClr val="0070C0"/>
                </a:solidFill>
              </a:rPr>
              <a:t>Basis for software estimating</a:t>
            </a:r>
          </a:p>
        </p:txBody>
      </p:sp>
      <p:sp>
        <p:nvSpPr>
          <p:cNvPr id="3" name="Content Placeholder 2"/>
          <p:cNvSpPr>
            <a:spLocks noGrp="1"/>
          </p:cNvSpPr>
          <p:nvPr>
            <p:ph idx="4294967295"/>
          </p:nvPr>
        </p:nvSpPr>
        <p:spPr>
          <a:xfrm>
            <a:off x="634180" y="1183251"/>
            <a:ext cx="11160125" cy="1441962"/>
          </a:xfrm>
        </p:spPr>
        <p:txBody>
          <a:bodyPr>
            <a:noAutofit/>
          </a:bodyPr>
          <a:lstStyle/>
          <a:p>
            <a:r>
              <a:rPr lang="en-US" sz="2200" dirty="0"/>
              <a:t>Need for Historical Data (trends of forecasting the future from past)</a:t>
            </a:r>
          </a:p>
          <a:p>
            <a:r>
              <a:rPr lang="en-US" sz="2200" dirty="0"/>
              <a:t>Measure of  Work (Size &amp; time)</a:t>
            </a:r>
          </a:p>
          <a:p>
            <a:r>
              <a:rPr lang="en-US" sz="2200" dirty="0"/>
              <a:t>Complexity</a:t>
            </a:r>
          </a:p>
        </p:txBody>
      </p:sp>
      <p:pic>
        <p:nvPicPr>
          <p:cNvPr id="5" name="Picture 4" descr="Sample Historical Data"/>
          <p:cNvPicPr>
            <a:picLocks noChangeAspect="1" noChangeArrowheads="1"/>
          </p:cNvPicPr>
          <p:nvPr/>
        </p:nvPicPr>
        <p:blipFill>
          <a:blip r:embed="rId2" cstate="print"/>
          <a:srcRect/>
          <a:stretch>
            <a:fillRect/>
          </a:stretch>
        </p:blipFill>
        <p:spPr>
          <a:xfrm>
            <a:off x="937846" y="2844169"/>
            <a:ext cx="10515600" cy="3572609"/>
          </a:xfrm>
          <a:prstGeom prst="rect">
            <a:avLst/>
          </a:prstGeom>
          <a:noFill/>
        </p:spPr>
      </p:pic>
      <p:sp>
        <p:nvSpPr>
          <p:cNvPr id="6" name="Rectangle 5"/>
          <p:cNvSpPr/>
          <p:nvPr/>
        </p:nvSpPr>
        <p:spPr>
          <a:xfrm>
            <a:off x="5952940" y="2312604"/>
            <a:ext cx="4688210" cy="430887"/>
          </a:xfrm>
          <a:prstGeom prst="rect">
            <a:avLst/>
          </a:prstGeom>
        </p:spPr>
        <p:txBody>
          <a:bodyPr wrap="square">
            <a:spAutoFit/>
          </a:bodyPr>
          <a:lstStyle/>
          <a:p>
            <a:r>
              <a:rPr lang="en-US" sz="2200" dirty="0">
                <a:solidFill>
                  <a:srgbClr val="C00000"/>
                </a:solidFill>
              </a:rPr>
              <a:t>Sample of Historical Data </a:t>
            </a:r>
          </a:p>
        </p:txBody>
      </p:sp>
      <p:sp>
        <p:nvSpPr>
          <p:cNvPr id="7" name="Content Placeholder 2">
            <a:extLst>
              <a:ext uri="{FF2B5EF4-FFF2-40B4-BE49-F238E27FC236}">
                <a16:creationId xmlns:a16="http://schemas.microsoft.com/office/drawing/2014/main" id="{7E956C20-CCCA-48A9-9434-E82C64303B1E}"/>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91F5AFB8-E221-44A6-B0EA-492780FD0780}"/>
              </a:ext>
            </a:extLst>
          </p:cNvPr>
          <p:cNvSpPr txBox="1">
            <a:spLocks/>
          </p:cNvSpPr>
          <p:nvPr/>
        </p:nvSpPr>
        <p:spPr>
          <a:xfrm rot="5400000">
            <a:off x="11174030" y="258908"/>
            <a:ext cx="278900" cy="822975"/>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Slide-</a:t>
            </a:r>
            <a:fld id="{D57F1E4F-1CFF-5643-939E-217C01CDF565}" type="slidenum">
              <a:rPr lang="en-US" sz="1400" b="1" smtClean="0"/>
              <a:pPr/>
              <a:t>6</a:t>
            </a:fld>
            <a:endParaRPr lang="en-US" sz="1400" b="1" dirty="0"/>
          </a:p>
        </p:txBody>
      </p:sp>
    </p:spTree>
    <p:extLst>
      <p:ext uri="{BB962C8B-B14F-4D97-AF65-F5344CB8AC3E}">
        <p14:creationId xmlns:p14="http://schemas.microsoft.com/office/powerpoint/2010/main" val="77438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effort estimation techniques</a:t>
            </a:r>
          </a:p>
        </p:txBody>
      </p:sp>
      <p:sp>
        <p:nvSpPr>
          <p:cNvPr id="3" name="Content Placeholder 2"/>
          <p:cNvSpPr>
            <a:spLocks noGrp="1"/>
          </p:cNvSpPr>
          <p:nvPr>
            <p:ph idx="1"/>
          </p:nvPr>
        </p:nvSpPr>
        <p:spPr>
          <a:xfrm>
            <a:off x="562708" y="1946031"/>
            <a:ext cx="11160368" cy="3614112"/>
          </a:xfrm>
        </p:spPr>
        <p:txBody>
          <a:bodyPr>
            <a:noAutofit/>
          </a:bodyPr>
          <a:lstStyle/>
          <a:p>
            <a:r>
              <a:rPr lang="en-US" sz="2200" dirty="0">
                <a:solidFill>
                  <a:srgbClr val="C00000"/>
                </a:solidFill>
              </a:rPr>
              <a:t>Algorithmic Models </a:t>
            </a:r>
            <a:r>
              <a:rPr lang="en-US" sz="2200" dirty="0"/>
              <a:t>– use ‘effort drivers’ representing </a:t>
            </a:r>
            <a:r>
              <a:rPr lang="en-US" sz="2200" dirty="0">
                <a:solidFill>
                  <a:srgbClr val="7030A0"/>
                </a:solidFill>
              </a:rPr>
              <a:t>characteristics</a:t>
            </a:r>
            <a:r>
              <a:rPr lang="en-US" sz="2200" dirty="0"/>
              <a:t> of the target system and implementation environment to predict effort</a:t>
            </a:r>
          </a:p>
          <a:p>
            <a:r>
              <a:rPr lang="en-US" sz="2200" dirty="0">
                <a:solidFill>
                  <a:srgbClr val="C00000"/>
                </a:solidFill>
              </a:rPr>
              <a:t>Expert Judgment </a:t>
            </a:r>
            <a:r>
              <a:rPr lang="en-US" sz="2200" dirty="0"/>
              <a:t>– the advice of knowledgeable staff is solicited</a:t>
            </a:r>
          </a:p>
          <a:p>
            <a:r>
              <a:rPr lang="en-US" sz="2200" dirty="0">
                <a:solidFill>
                  <a:srgbClr val="C00000"/>
                </a:solidFill>
              </a:rPr>
              <a:t>Analogy</a:t>
            </a:r>
            <a:r>
              <a:rPr lang="en-US" sz="2200" dirty="0"/>
              <a:t> – similar, completed projects are identified and their actual effort is used as a basis</a:t>
            </a:r>
          </a:p>
          <a:p>
            <a:r>
              <a:rPr lang="en-US" sz="2200" dirty="0">
                <a:solidFill>
                  <a:srgbClr val="C00000"/>
                </a:solidFill>
              </a:rPr>
              <a:t>Parkinson</a:t>
            </a:r>
            <a:r>
              <a:rPr lang="en-US" sz="2200" dirty="0"/>
              <a:t> – identifies the staff effort (skills) available to do a project and uses that as an ‘estimate’</a:t>
            </a:r>
          </a:p>
          <a:p>
            <a:r>
              <a:rPr lang="en-US" sz="2200" dirty="0">
                <a:solidFill>
                  <a:srgbClr val="C00000"/>
                </a:solidFill>
              </a:rPr>
              <a:t>Price to Win </a:t>
            </a:r>
            <a:r>
              <a:rPr lang="en-US" sz="2200" dirty="0"/>
              <a:t>– the ‘estimate’ is a figure that is sufficiently low to win a contract</a:t>
            </a: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7</a:t>
            </a:fld>
            <a:endParaRPr lang="en-US" sz="1400" b="1" dirty="0"/>
          </a:p>
        </p:txBody>
      </p:sp>
      <p:sp>
        <p:nvSpPr>
          <p:cNvPr id="5" name="Content Placeholder 2">
            <a:extLst>
              <a:ext uri="{FF2B5EF4-FFF2-40B4-BE49-F238E27FC236}">
                <a16:creationId xmlns:a16="http://schemas.microsoft.com/office/drawing/2014/main" id="{040F8AAD-B4C9-4BF8-8712-AA41F4A313C9}"/>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82336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Bottom-up estimating</a:t>
            </a:r>
          </a:p>
        </p:txBody>
      </p:sp>
      <p:sp>
        <p:nvSpPr>
          <p:cNvPr id="3" name="Content Placeholder 2"/>
          <p:cNvSpPr>
            <a:spLocks noGrp="1"/>
          </p:cNvSpPr>
          <p:nvPr>
            <p:ph idx="1"/>
          </p:nvPr>
        </p:nvSpPr>
        <p:spPr>
          <a:xfrm>
            <a:off x="575408" y="2060330"/>
            <a:ext cx="11160368" cy="4104495"/>
          </a:xfrm>
        </p:spPr>
        <p:txBody>
          <a:bodyPr>
            <a:noAutofit/>
          </a:bodyPr>
          <a:lstStyle/>
          <a:p>
            <a:r>
              <a:rPr lang="en-US" sz="2200" dirty="0">
                <a:solidFill>
                  <a:srgbClr val="C00000"/>
                </a:solidFill>
              </a:rPr>
              <a:t>Bottom-Up</a:t>
            </a:r>
            <a:r>
              <a:rPr lang="en-US" sz="2200" dirty="0"/>
              <a:t> – Component tasks are identified and sized and these individual estimates are aggregated</a:t>
            </a:r>
          </a:p>
          <a:p>
            <a:r>
              <a:rPr lang="en-US" sz="2200" dirty="0"/>
              <a:t>Detailed Work Breakdown Structure (WBS) is made using either Top-Down or Bottom-Up Approach</a:t>
            </a:r>
          </a:p>
          <a:p>
            <a:r>
              <a:rPr lang="en-US" sz="2200" dirty="0"/>
              <a:t>Effort for each bottom-level activity is estimated</a:t>
            </a:r>
          </a:p>
          <a:p>
            <a:r>
              <a:rPr lang="en-US" sz="2200" dirty="0"/>
              <a:t>Estimates for bottom-level activities are added to get estimates for upper-level activities until overall project estimate is reached</a:t>
            </a:r>
          </a:p>
          <a:p>
            <a:r>
              <a:rPr lang="en-US" sz="2200" dirty="0"/>
              <a:t>Appropriate at later, more detailed, stages of project planning</a:t>
            </a:r>
          </a:p>
          <a:p>
            <a:r>
              <a:rPr lang="en-US" sz="2200" dirty="0"/>
              <a:t>Advisable where a project is </a:t>
            </a:r>
            <a:r>
              <a:rPr lang="en-US" sz="2200" dirty="0">
                <a:solidFill>
                  <a:srgbClr val="7030A0"/>
                </a:solidFill>
              </a:rPr>
              <a:t>completely novel or there is no historical data available</a:t>
            </a: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8</a:t>
            </a:fld>
            <a:endParaRPr lang="en-US" sz="1400" b="1" dirty="0"/>
          </a:p>
        </p:txBody>
      </p:sp>
      <p:sp>
        <p:nvSpPr>
          <p:cNvPr id="5" name="Content Placeholder 2">
            <a:extLst>
              <a:ext uri="{FF2B5EF4-FFF2-40B4-BE49-F238E27FC236}">
                <a16:creationId xmlns:a16="http://schemas.microsoft.com/office/drawing/2014/main" id="{D3BC94A0-03F5-423C-92EE-0D032B8B7ECC}"/>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003211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top-down estimating</a:t>
            </a:r>
          </a:p>
        </p:txBody>
      </p:sp>
      <p:sp>
        <p:nvSpPr>
          <p:cNvPr id="3" name="Content Placeholder 2"/>
          <p:cNvSpPr>
            <a:spLocks noGrp="1"/>
          </p:cNvSpPr>
          <p:nvPr>
            <p:ph idx="1"/>
          </p:nvPr>
        </p:nvSpPr>
        <p:spPr>
          <a:xfrm>
            <a:off x="501666" y="1912846"/>
            <a:ext cx="11160368" cy="4561695"/>
          </a:xfrm>
        </p:spPr>
        <p:txBody>
          <a:bodyPr>
            <a:noAutofit/>
          </a:bodyPr>
          <a:lstStyle/>
          <a:p>
            <a:r>
              <a:rPr lang="en-US" sz="2200" dirty="0">
                <a:solidFill>
                  <a:srgbClr val="C00000"/>
                </a:solidFill>
              </a:rPr>
              <a:t>Top-Down </a:t>
            </a:r>
            <a:r>
              <a:rPr lang="en-US" sz="2200" dirty="0"/>
              <a:t>– an overall estimate is formulated for the whole project and is then broken down into the effort required for component tasks</a:t>
            </a:r>
          </a:p>
          <a:p>
            <a:r>
              <a:rPr lang="en-US" sz="2200" dirty="0"/>
              <a:t>Normally associated with parametric or algorithmic models (describe with finite no. of parameters)</a:t>
            </a:r>
          </a:p>
          <a:p>
            <a:r>
              <a:rPr lang="en-US" sz="2200" dirty="0"/>
              <a:t>Effort will be related mainly to variables associated to characteristics of the final system </a:t>
            </a:r>
            <a:br>
              <a:rPr lang="en-US" sz="2200" dirty="0"/>
            </a:br>
            <a:r>
              <a:rPr lang="en-US" sz="2200" dirty="0"/>
              <a:t>(and development environment)</a:t>
            </a:r>
          </a:p>
          <a:p>
            <a:r>
              <a:rPr lang="en-US" sz="2200" dirty="0"/>
              <a:t>Form of parametric model will normally be </a:t>
            </a:r>
            <a:r>
              <a:rPr lang="en-US" sz="2200" dirty="0">
                <a:solidFill>
                  <a:srgbClr val="C00000"/>
                </a:solidFill>
              </a:rPr>
              <a:t>effort = (system size) x (productivity rate)</a:t>
            </a:r>
          </a:p>
          <a:p>
            <a:r>
              <a:rPr lang="en-US" sz="2200" dirty="0"/>
              <a:t>Important to distinguish between size models and effort models</a:t>
            </a:r>
          </a:p>
          <a:p>
            <a:r>
              <a:rPr lang="en-US" sz="2200" dirty="0"/>
              <a:t>After calculating the overall effort, proportions of that effort are allocated to various activities</a:t>
            </a:r>
          </a:p>
          <a:p>
            <a:r>
              <a:rPr lang="en-US" sz="2200" dirty="0">
                <a:solidFill>
                  <a:srgbClr val="7030A0"/>
                </a:solidFill>
              </a:rPr>
              <a:t>Combinations of top-down and bottom-up estimation should be used</a:t>
            </a: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9</a:t>
            </a:fld>
            <a:endParaRPr lang="en-US" sz="1400" b="1" dirty="0"/>
          </a:p>
        </p:txBody>
      </p:sp>
      <p:sp>
        <p:nvSpPr>
          <p:cNvPr id="5" name="Content Placeholder 2">
            <a:extLst>
              <a:ext uri="{FF2B5EF4-FFF2-40B4-BE49-F238E27FC236}">
                <a16:creationId xmlns:a16="http://schemas.microsoft.com/office/drawing/2014/main" id="{CCD12716-4579-4E78-BFBD-4D6192053055}"/>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104882311"/>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812</TotalTime>
  <Words>1692</Words>
  <Application>Microsoft Office PowerPoint</Application>
  <PresentationFormat>Widescreen</PresentationFormat>
  <Paragraphs>178</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Bell MT</vt:lpstr>
      <vt:lpstr>Calibri</vt:lpstr>
      <vt:lpstr>Courier New</vt:lpstr>
      <vt:lpstr>Gill Sans MT</vt:lpstr>
      <vt:lpstr>Wingdings</vt:lpstr>
      <vt:lpstr>Wingdings 2</vt:lpstr>
      <vt:lpstr>Dividend</vt:lpstr>
      <vt:lpstr>PowerPoint Presentation</vt:lpstr>
      <vt:lpstr>What makes a successful project? </vt:lpstr>
      <vt:lpstr>Difficulties  in  software  estimation</vt:lpstr>
      <vt:lpstr>Where  estimates  done?</vt:lpstr>
      <vt:lpstr>Problems  with  over &amp;  under  estimates</vt:lpstr>
      <vt:lpstr>Basis for software estimating</vt:lpstr>
      <vt:lpstr>Software effort estimation techniques</vt:lpstr>
      <vt:lpstr>Bottom-up estimating</vt:lpstr>
      <vt:lpstr>top-down estimating</vt:lpstr>
      <vt:lpstr>Estimating by analogy</vt:lpstr>
      <vt:lpstr>Calculating Euclidean distance</vt:lpstr>
      <vt:lpstr>Albrecht (IFPUG) Function Point Analysis</vt:lpstr>
      <vt:lpstr>Albrecht (IFPUG) Function Point Analysis</vt:lpstr>
      <vt:lpstr>Fp complexity multipliers</vt:lpstr>
      <vt:lpstr>Fp file type complexity</vt:lpstr>
      <vt:lpstr>Model of a transaction</vt:lpstr>
      <vt:lpstr>Function Points mark II</vt:lpstr>
      <vt:lpstr>Function Points mark II</vt:lpstr>
      <vt:lpstr>COCOMO (Constructive Cost Model)</vt:lpstr>
      <vt:lpstr>COCOMO (Constructive  Cost  Model)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SDPM - Ch.06 - Effort Estimation</dc:title>
  <dc:subject>Software Development Project Management</dc:subject>
  <dc:creator>M. Mahmudul Hasan</dc:creator>
  <cp:lastModifiedBy>M. Mahmudul Hasan</cp:lastModifiedBy>
  <cp:revision>133</cp:revision>
  <dcterms:created xsi:type="dcterms:W3CDTF">2019-05-13T08:37:20Z</dcterms:created>
  <dcterms:modified xsi:type="dcterms:W3CDTF">2019-11-03T02:20:24Z</dcterms:modified>
</cp:coreProperties>
</file>