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9"/>
  </p:notesMasterIdLst>
  <p:sldIdLst>
    <p:sldId id="256" r:id="rId2"/>
    <p:sldId id="258" r:id="rId3"/>
    <p:sldId id="260" r:id="rId4"/>
    <p:sldId id="264" r:id="rId5"/>
    <p:sldId id="261" r:id="rId6"/>
    <p:sldId id="262" r:id="rId7"/>
    <p:sldId id="263" r:id="rId8"/>
    <p:sldId id="265" r:id="rId9"/>
    <p:sldId id="266" r:id="rId10"/>
    <p:sldId id="267" r:id="rId11"/>
    <p:sldId id="268" r:id="rId12"/>
    <p:sldId id="269" r:id="rId13"/>
    <p:sldId id="270" r:id="rId14"/>
    <p:sldId id="271" r:id="rId15"/>
    <p:sldId id="282" r:id="rId16"/>
    <p:sldId id="272" r:id="rId17"/>
    <p:sldId id="283" r:id="rId18"/>
    <p:sldId id="276" r:id="rId19"/>
    <p:sldId id="277" r:id="rId20"/>
    <p:sldId id="278" r:id="rId21"/>
    <p:sldId id="279" r:id="rId22"/>
    <p:sldId id="280" r:id="rId23"/>
    <p:sldId id="284" r:id="rId24"/>
    <p:sldId id="281" r:id="rId25"/>
    <p:sldId id="273" r:id="rId26"/>
    <p:sldId id="275" r:id="rId27"/>
    <p:sldId id="29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52" d="100"/>
          <a:sy n="52" d="100"/>
        </p:scale>
        <p:origin x="576"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12/11/2019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11/12/2019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11/12/2019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11/12/2019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11/12/2019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11/12/2019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11/12/2019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11/12/2019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11/12/2019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scholar.google.com/citations?user=VqMvaIIAAAAJ&amp;hl=en" TargetMode="External"/><Relationship Id="rId3" Type="http://schemas.openxmlformats.org/officeDocument/2006/relationships/hyperlink" Target="http://www.dit.hua.gr/~m.hasan"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www.linkedin.com/in/m-mahmudul-hasan-93043a87/" TargetMode="External"/><Relationship Id="rId5" Type="http://schemas.openxmlformats.org/officeDocument/2006/relationships/image" Target="../media/image1.png"/><Relationship Id="rId4" Type="http://schemas.openxmlformats.org/officeDocument/2006/relationships/hyperlink" Target="https://www.researchgate.net/profile/M_Mahmudul_Hasan" TargetMode="Externa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871505" y="1407603"/>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Development project management</a:t>
            </a:r>
          </a:p>
          <a:p>
            <a:pPr marL="0" indent="0" algn="ctr">
              <a:buFont typeface="Wingdings 2" panose="05020102010507070707" pitchFamily="18" charset="2"/>
              <a:buNone/>
            </a:pPr>
            <a:r>
              <a:rPr lang="en-US" sz="2400" cap="all" dirty="0">
                <a:solidFill>
                  <a:srgbClr val="FFFFFF"/>
                </a:solidFill>
              </a:rPr>
              <a:t>CSC 4125</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678366"/>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900" dirty="0">
                <a:solidFill>
                  <a:srgbClr val="C00000"/>
                </a:solidFill>
              </a:rPr>
              <a:t>Chapter 7</a:t>
            </a:r>
            <a:br>
              <a:rPr lang="en-US" sz="2500" dirty="0">
                <a:solidFill>
                  <a:srgbClr val="C00000"/>
                </a:solidFill>
              </a:rPr>
            </a:br>
            <a:br>
              <a:rPr lang="en-US" sz="2500" dirty="0">
                <a:solidFill>
                  <a:srgbClr val="0070C0"/>
                </a:solidFill>
              </a:rPr>
            </a:br>
            <a:r>
              <a:rPr lang="en-US" sz="2900" dirty="0">
                <a:solidFill>
                  <a:srgbClr val="0070C0"/>
                </a:solidFill>
              </a:rPr>
              <a:t>activity planning</a:t>
            </a:r>
            <a:endParaRPr lang="en-US" sz="2500" dirty="0">
              <a:solidFill>
                <a:srgbClr val="0070C0"/>
              </a:solidFill>
            </a:endParaRPr>
          </a:p>
        </p:txBody>
      </p:sp>
      <p:sp>
        <p:nvSpPr>
          <p:cNvPr id="24" name="Title 1">
            <a:extLst>
              <a:ext uri="{FF2B5EF4-FFF2-40B4-BE49-F238E27FC236}">
                <a16:creationId xmlns:a16="http://schemas.microsoft.com/office/drawing/2014/main" id="{C2082529-78D7-4EA7-BFF9-A1D1F62040C8}"/>
              </a:ext>
            </a:extLst>
          </p:cNvPr>
          <p:cNvSpPr txBox="1">
            <a:spLocks/>
          </p:cNvSpPr>
          <p:nvPr/>
        </p:nvSpPr>
        <p:spPr>
          <a:xfrm>
            <a:off x="4596388" y="3752174"/>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7030A0"/>
                </a:solidFill>
              </a:rPr>
              <a:t>M. Mahmudul </a:t>
            </a:r>
            <a:r>
              <a:rPr lang="en-US" sz="2400" dirty="0" err="1">
                <a:solidFill>
                  <a:srgbClr val="7030A0"/>
                </a:solidFill>
              </a:rPr>
              <a:t>hasan</a:t>
            </a:r>
            <a:endParaRPr lang="en-US" sz="2400" dirty="0">
              <a:solidFill>
                <a:srgbClr val="7030A0"/>
              </a:solidFill>
            </a:endParaRPr>
          </a:p>
          <a:p>
            <a:r>
              <a:rPr lang="en-US" sz="2000" dirty="0">
                <a:solidFill>
                  <a:schemeClr val="tx1"/>
                </a:solidFill>
              </a:rPr>
              <a:t>Assistant Professor, CS, AIUB</a:t>
            </a:r>
          </a:p>
          <a:p>
            <a:r>
              <a:rPr lang="en-US" sz="2300" cap="none" dirty="0">
                <a:hlinkClick r:id="rId3"/>
              </a:rPr>
              <a:t>http://www.dit.hua.gr/~m.hasan</a:t>
            </a:r>
            <a:r>
              <a:rPr lang="en-US" sz="2300" cap="none" dirty="0"/>
              <a:t>   </a:t>
            </a:r>
          </a:p>
        </p:txBody>
      </p:sp>
      <p:pic>
        <p:nvPicPr>
          <p:cNvPr id="25" name="Picture 24">
            <a:hlinkClick r:id="rId4"/>
            <a:extLst>
              <a:ext uri="{FF2B5EF4-FFF2-40B4-BE49-F238E27FC236}">
                <a16:creationId xmlns:a16="http://schemas.microsoft.com/office/drawing/2014/main" id="{50ADB631-A102-4E27-9E4F-8BEAA32309AE}"/>
              </a:ext>
            </a:extLst>
          </p:cNvPr>
          <p:cNvPicPr>
            <a:picLocks noChangeAspect="1"/>
          </p:cNvPicPr>
          <p:nvPr/>
        </p:nvPicPr>
        <p:blipFill>
          <a:blip r:embed="rId5"/>
          <a:stretch>
            <a:fillRect/>
          </a:stretch>
        </p:blipFill>
        <p:spPr>
          <a:xfrm>
            <a:off x="4725936" y="5191026"/>
            <a:ext cx="775212" cy="762000"/>
          </a:xfrm>
          <a:prstGeom prst="rect">
            <a:avLst/>
          </a:prstGeom>
        </p:spPr>
      </p:pic>
      <p:pic>
        <p:nvPicPr>
          <p:cNvPr id="26" name="Picture 25">
            <a:hlinkClick r:id="rId6"/>
            <a:extLst>
              <a:ext uri="{FF2B5EF4-FFF2-40B4-BE49-F238E27FC236}">
                <a16:creationId xmlns:a16="http://schemas.microsoft.com/office/drawing/2014/main" id="{5178D95F-BBA9-4DB7-8929-D0378B8248EA}"/>
              </a:ext>
            </a:extLst>
          </p:cNvPr>
          <p:cNvPicPr>
            <a:picLocks noChangeAspect="1"/>
          </p:cNvPicPr>
          <p:nvPr/>
        </p:nvPicPr>
        <p:blipFill>
          <a:blip r:embed="rId7"/>
          <a:stretch>
            <a:fillRect/>
          </a:stretch>
        </p:blipFill>
        <p:spPr>
          <a:xfrm>
            <a:off x="8939933" y="5210199"/>
            <a:ext cx="1966006" cy="641961"/>
          </a:xfrm>
          <a:prstGeom prst="rect">
            <a:avLst/>
          </a:prstGeom>
        </p:spPr>
      </p:pic>
      <p:pic>
        <p:nvPicPr>
          <p:cNvPr id="27" name="Picture 26">
            <a:hlinkClick r:id="rId8"/>
            <a:extLst>
              <a:ext uri="{FF2B5EF4-FFF2-40B4-BE49-F238E27FC236}">
                <a16:creationId xmlns:a16="http://schemas.microsoft.com/office/drawing/2014/main" id="{6C55067C-425B-4011-BE53-FC42477C2FFE}"/>
              </a:ext>
            </a:extLst>
          </p:cNvPr>
          <p:cNvPicPr>
            <a:picLocks noChangeAspect="1"/>
          </p:cNvPicPr>
          <p:nvPr/>
        </p:nvPicPr>
        <p:blipFill>
          <a:blip r:embed="rId9"/>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Ioe</a:t>
            </a:r>
            <a:r>
              <a:rPr lang="en-GB" dirty="0"/>
              <a:t>  activity  CMP  Network  fragment</a:t>
            </a:r>
          </a:p>
        </p:txBody>
      </p:sp>
      <p:sp>
        <p:nvSpPr>
          <p:cNvPr id="4" name="Slide Number Placeholder 3"/>
          <p:cNvSpPr>
            <a:spLocks noGrp="1"/>
          </p:cNvSpPr>
          <p:nvPr>
            <p:ph type="sldNum" sz="quarter" idx="12"/>
          </p:nvPr>
        </p:nvSpPr>
        <p:spPr>
          <a:xfrm>
            <a:off x="11766177" y="605118"/>
            <a:ext cx="311523" cy="1083981"/>
          </a:xfrm>
        </p:spPr>
        <p:txBody>
          <a:bodyPr vert="vert270"/>
          <a:lstStyle/>
          <a:p>
            <a:r>
              <a:rPr lang="en-US" sz="1400" b="1" dirty="0"/>
              <a:t>Slide-</a:t>
            </a:r>
            <a:fld id="{D57F1E4F-1CFF-5643-939E-217C01CDF565}" type="slidenum">
              <a:rPr lang="en-US" sz="1400" b="1" smtClean="0"/>
              <a:pPr/>
              <a:t>10</a:t>
            </a:fld>
            <a:endParaRPr lang="en-US" sz="1400" b="1" dirty="0"/>
          </a:p>
        </p:txBody>
      </p:sp>
      <p:pic>
        <p:nvPicPr>
          <p:cNvPr id="5" name="Picture 11" descr="IOE Activity CPM Network"/>
          <p:cNvPicPr>
            <a:picLocks noChangeAspect="1" noChangeArrowheads="1"/>
          </p:cNvPicPr>
          <p:nvPr/>
        </p:nvPicPr>
        <p:blipFill>
          <a:blip r:embed="rId2" cstate="print"/>
          <a:srcRect/>
          <a:stretch>
            <a:fillRect/>
          </a:stretch>
        </p:blipFill>
        <p:spPr>
          <a:xfrm>
            <a:off x="431800" y="1825624"/>
            <a:ext cx="11303000" cy="4765675"/>
          </a:xfrm>
          <a:prstGeom prst="rect">
            <a:avLst/>
          </a:prstGeom>
          <a:noFill/>
        </p:spPr>
      </p:pic>
      <p:sp>
        <p:nvSpPr>
          <p:cNvPr id="6" name="Content Placeholder 2">
            <a:extLst>
              <a:ext uri="{FF2B5EF4-FFF2-40B4-BE49-F238E27FC236}">
                <a16:creationId xmlns:a16="http://schemas.microsoft.com/office/drawing/2014/main" id="{DE001118-6BF9-44A9-BE5B-9658B3ECB19E}"/>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310942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3962" y="524696"/>
            <a:ext cx="11029950" cy="625678"/>
          </a:xfrm>
        </p:spPr>
        <p:txBody>
          <a:bodyPr>
            <a:normAutofit/>
          </a:bodyPr>
          <a:lstStyle/>
          <a:p>
            <a:pPr algn="ctr"/>
            <a:r>
              <a:rPr lang="en-GB" dirty="0">
                <a:solidFill>
                  <a:srgbClr val="0070C0"/>
                </a:solidFill>
              </a:rPr>
              <a:t>Formulating  a  Network  model - PERT</a:t>
            </a:r>
          </a:p>
        </p:txBody>
      </p:sp>
      <p:sp>
        <p:nvSpPr>
          <p:cNvPr id="3" name="Content Placeholder 2"/>
          <p:cNvSpPr>
            <a:spLocks noGrp="1"/>
          </p:cNvSpPr>
          <p:nvPr>
            <p:ph idx="4294967295"/>
          </p:nvPr>
        </p:nvSpPr>
        <p:spPr>
          <a:xfrm>
            <a:off x="412955" y="1219508"/>
            <a:ext cx="11150600" cy="1730170"/>
          </a:xfrm>
        </p:spPr>
        <p:txBody>
          <a:bodyPr>
            <a:noAutofit/>
          </a:bodyPr>
          <a:lstStyle/>
          <a:p>
            <a:r>
              <a:rPr lang="en-US" sz="2200" dirty="0">
                <a:solidFill>
                  <a:srgbClr val="C00000"/>
                </a:solidFill>
              </a:rPr>
              <a:t>Constructing Precedence (priority) Networks </a:t>
            </a:r>
            <a:r>
              <a:rPr lang="en-US" sz="2200" dirty="0"/>
              <a:t>- the activity INSTALL cannot start until TEST has been completed (fig-6.9)</a:t>
            </a:r>
            <a:endParaRPr lang="en-US" sz="2200" dirty="0">
              <a:solidFill>
                <a:srgbClr val="C00000"/>
              </a:solidFill>
            </a:endParaRPr>
          </a:p>
          <a:p>
            <a:r>
              <a:rPr lang="en-US" sz="2200" dirty="0">
                <a:solidFill>
                  <a:srgbClr val="C00000"/>
                </a:solidFill>
              </a:rPr>
              <a:t>Precedents are the immediate preceding activities </a:t>
            </a:r>
            <a:r>
              <a:rPr lang="en-US" sz="2200" dirty="0"/>
              <a:t>– CODE &amp; DATA-TAKE-ON are not taken in into consideration as the precedents of INSTALL</a:t>
            </a:r>
          </a:p>
        </p:txBody>
      </p:sp>
      <p:pic>
        <p:nvPicPr>
          <p:cNvPr id="5" name="Picture 7" descr="Precendence Network Fragment"/>
          <p:cNvPicPr>
            <a:picLocks noChangeAspect="1" noChangeArrowheads="1"/>
          </p:cNvPicPr>
          <p:nvPr/>
        </p:nvPicPr>
        <p:blipFill>
          <a:blip r:embed="rId2" cstate="print"/>
          <a:srcRect/>
          <a:stretch>
            <a:fillRect/>
          </a:stretch>
        </p:blipFill>
        <p:spPr>
          <a:xfrm>
            <a:off x="1114323" y="3310193"/>
            <a:ext cx="10236200" cy="2844800"/>
          </a:xfrm>
          <a:prstGeom prst="rect">
            <a:avLst/>
          </a:prstGeom>
          <a:noFill/>
        </p:spPr>
      </p:pic>
      <p:sp>
        <p:nvSpPr>
          <p:cNvPr id="6" name="Content Placeholder 2">
            <a:extLst>
              <a:ext uri="{FF2B5EF4-FFF2-40B4-BE49-F238E27FC236}">
                <a16:creationId xmlns:a16="http://schemas.microsoft.com/office/drawing/2014/main" id="{D867FABF-677D-4811-B684-CCF60E32A499}"/>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7" name="Slide Number Placeholder 3">
            <a:extLst>
              <a:ext uri="{FF2B5EF4-FFF2-40B4-BE49-F238E27FC236}">
                <a16:creationId xmlns:a16="http://schemas.microsoft.com/office/drawing/2014/main" id="{E076BD87-C942-4108-82F0-341BC4F51ACF}"/>
              </a:ext>
            </a:extLst>
          </p:cNvPr>
          <p:cNvSpPr txBox="1">
            <a:spLocks/>
          </p:cNvSpPr>
          <p:nvPr/>
        </p:nvSpPr>
        <p:spPr>
          <a:xfrm rot="5400000">
            <a:off x="11196149" y="251534"/>
            <a:ext cx="249407" cy="808226"/>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Slide-</a:t>
            </a:r>
            <a:fld id="{D57F1E4F-1CFF-5643-939E-217C01CDF565}" type="slidenum">
              <a:rPr lang="en-US" sz="1400" b="1" smtClean="0"/>
              <a:pPr/>
              <a:t>11</a:t>
            </a:fld>
            <a:endParaRPr lang="en-US" sz="1400" b="1" dirty="0"/>
          </a:p>
        </p:txBody>
      </p:sp>
    </p:spTree>
    <p:extLst>
      <p:ext uri="{BB962C8B-B14F-4D97-AF65-F5344CB8AC3E}">
        <p14:creationId xmlns:p14="http://schemas.microsoft.com/office/powerpoint/2010/main" val="1952252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0942" y="568939"/>
            <a:ext cx="11029950" cy="522441"/>
          </a:xfrm>
        </p:spPr>
        <p:txBody>
          <a:bodyPr/>
          <a:lstStyle/>
          <a:p>
            <a:pPr algn="ctr"/>
            <a:r>
              <a:rPr lang="en-GB" dirty="0">
                <a:solidFill>
                  <a:srgbClr val="0070C0"/>
                </a:solidFill>
              </a:rPr>
              <a:t>Formulating  a  Network  model</a:t>
            </a:r>
          </a:p>
        </p:txBody>
      </p:sp>
      <p:sp>
        <p:nvSpPr>
          <p:cNvPr id="3" name="Content Placeholder 2"/>
          <p:cNvSpPr>
            <a:spLocks noGrp="1"/>
          </p:cNvSpPr>
          <p:nvPr>
            <p:ph idx="4294967295"/>
          </p:nvPr>
        </p:nvSpPr>
        <p:spPr>
          <a:xfrm>
            <a:off x="221226" y="1440733"/>
            <a:ext cx="11239500" cy="4594225"/>
          </a:xfrm>
        </p:spPr>
        <p:txBody>
          <a:bodyPr>
            <a:noAutofit/>
          </a:bodyPr>
          <a:lstStyle/>
          <a:p>
            <a:r>
              <a:rPr lang="en-US" sz="2200" dirty="0">
                <a:solidFill>
                  <a:srgbClr val="C00000"/>
                </a:solidFill>
              </a:rPr>
              <a:t>A project network should only have one start node </a:t>
            </a:r>
            <a:r>
              <a:rPr lang="en-US" sz="2200" dirty="0"/>
              <a:t>- it does not have to wait for any other activities to be completed.</a:t>
            </a:r>
          </a:p>
          <a:p>
            <a:r>
              <a:rPr lang="en-US" sz="2200" dirty="0">
                <a:solidFill>
                  <a:srgbClr val="C00000"/>
                </a:solidFill>
              </a:rPr>
              <a:t>A project network should only have one end node </a:t>
            </a:r>
            <a:r>
              <a:rPr lang="en-US" sz="2200" dirty="0"/>
              <a:t>- project may only finish once</a:t>
            </a:r>
          </a:p>
          <a:p>
            <a:r>
              <a:rPr lang="en-US" sz="2200" dirty="0">
                <a:solidFill>
                  <a:srgbClr val="C00000"/>
                </a:solidFill>
              </a:rPr>
              <a:t>Links have duration </a:t>
            </a:r>
            <a:r>
              <a:rPr lang="en-US" sz="2200" dirty="0"/>
              <a:t>– a link represents an activity</a:t>
            </a:r>
          </a:p>
          <a:p>
            <a:r>
              <a:rPr lang="en-US" sz="2200" dirty="0">
                <a:solidFill>
                  <a:srgbClr val="C00000"/>
                </a:solidFill>
              </a:rPr>
              <a:t>Nodes have no duration </a:t>
            </a:r>
            <a:r>
              <a:rPr lang="en-US" sz="2200" dirty="0"/>
              <a:t>– nodes are events as such instantaneous points of time. </a:t>
            </a:r>
          </a:p>
          <a:p>
            <a:r>
              <a:rPr lang="en-US" sz="2200" dirty="0">
                <a:solidFill>
                  <a:srgbClr val="C00000"/>
                </a:solidFill>
              </a:rPr>
              <a:t>Time moves from left to right </a:t>
            </a:r>
            <a:r>
              <a:rPr lang="en-US" sz="2200" dirty="0"/>
              <a:t>– usually</a:t>
            </a:r>
            <a:br>
              <a:rPr lang="en-US" sz="2200" dirty="0"/>
            </a:br>
            <a:r>
              <a:rPr lang="en-US" sz="2200" dirty="0"/>
              <a:t>indication of an arrow is left-to-right</a:t>
            </a:r>
            <a:endParaRPr lang="en-US" sz="2200" dirty="0">
              <a:solidFill>
                <a:srgbClr val="C00000"/>
              </a:solidFill>
            </a:endParaRPr>
          </a:p>
          <a:p>
            <a:r>
              <a:rPr lang="en-US" sz="2200" dirty="0">
                <a:solidFill>
                  <a:srgbClr val="C00000"/>
                </a:solidFill>
              </a:rPr>
              <a:t>A network should not contain loops </a:t>
            </a:r>
            <a:r>
              <a:rPr lang="en-US" sz="2200" dirty="0"/>
              <a:t>–</a:t>
            </a:r>
            <a:br>
              <a:rPr lang="en-US" sz="2200" dirty="0"/>
            </a:br>
            <a:r>
              <a:rPr lang="en-US" sz="2200" dirty="0"/>
              <a:t>a loop is an error in that it represents</a:t>
            </a:r>
            <a:br>
              <a:rPr lang="en-US" sz="2200" dirty="0"/>
            </a:br>
            <a:r>
              <a:rPr lang="en-US" sz="2200" dirty="0"/>
              <a:t>a situation that cannot occur in practice</a:t>
            </a:r>
          </a:p>
          <a:p>
            <a:endParaRPr lang="en-US" sz="2200" dirty="0"/>
          </a:p>
        </p:txBody>
      </p:sp>
      <p:pic>
        <p:nvPicPr>
          <p:cNvPr id="5" name="Picture 7" descr="Activity Network Loop"/>
          <p:cNvPicPr>
            <a:picLocks noChangeAspect="1" noChangeArrowheads="1"/>
          </p:cNvPicPr>
          <p:nvPr/>
        </p:nvPicPr>
        <p:blipFill>
          <a:blip r:embed="rId2" cstate="print"/>
          <a:srcRect/>
          <a:stretch>
            <a:fillRect/>
          </a:stretch>
        </p:blipFill>
        <p:spPr>
          <a:xfrm>
            <a:off x="5549900" y="3916516"/>
            <a:ext cx="6642100" cy="2794001"/>
          </a:xfrm>
          <a:prstGeom prst="rect">
            <a:avLst/>
          </a:prstGeom>
          <a:noFill/>
        </p:spPr>
      </p:pic>
      <p:sp>
        <p:nvSpPr>
          <p:cNvPr id="6" name="Content Placeholder 2">
            <a:extLst>
              <a:ext uri="{FF2B5EF4-FFF2-40B4-BE49-F238E27FC236}">
                <a16:creationId xmlns:a16="http://schemas.microsoft.com/office/drawing/2014/main" id="{3E59F1F1-5BED-4E69-AF7C-748665345179}"/>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7" name="Slide Number Placeholder 3">
            <a:extLst>
              <a:ext uri="{FF2B5EF4-FFF2-40B4-BE49-F238E27FC236}">
                <a16:creationId xmlns:a16="http://schemas.microsoft.com/office/drawing/2014/main" id="{66A42E60-D6FC-41F5-B633-8D76EF5A5403}"/>
              </a:ext>
            </a:extLst>
          </p:cNvPr>
          <p:cNvSpPr txBox="1">
            <a:spLocks/>
          </p:cNvSpPr>
          <p:nvPr/>
        </p:nvSpPr>
        <p:spPr>
          <a:xfrm rot="5400000">
            <a:off x="11196149" y="251534"/>
            <a:ext cx="249407" cy="808226"/>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Slide-</a:t>
            </a:r>
            <a:fld id="{D57F1E4F-1CFF-5643-939E-217C01CDF565}" type="slidenum">
              <a:rPr lang="en-US" sz="1400" b="1" smtClean="0"/>
              <a:pPr/>
              <a:t>12</a:t>
            </a:fld>
            <a:endParaRPr lang="en-US" sz="1400" b="1" dirty="0"/>
          </a:p>
        </p:txBody>
      </p:sp>
    </p:spTree>
    <p:extLst>
      <p:ext uri="{BB962C8B-B14F-4D97-AF65-F5344CB8AC3E}">
        <p14:creationId xmlns:p14="http://schemas.microsoft.com/office/powerpoint/2010/main" val="2973855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34180" y="524695"/>
            <a:ext cx="11029950" cy="566686"/>
          </a:xfrm>
        </p:spPr>
        <p:txBody>
          <a:bodyPr/>
          <a:lstStyle/>
          <a:p>
            <a:pPr algn="ctr"/>
            <a:r>
              <a:rPr lang="en-GB" dirty="0">
                <a:solidFill>
                  <a:srgbClr val="0070C0"/>
                </a:solidFill>
              </a:rPr>
              <a:t>Formulating  a  Network  model</a:t>
            </a:r>
          </a:p>
        </p:txBody>
      </p:sp>
      <p:sp>
        <p:nvSpPr>
          <p:cNvPr id="3" name="Content Placeholder 2"/>
          <p:cNvSpPr>
            <a:spLocks noGrp="1"/>
          </p:cNvSpPr>
          <p:nvPr>
            <p:ph idx="4294967295"/>
          </p:nvPr>
        </p:nvSpPr>
        <p:spPr>
          <a:xfrm>
            <a:off x="781665" y="1131018"/>
            <a:ext cx="11150600" cy="845266"/>
          </a:xfrm>
        </p:spPr>
        <p:txBody>
          <a:bodyPr>
            <a:noAutofit/>
          </a:bodyPr>
          <a:lstStyle/>
          <a:p>
            <a:r>
              <a:rPr lang="en-US" sz="2200" dirty="0">
                <a:solidFill>
                  <a:srgbClr val="C00000"/>
                </a:solidFill>
              </a:rPr>
              <a:t>A network should not contain dangles </a:t>
            </a:r>
            <a:r>
              <a:rPr lang="en-US" sz="2200" dirty="0"/>
              <a:t>– loosely coupled node suggests two project completion points </a:t>
            </a:r>
          </a:p>
        </p:txBody>
      </p:sp>
      <p:pic>
        <p:nvPicPr>
          <p:cNvPr id="5" name="Picture 11" descr="Activity Network Dangle"/>
          <p:cNvPicPr>
            <a:picLocks noChangeAspect="1" noChangeArrowheads="1"/>
          </p:cNvPicPr>
          <p:nvPr/>
        </p:nvPicPr>
        <p:blipFill>
          <a:blip r:embed="rId2" cstate="print"/>
          <a:srcRect/>
          <a:stretch>
            <a:fillRect/>
          </a:stretch>
        </p:blipFill>
        <p:spPr>
          <a:xfrm>
            <a:off x="723900" y="2239297"/>
            <a:ext cx="11074400" cy="4191000"/>
          </a:xfrm>
          <a:prstGeom prst="rect">
            <a:avLst/>
          </a:prstGeom>
          <a:noFill/>
        </p:spPr>
      </p:pic>
      <p:sp>
        <p:nvSpPr>
          <p:cNvPr id="6" name="Content Placeholder 2">
            <a:extLst>
              <a:ext uri="{FF2B5EF4-FFF2-40B4-BE49-F238E27FC236}">
                <a16:creationId xmlns:a16="http://schemas.microsoft.com/office/drawing/2014/main" id="{9561AA8D-8D98-4835-8E2F-7A74F7D4DAEC}"/>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7" name="Slide Number Placeholder 3">
            <a:extLst>
              <a:ext uri="{FF2B5EF4-FFF2-40B4-BE49-F238E27FC236}">
                <a16:creationId xmlns:a16="http://schemas.microsoft.com/office/drawing/2014/main" id="{3E77C05D-D3D9-4A27-8BBE-7A3D4984108F}"/>
              </a:ext>
            </a:extLst>
          </p:cNvPr>
          <p:cNvSpPr txBox="1">
            <a:spLocks/>
          </p:cNvSpPr>
          <p:nvPr/>
        </p:nvSpPr>
        <p:spPr>
          <a:xfrm rot="5400000">
            <a:off x="11196149" y="251534"/>
            <a:ext cx="249407" cy="808226"/>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Slide-</a:t>
            </a:r>
            <a:fld id="{D57F1E4F-1CFF-5643-939E-217C01CDF565}" type="slidenum">
              <a:rPr lang="en-US" sz="1400" b="1" smtClean="0"/>
              <a:pPr/>
              <a:t>13</a:t>
            </a:fld>
            <a:endParaRPr lang="en-US" sz="1400" b="1" dirty="0"/>
          </a:p>
        </p:txBody>
      </p:sp>
    </p:spTree>
    <p:extLst>
      <p:ext uri="{BB962C8B-B14F-4D97-AF65-F5344CB8AC3E}">
        <p14:creationId xmlns:p14="http://schemas.microsoft.com/office/powerpoint/2010/main" val="4218621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Formulating  a  Network  model</a:t>
            </a:r>
          </a:p>
        </p:txBody>
      </p:sp>
      <p:sp>
        <p:nvSpPr>
          <p:cNvPr id="3" name="Content Placeholder 2"/>
          <p:cNvSpPr>
            <a:spLocks noGrp="1"/>
          </p:cNvSpPr>
          <p:nvPr>
            <p:ph idx="1"/>
          </p:nvPr>
        </p:nvSpPr>
        <p:spPr>
          <a:xfrm>
            <a:off x="520698" y="2034904"/>
            <a:ext cx="11150600" cy="4594496"/>
          </a:xfrm>
        </p:spPr>
        <p:txBody>
          <a:bodyPr>
            <a:noAutofit/>
          </a:bodyPr>
          <a:lstStyle/>
          <a:p>
            <a:r>
              <a:rPr lang="en-US" sz="2000" dirty="0">
                <a:solidFill>
                  <a:srgbClr val="C00000"/>
                </a:solidFill>
              </a:rPr>
              <a:t>Representing lagged activities </a:t>
            </a:r>
            <a:r>
              <a:rPr lang="en-US" sz="2000" dirty="0"/>
              <a:t>– in case of undertake two activities in parallel, where the activities are lagged because a stage in one activity must be completed before the other may proceed. </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
        <p:nvSpPr>
          <p:cNvPr id="4" name="Slide Number Placeholder 3"/>
          <p:cNvSpPr>
            <a:spLocks noGrp="1"/>
          </p:cNvSpPr>
          <p:nvPr>
            <p:ph type="sldNum" sz="quarter" idx="12"/>
          </p:nvPr>
        </p:nvSpPr>
        <p:spPr>
          <a:xfrm>
            <a:off x="11766177" y="605118"/>
            <a:ext cx="311523" cy="1083981"/>
          </a:xfrm>
        </p:spPr>
        <p:txBody>
          <a:bodyPr vert="vert270"/>
          <a:lstStyle/>
          <a:p>
            <a:r>
              <a:rPr lang="en-US" sz="1400" b="1" dirty="0"/>
              <a:t>Slide-</a:t>
            </a:r>
            <a:fld id="{D57F1E4F-1CFF-5643-939E-217C01CDF565}" type="slidenum">
              <a:rPr lang="en-US" sz="1400" b="1" smtClean="0"/>
              <a:pPr/>
              <a:t>14</a:t>
            </a:fld>
            <a:endParaRPr lang="en-US" sz="1400" b="1" dirty="0"/>
          </a:p>
        </p:txBody>
      </p:sp>
      <p:pic>
        <p:nvPicPr>
          <p:cNvPr id="5" name="Picture 11" descr="Activity Network Lag"/>
          <p:cNvPicPr>
            <a:picLocks noChangeAspect="1" noChangeArrowheads="1"/>
          </p:cNvPicPr>
          <p:nvPr/>
        </p:nvPicPr>
        <p:blipFill>
          <a:blip r:embed="rId2" cstate="print"/>
          <a:srcRect/>
          <a:stretch>
            <a:fillRect/>
          </a:stretch>
        </p:blipFill>
        <p:spPr>
          <a:xfrm>
            <a:off x="838197" y="2971799"/>
            <a:ext cx="10515601" cy="3479801"/>
          </a:xfrm>
          <a:prstGeom prst="rect">
            <a:avLst/>
          </a:prstGeom>
          <a:noFill/>
        </p:spPr>
      </p:pic>
      <p:sp>
        <p:nvSpPr>
          <p:cNvPr id="6" name="Content Placeholder 2">
            <a:extLst>
              <a:ext uri="{FF2B5EF4-FFF2-40B4-BE49-F238E27FC236}">
                <a16:creationId xmlns:a16="http://schemas.microsoft.com/office/drawing/2014/main" id="{F555DE35-D9FB-4B36-B026-9A34E3EEB9A2}"/>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167599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 activity example</a:t>
            </a:r>
          </a:p>
        </p:txBody>
      </p:sp>
      <p:sp>
        <p:nvSpPr>
          <p:cNvPr id="4" name="Slide Number Placeholder 3"/>
          <p:cNvSpPr>
            <a:spLocks noGrp="1"/>
          </p:cNvSpPr>
          <p:nvPr>
            <p:ph type="sldNum" sz="quarter" idx="12"/>
          </p:nvPr>
        </p:nvSpPr>
        <p:spPr>
          <a:xfrm>
            <a:off x="11766177" y="605118"/>
            <a:ext cx="311523" cy="1083981"/>
          </a:xfrm>
        </p:spPr>
        <p:txBody>
          <a:bodyPr vert="vert270"/>
          <a:lstStyle/>
          <a:p>
            <a:r>
              <a:rPr lang="en-US" sz="1400" b="1" dirty="0"/>
              <a:t>Slide-</a:t>
            </a:r>
            <a:fld id="{D57F1E4F-1CFF-5643-939E-217C01CDF565}" type="slidenum">
              <a:rPr lang="en-US" sz="1400" b="1" smtClean="0"/>
              <a:pPr/>
              <a:t>15</a:t>
            </a:fld>
            <a:endParaRPr lang="en-US" sz="1400" b="1" dirty="0"/>
          </a:p>
        </p:txBody>
      </p:sp>
      <p:pic>
        <p:nvPicPr>
          <p:cNvPr id="7" name="Picture 7" descr="Example Project Activities"/>
          <p:cNvPicPr>
            <a:picLocks noChangeAspect="1" noChangeArrowheads="1"/>
          </p:cNvPicPr>
          <p:nvPr/>
        </p:nvPicPr>
        <p:blipFill>
          <a:blip r:embed="rId2" cstate="print"/>
          <a:srcRect/>
          <a:stretch>
            <a:fillRect/>
          </a:stretch>
        </p:blipFill>
        <p:spPr>
          <a:xfrm>
            <a:off x="981890" y="1982379"/>
            <a:ext cx="10515601" cy="4353930"/>
          </a:xfrm>
          <a:prstGeom prst="rect">
            <a:avLst/>
          </a:prstGeom>
          <a:noFill/>
        </p:spPr>
      </p:pic>
      <p:sp>
        <p:nvSpPr>
          <p:cNvPr id="5" name="Content Placeholder 2">
            <a:extLst>
              <a:ext uri="{FF2B5EF4-FFF2-40B4-BE49-F238E27FC236}">
                <a16:creationId xmlns:a16="http://schemas.microsoft.com/office/drawing/2014/main" id="{4D74EACF-6F03-437D-8197-26D8532F4156}"/>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532273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Formulating  a  Network  model</a:t>
            </a:r>
          </a:p>
        </p:txBody>
      </p:sp>
      <p:sp>
        <p:nvSpPr>
          <p:cNvPr id="3" name="Content Placeholder 2"/>
          <p:cNvSpPr>
            <a:spLocks noGrp="1"/>
          </p:cNvSpPr>
          <p:nvPr>
            <p:ph idx="1"/>
          </p:nvPr>
        </p:nvSpPr>
        <p:spPr>
          <a:xfrm>
            <a:off x="482600" y="1971404"/>
            <a:ext cx="11150600" cy="4480196"/>
          </a:xfrm>
        </p:spPr>
        <p:txBody>
          <a:bodyPr>
            <a:noAutofit/>
          </a:bodyPr>
          <a:lstStyle/>
          <a:p>
            <a:r>
              <a:rPr lang="en-US" sz="2000" dirty="0">
                <a:solidFill>
                  <a:srgbClr val="C00000"/>
                </a:solidFill>
              </a:rPr>
              <a:t>Labeling conventions</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
        <p:nvSpPr>
          <p:cNvPr id="4" name="Slide Number Placeholder 3"/>
          <p:cNvSpPr>
            <a:spLocks noGrp="1"/>
          </p:cNvSpPr>
          <p:nvPr>
            <p:ph type="sldNum" sz="quarter" idx="12"/>
          </p:nvPr>
        </p:nvSpPr>
        <p:spPr>
          <a:xfrm>
            <a:off x="11766177" y="605118"/>
            <a:ext cx="311523" cy="1083981"/>
          </a:xfrm>
        </p:spPr>
        <p:txBody>
          <a:bodyPr vert="vert270"/>
          <a:lstStyle/>
          <a:p>
            <a:r>
              <a:rPr lang="en-US" sz="1400" b="1" dirty="0"/>
              <a:t>Slide-</a:t>
            </a:r>
            <a:fld id="{D57F1E4F-1CFF-5643-939E-217C01CDF565}" type="slidenum">
              <a:rPr lang="en-US" sz="1400" b="1" smtClean="0"/>
              <a:pPr/>
              <a:t>16</a:t>
            </a:fld>
            <a:endParaRPr lang="en-US" sz="1400" b="1" dirty="0"/>
          </a:p>
        </p:txBody>
      </p:sp>
      <p:pic>
        <p:nvPicPr>
          <p:cNvPr id="6" name="Picture 11" descr="Activity Node"/>
          <p:cNvPicPr>
            <a:picLocks noChangeAspect="1" noChangeArrowheads="1"/>
          </p:cNvPicPr>
          <p:nvPr/>
        </p:nvPicPr>
        <p:blipFill>
          <a:blip r:embed="rId2" cstate="print"/>
          <a:srcRect/>
          <a:stretch>
            <a:fillRect/>
          </a:stretch>
        </p:blipFill>
        <p:spPr>
          <a:xfrm>
            <a:off x="711199" y="2362200"/>
            <a:ext cx="10515601" cy="4152900"/>
          </a:xfrm>
          <a:prstGeom prst="rect">
            <a:avLst/>
          </a:prstGeom>
          <a:noFill/>
        </p:spPr>
      </p:pic>
      <p:sp>
        <p:nvSpPr>
          <p:cNvPr id="7" name="Content Placeholder 2">
            <a:extLst>
              <a:ext uri="{FF2B5EF4-FFF2-40B4-BE49-F238E27FC236}">
                <a16:creationId xmlns:a16="http://schemas.microsoft.com/office/drawing/2014/main" id="{868BB978-0CC5-45D3-AF80-67C37111DC26}"/>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4196306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Formulating  a  Network  model 1</a:t>
            </a:r>
          </a:p>
        </p:txBody>
      </p:sp>
      <p:sp>
        <p:nvSpPr>
          <p:cNvPr id="3" name="Content Placeholder 2"/>
          <p:cNvSpPr>
            <a:spLocks noGrp="1"/>
          </p:cNvSpPr>
          <p:nvPr>
            <p:ph idx="1"/>
          </p:nvPr>
        </p:nvSpPr>
        <p:spPr>
          <a:xfrm>
            <a:off x="482600" y="1971404"/>
            <a:ext cx="11150600" cy="392973"/>
          </a:xfrm>
        </p:spPr>
        <p:txBody>
          <a:bodyPr>
            <a:noAutofit/>
          </a:bodyPr>
          <a:lstStyle/>
          <a:p>
            <a:r>
              <a:rPr lang="en-US" sz="2000" dirty="0">
                <a:solidFill>
                  <a:srgbClr val="C00000"/>
                </a:solidFill>
              </a:rPr>
              <a:t>Duration = table 6.1</a:t>
            </a:r>
            <a:endParaRPr lang="en-US" sz="2000" dirty="0"/>
          </a:p>
        </p:txBody>
      </p:sp>
      <p:sp>
        <p:nvSpPr>
          <p:cNvPr id="4" name="Slide Number Placeholder 3"/>
          <p:cNvSpPr>
            <a:spLocks noGrp="1"/>
          </p:cNvSpPr>
          <p:nvPr>
            <p:ph type="sldNum" sz="quarter" idx="12"/>
          </p:nvPr>
        </p:nvSpPr>
        <p:spPr>
          <a:xfrm>
            <a:off x="11766177" y="605118"/>
            <a:ext cx="311523" cy="1083981"/>
          </a:xfrm>
        </p:spPr>
        <p:txBody>
          <a:bodyPr vert="vert270"/>
          <a:lstStyle/>
          <a:p>
            <a:r>
              <a:rPr lang="en-US" sz="1400" b="1" dirty="0"/>
              <a:t>Slide-</a:t>
            </a:r>
            <a:fld id="{D57F1E4F-1CFF-5643-939E-217C01CDF565}" type="slidenum">
              <a:rPr lang="en-US" sz="1400" b="1" smtClean="0"/>
              <a:pPr/>
              <a:t>17</a:t>
            </a:fld>
            <a:endParaRPr lang="en-US" sz="1400" b="1" dirty="0"/>
          </a:p>
        </p:txBody>
      </p:sp>
      <p:graphicFrame>
        <p:nvGraphicFramePr>
          <p:cNvPr id="10" name="Table 9"/>
          <p:cNvGraphicFramePr>
            <a:graphicFrameLocks noGrp="1"/>
          </p:cNvGraphicFramePr>
          <p:nvPr/>
        </p:nvGraphicFramePr>
        <p:xfrm>
          <a:off x="1807065" y="2936872"/>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a:effectLst/>
                        </a:rPr>
                        <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6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lnSpc>
                          <a:spcPct val="115000"/>
                        </a:lnSpc>
                        <a:spcBef>
                          <a:spcPts val="0"/>
                        </a:spcBef>
                        <a:spcAft>
                          <a:spcPts val="0"/>
                        </a:spcAft>
                      </a:pPr>
                      <a:r>
                        <a:rPr lang="en-US" sz="1100" dirty="0">
                          <a:effectLst/>
                        </a:rPr>
                        <a:t>    </a:t>
                      </a:r>
                      <a:r>
                        <a:rPr lang="en-US" sz="1300" dirty="0">
                          <a:effectLst/>
                        </a:rPr>
                        <a:t>Hardware </a:t>
                      </a:r>
                      <a:br>
                        <a:rPr lang="en-US" sz="1300" dirty="0">
                          <a:effectLst/>
                        </a:rPr>
                      </a:br>
                      <a:r>
                        <a:rPr lang="en-US" sz="1300" dirty="0">
                          <a:effectLst/>
                        </a:rPr>
                        <a:t>     Selection</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1" name="Table 10"/>
          <p:cNvGraphicFramePr>
            <a:graphicFrameLocks noGrp="1"/>
          </p:cNvGraphicFramePr>
          <p:nvPr/>
        </p:nvGraphicFramePr>
        <p:xfrm>
          <a:off x="1807065" y="4145853"/>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4</a:t>
                      </a:r>
                      <a:r>
                        <a:rPr lang="en-US" sz="1100" baseline="0" dirty="0">
                          <a:effectLst/>
                          <a:latin typeface="+mn-lt"/>
                          <a:ea typeface="+mn-ea"/>
                          <a:cs typeface="+mn-cs"/>
                        </a:rPr>
                        <a:t> </a:t>
                      </a:r>
                      <a:r>
                        <a:rPr lang="en-US" sz="1100" dirty="0">
                          <a:effectLst/>
                          <a:latin typeface="+mn-lt"/>
                          <a:ea typeface="+mn-ea"/>
                          <a:cs typeface="+mn-cs"/>
                        </a:rPr>
                        <a:t>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lnSpc>
                          <a:spcPct val="115000"/>
                        </a:lnSpc>
                        <a:spcBef>
                          <a:spcPts val="0"/>
                        </a:spcBef>
                        <a:spcAft>
                          <a:spcPts val="0"/>
                        </a:spcAft>
                      </a:pPr>
                      <a:r>
                        <a:rPr lang="en-US" sz="1300" dirty="0">
                          <a:effectLst/>
                        </a:rPr>
                        <a:t>   Software </a:t>
                      </a:r>
                      <a:br>
                        <a:rPr lang="en-US" sz="1300" dirty="0">
                          <a:effectLst/>
                        </a:rPr>
                      </a:br>
                      <a:r>
                        <a:rPr lang="en-US" sz="1300" dirty="0">
                          <a:effectLst/>
                        </a:rPr>
                        <a:t>    Design</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2" name="Table 11"/>
          <p:cNvGraphicFramePr>
            <a:graphicFrameLocks noGrp="1"/>
          </p:cNvGraphicFramePr>
          <p:nvPr/>
        </p:nvGraphicFramePr>
        <p:xfrm>
          <a:off x="1807065" y="5431319"/>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10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lnSpc>
                          <a:spcPct val="115000"/>
                        </a:lnSpc>
                        <a:spcBef>
                          <a:spcPts val="0"/>
                        </a:spcBef>
                        <a:spcAft>
                          <a:spcPts val="0"/>
                        </a:spcAft>
                      </a:pPr>
                      <a:r>
                        <a:rPr lang="en-US" sz="1100" dirty="0">
                          <a:effectLst/>
                        </a:rPr>
                        <a:t> </a:t>
                      </a:r>
                      <a:r>
                        <a:rPr lang="en-US" sz="1300" dirty="0">
                          <a:effectLst/>
                        </a:rPr>
                        <a:t>User Manual</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3" name="Table 12"/>
          <p:cNvGraphicFramePr>
            <a:graphicFrameLocks noGrp="1"/>
          </p:cNvGraphicFramePr>
          <p:nvPr/>
        </p:nvGraphicFramePr>
        <p:xfrm>
          <a:off x="4715728" y="2912742"/>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3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solidFill>
                            <a:srgbClr val="FF0000"/>
                          </a:solidFill>
                          <a:effectLst/>
                        </a:rPr>
                        <a:t> </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  </a:t>
                      </a:r>
                      <a:r>
                        <a:rPr lang="en-US" sz="1300" dirty="0">
                          <a:solidFill>
                            <a:schemeClr val="tx1"/>
                          </a:solidFill>
                          <a:effectLst/>
                        </a:rPr>
                        <a:t>Install </a:t>
                      </a:r>
                      <a:br>
                        <a:rPr lang="en-US" sz="1300" dirty="0">
                          <a:solidFill>
                            <a:schemeClr val="tx1"/>
                          </a:solidFill>
                          <a:effectLst/>
                        </a:rPr>
                      </a:br>
                      <a:r>
                        <a:rPr lang="en-US" sz="1300" dirty="0">
                          <a:solidFill>
                            <a:schemeClr val="tx1"/>
                          </a:solidFill>
                          <a:effectLst/>
                        </a:rPr>
                        <a:t>  Hardware</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4" name="Table 13"/>
          <p:cNvGraphicFramePr>
            <a:graphicFrameLocks noGrp="1"/>
          </p:cNvGraphicFramePr>
          <p:nvPr/>
        </p:nvGraphicFramePr>
        <p:xfrm>
          <a:off x="4715728" y="4132739"/>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4</a:t>
                      </a:r>
                      <a:r>
                        <a:rPr lang="en-US" sz="1100" baseline="0" dirty="0">
                          <a:effectLst/>
                          <a:latin typeface="+mn-lt"/>
                          <a:ea typeface="+mn-ea"/>
                          <a:cs typeface="+mn-cs"/>
                        </a:rPr>
                        <a:t>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lnSpc>
                          <a:spcPct val="115000"/>
                        </a:lnSpc>
                        <a:spcBef>
                          <a:spcPts val="0"/>
                        </a:spcBef>
                        <a:spcAft>
                          <a:spcPts val="0"/>
                        </a:spcAft>
                      </a:pPr>
                      <a:r>
                        <a:rPr lang="en-US" sz="1300" dirty="0">
                          <a:effectLst/>
                        </a:rPr>
                        <a:t> Code and Test</a:t>
                      </a:r>
                      <a:br>
                        <a:rPr lang="en-US" sz="1300" dirty="0">
                          <a:effectLst/>
                        </a:rPr>
                      </a:br>
                      <a:r>
                        <a:rPr lang="en-US" sz="1300" dirty="0">
                          <a:effectLst/>
                        </a:rPr>
                        <a:t>      Software </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5" name="Table 14"/>
          <p:cNvGraphicFramePr>
            <a:graphicFrameLocks noGrp="1"/>
          </p:cNvGraphicFramePr>
          <p:nvPr/>
        </p:nvGraphicFramePr>
        <p:xfrm>
          <a:off x="4715728" y="5230921"/>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3</a:t>
                      </a:r>
                      <a:r>
                        <a:rPr lang="en-US" sz="1100" baseline="0" dirty="0">
                          <a:effectLst/>
                          <a:latin typeface="+mn-lt"/>
                          <a:ea typeface="+mn-ea"/>
                          <a:cs typeface="+mn-cs"/>
                        </a:rPr>
                        <a:t>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lnSpc>
                          <a:spcPct val="115000"/>
                        </a:lnSpc>
                        <a:spcBef>
                          <a:spcPts val="0"/>
                        </a:spcBef>
                        <a:spcAft>
                          <a:spcPts val="0"/>
                        </a:spcAft>
                      </a:pPr>
                      <a:r>
                        <a:rPr lang="en-US" sz="1100" dirty="0">
                          <a:effectLst/>
                        </a:rPr>
                        <a:t> </a:t>
                      </a:r>
                      <a:r>
                        <a:rPr lang="en-US" sz="1300" dirty="0">
                          <a:effectLst/>
                        </a:rPr>
                        <a:t>File take-on</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6" name="Table 15"/>
          <p:cNvGraphicFramePr>
            <a:graphicFrameLocks noGrp="1"/>
          </p:cNvGraphicFramePr>
          <p:nvPr/>
        </p:nvGraphicFramePr>
        <p:xfrm>
          <a:off x="7624391" y="4145853"/>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2</a:t>
                      </a:r>
                      <a:r>
                        <a:rPr lang="en-US" sz="1100" baseline="0" dirty="0">
                          <a:effectLst/>
                          <a:latin typeface="+mn-lt"/>
                          <a:ea typeface="+mn-ea"/>
                          <a:cs typeface="+mn-cs"/>
                        </a:rPr>
                        <a:t>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lnSpc>
                          <a:spcPct val="115000"/>
                        </a:lnSpc>
                        <a:spcBef>
                          <a:spcPts val="0"/>
                        </a:spcBef>
                        <a:spcAft>
                          <a:spcPts val="0"/>
                        </a:spcAft>
                      </a:pPr>
                      <a:r>
                        <a:rPr lang="en-US" sz="1300" dirty="0">
                          <a:effectLst/>
                        </a:rPr>
                        <a:t>Install and test</a:t>
                      </a:r>
                      <a:br>
                        <a:rPr lang="en-US" sz="1300" dirty="0">
                          <a:effectLst/>
                        </a:rPr>
                      </a:br>
                      <a:r>
                        <a:rPr lang="en-US" sz="1300" dirty="0">
                          <a:effectLst/>
                        </a:rPr>
                        <a:t>     System</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7" name="Table 16"/>
          <p:cNvGraphicFramePr>
            <a:graphicFrameLocks noGrp="1"/>
          </p:cNvGraphicFramePr>
          <p:nvPr/>
        </p:nvGraphicFramePr>
        <p:xfrm>
          <a:off x="7624391" y="5431319"/>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3</a:t>
                      </a:r>
                      <a:r>
                        <a:rPr lang="en-US" sz="1100" baseline="0" dirty="0">
                          <a:effectLst/>
                          <a:latin typeface="+mn-lt"/>
                          <a:ea typeface="+mn-ea"/>
                          <a:cs typeface="+mn-cs"/>
                        </a:rPr>
                        <a:t>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solidFill>
                            <a:srgbClr val="FF0000"/>
                          </a:solidFill>
                          <a:effectLst/>
                        </a:rPr>
                        <a:t> </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US" sz="1100" dirty="0">
                          <a:effectLst/>
                        </a:rPr>
                        <a:t> </a:t>
                      </a:r>
                      <a:r>
                        <a:rPr lang="en-US" sz="1300" dirty="0">
                          <a:effectLst/>
                        </a:rPr>
                        <a:t>User Training</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cxnSp>
        <p:nvCxnSpPr>
          <p:cNvPr id="19" name="Straight Arrow Connector 18"/>
          <p:cNvCxnSpPr>
            <a:endCxn id="13" idx="1"/>
          </p:cNvCxnSpPr>
          <p:nvPr/>
        </p:nvCxnSpPr>
        <p:spPr>
          <a:xfrm flipV="1">
            <a:off x="4149633" y="3369688"/>
            <a:ext cx="566095" cy="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058296" y="3375720"/>
            <a:ext cx="1184367" cy="770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149633" y="4423259"/>
            <a:ext cx="566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058296" y="4423259"/>
            <a:ext cx="566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149633" y="4982135"/>
            <a:ext cx="566095" cy="269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149633" y="6252774"/>
            <a:ext cx="34747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3" name="Picture 11" descr="Activity Node"/>
          <p:cNvPicPr>
            <a:picLocks noChangeAspect="1" noChangeArrowheads="1"/>
          </p:cNvPicPr>
          <p:nvPr/>
        </p:nvPicPr>
        <p:blipFill>
          <a:blip r:embed="rId2" cstate="print"/>
          <a:srcRect/>
          <a:stretch>
            <a:fillRect/>
          </a:stretch>
        </p:blipFill>
        <p:spPr>
          <a:xfrm>
            <a:off x="8413473" y="2446900"/>
            <a:ext cx="3352704" cy="1506247"/>
          </a:xfrm>
          <a:prstGeom prst="rect">
            <a:avLst/>
          </a:prstGeom>
          <a:noFill/>
        </p:spPr>
      </p:pic>
      <p:sp>
        <p:nvSpPr>
          <p:cNvPr id="45" name="Rounded Rectangle 44"/>
          <p:cNvSpPr/>
          <p:nvPr/>
        </p:nvSpPr>
        <p:spPr>
          <a:xfrm>
            <a:off x="307012" y="4278115"/>
            <a:ext cx="953589" cy="635204"/>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46" name="Rounded Rectangle 45"/>
          <p:cNvSpPr/>
          <p:nvPr/>
        </p:nvSpPr>
        <p:spPr>
          <a:xfrm>
            <a:off x="10657219" y="4291229"/>
            <a:ext cx="953589" cy="635204"/>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Finish</a:t>
            </a:r>
          </a:p>
        </p:txBody>
      </p:sp>
      <p:cxnSp>
        <p:nvCxnSpPr>
          <p:cNvPr id="48" name="Straight Arrow Connector 47"/>
          <p:cNvCxnSpPr>
            <a:stCxn id="45" idx="0"/>
            <a:endCxn id="10" idx="1"/>
          </p:cNvCxnSpPr>
          <p:nvPr/>
        </p:nvCxnSpPr>
        <p:spPr>
          <a:xfrm flipV="1">
            <a:off x="783807" y="3393818"/>
            <a:ext cx="1023258" cy="884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11" idx="1"/>
          </p:cNvCxnSpPr>
          <p:nvPr/>
        </p:nvCxnSpPr>
        <p:spPr>
          <a:xfrm flipV="1">
            <a:off x="1295436" y="4602799"/>
            <a:ext cx="511629" cy="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5" idx="2"/>
            <a:endCxn id="12" idx="1"/>
          </p:cNvCxnSpPr>
          <p:nvPr/>
        </p:nvCxnSpPr>
        <p:spPr>
          <a:xfrm>
            <a:off x="783807" y="4913319"/>
            <a:ext cx="1023258" cy="974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6" idx="3"/>
            <a:endCxn id="46" idx="1"/>
          </p:cNvCxnSpPr>
          <p:nvPr/>
        </p:nvCxnSpPr>
        <p:spPr>
          <a:xfrm>
            <a:off x="9966959" y="4602799"/>
            <a:ext cx="690260" cy="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6" idx="2"/>
          </p:cNvCxnSpPr>
          <p:nvPr/>
        </p:nvCxnSpPr>
        <p:spPr>
          <a:xfrm flipV="1">
            <a:off x="9966959" y="4926433"/>
            <a:ext cx="1167055" cy="967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7058296" y="5676429"/>
            <a:ext cx="566095" cy="17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BFFA9C04-F475-4A73-A08B-906DCB134A58}"/>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593609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Formulating  a  Network  model 1</a:t>
            </a:r>
          </a:p>
        </p:txBody>
      </p:sp>
      <p:sp>
        <p:nvSpPr>
          <p:cNvPr id="3" name="Content Placeholder 2"/>
          <p:cNvSpPr>
            <a:spLocks noGrp="1"/>
          </p:cNvSpPr>
          <p:nvPr>
            <p:ph idx="1"/>
          </p:nvPr>
        </p:nvSpPr>
        <p:spPr>
          <a:xfrm>
            <a:off x="482600" y="1971404"/>
            <a:ext cx="11150600" cy="392973"/>
          </a:xfrm>
        </p:spPr>
        <p:txBody>
          <a:bodyPr>
            <a:noAutofit/>
          </a:bodyPr>
          <a:lstStyle/>
          <a:p>
            <a:r>
              <a:rPr lang="en-US" sz="2000" dirty="0">
                <a:solidFill>
                  <a:srgbClr val="C00000"/>
                </a:solidFill>
              </a:rPr>
              <a:t>Earliest start = earliest start (previous node) + duration (previous node)</a:t>
            </a:r>
            <a:endParaRPr lang="en-US" sz="2000" dirty="0"/>
          </a:p>
        </p:txBody>
      </p:sp>
      <p:sp>
        <p:nvSpPr>
          <p:cNvPr id="4" name="Slide Number Placeholder 3"/>
          <p:cNvSpPr>
            <a:spLocks noGrp="1"/>
          </p:cNvSpPr>
          <p:nvPr>
            <p:ph type="sldNum" sz="quarter" idx="12"/>
          </p:nvPr>
        </p:nvSpPr>
        <p:spPr>
          <a:xfrm>
            <a:off x="11766177" y="605118"/>
            <a:ext cx="311523" cy="1083981"/>
          </a:xfrm>
        </p:spPr>
        <p:txBody>
          <a:bodyPr vert="vert270"/>
          <a:lstStyle/>
          <a:p>
            <a:r>
              <a:rPr lang="en-US" sz="1400" b="1" dirty="0"/>
              <a:t>Slide-</a:t>
            </a:r>
            <a:fld id="{D57F1E4F-1CFF-5643-939E-217C01CDF565}" type="slidenum">
              <a:rPr lang="en-US" sz="1400" b="1" smtClean="0"/>
              <a:pPr/>
              <a:t>18</a:t>
            </a:fld>
            <a:endParaRPr lang="en-US" sz="1400" b="1" dirty="0"/>
          </a:p>
        </p:txBody>
      </p:sp>
      <p:graphicFrame>
        <p:nvGraphicFramePr>
          <p:cNvPr id="10" name="Table 9"/>
          <p:cNvGraphicFramePr>
            <a:graphicFrameLocks noGrp="1"/>
          </p:cNvGraphicFramePr>
          <p:nvPr/>
        </p:nvGraphicFramePr>
        <p:xfrm>
          <a:off x="1807065" y="2936872"/>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a:effectLst/>
                        </a:rPr>
                        <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6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r>
                        <a:rPr lang="en-US" sz="1100" dirty="0">
                          <a:solidFill>
                            <a:srgbClr val="FF0000"/>
                          </a:solidFill>
                          <a:effectLst/>
                        </a:rPr>
                        <a:t>0</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lnSpc>
                          <a:spcPct val="115000"/>
                        </a:lnSpc>
                        <a:spcBef>
                          <a:spcPts val="0"/>
                        </a:spcBef>
                        <a:spcAft>
                          <a:spcPts val="0"/>
                        </a:spcAft>
                      </a:pPr>
                      <a:r>
                        <a:rPr lang="en-US" sz="1100" dirty="0">
                          <a:effectLst/>
                        </a:rPr>
                        <a:t>    </a:t>
                      </a:r>
                      <a:r>
                        <a:rPr lang="en-US" sz="1300" dirty="0">
                          <a:effectLst/>
                        </a:rPr>
                        <a:t>Hardware </a:t>
                      </a:r>
                      <a:br>
                        <a:rPr lang="en-US" sz="1300" dirty="0">
                          <a:effectLst/>
                        </a:rPr>
                      </a:br>
                      <a:r>
                        <a:rPr lang="en-US" sz="1300" dirty="0">
                          <a:effectLst/>
                        </a:rPr>
                        <a:t>     Design</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1" name="Table 10"/>
          <p:cNvGraphicFramePr>
            <a:graphicFrameLocks noGrp="1"/>
          </p:cNvGraphicFramePr>
          <p:nvPr/>
        </p:nvGraphicFramePr>
        <p:xfrm>
          <a:off x="1807065" y="4145853"/>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4</a:t>
                      </a:r>
                      <a:r>
                        <a:rPr lang="en-US" sz="1100" baseline="0" dirty="0">
                          <a:effectLst/>
                          <a:latin typeface="+mn-lt"/>
                          <a:ea typeface="+mn-ea"/>
                          <a:cs typeface="+mn-cs"/>
                        </a:rPr>
                        <a:t> </a:t>
                      </a:r>
                      <a:r>
                        <a:rPr lang="en-US" sz="1100" dirty="0">
                          <a:effectLst/>
                          <a:latin typeface="+mn-lt"/>
                          <a:ea typeface="+mn-ea"/>
                          <a:cs typeface="+mn-cs"/>
                        </a:rPr>
                        <a:t>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solidFill>
                            <a:srgbClr val="FF0000"/>
                          </a:solidFill>
                          <a:effectLst/>
                        </a:rPr>
                        <a:t> 0</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lnSpc>
                          <a:spcPct val="115000"/>
                        </a:lnSpc>
                        <a:spcBef>
                          <a:spcPts val="0"/>
                        </a:spcBef>
                        <a:spcAft>
                          <a:spcPts val="0"/>
                        </a:spcAft>
                      </a:pPr>
                      <a:r>
                        <a:rPr lang="en-US" sz="1300" dirty="0">
                          <a:effectLst/>
                        </a:rPr>
                        <a:t>   Software </a:t>
                      </a:r>
                      <a:br>
                        <a:rPr lang="en-US" sz="1300" dirty="0">
                          <a:effectLst/>
                        </a:rPr>
                      </a:br>
                      <a:r>
                        <a:rPr lang="en-US" sz="1300" dirty="0">
                          <a:effectLst/>
                        </a:rPr>
                        <a:t>    Design</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2" name="Table 11"/>
          <p:cNvGraphicFramePr>
            <a:graphicFrameLocks noGrp="1"/>
          </p:cNvGraphicFramePr>
          <p:nvPr/>
        </p:nvGraphicFramePr>
        <p:xfrm>
          <a:off x="1807065" y="5431319"/>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10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r>
                        <a:rPr lang="en-US" sz="1100" dirty="0">
                          <a:solidFill>
                            <a:srgbClr val="FF0000"/>
                          </a:solidFill>
                          <a:effectLst/>
                        </a:rPr>
                        <a:t>0</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lnSpc>
                          <a:spcPct val="115000"/>
                        </a:lnSpc>
                        <a:spcBef>
                          <a:spcPts val="0"/>
                        </a:spcBef>
                        <a:spcAft>
                          <a:spcPts val="0"/>
                        </a:spcAft>
                      </a:pPr>
                      <a:r>
                        <a:rPr lang="en-US" sz="1100" dirty="0">
                          <a:effectLst/>
                        </a:rPr>
                        <a:t> </a:t>
                      </a:r>
                      <a:r>
                        <a:rPr lang="en-US" sz="1300" dirty="0">
                          <a:effectLst/>
                        </a:rPr>
                        <a:t>User Manual</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3" name="Table 12"/>
          <p:cNvGraphicFramePr>
            <a:graphicFrameLocks noGrp="1"/>
          </p:cNvGraphicFramePr>
          <p:nvPr/>
        </p:nvGraphicFramePr>
        <p:xfrm>
          <a:off x="4715728" y="2912742"/>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3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solidFill>
                            <a:srgbClr val="FF0000"/>
                          </a:solidFill>
                          <a:effectLst/>
                        </a:rPr>
                        <a:t> 6</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  </a:t>
                      </a:r>
                      <a:r>
                        <a:rPr lang="en-US" sz="1300" dirty="0">
                          <a:solidFill>
                            <a:schemeClr val="tx1"/>
                          </a:solidFill>
                          <a:effectLst/>
                        </a:rPr>
                        <a:t>Install </a:t>
                      </a:r>
                      <a:br>
                        <a:rPr lang="en-US" sz="1300" dirty="0">
                          <a:solidFill>
                            <a:schemeClr val="tx1"/>
                          </a:solidFill>
                          <a:effectLst/>
                        </a:rPr>
                      </a:br>
                      <a:r>
                        <a:rPr lang="en-US" sz="1300" dirty="0">
                          <a:solidFill>
                            <a:schemeClr val="tx1"/>
                          </a:solidFill>
                          <a:effectLst/>
                        </a:rPr>
                        <a:t>  Hardware</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4" name="Table 13"/>
          <p:cNvGraphicFramePr>
            <a:graphicFrameLocks noGrp="1"/>
          </p:cNvGraphicFramePr>
          <p:nvPr/>
        </p:nvGraphicFramePr>
        <p:xfrm>
          <a:off x="4715728" y="4132739"/>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4</a:t>
                      </a:r>
                      <a:r>
                        <a:rPr lang="en-US" sz="1100" baseline="0" dirty="0">
                          <a:effectLst/>
                          <a:latin typeface="+mn-lt"/>
                          <a:ea typeface="+mn-ea"/>
                          <a:cs typeface="+mn-cs"/>
                        </a:rPr>
                        <a:t>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r>
                        <a:rPr lang="en-US" sz="1100" dirty="0">
                          <a:solidFill>
                            <a:srgbClr val="FF0000"/>
                          </a:solidFill>
                          <a:effectLst/>
                        </a:rPr>
                        <a:t>4</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lnSpc>
                          <a:spcPct val="115000"/>
                        </a:lnSpc>
                        <a:spcBef>
                          <a:spcPts val="0"/>
                        </a:spcBef>
                        <a:spcAft>
                          <a:spcPts val="0"/>
                        </a:spcAft>
                      </a:pPr>
                      <a:r>
                        <a:rPr lang="en-US" sz="1300" dirty="0">
                          <a:effectLst/>
                        </a:rPr>
                        <a:t> Code and Test</a:t>
                      </a:r>
                      <a:br>
                        <a:rPr lang="en-US" sz="1300" dirty="0">
                          <a:effectLst/>
                        </a:rPr>
                      </a:br>
                      <a:r>
                        <a:rPr lang="en-US" sz="1300" dirty="0">
                          <a:effectLst/>
                        </a:rPr>
                        <a:t>      Software </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5" name="Table 14"/>
          <p:cNvGraphicFramePr>
            <a:graphicFrameLocks noGrp="1"/>
          </p:cNvGraphicFramePr>
          <p:nvPr/>
        </p:nvGraphicFramePr>
        <p:xfrm>
          <a:off x="4715728" y="5230921"/>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3</a:t>
                      </a:r>
                      <a:r>
                        <a:rPr lang="en-US" sz="1100" baseline="0" dirty="0">
                          <a:effectLst/>
                          <a:latin typeface="+mn-lt"/>
                          <a:ea typeface="+mn-ea"/>
                          <a:cs typeface="+mn-cs"/>
                        </a:rPr>
                        <a:t>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r>
                        <a:rPr lang="en-US" sz="1100" dirty="0">
                          <a:solidFill>
                            <a:srgbClr val="FF0000"/>
                          </a:solidFill>
                          <a:effectLst/>
                        </a:rPr>
                        <a:t>4</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lnSpc>
                          <a:spcPct val="115000"/>
                        </a:lnSpc>
                        <a:spcBef>
                          <a:spcPts val="0"/>
                        </a:spcBef>
                        <a:spcAft>
                          <a:spcPts val="0"/>
                        </a:spcAft>
                      </a:pPr>
                      <a:r>
                        <a:rPr lang="en-US" sz="1100" dirty="0">
                          <a:effectLst/>
                        </a:rPr>
                        <a:t> </a:t>
                      </a:r>
                      <a:r>
                        <a:rPr lang="en-US" sz="1300" dirty="0">
                          <a:effectLst/>
                        </a:rPr>
                        <a:t>File take-on</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6" name="Table 15"/>
          <p:cNvGraphicFramePr>
            <a:graphicFrameLocks noGrp="1"/>
          </p:cNvGraphicFramePr>
          <p:nvPr/>
        </p:nvGraphicFramePr>
        <p:xfrm>
          <a:off x="7624391" y="4145853"/>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2</a:t>
                      </a:r>
                      <a:r>
                        <a:rPr lang="en-US" sz="1100" baseline="0" dirty="0">
                          <a:effectLst/>
                          <a:latin typeface="+mn-lt"/>
                          <a:ea typeface="+mn-ea"/>
                          <a:cs typeface="+mn-cs"/>
                        </a:rPr>
                        <a:t>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r>
                        <a:rPr lang="en-US" sz="1100" dirty="0">
                          <a:solidFill>
                            <a:srgbClr val="FF0000"/>
                          </a:solidFill>
                          <a:effectLst/>
                        </a:rPr>
                        <a:t>9</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lnSpc>
                          <a:spcPct val="115000"/>
                        </a:lnSpc>
                        <a:spcBef>
                          <a:spcPts val="0"/>
                        </a:spcBef>
                        <a:spcAft>
                          <a:spcPts val="0"/>
                        </a:spcAft>
                      </a:pPr>
                      <a:r>
                        <a:rPr lang="en-US" sz="1300" dirty="0">
                          <a:effectLst/>
                        </a:rPr>
                        <a:t>Install and test</a:t>
                      </a:r>
                      <a:br>
                        <a:rPr lang="en-US" sz="1300" dirty="0">
                          <a:effectLst/>
                        </a:rPr>
                      </a:br>
                      <a:r>
                        <a:rPr lang="en-US" sz="1300" dirty="0">
                          <a:effectLst/>
                        </a:rPr>
                        <a:t>     System</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7" name="Table 16"/>
          <p:cNvGraphicFramePr>
            <a:graphicFrameLocks noGrp="1"/>
          </p:cNvGraphicFramePr>
          <p:nvPr/>
        </p:nvGraphicFramePr>
        <p:xfrm>
          <a:off x="7624391" y="5431319"/>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3</a:t>
                      </a:r>
                      <a:r>
                        <a:rPr lang="en-US" sz="1100" baseline="0" dirty="0">
                          <a:effectLst/>
                          <a:latin typeface="+mn-lt"/>
                          <a:ea typeface="+mn-ea"/>
                          <a:cs typeface="+mn-cs"/>
                        </a:rPr>
                        <a:t>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solidFill>
                            <a:srgbClr val="FF0000"/>
                          </a:solidFill>
                          <a:effectLst/>
                        </a:rPr>
                        <a:t> 10</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US" sz="1100" dirty="0">
                          <a:effectLst/>
                        </a:rPr>
                        <a:t> </a:t>
                      </a:r>
                      <a:r>
                        <a:rPr lang="en-US" sz="1300" dirty="0">
                          <a:effectLst/>
                        </a:rPr>
                        <a:t>User Training</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cxnSp>
        <p:nvCxnSpPr>
          <p:cNvPr id="19" name="Straight Arrow Connector 18"/>
          <p:cNvCxnSpPr>
            <a:endCxn id="13" idx="1"/>
          </p:cNvCxnSpPr>
          <p:nvPr/>
        </p:nvCxnSpPr>
        <p:spPr>
          <a:xfrm flipV="1">
            <a:off x="4149633" y="3369688"/>
            <a:ext cx="566095" cy="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058296" y="3375720"/>
            <a:ext cx="1184367" cy="770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149633" y="4423259"/>
            <a:ext cx="566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058296" y="4423259"/>
            <a:ext cx="566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149633" y="4982135"/>
            <a:ext cx="566095" cy="269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149633" y="6252774"/>
            <a:ext cx="34747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3" name="Picture 11" descr="Activity Node"/>
          <p:cNvPicPr>
            <a:picLocks noChangeAspect="1" noChangeArrowheads="1"/>
          </p:cNvPicPr>
          <p:nvPr/>
        </p:nvPicPr>
        <p:blipFill>
          <a:blip r:embed="rId2" cstate="print"/>
          <a:srcRect/>
          <a:stretch>
            <a:fillRect/>
          </a:stretch>
        </p:blipFill>
        <p:spPr>
          <a:xfrm>
            <a:off x="8413473" y="2446900"/>
            <a:ext cx="3352704" cy="1506247"/>
          </a:xfrm>
          <a:prstGeom prst="rect">
            <a:avLst/>
          </a:prstGeom>
          <a:noFill/>
        </p:spPr>
      </p:pic>
      <p:sp>
        <p:nvSpPr>
          <p:cNvPr id="45" name="Rounded Rectangle 44"/>
          <p:cNvSpPr/>
          <p:nvPr/>
        </p:nvSpPr>
        <p:spPr>
          <a:xfrm>
            <a:off x="307012" y="4278115"/>
            <a:ext cx="953589" cy="635204"/>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46" name="Rounded Rectangle 45"/>
          <p:cNvSpPr/>
          <p:nvPr/>
        </p:nvSpPr>
        <p:spPr>
          <a:xfrm>
            <a:off x="10657219" y="4291229"/>
            <a:ext cx="953589" cy="635204"/>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Finish</a:t>
            </a:r>
          </a:p>
        </p:txBody>
      </p:sp>
      <p:cxnSp>
        <p:nvCxnSpPr>
          <p:cNvPr id="48" name="Straight Arrow Connector 47"/>
          <p:cNvCxnSpPr>
            <a:stCxn id="45" idx="0"/>
            <a:endCxn id="10" idx="1"/>
          </p:cNvCxnSpPr>
          <p:nvPr/>
        </p:nvCxnSpPr>
        <p:spPr>
          <a:xfrm flipV="1">
            <a:off x="783807" y="3393818"/>
            <a:ext cx="1023258" cy="884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11" idx="1"/>
          </p:cNvCxnSpPr>
          <p:nvPr/>
        </p:nvCxnSpPr>
        <p:spPr>
          <a:xfrm flipV="1">
            <a:off x="1295436" y="4602799"/>
            <a:ext cx="511629" cy="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5" idx="2"/>
            <a:endCxn id="12" idx="1"/>
          </p:cNvCxnSpPr>
          <p:nvPr/>
        </p:nvCxnSpPr>
        <p:spPr>
          <a:xfrm>
            <a:off x="783807" y="4913319"/>
            <a:ext cx="1023258" cy="974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6" idx="3"/>
            <a:endCxn id="46" idx="1"/>
          </p:cNvCxnSpPr>
          <p:nvPr/>
        </p:nvCxnSpPr>
        <p:spPr>
          <a:xfrm>
            <a:off x="9966959" y="4602799"/>
            <a:ext cx="690260" cy="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6" idx="2"/>
          </p:cNvCxnSpPr>
          <p:nvPr/>
        </p:nvCxnSpPr>
        <p:spPr>
          <a:xfrm flipV="1">
            <a:off x="9966959" y="4926433"/>
            <a:ext cx="1167055" cy="967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7058296" y="5676429"/>
            <a:ext cx="566095" cy="17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058295" y="6230891"/>
            <a:ext cx="566095" cy="276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0+10</a:t>
            </a:r>
          </a:p>
        </p:txBody>
      </p:sp>
      <p:sp>
        <p:nvSpPr>
          <p:cNvPr id="29" name="Content Placeholder 2">
            <a:extLst>
              <a:ext uri="{FF2B5EF4-FFF2-40B4-BE49-F238E27FC236}">
                <a16:creationId xmlns:a16="http://schemas.microsoft.com/office/drawing/2014/main" id="{7664B11F-7AE3-4AD7-BD76-2B3ED264E501}"/>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502463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Formulating  a  Network  model 2</a:t>
            </a:r>
          </a:p>
        </p:txBody>
      </p:sp>
      <p:sp>
        <p:nvSpPr>
          <p:cNvPr id="3" name="Content Placeholder 2"/>
          <p:cNvSpPr>
            <a:spLocks noGrp="1"/>
          </p:cNvSpPr>
          <p:nvPr>
            <p:ph idx="1"/>
          </p:nvPr>
        </p:nvSpPr>
        <p:spPr>
          <a:xfrm>
            <a:off x="482600" y="1971404"/>
            <a:ext cx="11150600" cy="740940"/>
          </a:xfrm>
        </p:spPr>
        <p:txBody>
          <a:bodyPr>
            <a:noAutofit/>
          </a:bodyPr>
          <a:lstStyle/>
          <a:p>
            <a:r>
              <a:rPr lang="en-US" sz="2000" dirty="0">
                <a:solidFill>
                  <a:srgbClr val="C00000"/>
                </a:solidFill>
              </a:rPr>
              <a:t>Longest duration (i.e. 13weeks, F10+G3 = 13)</a:t>
            </a:r>
          </a:p>
          <a:p>
            <a:r>
              <a:rPr lang="en-US" sz="2000" dirty="0">
                <a:solidFill>
                  <a:srgbClr val="C00000"/>
                </a:solidFill>
              </a:rPr>
              <a:t>Latest finish = latest finish (successor node) - duration (successor node)</a:t>
            </a:r>
            <a:endParaRPr lang="en-US" sz="2000" dirty="0"/>
          </a:p>
        </p:txBody>
      </p:sp>
      <p:sp>
        <p:nvSpPr>
          <p:cNvPr id="4" name="Slide Number Placeholder 3"/>
          <p:cNvSpPr>
            <a:spLocks noGrp="1"/>
          </p:cNvSpPr>
          <p:nvPr>
            <p:ph type="sldNum" sz="quarter" idx="12"/>
          </p:nvPr>
        </p:nvSpPr>
        <p:spPr>
          <a:xfrm>
            <a:off x="11766177" y="605118"/>
            <a:ext cx="311523" cy="1083981"/>
          </a:xfrm>
        </p:spPr>
        <p:txBody>
          <a:bodyPr vert="vert270"/>
          <a:lstStyle/>
          <a:p>
            <a:r>
              <a:rPr lang="en-US" sz="1400" b="1" dirty="0"/>
              <a:t>Slide-</a:t>
            </a:r>
            <a:fld id="{D57F1E4F-1CFF-5643-939E-217C01CDF565}" type="slidenum">
              <a:rPr lang="en-US" sz="1400" b="1" smtClean="0"/>
              <a:pPr/>
              <a:t>19</a:t>
            </a:fld>
            <a:endParaRPr lang="en-US" sz="1400" b="1" dirty="0"/>
          </a:p>
        </p:txBody>
      </p:sp>
      <p:graphicFrame>
        <p:nvGraphicFramePr>
          <p:cNvPr id="10" name="Table 9"/>
          <p:cNvGraphicFramePr>
            <a:graphicFrameLocks noGrp="1"/>
          </p:cNvGraphicFramePr>
          <p:nvPr/>
        </p:nvGraphicFramePr>
        <p:xfrm>
          <a:off x="1807065" y="2936872"/>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a:effectLst/>
                        </a:rPr>
                        <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6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0</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lnSpc>
                          <a:spcPct val="115000"/>
                        </a:lnSpc>
                        <a:spcBef>
                          <a:spcPts val="0"/>
                        </a:spcBef>
                        <a:spcAft>
                          <a:spcPts val="0"/>
                        </a:spcAft>
                      </a:pPr>
                      <a:r>
                        <a:rPr lang="en-US" sz="1100" dirty="0">
                          <a:effectLst/>
                        </a:rPr>
                        <a:t>   </a:t>
                      </a:r>
                      <a:r>
                        <a:rPr lang="en-US" sz="1300" dirty="0">
                          <a:effectLst/>
                        </a:rPr>
                        <a:t>Hardware </a:t>
                      </a:r>
                      <a:br>
                        <a:rPr lang="en-US" sz="1300" dirty="0">
                          <a:effectLst/>
                        </a:rPr>
                      </a:br>
                      <a:r>
                        <a:rPr lang="en-US" sz="1300" dirty="0">
                          <a:effectLst/>
                        </a:rPr>
                        <a:t>     Design</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solidFill>
                            <a:srgbClr val="FF0000"/>
                          </a:solidFill>
                          <a:effectLst/>
                        </a:rPr>
                        <a:t>8</a:t>
                      </a:r>
                      <a:endParaRPr lang="en-US" sz="11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1" name="Table 10"/>
          <p:cNvGraphicFramePr>
            <a:graphicFrameLocks noGrp="1"/>
          </p:cNvGraphicFramePr>
          <p:nvPr/>
        </p:nvGraphicFramePr>
        <p:xfrm>
          <a:off x="1807065" y="4145853"/>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4</a:t>
                      </a:r>
                      <a:r>
                        <a:rPr lang="en-US" sz="1100" baseline="0" dirty="0">
                          <a:effectLst/>
                          <a:latin typeface="+mn-lt"/>
                          <a:ea typeface="+mn-ea"/>
                          <a:cs typeface="+mn-cs"/>
                        </a:rPr>
                        <a:t> </a:t>
                      </a:r>
                      <a:r>
                        <a:rPr lang="en-US" sz="1100" dirty="0">
                          <a:effectLst/>
                          <a:latin typeface="+mn-lt"/>
                          <a:ea typeface="+mn-ea"/>
                          <a:cs typeface="+mn-cs"/>
                        </a:rPr>
                        <a:t>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0</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lnSpc>
                          <a:spcPct val="115000"/>
                        </a:lnSpc>
                        <a:spcBef>
                          <a:spcPts val="0"/>
                        </a:spcBef>
                        <a:spcAft>
                          <a:spcPts val="0"/>
                        </a:spcAft>
                      </a:pPr>
                      <a:r>
                        <a:rPr lang="en-US" sz="1300" dirty="0">
                          <a:effectLst/>
                        </a:rPr>
                        <a:t>   Software </a:t>
                      </a:r>
                      <a:br>
                        <a:rPr lang="en-US" sz="1300" dirty="0">
                          <a:effectLst/>
                        </a:rPr>
                      </a:br>
                      <a:r>
                        <a:rPr lang="en-US" sz="1300" dirty="0">
                          <a:effectLst/>
                        </a:rPr>
                        <a:t>    Design</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solidFill>
                            <a:srgbClr val="FF0000"/>
                          </a:solidFill>
                          <a:effectLst/>
                        </a:rPr>
                        <a:t> </a:t>
                      </a:r>
                      <a:r>
                        <a:rPr lang="en-US" sz="1100" b="1" dirty="0">
                          <a:solidFill>
                            <a:srgbClr val="FF0000"/>
                          </a:solidFill>
                          <a:effectLst/>
                        </a:rPr>
                        <a:t>7</a:t>
                      </a:r>
                      <a:endParaRPr lang="en-US" sz="11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2" name="Table 11"/>
          <p:cNvGraphicFramePr>
            <a:graphicFrameLocks noGrp="1"/>
          </p:cNvGraphicFramePr>
          <p:nvPr/>
        </p:nvGraphicFramePr>
        <p:xfrm>
          <a:off x="1807065" y="5431319"/>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10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0</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lnSpc>
                          <a:spcPct val="115000"/>
                        </a:lnSpc>
                        <a:spcBef>
                          <a:spcPts val="0"/>
                        </a:spcBef>
                        <a:spcAft>
                          <a:spcPts val="0"/>
                        </a:spcAft>
                      </a:pPr>
                      <a:r>
                        <a:rPr lang="en-US" sz="1100" dirty="0">
                          <a:effectLst/>
                        </a:rPr>
                        <a:t> </a:t>
                      </a:r>
                      <a:r>
                        <a:rPr lang="en-US" sz="1300" dirty="0">
                          <a:effectLst/>
                        </a:rPr>
                        <a:t>User Manual</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solidFill>
                            <a:srgbClr val="FF0000"/>
                          </a:solidFill>
                          <a:effectLst/>
                        </a:rPr>
                        <a:t>10</a:t>
                      </a:r>
                      <a:endParaRPr lang="en-US" sz="11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3" name="Table 12"/>
          <p:cNvGraphicFramePr>
            <a:graphicFrameLocks noGrp="1"/>
          </p:cNvGraphicFramePr>
          <p:nvPr/>
        </p:nvGraphicFramePr>
        <p:xfrm>
          <a:off x="4715728" y="2912742"/>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3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6</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lnSpc>
                          <a:spcPct val="115000"/>
                        </a:lnSpc>
                        <a:spcBef>
                          <a:spcPts val="0"/>
                        </a:spcBef>
                        <a:spcAft>
                          <a:spcPts val="0"/>
                        </a:spcAft>
                      </a:pPr>
                      <a:r>
                        <a:rPr lang="en-US" sz="1300" dirty="0">
                          <a:effectLst/>
                        </a:rPr>
                        <a:t> </a:t>
                      </a:r>
                      <a:r>
                        <a:rPr lang="en-US" sz="1300" dirty="0">
                          <a:solidFill>
                            <a:schemeClr val="tx1"/>
                          </a:solidFill>
                          <a:effectLst/>
                        </a:rPr>
                        <a:t>  Install </a:t>
                      </a:r>
                      <a:br>
                        <a:rPr lang="en-US" sz="1300" dirty="0">
                          <a:solidFill>
                            <a:schemeClr val="tx1"/>
                          </a:solidFill>
                          <a:effectLst/>
                        </a:rPr>
                      </a:br>
                      <a:r>
                        <a:rPr lang="en-US" sz="1300" dirty="0">
                          <a:solidFill>
                            <a:schemeClr val="tx1"/>
                          </a:solidFill>
                          <a:effectLst/>
                        </a:rPr>
                        <a:t>  Hardware</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solidFill>
                            <a:srgbClr val="FF0000"/>
                          </a:solidFill>
                          <a:effectLst/>
                        </a:rPr>
                        <a:t> </a:t>
                      </a:r>
                      <a:r>
                        <a:rPr lang="en-US" sz="1100" b="1" dirty="0">
                          <a:solidFill>
                            <a:srgbClr val="FF0000"/>
                          </a:solidFill>
                          <a:effectLst/>
                        </a:rPr>
                        <a:t>11</a:t>
                      </a:r>
                      <a:endParaRPr lang="en-US" sz="11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4" name="Table 13"/>
          <p:cNvGraphicFramePr>
            <a:graphicFrameLocks noGrp="1"/>
          </p:cNvGraphicFramePr>
          <p:nvPr/>
        </p:nvGraphicFramePr>
        <p:xfrm>
          <a:off x="4715728" y="4132739"/>
          <a:ext cx="2342568" cy="963549"/>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4</a:t>
                      </a:r>
                      <a:r>
                        <a:rPr lang="en-US" sz="1100" baseline="0" dirty="0">
                          <a:effectLst/>
                          <a:latin typeface="+mn-lt"/>
                          <a:ea typeface="+mn-ea"/>
                          <a:cs typeface="+mn-cs"/>
                        </a:rPr>
                        <a:t>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solidFill>
                            <a:schemeClr val="tx1"/>
                          </a:solidFill>
                          <a:effectLst/>
                        </a:rPr>
                        <a:t> 4</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US" sz="1100" dirty="0">
                          <a:effectLst/>
                        </a:rPr>
                        <a:t>  </a:t>
                      </a:r>
                      <a:r>
                        <a:rPr lang="en-US" sz="1200" dirty="0">
                          <a:effectLst/>
                          <a:latin typeface="+mj-lt"/>
                        </a:rPr>
                        <a:t>Code and Test</a:t>
                      </a:r>
                      <a:br>
                        <a:rPr lang="en-US" sz="1200" dirty="0">
                          <a:effectLst/>
                          <a:latin typeface="+mj-lt"/>
                        </a:rPr>
                      </a:br>
                      <a:r>
                        <a:rPr lang="en-US" sz="1200" dirty="0">
                          <a:effectLst/>
                          <a:latin typeface="+mj-lt"/>
                        </a:rPr>
                        <a:t>      Software </a:t>
                      </a:r>
                      <a:endParaRPr lang="en-US" sz="1200" dirty="0">
                        <a:effectLst/>
                        <a:latin typeface="+mj-lt"/>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solidFill>
                            <a:srgbClr val="FF0000"/>
                          </a:solidFill>
                          <a:effectLst/>
                        </a:rPr>
                        <a:t>11</a:t>
                      </a:r>
                      <a:endParaRPr lang="en-US" sz="11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5" name="Table 14"/>
          <p:cNvGraphicFramePr>
            <a:graphicFrameLocks noGrp="1"/>
          </p:cNvGraphicFramePr>
          <p:nvPr/>
        </p:nvGraphicFramePr>
        <p:xfrm>
          <a:off x="4715728" y="5230921"/>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3</a:t>
                      </a:r>
                      <a:r>
                        <a:rPr lang="en-US" sz="1100" baseline="0" dirty="0">
                          <a:effectLst/>
                          <a:latin typeface="+mn-lt"/>
                          <a:ea typeface="+mn-ea"/>
                          <a:cs typeface="+mn-cs"/>
                        </a:rPr>
                        <a:t>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4</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lnSpc>
                          <a:spcPct val="115000"/>
                        </a:lnSpc>
                        <a:spcBef>
                          <a:spcPts val="0"/>
                        </a:spcBef>
                        <a:spcAft>
                          <a:spcPts val="0"/>
                        </a:spcAft>
                      </a:pPr>
                      <a:r>
                        <a:rPr lang="en-US" sz="1300" dirty="0">
                          <a:effectLst/>
                        </a:rPr>
                        <a:t> File take-on</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solidFill>
                            <a:srgbClr val="FF0000"/>
                          </a:solidFill>
                          <a:effectLst/>
                        </a:rPr>
                        <a:t>10</a:t>
                      </a:r>
                      <a:endParaRPr lang="en-US" sz="11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6" name="Table 15"/>
          <p:cNvGraphicFramePr>
            <a:graphicFrameLocks noGrp="1"/>
          </p:cNvGraphicFramePr>
          <p:nvPr/>
        </p:nvGraphicFramePr>
        <p:xfrm>
          <a:off x="7624391" y="4145853"/>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2</a:t>
                      </a:r>
                      <a:r>
                        <a:rPr lang="en-US" sz="1100" baseline="0" dirty="0">
                          <a:effectLst/>
                          <a:latin typeface="+mn-lt"/>
                          <a:ea typeface="+mn-ea"/>
                          <a:cs typeface="+mn-cs"/>
                        </a:rPr>
                        <a:t>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9</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US" sz="1300" dirty="0">
                          <a:effectLst/>
                        </a:rPr>
                        <a:t>Install and test</a:t>
                      </a:r>
                      <a:br>
                        <a:rPr lang="en-US" sz="1300" dirty="0">
                          <a:effectLst/>
                        </a:rPr>
                      </a:br>
                      <a:r>
                        <a:rPr lang="en-US" sz="1300" dirty="0">
                          <a:effectLst/>
                        </a:rPr>
                        <a:t>     System</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solidFill>
                            <a:srgbClr val="FF0000"/>
                          </a:solidFill>
                          <a:effectLst/>
                        </a:rPr>
                        <a:t>13</a:t>
                      </a:r>
                      <a:endParaRPr lang="en-US" sz="11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7" name="Table 16"/>
          <p:cNvGraphicFramePr>
            <a:graphicFrameLocks noGrp="1"/>
          </p:cNvGraphicFramePr>
          <p:nvPr/>
        </p:nvGraphicFramePr>
        <p:xfrm>
          <a:off x="7624391" y="5431319"/>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3</a:t>
                      </a:r>
                      <a:r>
                        <a:rPr lang="en-US" sz="1100" baseline="0" dirty="0">
                          <a:effectLst/>
                          <a:latin typeface="+mn-lt"/>
                          <a:ea typeface="+mn-ea"/>
                          <a:cs typeface="+mn-cs"/>
                        </a:rPr>
                        <a:t>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10</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US" sz="1100" dirty="0">
                          <a:effectLst/>
                        </a:rPr>
                        <a:t> </a:t>
                      </a:r>
                      <a:r>
                        <a:rPr lang="en-US" sz="1300" dirty="0">
                          <a:effectLst/>
                        </a:rPr>
                        <a:t>User Training</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US" sz="1100" dirty="0">
                          <a:effectLst/>
                        </a:rPr>
                        <a:t> </a:t>
                      </a:r>
                      <a:r>
                        <a:rPr lang="en-US" sz="1100" b="1" dirty="0">
                          <a:solidFill>
                            <a:srgbClr val="FF0000"/>
                          </a:solidFill>
                          <a:effectLst/>
                        </a:rPr>
                        <a:t> 13</a:t>
                      </a:r>
                      <a:endParaRPr lang="en-US" sz="11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cxnSp>
        <p:nvCxnSpPr>
          <p:cNvPr id="19" name="Straight Arrow Connector 18"/>
          <p:cNvCxnSpPr>
            <a:endCxn id="13" idx="1"/>
          </p:cNvCxnSpPr>
          <p:nvPr/>
        </p:nvCxnSpPr>
        <p:spPr>
          <a:xfrm flipV="1">
            <a:off x="4149633" y="3369688"/>
            <a:ext cx="566095" cy="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058296" y="3375720"/>
            <a:ext cx="1184367" cy="770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149633" y="4423259"/>
            <a:ext cx="566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058296" y="4423259"/>
            <a:ext cx="566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149633" y="4767943"/>
            <a:ext cx="566095" cy="462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149633" y="6252774"/>
            <a:ext cx="34747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3" name="Picture 11" descr="Activity Node"/>
          <p:cNvPicPr>
            <a:picLocks noChangeAspect="1" noChangeArrowheads="1"/>
          </p:cNvPicPr>
          <p:nvPr/>
        </p:nvPicPr>
        <p:blipFill>
          <a:blip r:embed="rId2" cstate="print"/>
          <a:srcRect/>
          <a:stretch>
            <a:fillRect/>
          </a:stretch>
        </p:blipFill>
        <p:spPr>
          <a:xfrm>
            <a:off x="8413473" y="2446900"/>
            <a:ext cx="3352704" cy="1506247"/>
          </a:xfrm>
          <a:prstGeom prst="rect">
            <a:avLst/>
          </a:prstGeom>
          <a:noFill/>
        </p:spPr>
      </p:pic>
      <p:sp>
        <p:nvSpPr>
          <p:cNvPr id="45" name="Rounded Rectangle 44"/>
          <p:cNvSpPr/>
          <p:nvPr/>
        </p:nvSpPr>
        <p:spPr>
          <a:xfrm>
            <a:off x="307012" y="4278115"/>
            <a:ext cx="953589" cy="635204"/>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46" name="Rounded Rectangle 45"/>
          <p:cNvSpPr/>
          <p:nvPr/>
        </p:nvSpPr>
        <p:spPr>
          <a:xfrm>
            <a:off x="10657219" y="4291229"/>
            <a:ext cx="953589" cy="635204"/>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Finish</a:t>
            </a:r>
          </a:p>
        </p:txBody>
      </p:sp>
      <p:cxnSp>
        <p:nvCxnSpPr>
          <p:cNvPr id="48" name="Straight Arrow Connector 47"/>
          <p:cNvCxnSpPr>
            <a:stCxn id="45" idx="0"/>
            <a:endCxn id="10" idx="1"/>
          </p:cNvCxnSpPr>
          <p:nvPr/>
        </p:nvCxnSpPr>
        <p:spPr>
          <a:xfrm flipV="1">
            <a:off x="783807" y="3393818"/>
            <a:ext cx="1023258" cy="884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11" idx="1"/>
          </p:cNvCxnSpPr>
          <p:nvPr/>
        </p:nvCxnSpPr>
        <p:spPr>
          <a:xfrm flipV="1">
            <a:off x="1295436" y="4602799"/>
            <a:ext cx="511629" cy="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5" idx="2"/>
            <a:endCxn id="12" idx="1"/>
          </p:cNvCxnSpPr>
          <p:nvPr/>
        </p:nvCxnSpPr>
        <p:spPr>
          <a:xfrm>
            <a:off x="783807" y="4913319"/>
            <a:ext cx="1023258" cy="974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6" idx="3"/>
            <a:endCxn id="46" idx="1"/>
          </p:cNvCxnSpPr>
          <p:nvPr/>
        </p:nvCxnSpPr>
        <p:spPr>
          <a:xfrm>
            <a:off x="9966959" y="4602799"/>
            <a:ext cx="690260" cy="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6" idx="2"/>
          </p:cNvCxnSpPr>
          <p:nvPr/>
        </p:nvCxnSpPr>
        <p:spPr>
          <a:xfrm flipV="1">
            <a:off x="9966959" y="4926433"/>
            <a:ext cx="1167055" cy="967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058296" y="5699065"/>
            <a:ext cx="566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7058295" y="4543294"/>
            <a:ext cx="566095" cy="276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13-2</a:t>
            </a:r>
          </a:p>
        </p:txBody>
      </p:sp>
      <p:sp>
        <p:nvSpPr>
          <p:cNvPr id="30" name="Rectangle 29"/>
          <p:cNvSpPr/>
          <p:nvPr/>
        </p:nvSpPr>
        <p:spPr>
          <a:xfrm>
            <a:off x="7058294" y="5715558"/>
            <a:ext cx="566095" cy="276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13-3</a:t>
            </a:r>
          </a:p>
        </p:txBody>
      </p:sp>
      <p:sp>
        <p:nvSpPr>
          <p:cNvPr id="31" name="Rectangle 30"/>
          <p:cNvSpPr/>
          <p:nvPr/>
        </p:nvSpPr>
        <p:spPr>
          <a:xfrm>
            <a:off x="7169789" y="3720467"/>
            <a:ext cx="566095" cy="276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13-2</a:t>
            </a:r>
          </a:p>
        </p:txBody>
      </p:sp>
      <p:sp>
        <p:nvSpPr>
          <p:cNvPr id="32" name="Rectangle 31"/>
          <p:cNvSpPr/>
          <p:nvPr/>
        </p:nvSpPr>
        <p:spPr>
          <a:xfrm>
            <a:off x="4149632" y="3389341"/>
            <a:ext cx="566095" cy="276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11-3</a:t>
            </a:r>
          </a:p>
        </p:txBody>
      </p:sp>
      <p:sp>
        <p:nvSpPr>
          <p:cNvPr id="33" name="Rectangle 32"/>
          <p:cNvSpPr/>
          <p:nvPr/>
        </p:nvSpPr>
        <p:spPr>
          <a:xfrm>
            <a:off x="4087551" y="4470381"/>
            <a:ext cx="566095" cy="276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11-4</a:t>
            </a:r>
          </a:p>
        </p:txBody>
      </p:sp>
      <p:sp>
        <p:nvSpPr>
          <p:cNvPr id="34" name="Rectangle 33"/>
          <p:cNvSpPr/>
          <p:nvPr/>
        </p:nvSpPr>
        <p:spPr>
          <a:xfrm>
            <a:off x="4118592" y="5037852"/>
            <a:ext cx="566095" cy="276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10-3</a:t>
            </a:r>
          </a:p>
        </p:txBody>
      </p:sp>
      <p:sp>
        <p:nvSpPr>
          <p:cNvPr id="35" name="Content Placeholder 2">
            <a:extLst>
              <a:ext uri="{FF2B5EF4-FFF2-40B4-BE49-F238E27FC236}">
                <a16:creationId xmlns:a16="http://schemas.microsoft.com/office/drawing/2014/main" id="{884EA738-F09C-4BBD-A074-9E6ABC02019E}"/>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366615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rot="5400000">
            <a:off x="11196149" y="251534"/>
            <a:ext cx="249407" cy="808226"/>
          </a:xfrm>
        </p:spPr>
        <p:txBody>
          <a:bodyPr vert="vert270"/>
          <a:lstStyle/>
          <a:p>
            <a:r>
              <a:rPr lang="en-US" sz="1400" b="1" dirty="0"/>
              <a:t>Slide-</a:t>
            </a:r>
            <a:fld id="{D57F1E4F-1CFF-5643-939E-217C01CDF565}" type="slidenum">
              <a:rPr lang="en-US" sz="1400" b="1" smtClean="0"/>
              <a:pPr/>
              <a:t>2</a:t>
            </a:fld>
            <a:endParaRPr lang="en-US" sz="1400" b="1" dirty="0"/>
          </a:p>
        </p:txBody>
      </p:sp>
      <p:sp>
        <p:nvSpPr>
          <p:cNvPr id="2" name="Title 1"/>
          <p:cNvSpPr>
            <a:spLocks noGrp="1"/>
          </p:cNvSpPr>
          <p:nvPr>
            <p:ph type="title" idx="4294967295"/>
          </p:nvPr>
        </p:nvSpPr>
        <p:spPr>
          <a:xfrm>
            <a:off x="294967" y="509946"/>
            <a:ext cx="11029950" cy="596183"/>
          </a:xfrm>
        </p:spPr>
        <p:txBody>
          <a:bodyPr/>
          <a:lstStyle/>
          <a:p>
            <a:pPr algn="ctr"/>
            <a:r>
              <a:rPr lang="en-GB" dirty="0">
                <a:solidFill>
                  <a:srgbClr val="0070C0"/>
                </a:solidFill>
              </a:rPr>
              <a:t>Objective  of  Activity  planning</a:t>
            </a:r>
          </a:p>
        </p:txBody>
      </p:sp>
      <p:sp>
        <p:nvSpPr>
          <p:cNvPr id="3" name="Content Placeholder 2"/>
          <p:cNvSpPr>
            <a:spLocks noGrp="1"/>
          </p:cNvSpPr>
          <p:nvPr>
            <p:ph idx="4294967295"/>
          </p:nvPr>
        </p:nvSpPr>
        <p:spPr>
          <a:xfrm>
            <a:off x="486696" y="1270307"/>
            <a:ext cx="11233355" cy="4850273"/>
          </a:xfrm>
        </p:spPr>
        <p:txBody>
          <a:bodyPr>
            <a:noAutofit/>
          </a:bodyPr>
          <a:lstStyle/>
          <a:p>
            <a:r>
              <a:rPr lang="en-US" sz="2200" dirty="0">
                <a:solidFill>
                  <a:srgbClr val="C00000"/>
                </a:solidFill>
              </a:rPr>
              <a:t>Feasibility Assessment:  </a:t>
            </a:r>
            <a:r>
              <a:rPr lang="en-US" sz="2200" dirty="0"/>
              <a:t>is the project possible (realistically) and within required timescales and resource constraints? </a:t>
            </a:r>
          </a:p>
          <a:p>
            <a:r>
              <a:rPr lang="en-US" sz="2200" dirty="0">
                <a:solidFill>
                  <a:srgbClr val="C00000"/>
                </a:solidFill>
              </a:rPr>
              <a:t>Resource Allocation: </a:t>
            </a:r>
            <a:r>
              <a:rPr lang="en-US" sz="2200" dirty="0"/>
              <a:t>allocating resources in the project in most effective ways (e.g. when should they be need and available)</a:t>
            </a:r>
          </a:p>
          <a:p>
            <a:r>
              <a:rPr lang="en-US" sz="2200" dirty="0">
                <a:solidFill>
                  <a:srgbClr val="C00000"/>
                </a:solidFill>
              </a:rPr>
              <a:t>Detailed Costing:  </a:t>
            </a:r>
            <a:r>
              <a:rPr lang="en-US" sz="2200" dirty="0"/>
              <a:t>how much will the project cost and when is that expenditure likely to take place?</a:t>
            </a:r>
          </a:p>
          <a:p>
            <a:r>
              <a:rPr lang="en-US" sz="2200" dirty="0">
                <a:solidFill>
                  <a:srgbClr val="C00000"/>
                </a:solidFill>
              </a:rPr>
              <a:t>Motivation:  </a:t>
            </a:r>
            <a:r>
              <a:rPr lang="en-US" sz="2200" dirty="0"/>
              <a:t>providing targets and being able to see the achievement against targets is an effective way of motivating staff. </a:t>
            </a:r>
          </a:p>
          <a:p>
            <a:r>
              <a:rPr lang="en-US" sz="2200" dirty="0">
                <a:solidFill>
                  <a:srgbClr val="C00000"/>
                </a:solidFill>
              </a:rPr>
              <a:t>Co-ordination:  </a:t>
            </a:r>
            <a:r>
              <a:rPr lang="en-US" sz="2200" dirty="0"/>
              <a:t>in large projects there are more than a single team involving in the project where activity planning provides an effective vehicle for communication and co-ordination among various teams (e.g. when do the staff in different departments need to be available work in a particular project)</a:t>
            </a:r>
          </a:p>
        </p:txBody>
      </p:sp>
      <p:sp>
        <p:nvSpPr>
          <p:cNvPr id="5" name="Content Placeholder 2">
            <a:extLst>
              <a:ext uri="{FF2B5EF4-FFF2-40B4-BE49-F238E27FC236}">
                <a16:creationId xmlns:a16="http://schemas.microsoft.com/office/drawing/2014/main" id="{96786A05-E7A6-4A1B-8EBE-CEC3A17F8D14}"/>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867836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Formulating  a  Network  model 3</a:t>
            </a:r>
          </a:p>
        </p:txBody>
      </p:sp>
      <p:sp>
        <p:nvSpPr>
          <p:cNvPr id="3" name="Content Placeholder 2"/>
          <p:cNvSpPr>
            <a:spLocks noGrp="1"/>
          </p:cNvSpPr>
          <p:nvPr>
            <p:ph idx="1"/>
          </p:nvPr>
        </p:nvSpPr>
        <p:spPr>
          <a:xfrm>
            <a:off x="482600" y="1971404"/>
            <a:ext cx="11150600" cy="740940"/>
          </a:xfrm>
        </p:spPr>
        <p:txBody>
          <a:bodyPr>
            <a:noAutofit/>
          </a:bodyPr>
          <a:lstStyle/>
          <a:p>
            <a:r>
              <a:rPr lang="en-US" sz="2000" dirty="0">
                <a:solidFill>
                  <a:srgbClr val="C00000"/>
                </a:solidFill>
              </a:rPr>
              <a:t>Earliest finish = earliest start (individual node) + duration (individual node)</a:t>
            </a:r>
          </a:p>
        </p:txBody>
      </p:sp>
      <p:sp>
        <p:nvSpPr>
          <p:cNvPr id="4" name="Slide Number Placeholder 3"/>
          <p:cNvSpPr>
            <a:spLocks noGrp="1"/>
          </p:cNvSpPr>
          <p:nvPr>
            <p:ph type="sldNum" sz="quarter" idx="12"/>
          </p:nvPr>
        </p:nvSpPr>
        <p:spPr>
          <a:xfrm>
            <a:off x="11766177" y="605118"/>
            <a:ext cx="311523" cy="1083981"/>
          </a:xfrm>
        </p:spPr>
        <p:txBody>
          <a:bodyPr vert="vert270"/>
          <a:lstStyle/>
          <a:p>
            <a:r>
              <a:rPr lang="en-US" sz="1400" b="1" dirty="0"/>
              <a:t>Slide-</a:t>
            </a:r>
            <a:fld id="{D57F1E4F-1CFF-5643-939E-217C01CDF565}" type="slidenum">
              <a:rPr lang="en-US" sz="1400" b="1" smtClean="0"/>
              <a:pPr/>
              <a:t>20</a:t>
            </a:fld>
            <a:endParaRPr lang="en-US" sz="1400" b="1" dirty="0"/>
          </a:p>
        </p:txBody>
      </p:sp>
      <p:graphicFrame>
        <p:nvGraphicFramePr>
          <p:cNvPr id="10" name="Table 9"/>
          <p:cNvGraphicFramePr>
            <a:graphicFrameLocks noGrp="1"/>
          </p:cNvGraphicFramePr>
          <p:nvPr/>
        </p:nvGraphicFramePr>
        <p:xfrm>
          <a:off x="1807065" y="2936872"/>
          <a:ext cx="2342568" cy="94672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a:effectLst/>
                        </a:rPr>
                        <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6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0</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lnSpc>
                          <a:spcPct val="115000"/>
                        </a:lnSpc>
                        <a:spcBef>
                          <a:spcPts val="0"/>
                        </a:spcBef>
                        <a:spcAft>
                          <a:spcPts val="0"/>
                        </a:spcAft>
                      </a:pPr>
                      <a:r>
                        <a:rPr lang="en-US" sz="1300" dirty="0">
                          <a:effectLst/>
                        </a:rPr>
                        <a:t>   Hardware </a:t>
                      </a:r>
                      <a:br>
                        <a:rPr lang="en-US" sz="1300" dirty="0">
                          <a:effectLst/>
                        </a:rPr>
                      </a:br>
                      <a:r>
                        <a:rPr lang="en-US" sz="1300" dirty="0">
                          <a:effectLst/>
                        </a:rPr>
                        <a:t>     Design</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solidFill>
                            <a:srgbClr val="FF0000"/>
                          </a:solidFill>
                          <a:effectLst/>
                        </a:rPr>
                        <a:t>6</a:t>
                      </a:r>
                      <a:endParaRPr lang="en-US" sz="11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effectLst/>
                        </a:rPr>
                        <a:t>8</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300" dirty="0">
                          <a:effectLst/>
                        </a:rPr>
                        <a:t> </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1" name="Table 10"/>
          <p:cNvGraphicFramePr>
            <a:graphicFrameLocks noGrp="1"/>
          </p:cNvGraphicFramePr>
          <p:nvPr/>
        </p:nvGraphicFramePr>
        <p:xfrm>
          <a:off x="1807065" y="4145853"/>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4</a:t>
                      </a:r>
                      <a:r>
                        <a:rPr lang="en-US" sz="1100" baseline="0" dirty="0">
                          <a:effectLst/>
                          <a:latin typeface="+mn-lt"/>
                          <a:ea typeface="+mn-ea"/>
                          <a:cs typeface="+mn-cs"/>
                        </a:rPr>
                        <a:t> </a:t>
                      </a:r>
                      <a:r>
                        <a:rPr lang="en-US" sz="1100" dirty="0">
                          <a:effectLst/>
                          <a:latin typeface="+mn-lt"/>
                          <a:ea typeface="+mn-ea"/>
                          <a:cs typeface="+mn-cs"/>
                        </a:rPr>
                        <a:t>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solidFill>
                            <a:schemeClr val="tx1"/>
                          </a:solidFill>
                          <a:effectLst/>
                        </a:rPr>
                        <a:t> 0</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lnSpc>
                          <a:spcPct val="115000"/>
                        </a:lnSpc>
                        <a:spcBef>
                          <a:spcPts val="0"/>
                        </a:spcBef>
                        <a:spcAft>
                          <a:spcPts val="0"/>
                        </a:spcAft>
                      </a:pPr>
                      <a:r>
                        <a:rPr lang="en-US" sz="1300" dirty="0">
                          <a:effectLst/>
                        </a:rPr>
                        <a:t>   Software </a:t>
                      </a:r>
                      <a:br>
                        <a:rPr lang="en-US" sz="1300" dirty="0">
                          <a:effectLst/>
                        </a:rPr>
                      </a:br>
                      <a:r>
                        <a:rPr lang="en-US" sz="1300" dirty="0">
                          <a:effectLst/>
                        </a:rPr>
                        <a:t>    Design</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solidFill>
                            <a:srgbClr val="FF0000"/>
                          </a:solidFill>
                          <a:effectLst/>
                        </a:rPr>
                        <a:t>4</a:t>
                      </a:r>
                      <a:endParaRPr lang="en-US" sz="11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effectLst/>
                        </a:rPr>
                        <a:t>7</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2" name="Table 11"/>
          <p:cNvGraphicFramePr>
            <a:graphicFrameLocks noGrp="1"/>
          </p:cNvGraphicFramePr>
          <p:nvPr/>
        </p:nvGraphicFramePr>
        <p:xfrm>
          <a:off x="1807065" y="5431319"/>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10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0</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lnSpc>
                          <a:spcPct val="115000"/>
                        </a:lnSpc>
                        <a:spcBef>
                          <a:spcPts val="0"/>
                        </a:spcBef>
                        <a:spcAft>
                          <a:spcPts val="0"/>
                        </a:spcAft>
                      </a:pPr>
                      <a:r>
                        <a:rPr lang="en-US" sz="1100" dirty="0">
                          <a:effectLst/>
                        </a:rPr>
                        <a:t> </a:t>
                      </a:r>
                      <a:r>
                        <a:rPr lang="en-US" sz="1300" dirty="0">
                          <a:effectLst/>
                        </a:rPr>
                        <a:t>User Manual</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solidFill>
                            <a:srgbClr val="FF0000"/>
                          </a:solidFill>
                          <a:effectLst/>
                        </a:rPr>
                        <a:t>10</a:t>
                      </a:r>
                      <a:endParaRPr lang="en-US" sz="11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effectLst/>
                        </a:rPr>
                        <a:t>10</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3" name="Table 12"/>
          <p:cNvGraphicFramePr>
            <a:graphicFrameLocks noGrp="1"/>
          </p:cNvGraphicFramePr>
          <p:nvPr/>
        </p:nvGraphicFramePr>
        <p:xfrm>
          <a:off x="4715728" y="2912742"/>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3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6</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  </a:t>
                      </a:r>
                      <a:r>
                        <a:rPr lang="en-US" sz="1300" dirty="0">
                          <a:solidFill>
                            <a:schemeClr val="tx1"/>
                          </a:solidFill>
                          <a:effectLst/>
                        </a:rPr>
                        <a:t>Install </a:t>
                      </a:r>
                      <a:br>
                        <a:rPr lang="en-US" sz="1300" dirty="0">
                          <a:solidFill>
                            <a:schemeClr val="tx1"/>
                          </a:solidFill>
                          <a:effectLst/>
                        </a:rPr>
                      </a:br>
                      <a:r>
                        <a:rPr lang="en-US" sz="1300" dirty="0">
                          <a:solidFill>
                            <a:schemeClr val="tx1"/>
                          </a:solidFill>
                          <a:effectLst/>
                        </a:rPr>
                        <a:t>  Hardware</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solidFill>
                            <a:srgbClr val="FF0000"/>
                          </a:solidFill>
                          <a:effectLst/>
                        </a:rPr>
                        <a:t>9</a:t>
                      </a:r>
                      <a:endParaRPr lang="en-US" sz="11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effectLst/>
                        </a:rPr>
                        <a:t>11</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4" name="Table 13"/>
          <p:cNvGraphicFramePr>
            <a:graphicFrameLocks noGrp="1"/>
          </p:cNvGraphicFramePr>
          <p:nvPr/>
        </p:nvGraphicFramePr>
        <p:xfrm>
          <a:off x="4715728" y="4132739"/>
          <a:ext cx="2342568" cy="998601"/>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4</a:t>
                      </a:r>
                      <a:r>
                        <a:rPr lang="en-US" sz="1100" baseline="0" dirty="0">
                          <a:effectLst/>
                          <a:latin typeface="+mn-lt"/>
                          <a:ea typeface="+mn-ea"/>
                          <a:cs typeface="+mn-cs"/>
                        </a:rPr>
                        <a:t>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4</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US" sz="1100" dirty="0">
                          <a:effectLst/>
                        </a:rPr>
                        <a:t> </a:t>
                      </a:r>
                      <a:r>
                        <a:rPr lang="en-US" sz="1300" dirty="0">
                          <a:effectLst/>
                        </a:rPr>
                        <a:t>Code and Test</a:t>
                      </a:r>
                      <a:br>
                        <a:rPr lang="en-US" sz="1300" dirty="0">
                          <a:effectLst/>
                        </a:rPr>
                      </a:br>
                      <a:r>
                        <a:rPr lang="en-US" sz="1300" dirty="0">
                          <a:effectLst/>
                        </a:rPr>
                        <a:t>    Software </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solidFill>
                            <a:srgbClr val="FF0000"/>
                          </a:solidFill>
                          <a:effectLst/>
                        </a:rPr>
                        <a:t>8</a:t>
                      </a:r>
                      <a:endParaRPr lang="en-US" sz="11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effectLst/>
                        </a:rPr>
                        <a:t>11</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5" name="Table 14"/>
          <p:cNvGraphicFramePr>
            <a:graphicFrameLocks noGrp="1"/>
          </p:cNvGraphicFramePr>
          <p:nvPr/>
        </p:nvGraphicFramePr>
        <p:xfrm>
          <a:off x="4715728" y="5230921"/>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3</a:t>
                      </a:r>
                      <a:r>
                        <a:rPr lang="en-US" sz="1100" baseline="0" dirty="0">
                          <a:effectLst/>
                          <a:latin typeface="+mn-lt"/>
                          <a:ea typeface="+mn-ea"/>
                          <a:cs typeface="+mn-cs"/>
                        </a:rPr>
                        <a:t>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solidFill>
                            <a:schemeClr val="tx1"/>
                          </a:solidFill>
                          <a:effectLst/>
                        </a:rPr>
                        <a:t> 4</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lnSpc>
                          <a:spcPct val="115000"/>
                        </a:lnSpc>
                        <a:spcBef>
                          <a:spcPts val="0"/>
                        </a:spcBef>
                        <a:spcAft>
                          <a:spcPts val="0"/>
                        </a:spcAft>
                      </a:pPr>
                      <a:r>
                        <a:rPr lang="en-US" sz="1300" dirty="0">
                          <a:effectLst/>
                        </a:rPr>
                        <a:t> File take-on</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solidFill>
                            <a:srgbClr val="FF0000"/>
                          </a:solidFill>
                          <a:effectLst/>
                        </a:rPr>
                        <a:t>7</a:t>
                      </a:r>
                      <a:endParaRPr lang="en-US" sz="11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effectLst/>
                        </a:rPr>
                        <a:t>10</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6" name="Table 15"/>
          <p:cNvGraphicFramePr>
            <a:graphicFrameLocks noGrp="1"/>
          </p:cNvGraphicFramePr>
          <p:nvPr/>
        </p:nvGraphicFramePr>
        <p:xfrm>
          <a:off x="7624391" y="4145853"/>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2</a:t>
                      </a:r>
                      <a:r>
                        <a:rPr lang="en-US" sz="1100" baseline="0" dirty="0">
                          <a:effectLst/>
                          <a:latin typeface="+mn-lt"/>
                          <a:ea typeface="+mn-ea"/>
                          <a:cs typeface="+mn-cs"/>
                        </a:rPr>
                        <a:t>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solidFill>
                            <a:schemeClr val="tx1"/>
                          </a:solidFill>
                          <a:effectLst/>
                        </a:rPr>
                        <a:t> 9</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US" sz="1300" dirty="0">
                          <a:effectLst/>
                        </a:rPr>
                        <a:t>Install and test</a:t>
                      </a:r>
                      <a:br>
                        <a:rPr lang="en-US" sz="1300" dirty="0">
                          <a:effectLst/>
                        </a:rPr>
                      </a:br>
                      <a:r>
                        <a:rPr lang="en-US" sz="1300" dirty="0">
                          <a:effectLst/>
                        </a:rPr>
                        <a:t>     System</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solidFill>
                            <a:srgbClr val="FF0000"/>
                          </a:solidFill>
                          <a:effectLst/>
                        </a:rPr>
                        <a:t>11</a:t>
                      </a:r>
                      <a:endParaRPr lang="en-US" sz="11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effectLst/>
                        </a:rPr>
                        <a:t>13</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7" name="Table 16"/>
          <p:cNvGraphicFramePr>
            <a:graphicFrameLocks noGrp="1"/>
          </p:cNvGraphicFramePr>
          <p:nvPr/>
        </p:nvGraphicFramePr>
        <p:xfrm>
          <a:off x="7624391" y="5431319"/>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3</a:t>
                      </a:r>
                      <a:r>
                        <a:rPr lang="en-US" sz="1100" baseline="0" dirty="0">
                          <a:effectLst/>
                          <a:latin typeface="+mn-lt"/>
                          <a:ea typeface="+mn-ea"/>
                          <a:cs typeface="+mn-cs"/>
                        </a:rPr>
                        <a:t>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10</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US" sz="1100" dirty="0">
                          <a:effectLst/>
                        </a:rPr>
                        <a:t> </a:t>
                      </a:r>
                      <a:r>
                        <a:rPr lang="en-US" sz="1300" dirty="0">
                          <a:effectLst/>
                        </a:rPr>
                        <a:t>User Training</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b="1" dirty="0">
                          <a:solidFill>
                            <a:srgbClr val="FF0000"/>
                          </a:solidFill>
                          <a:effectLst/>
                          <a:latin typeface="+mj-lt"/>
                          <a:ea typeface="Calibri" panose="020F0502020204030204" pitchFamily="34" charset="0"/>
                          <a:cs typeface="Times New Roman" panose="02020603050405020304" pitchFamily="18" charset="0"/>
                        </a:rPr>
                        <a:t>13</a:t>
                      </a: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US" sz="1100" b="1" dirty="0">
                          <a:effectLst/>
                        </a:rPr>
                        <a:t>13</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cxnSp>
        <p:nvCxnSpPr>
          <p:cNvPr id="19" name="Straight Arrow Connector 18"/>
          <p:cNvCxnSpPr>
            <a:endCxn id="13" idx="1"/>
          </p:cNvCxnSpPr>
          <p:nvPr/>
        </p:nvCxnSpPr>
        <p:spPr>
          <a:xfrm flipV="1">
            <a:off x="4149633" y="3369688"/>
            <a:ext cx="566095" cy="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058296" y="3375720"/>
            <a:ext cx="1184367" cy="770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149633" y="4423259"/>
            <a:ext cx="566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058296" y="4423259"/>
            <a:ext cx="566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149633" y="4767943"/>
            <a:ext cx="566095" cy="462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149633" y="6252774"/>
            <a:ext cx="34747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3" name="Picture 11" descr="Activity Node"/>
          <p:cNvPicPr>
            <a:picLocks noChangeAspect="1" noChangeArrowheads="1"/>
          </p:cNvPicPr>
          <p:nvPr/>
        </p:nvPicPr>
        <p:blipFill>
          <a:blip r:embed="rId2" cstate="print"/>
          <a:srcRect/>
          <a:stretch>
            <a:fillRect/>
          </a:stretch>
        </p:blipFill>
        <p:spPr>
          <a:xfrm>
            <a:off x="8413473" y="2446900"/>
            <a:ext cx="3352704" cy="1506247"/>
          </a:xfrm>
          <a:prstGeom prst="rect">
            <a:avLst/>
          </a:prstGeom>
          <a:noFill/>
        </p:spPr>
      </p:pic>
      <p:sp>
        <p:nvSpPr>
          <p:cNvPr id="45" name="Rounded Rectangle 44"/>
          <p:cNvSpPr/>
          <p:nvPr/>
        </p:nvSpPr>
        <p:spPr>
          <a:xfrm>
            <a:off x="307012" y="4278115"/>
            <a:ext cx="953589" cy="635204"/>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46" name="Rounded Rectangle 45"/>
          <p:cNvSpPr/>
          <p:nvPr/>
        </p:nvSpPr>
        <p:spPr>
          <a:xfrm>
            <a:off x="10657219" y="4291229"/>
            <a:ext cx="953589" cy="635204"/>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Finish</a:t>
            </a:r>
          </a:p>
        </p:txBody>
      </p:sp>
      <p:cxnSp>
        <p:nvCxnSpPr>
          <p:cNvPr id="48" name="Straight Arrow Connector 47"/>
          <p:cNvCxnSpPr>
            <a:stCxn id="45" idx="0"/>
            <a:endCxn id="10" idx="1"/>
          </p:cNvCxnSpPr>
          <p:nvPr/>
        </p:nvCxnSpPr>
        <p:spPr>
          <a:xfrm flipV="1">
            <a:off x="783807" y="3410233"/>
            <a:ext cx="1023258" cy="867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11" idx="1"/>
          </p:cNvCxnSpPr>
          <p:nvPr/>
        </p:nvCxnSpPr>
        <p:spPr>
          <a:xfrm flipV="1">
            <a:off x="1295436" y="4602799"/>
            <a:ext cx="511629" cy="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5" idx="2"/>
            <a:endCxn id="12" idx="1"/>
          </p:cNvCxnSpPr>
          <p:nvPr/>
        </p:nvCxnSpPr>
        <p:spPr>
          <a:xfrm>
            <a:off x="783807" y="4913319"/>
            <a:ext cx="1023258" cy="974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6" idx="3"/>
            <a:endCxn id="46" idx="1"/>
          </p:cNvCxnSpPr>
          <p:nvPr/>
        </p:nvCxnSpPr>
        <p:spPr>
          <a:xfrm>
            <a:off x="9966959" y="4602799"/>
            <a:ext cx="690260" cy="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6" idx="2"/>
          </p:cNvCxnSpPr>
          <p:nvPr/>
        </p:nvCxnSpPr>
        <p:spPr>
          <a:xfrm flipV="1">
            <a:off x="9966959" y="4926433"/>
            <a:ext cx="1167055" cy="967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058296" y="5699065"/>
            <a:ext cx="566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C34CEE67-35AD-4218-A6BC-50F2E3704382}"/>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52535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Formulating  a  Network  model 4</a:t>
            </a:r>
          </a:p>
        </p:txBody>
      </p:sp>
      <p:sp>
        <p:nvSpPr>
          <p:cNvPr id="3" name="Content Placeholder 2"/>
          <p:cNvSpPr>
            <a:spLocks noGrp="1"/>
          </p:cNvSpPr>
          <p:nvPr>
            <p:ph idx="1"/>
          </p:nvPr>
        </p:nvSpPr>
        <p:spPr>
          <a:xfrm>
            <a:off x="482600" y="1971404"/>
            <a:ext cx="11150600" cy="740940"/>
          </a:xfrm>
        </p:spPr>
        <p:txBody>
          <a:bodyPr>
            <a:noAutofit/>
          </a:bodyPr>
          <a:lstStyle/>
          <a:p>
            <a:r>
              <a:rPr lang="en-US" sz="2000" dirty="0">
                <a:solidFill>
                  <a:srgbClr val="C00000"/>
                </a:solidFill>
              </a:rPr>
              <a:t>Latest start = latest finish (individual node) - duration (individual node)</a:t>
            </a:r>
          </a:p>
        </p:txBody>
      </p:sp>
      <p:sp>
        <p:nvSpPr>
          <p:cNvPr id="4" name="Slide Number Placeholder 3"/>
          <p:cNvSpPr>
            <a:spLocks noGrp="1"/>
          </p:cNvSpPr>
          <p:nvPr>
            <p:ph type="sldNum" sz="quarter" idx="12"/>
          </p:nvPr>
        </p:nvSpPr>
        <p:spPr>
          <a:xfrm>
            <a:off x="11766177" y="605118"/>
            <a:ext cx="311523" cy="1083981"/>
          </a:xfrm>
        </p:spPr>
        <p:txBody>
          <a:bodyPr vert="vert270"/>
          <a:lstStyle/>
          <a:p>
            <a:r>
              <a:rPr lang="en-US" sz="1400" b="1" dirty="0"/>
              <a:t>Slide-</a:t>
            </a:r>
            <a:fld id="{D57F1E4F-1CFF-5643-939E-217C01CDF565}" type="slidenum">
              <a:rPr lang="en-US" sz="1400" b="1" smtClean="0"/>
              <a:pPr/>
              <a:t>21</a:t>
            </a:fld>
            <a:endParaRPr lang="en-US" sz="1400" b="1" dirty="0"/>
          </a:p>
        </p:txBody>
      </p:sp>
      <p:graphicFrame>
        <p:nvGraphicFramePr>
          <p:cNvPr id="10" name="Table 9"/>
          <p:cNvGraphicFramePr>
            <a:graphicFrameLocks noGrp="1"/>
          </p:cNvGraphicFramePr>
          <p:nvPr/>
        </p:nvGraphicFramePr>
        <p:xfrm>
          <a:off x="1807065" y="2936872"/>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rPr>
                        <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6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0</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lnSpc>
                          <a:spcPct val="115000"/>
                        </a:lnSpc>
                        <a:spcBef>
                          <a:spcPts val="0"/>
                        </a:spcBef>
                        <a:spcAft>
                          <a:spcPts val="0"/>
                        </a:spcAft>
                      </a:pPr>
                      <a:r>
                        <a:rPr lang="en-US" sz="1100" dirty="0">
                          <a:effectLst/>
                        </a:rPr>
                        <a:t>   </a:t>
                      </a:r>
                      <a:r>
                        <a:rPr lang="en-US" sz="1300" dirty="0">
                          <a:effectLst/>
                        </a:rPr>
                        <a:t>Hardware </a:t>
                      </a:r>
                      <a:br>
                        <a:rPr lang="en-US" sz="1300" dirty="0">
                          <a:effectLst/>
                        </a:rPr>
                      </a:br>
                      <a:r>
                        <a:rPr lang="en-US" sz="1300" dirty="0">
                          <a:effectLst/>
                        </a:rPr>
                        <a:t>     Design</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solidFill>
                            <a:schemeClr val="tx1"/>
                          </a:solidFill>
                          <a:effectLst/>
                        </a:rPr>
                        <a:t>6</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dirty="0">
                          <a:effectLst/>
                        </a:rPr>
                        <a:t> </a:t>
                      </a:r>
                      <a:r>
                        <a:rPr lang="en-US" sz="1100" dirty="0">
                          <a:solidFill>
                            <a:srgbClr val="FF0000"/>
                          </a:solidFill>
                          <a:effectLst/>
                        </a:rPr>
                        <a:t>2</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effectLst/>
                        </a:rPr>
                        <a:t>8</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1" name="Table 10"/>
          <p:cNvGraphicFramePr>
            <a:graphicFrameLocks noGrp="1"/>
          </p:cNvGraphicFramePr>
          <p:nvPr/>
        </p:nvGraphicFramePr>
        <p:xfrm>
          <a:off x="1807065" y="4145853"/>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4</a:t>
                      </a:r>
                      <a:r>
                        <a:rPr lang="en-US" sz="1100" baseline="0" dirty="0">
                          <a:effectLst/>
                          <a:latin typeface="+mn-lt"/>
                          <a:ea typeface="+mn-ea"/>
                          <a:cs typeface="+mn-cs"/>
                        </a:rPr>
                        <a:t> </a:t>
                      </a:r>
                      <a:r>
                        <a:rPr lang="en-US" sz="1100" dirty="0">
                          <a:effectLst/>
                          <a:latin typeface="+mn-lt"/>
                          <a:ea typeface="+mn-ea"/>
                          <a:cs typeface="+mn-cs"/>
                        </a:rPr>
                        <a:t>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0</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lnSpc>
                          <a:spcPct val="115000"/>
                        </a:lnSpc>
                        <a:spcBef>
                          <a:spcPts val="0"/>
                        </a:spcBef>
                        <a:spcAft>
                          <a:spcPts val="0"/>
                        </a:spcAft>
                      </a:pPr>
                      <a:r>
                        <a:rPr lang="en-US" sz="1300" dirty="0">
                          <a:effectLst/>
                        </a:rPr>
                        <a:t>   Software </a:t>
                      </a:r>
                      <a:br>
                        <a:rPr lang="en-US" sz="1300" dirty="0">
                          <a:effectLst/>
                        </a:rPr>
                      </a:br>
                      <a:r>
                        <a:rPr lang="en-US" sz="1300" dirty="0">
                          <a:effectLst/>
                        </a:rPr>
                        <a:t>    Design</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solidFill>
                            <a:schemeClr val="tx1"/>
                          </a:solidFill>
                          <a:effectLst/>
                        </a:rPr>
                        <a:t> </a:t>
                      </a:r>
                      <a:r>
                        <a:rPr lang="en-US" sz="1100" b="1" dirty="0">
                          <a:solidFill>
                            <a:schemeClr val="tx1"/>
                          </a:solidFill>
                          <a:effectLst/>
                        </a:rPr>
                        <a:t>4</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dirty="0">
                          <a:effectLst/>
                        </a:rPr>
                        <a:t> </a:t>
                      </a:r>
                      <a:r>
                        <a:rPr lang="en-US" sz="1100" dirty="0">
                          <a:solidFill>
                            <a:srgbClr val="FF0000"/>
                          </a:solidFill>
                          <a:effectLst/>
                        </a:rPr>
                        <a:t>3</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effectLst/>
                        </a:rPr>
                        <a:t>7</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2" name="Table 11"/>
          <p:cNvGraphicFramePr>
            <a:graphicFrameLocks noGrp="1"/>
          </p:cNvGraphicFramePr>
          <p:nvPr/>
        </p:nvGraphicFramePr>
        <p:xfrm>
          <a:off x="1807065" y="5431319"/>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10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0</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lnSpc>
                          <a:spcPct val="115000"/>
                        </a:lnSpc>
                        <a:spcBef>
                          <a:spcPts val="0"/>
                        </a:spcBef>
                        <a:spcAft>
                          <a:spcPts val="0"/>
                        </a:spcAft>
                      </a:pPr>
                      <a:r>
                        <a:rPr lang="en-US" sz="1100" dirty="0">
                          <a:effectLst/>
                        </a:rPr>
                        <a:t> </a:t>
                      </a:r>
                      <a:r>
                        <a:rPr lang="en-US" sz="1300" dirty="0">
                          <a:effectLst/>
                        </a:rPr>
                        <a:t>User Manual</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solidFill>
                            <a:schemeClr val="tx1"/>
                          </a:solidFill>
                          <a:effectLst/>
                        </a:rPr>
                        <a:t>10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dirty="0">
                          <a:solidFill>
                            <a:srgbClr val="FF0000"/>
                          </a:solidFill>
                          <a:effectLst/>
                        </a:rPr>
                        <a:t> 0</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effectLst/>
                        </a:rPr>
                        <a:t>10</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3" name="Table 12"/>
          <p:cNvGraphicFramePr>
            <a:graphicFrameLocks noGrp="1"/>
          </p:cNvGraphicFramePr>
          <p:nvPr/>
        </p:nvGraphicFramePr>
        <p:xfrm>
          <a:off x="4715728" y="2912742"/>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3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solidFill>
                            <a:schemeClr val="tx1"/>
                          </a:solidFill>
                          <a:effectLst/>
                        </a:rPr>
                        <a:t> 6</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lnSpc>
                          <a:spcPct val="115000"/>
                        </a:lnSpc>
                        <a:spcBef>
                          <a:spcPts val="0"/>
                        </a:spcBef>
                        <a:spcAft>
                          <a:spcPts val="0"/>
                        </a:spcAft>
                      </a:pPr>
                      <a:r>
                        <a:rPr lang="en-US" sz="1100" dirty="0">
                          <a:solidFill>
                            <a:schemeClr val="tx1"/>
                          </a:solidFill>
                          <a:effectLst/>
                        </a:rPr>
                        <a:t>   </a:t>
                      </a:r>
                      <a:r>
                        <a:rPr lang="en-US" sz="1300" dirty="0">
                          <a:solidFill>
                            <a:schemeClr val="tx1"/>
                          </a:solidFill>
                          <a:effectLst/>
                        </a:rPr>
                        <a:t>Install </a:t>
                      </a:r>
                      <a:br>
                        <a:rPr lang="en-US" sz="1300" dirty="0">
                          <a:solidFill>
                            <a:schemeClr val="tx1"/>
                          </a:solidFill>
                          <a:effectLst/>
                        </a:rPr>
                      </a:br>
                      <a:r>
                        <a:rPr lang="en-US" sz="1300" dirty="0">
                          <a:solidFill>
                            <a:schemeClr val="tx1"/>
                          </a:solidFill>
                          <a:effectLst/>
                        </a:rPr>
                        <a:t>  Hardware</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solidFill>
                            <a:schemeClr val="tx1"/>
                          </a:solidFill>
                          <a:effectLst/>
                        </a:rPr>
                        <a:t> </a:t>
                      </a:r>
                      <a:r>
                        <a:rPr lang="en-US" sz="1100" b="1" dirty="0">
                          <a:solidFill>
                            <a:schemeClr val="tx1"/>
                          </a:solidFill>
                          <a:effectLst/>
                        </a:rPr>
                        <a:t>9</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dirty="0">
                          <a:effectLst/>
                        </a:rPr>
                        <a:t> </a:t>
                      </a:r>
                      <a:r>
                        <a:rPr lang="en-US" sz="1100" dirty="0">
                          <a:solidFill>
                            <a:srgbClr val="FF0000"/>
                          </a:solidFill>
                          <a:effectLst/>
                        </a:rPr>
                        <a:t>8</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effectLst/>
                        </a:rPr>
                        <a:t>11</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4" name="Table 13"/>
          <p:cNvGraphicFramePr>
            <a:graphicFrameLocks noGrp="1"/>
          </p:cNvGraphicFramePr>
          <p:nvPr/>
        </p:nvGraphicFramePr>
        <p:xfrm>
          <a:off x="4715728" y="4132739"/>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4</a:t>
                      </a:r>
                      <a:r>
                        <a:rPr lang="en-US" sz="1100" baseline="0" dirty="0">
                          <a:effectLst/>
                          <a:latin typeface="+mn-lt"/>
                          <a:ea typeface="+mn-ea"/>
                          <a:cs typeface="+mn-cs"/>
                        </a:rPr>
                        <a:t>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4</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US" sz="1300" dirty="0">
                          <a:effectLst/>
                        </a:rPr>
                        <a:t> Code and Test</a:t>
                      </a:r>
                      <a:br>
                        <a:rPr lang="en-US" sz="1300" dirty="0">
                          <a:effectLst/>
                        </a:rPr>
                      </a:br>
                      <a:r>
                        <a:rPr lang="en-US" sz="1300" dirty="0">
                          <a:effectLst/>
                        </a:rPr>
                        <a:t>    Software </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solidFill>
                            <a:schemeClr val="tx1"/>
                          </a:solidFill>
                          <a:effectLst/>
                        </a:rPr>
                        <a:t>8</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dirty="0">
                          <a:effectLst/>
                        </a:rPr>
                        <a:t> </a:t>
                      </a:r>
                      <a:r>
                        <a:rPr lang="en-US" sz="1100" dirty="0">
                          <a:solidFill>
                            <a:srgbClr val="FF0000"/>
                          </a:solidFill>
                          <a:effectLst/>
                        </a:rPr>
                        <a:t>7</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effectLst/>
                        </a:rPr>
                        <a:t>11</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5" name="Table 14"/>
          <p:cNvGraphicFramePr>
            <a:graphicFrameLocks noGrp="1"/>
          </p:cNvGraphicFramePr>
          <p:nvPr/>
        </p:nvGraphicFramePr>
        <p:xfrm>
          <a:off x="4715728" y="5230921"/>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3</a:t>
                      </a:r>
                      <a:r>
                        <a:rPr lang="en-US" sz="1100" baseline="0" dirty="0">
                          <a:effectLst/>
                          <a:latin typeface="+mn-lt"/>
                          <a:ea typeface="+mn-ea"/>
                          <a:cs typeface="+mn-cs"/>
                        </a:rPr>
                        <a:t>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4</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lnSpc>
                          <a:spcPct val="115000"/>
                        </a:lnSpc>
                        <a:spcBef>
                          <a:spcPts val="0"/>
                        </a:spcBef>
                        <a:spcAft>
                          <a:spcPts val="0"/>
                        </a:spcAft>
                      </a:pPr>
                      <a:r>
                        <a:rPr lang="en-US" sz="1100" dirty="0">
                          <a:effectLst/>
                        </a:rPr>
                        <a:t> </a:t>
                      </a:r>
                      <a:r>
                        <a:rPr lang="en-US" sz="1300" dirty="0">
                          <a:effectLst/>
                        </a:rPr>
                        <a:t>File take-on</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solidFill>
                            <a:schemeClr val="tx1"/>
                          </a:solidFill>
                          <a:effectLst/>
                        </a:rPr>
                        <a:t>7</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dirty="0">
                          <a:effectLst/>
                        </a:rPr>
                        <a:t> </a:t>
                      </a:r>
                      <a:r>
                        <a:rPr lang="en-US" sz="1100" dirty="0">
                          <a:solidFill>
                            <a:srgbClr val="FF0000"/>
                          </a:solidFill>
                          <a:effectLst/>
                        </a:rPr>
                        <a:t>7</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effectLst/>
                        </a:rPr>
                        <a:t>10</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6" name="Table 15"/>
          <p:cNvGraphicFramePr>
            <a:graphicFrameLocks noGrp="1"/>
          </p:cNvGraphicFramePr>
          <p:nvPr/>
        </p:nvGraphicFramePr>
        <p:xfrm>
          <a:off x="7624391" y="4145853"/>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2</a:t>
                      </a:r>
                      <a:r>
                        <a:rPr lang="en-US" sz="1100" baseline="0" dirty="0">
                          <a:effectLst/>
                          <a:latin typeface="+mn-lt"/>
                          <a:ea typeface="+mn-ea"/>
                          <a:cs typeface="+mn-cs"/>
                        </a:rPr>
                        <a:t>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9</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US" sz="1300" dirty="0">
                          <a:effectLst/>
                        </a:rPr>
                        <a:t>Install and test</a:t>
                      </a:r>
                      <a:br>
                        <a:rPr lang="en-US" sz="1300" dirty="0">
                          <a:effectLst/>
                        </a:rPr>
                      </a:br>
                      <a:r>
                        <a:rPr lang="en-US" sz="1300" dirty="0">
                          <a:effectLst/>
                        </a:rPr>
                        <a:t>     System</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solidFill>
                            <a:schemeClr val="tx1"/>
                          </a:solidFill>
                          <a:effectLst/>
                        </a:rPr>
                        <a:t>11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dirty="0">
                          <a:effectLst/>
                        </a:rPr>
                        <a:t> </a:t>
                      </a:r>
                      <a:r>
                        <a:rPr lang="en-US" sz="1100" dirty="0">
                          <a:solidFill>
                            <a:srgbClr val="FF0000"/>
                          </a:solidFill>
                          <a:effectLst/>
                        </a:rPr>
                        <a:t>11</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effectLst/>
                        </a:rPr>
                        <a:t>13</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7" name="Table 16"/>
          <p:cNvGraphicFramePr>
            <a:graphicFrameLocks noGrp="1"/>
          </p:cNvGraphicFramePr>
          <p:nvPr/>
        </p:nvGraphicFramePr>
        <p:xfrm>
          <a:off x="7624391" y="5431319"/>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3</a:t>
                      </a:r>
                      <a:r>
                        <a:rPr lang="en-US" sz="1100" baseline="0" dirty="0">
                          <a:effectLst/>
                          <a:latin typeface="+mn-lt"/>
                          <a:ea typeface="+mn-ea"/>
                          <a:cs typeface="+mn-cs"/>
                        </a:rPr>
                        <a:t>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solidFill>
                            <a:schemeClr val="tx1"/>
                          </a:solidFill>
                          <a:effectLst/>
                        </a:rPr>
                        <a:t> 10</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US" sz="1100" dirty="0">
                          <a:effectLst/>
                        </a:rPr>
                        <a:t> </a:t>
                      </a:r>
                      <a:r>
                        <a:rPr lang="en-US" sz="1300" dirty="0">
                          <a:effectLst/>
                        </a:rPr>
                        <a:t>User Training</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b="1" dirty="0">
                          <a:solidFill>
                            <a:schemeClr val="tx1"/>
                          </a:solidFill>
                          <a:effectLst/>
                          <a:latin typeface="+mj-lt"/>
                          <a:ea typeface="Calibri" panose="020F0502020204030204" pitchFamily="34" charset="0"/>
                          <a:cs typeface="Times New Roman" panose="02020603050405020304" pitchFamily="18" charset="0"/>
                        </a:rPr>
                        <a:t>13</a:t>
                      </a: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dirty="0">
                          <a:effectLst/>
                        </a:rPr>
                        <a:t> </a:t>
                      </a:r>
                      <a:r>
                        <a:rPr lang="en-US" sz="1100" dirty="0">
                          <a:solidFill>
                            <a:srgbClr val="FF0000"/>
                          </a:solidFill>
                          <a:effectLst/>
                        </a:rPr>
                        <a:t>10</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US" sz="1100" b="1" dirty="0">
                          <a:effectLst/>
                        </a:rPr>
                        <a:t>13</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cxnSp>
        <p:nvCxnSpPr>
          <p:cNvPr id="19" name="Straight Arrow Connector 18"/>
          <p:cNvCxnSpPr>
            <a:endCxn id="13" idx="1"/>
          </p:cNvCxnSpPr>
          <p:nvPr/>
        </p:nvCxnSpPr>
        <p:spPr>
          <a:xfrm flipV="1">
            <a:off x="4149633" y="3369688"/>
            <a:ext cx="566095" cy="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058296" y="3375720"/>
            <a:ext cx="1184367" cy="770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149633" y="4423259"/>
            <a:ext cx="566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058296" y="4423259"/>
            <a:ext cx="566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149633" y="4767943"/>
            <a:ext cx="566095" cy="462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149633" y="6252774"/>
            <a:ext cx="34747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3" name="Picture 11" descr="Activity Node"/>
          <p:cNvPicPr>
            <a:picLocks noChangeAspect="1" noChangeArrowheads="1"/>
          </p:cNvPicPr>
          <p:nvPr/>
        </p:nvPicPr>
        <p:blipFill>
          <a:blip r:embed="rId2" cstate="print"/>
          <a:srcRect/>
          <a:stretch>
            <a:fillRect/>
          </a:stretch>
        </p:blipFill>
        <p:spPr>
          <a:xfrm>
            <a:off x="8413473" y="2446900"/>
            <a:ext cx="3352704" cy="1506247"/>
          </a:xfrm>
          <a:prstGeom prst="rect">
            <a:avLst/>
          </a:prstGeom>
          <a:noFill/>
        </p:spPr>
      </p:pic>
      <p:sp>
        <p:nvSpPr>
          <p:cNvPr id="45" name="Rounded Rectangle 44"/>
          <p:cNvSpPr/>
          <p:nvPr/>
        </p:nvSpPr>
        <p:spPr>
          <a:xfrm>
            <a:off x="307012" y="4278115"/>
            <a:ext cx="953589" cy="635204"/>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46" name="Rounded Rectangle 45"/>
          <p:cNvSpPr/>
          <p:nvPr/>
        </p:nvSpPr>
        <p:spPr>
          <a:xfrm>
            <a:off x="10657219" y="4291229"/>
            <a:ext cx="953589" cy="635204"/>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Finish</a:t>
            </a:r>
          </a:p>
        </p:txBody>
      </p:sp>
      <p:cxnSp>
        <p:nvCxnSpPr>
          <p:cNvPr id="48" name="Straight Arrow Connector 47"/>
          <p:cNvCxnSpPr>
            <a:stCxn id="45" idx="0"/>
            <a:endCxn id="10" idx="1"/>
          </p:cNvCxnSpPr>
          <p:nvPr/>
        </p:nvCxnSpPr>
        <p:spPr>
          <a:xfrm flipV="1">
            <a:off x="783807" y="3393818"/>
            <a:ext cx="1023258" cy="884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11" idx="1"/>
          </p:cNvCxnSpPr>
          <p:nvPr/>
        </p:nvCxnSpPr>
        <p:spPr>
          <a:xfrm flipV="1">
            <a:off x="1295436" y="4602799"/>
            <a:ext cx="511629" cy="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5" idx="2"/>
            <a:endCxn id="12" idx="1"/>
          </p:cNvCxnSpPr>
          <p:nvPr/>
        </p:nvCxnSpPr>
        <p:spPr>
          <a:xfrm>
            <a:off x="783807" y="4913319"/>
            <a:ext cx="1023258" cy="974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6" idx="3"/>
            <a:endCxn id="46" idx="1"/>
          </p:cNvCxnSpPr>
          <p:nvPr/>
        </p:nvCxnSpPr>
        <p:spPr>
          <a:xfrm>
            <a:off x="9966959" y="4602799"/>
            <a:ext cx="690260" cy="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6" idx="2"/>
          </p:cNvCxnSpPr>
          <p:nvPr/>
        </p:nvCxnSpPr>
        <p:spPr>
          <a:xfrm flipV="1">
            <a:off x="9966959" y="4926433"/>
            <a:ext cx="1167055" cy="967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058296" y="5699065"/>
            <a:ext cx="566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CC7FD0E2-82E7-47FF-92CF-C102E781438D}"/>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181042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Formulating  a  Network  model 5</a:t>
            </a:r>
          </a:p>
        </p:txBody>
      </p:sp>
      <p:sp>
        <p:nvSpPr>
          <p:cNvPr id="3" name="Content Placeholder 2"/>
          <p:cNvSpPr>
            <a:spLocks noGrp="1"/>
          </p:cNvSpPr>
          <p:nvPr>
            <p:ph idx="1"/>
          </p:nvPr>
        </p:nvSpPr>
        <p:spPr>
          <a:xfrm>
            <a:off x="482600" y="1971404"/>
            <a:ext cx="11150600" cy="740940"/>
          </a:xfrm>
        </p:spPr>
        <p:txBody>
          <a:bodyPr>
            <a:noAutofit/>
          </a:bodyPr>
          <a:lstStyle/>
          <a:p>
            <a:r>
              <a:rPr lang="en-US" sz="2000" dirty="0">
                <a:solidFill>
                  <a:srgbClr val="C00000"/>
                </a:solidFill>
              </a:rPr>
              <a:t>Float = earliest start/finish (individual node) – latest start/finish (individual node)</a:t>
            </a:r>
          </a:p>
        </p:txBody>
      </p:sp>
      <p:sp>
        <p:nvSpPr>
          <p:cNvPr id="4" name="Slide Number Placeholder 3"/>
          <p:cNvSpPr>
            <a:spLocks noGrp="1"/>
          </p:cNvSpPr>
          <p:nvPr>
            <p:ph type="sldNum" sz="quarter" idx="12"/>
          </p:nvPr>
        </p:nvSpPr>
        <p:spPr>
          <a:xfrm>
            <a:off x="11766177" y="605118"/>
            <a:ext cx="311523" cy="1083981"/>
          </a:xfrm>
        </p:spPr>
        <p:txBody>
          <a:bodyPr vert="vert270"/>
          <a:lstStyle/>
          <a:p>
            <a:r>
              <a:rPr lang="en-US" sz="1400" b="1" dirty="0"/>
              <a:t>Slide-</a:t>
            </a:r>
            <a:fld id="{D57F1E4F-1CFF-5643-939E-217C01CDF565}" type="slidenum">
              <a:rPr lang="en-US" sz="1400" b="1" smtClean="0"/>
              <a:pPr/>
              <a:t>22</a:t>
            </a:fld>
            <a:endParaRPr lang="en-US" sz="1400" b="1" dirty="0"/>
          </a:p>
        </p:txBody>
      </p:sp>
      <p:graphicFrame>
        <p:nvGraphicFramePr>
          <p:cNvPr id="10" name="Table 9"/>
          <p:cNvGraphicFramePr>
            <a:graphicFrameLocks noGrp="1"/>
          </p:cNvGraphicFramePr>
          <p:nvPr/>
        </p:nvGraphicFramePr>
        <p:xfrm>
          <a:off x="1807065" y="2936872"/>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rPr>
                        <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6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0</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lnSpc>
                          <a:spcPct val="115000"/>
                        </a:lnSpc>
                        <a:spcBef>
                          <a:spcPts val="0"/>
                        </a:spcBef>
                        <a:spcAft>
                          <a:spcPts val="0"/>
                        </a:spcAft>
                      </a:pPr>
                      <a:r>
                        <a:rPr lang="en-US" sz="1100" dirty="0">
                          <a:effectLst/>
                        </a:rPr>
                        <a:t>   </a:t>
                      </a:r>
                      <a:r>
                        <a:rPr lang="en-US" sz="1300" dirty="0">
                          <a:effectLst/>
                        </a:rPr>
                        <a:t>Hardware </a:t>
                      </a:r>
                      <a:br>
                        <a:rPr lang="en-US" sz="1300" dirty="0">
                          <a:effectLst/>
                        </a:rPr>
                      </a:br>
                      <a:r>
                        <a:rPr lang="en-US" sz="1300" dirty="0">
                          <a:effectLst/>
                        </a:rPr>
                        <a:t>     Design</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solidFill>
                            <a:schemeClr val="tx1"/>
                          </a:solidFill>
                          <a:effectLst/>
                        </a:rPr>
                        <a:t>6</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dirty="0">
                          <a:solidFill>
                            <a:schemeClr val="tx1"/>
                          </a:solidFill>
                          <a:effectLst/>
                        </a:rPr>
                        <a:t> 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effectLst/>
                        </a:rPr>
                        <a:t>8</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dirty="0">
                          <a:solidFill>
                            <a:schemeClr val="tx1"/>
                          </a:solidFill>
                          <a:effectLst/>
                        </a:rPr>
                        <a:t> </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r>
                        <a:rPr lang="en-US" sz="1100" b="1" dirty="0">
                          <a:solidFill>
                            <a:srgbClr val="FF0000"/>
                          </a:solidFill>
                          <a:effectLst/>
                        </a:rPr>
                        <a:t>2</a:t>
                      </a:r>
                      <a:endParaRPr lang="en-US" sz="11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1" name="Table 10"/>
          <p:cNvGraphicFramePr>
            <a:graphicFrameLocks noGrp="1"/>
          </p:cNvGraphicFramePr>
          <p:nvPr/>
        </p:nvGraphicFramePr>
        <p:xfrm>
          <a:off x="1807065" y="4145853"/>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4</a:t>
                      </a:r>
                      <a:r>
                        <a:rPr lang="en-US" sz="1100" baseline="0" dirty="0">
                          <a:effectLst/>
                          <a:latin typeface="+mn-lt"/>
                          <a:ea typeface="+mn-ea"/>
                          <a:cs typeface="+mn-cs"/>
                        </a:rPr>
                        <a:t> </a:t>
                      </a:r>
                      <a:r>
                        <a:rPr lang="en-US" sz="1100" dirty="0">
                          <a:effectLst/>
                          <a:latin typeface="+mn-lt"/>
                          <a:ea typeface="+mn-ea"/>
                          <a:cs typeface="+mn-cs"/>
                        </a:rPr>
                        <a:t>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0</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lnSpc>
                          <a:spcPct val="115000"/>
                        </a:lnSpc>
                        <a:spcBef>
                          <a:spcPts val="0"/>
                        </a:spcBef>
                        <a:spcAft>
                          <a:spcPts val="0"/>
                        </a:spcAft>
                      </a:pPr>
                      <a:r>
                        <a:rPr lang="en-US" sz="1100" dirty="0">
                          <a:effectLst/>
                        </a:rPr>
                        <a:t>   </a:t>
                      </a:r>
                      <a:r>
                        <a:rPr lang="en-US" sz="1300" dirty="0">
                          <a:effectLst/>
                        </a:rPr>
                        <a:t>Software </a:t>
                      </a:r>
                      <a:br>
                        <a:rPr lang="en-US" sz="1300" dirty="0">
                          <a:effectLst/>
                        </a:rPr>
                      </a:br>
                      <a:r>
                        <a:rPr lang="en-US" sz="1300" dirty="0">
                          <a:effectLst/>
                        </a:rPr>
                        <a:t>    Design</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solidFill>
                            <a:schemeClr val="tx1"/>
                          </a:solidFill>
                          <a:effectLst/>
                        </a:rPr>
                        <a:t> </a:t>
                      </a:r>
                      <a:r>
                        <a:rPr lang="en-US" sz="1100" b="1" dirty="0">
                          <a:solidFill>
                            <a:schemeClr val="tx1"/>
                          </a:solidFill>
                          <a:effectLst/>
                        </a:rPr>
                        <a:t>4</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3</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effectLst/>
                        </a:rPr>
                        <a:t>7</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dirty="0">
                          <a:effectLst/>
                        </a:rPr>
                        <a:t> </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r>
                        <a:rPr lang="en-US" sz="1100" b="1" dirty="0">
                          <a:effectLst/>
                        </a:rPr>
                        <a:t> </a:t>
                      </a:r>
                      <a:r>
                        <a:rPr lang="en-US" sz="1100" b="1" dirty="0">
                          <a:solidFill>
                            <a:srgbClr val="FF0000"/>
                          </a:solidFill>
                          <a:effectLst/>
                        </a:rPr>
                        <a:t>3</a:t>
                      </a:r>
                      <a:endParaRPr lang="en-US" sz="11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2" name="Table 11"/>
          <p:cNvGraphicFramePr>
            <a:graphicFrameLocks noGrp="1"/>
          </p:cNvGraphicFramePr>
          <p:nvPr/>
        </p:nvGraphicFramePr>
        <p:xfrm>
          <a:off x="1807065" y="5431319"/>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10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0</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lnSpc>
                          <a:spcPct val="115000"/>
                        </a:lnSpc>
                        <a:spcBef>
                          <a:spcPts val="0"/>
                        </a:spcBef>
                        <a:spcAft>
                          <a:spcPts val="0"/>
                        </a:spcAft>
                      </a:pPr>
                      <a:r>
                        <a:rPr lang="en-US" sz="1100" dirty="0">
                          <a:effectLst/>
                        </a:rPr>
                        <a:t> </a:t>
                      </a:r>
                      <a:r>
                        <a:rPr lang="en-US" sz="1300" dirty="0">
                          <a:effectLst/>
                        </a:rPr>
                        <a:t>User Manual</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solidFill>
                            <a:schemeClr val="tx1"/>
                          </a:solidFill>
                          <a:effectLst/>
                        </a:rPr>
                        <a:t>10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dirty="0">
                          <a:solidFill>
                            <a:schemeClr val="tx1"/>
                          </a:solidFill>
                          <a:effectLst/>
                        </a:rPr>
                        <a:t> 0</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effectLst/>
                        </a:rPr>
                        <a:t>10</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dirty="0">
                          <a:effectLst/>
                        </a:rPr>
                        <a:t> </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r>
                        <a:rPr lang="en-US" sz="1100" b="1" dirty="0">
                          <a:effectLst/>
                        </a:rPr>
                        <a:t>    </a:t>
                      </a:r>
                      <a:r>
                        <a:rPr lang="en-US" sz="1100" b="1" dirty="0">
                          <a:solidFill>
                            <a:srgbClr val="FF0000"/>
                          </a:solidFill>
                          <a:effectLst/>
                        </a:rPr>
                        <a:t>0</a:t>
                      </a:r>
                      <a:endParaRPr lang="en-US" sz="11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3" name="Table 12"/>
          <p:cNvGraphicFramePr>
            <a:graphicFrameLocks noGrp="1"/>
          </p:cNvGraphicFramePr>
          <p:nvPr/>
        </p:nvGraphicFramePr>
        <p:xfrm>
          <a:off x="4715728" y="2912742"/>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3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6</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lnSpc>
                          <a:spcPct val="115000"/>
                        </a:lnSpc>
                        <a:spcBef>
                          <a:spcPts val="0"/>
                        </a:spcBef>
                        <a:spcAft>
                          <a:spcPts val="0"/>
                        </a:spcAft>
                      </a:pPr>
                      <a:r>
                        <a:rPr lang="en-US" sz="1300" dirty="0">
                          <a:solidFill>
                            <a:schemeClr val="tx1"/>
                          </a:solidFill>
                          <a:effectLst/>
                        </a:rPr>
                        <a:t>   Install </a:t>
                      </a:r>
                      <a:br>
                        <a:rPr lang="en-US" sz="1300" dirty="0">
                          <a:solidFill>
                            <a:schemeClr val="tx1"/>
                          </a:solidFill>
                          <a:effectLst/>
                        </a:rPr>
                      </a:br>
                      <a:r>
                        <a:rPr lang="en-US" sz="1300" dirty="0">
                          <a:solidFill>
                            <a:schemeClr val="tx1"/>
                          </a:solidFill>
                          <a:effectLst/>
                        </a:rPr>
                        <a:t>  Hardware</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solidFill>
                            <a:schemeClr val="tx1"/>
                          </a:solidFill>
                          <a:effectLst/>
                        </a:rPr>
                        <a:t> </a:t>
                      </a:r>
                      <a:r>
                        <a:rPr lang="en-US" sz="1100" b="1" dirty="0">
                          <a:solidFill>
                            <a:schemeClr val="tx1"/>
                          </a:solidFill>
                          <a:effectLst/>
                        </a:rPr>
                        <a:t>9</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dirty="0">
                          <a:solidFill>
                            <a:schemeClr val="tx1"/>
                          </a:solidFill>
                          <a:effectLst/>
                        </a:rPr>
                        <a:t> 8</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effectLst/>
                        </a:rPr>
                        <a:t>11</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dirty="0">
                          <a:effectLst/>
                        </a:rPr>
                        <a:t> </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r>
                        <a:rPr lang="en-US" sz="1100" b="1" dirty="0">
                          <a:solidFill>
                            <a:srgbClr val="FF0000"/>
                          </a:solidFill>
                          <a:effectLst/>
                        </a:rPr>
                        <a:t>2</a:t>
                      </a:r>
                      <a:endParaRPr lang="en-US" sz="11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4" name="Table 13"/>
          <p:cNvGraphicFramePr>
            <a:graphicFrameLocks noGrp="1"/>
          </p:cNvGraphicFramePr>
          <p:nvPr/>
        </p:nvGraphicFramePr>
        <p:xfrm>
          <a:off x="4715728" y="4132739"/>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4</a:t>
                      </a:r>
                      <a:r>
                        <a:rPr lang="en-US" sz="1100" baseline="0" dirty="0">
                          <a:effectLst/>
                          <a:latin typeface="+mn-lt"/>
                          <a:ea typeface="+mn-ea"/>
                          <a:cs typeface="+mn-cs"/>
                        </a:rPr>
                        <a:t>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solidFill>
                            <a:schemeClr val="tx1"/>
                          </a:solidFill>
                          <a:effectLst/>
                        </a:rPr>
                        <a:t> 4</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US" sz="1300" dirty="0">
                          <a:effectLst/>
                        </a:rPr>
                        <a:t>Code and Test</a:t>
                      </a:r>
                      <a:br>
                        <a:rPr lang="en-US" sz="1300" dirty="0">
                          <a:effectLst/>
                        </a:rPr>
                      </a:br>
                      <a:r>
                        <a:rPr lang="en-US" sz="1300" dirty="0">
                          <a:effectLst/>
                        </a:rPr>
                        <a:t>    Software </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solidFill>
                            <a:schemeClr val="tx1"/>
                          </a:solidFill>
                          <a:effectLst/>
                        </a:rPr>
                        <a:t>8</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dirty="0">
                          <a:solidFill>
                            <a:schemeClr val="tx1"/>
                          </a:solidFill>
                          <a:effectLst/>
                        </a:rPr>
                        <a:t> 7</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effectLst/>
                        </a:rPr>
                        <a:t>11</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dirty="0">
                          <a:effectLst/>
                        </a:rPr>
                        <a:t> </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r>
                        <a:rPr lang="en-US" sz="1100" b="1" dirty="0">
                          <a:solidFill>
                            <a:srgbClr val="FF0000"/>
                          </a:solidFill>
                          <a:effectLst/>
                        </a:rPr>
                        <a:t>3</a:t>
                      </a:r>
                      <a:endParaRPr lang="en-US" sz="11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5" name="Table 14"/>
          <p:cNvGraphicFramePr>
            <a:graphicFrameLocks noGrp="1"/>
          </p:cNvGraphicFramePr>
          <p:nvPr/>
        </p:nvGraphicFramePr>
        <p:xfrm>
          <a:off x="4715728" y="5230921"/>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3</a:t>
                      </a:r>
                      <a:r>
                        <a:rPr lang="en-US" sz="1100" baseline="0" dirty="0">
                          <a:effectLst/>
                          <a:latin typeface="+mn-lt"/>
                          <a:ea typeface="+mn-ea"/>
                          <a:cs typeface="+mn-cs"/>
                        </a:rPr>
                        <a:t>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4</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lnSpc>
                          <a:spcPct val="115000"/>
                        </a:lnSpc>
                        <a:spcBef>
                          <a:spcPts val="0"/>
                        </a:spcBef>
                        <a:spcAft>
                          <a:spcPts val="0"/>
                        </a:spcAft>
                      </a:pPr>
                      <a:r>
                        <a:rPr lang="en-US" sz="1100" dirty="0">
                          <a:effectLst/>
                        </a:rPr>
                        <a:t> </a:t>
                      </a:r>
                      <a:r>
                        <a:rPr lang="en-US" sz="1300" dirty="0">
                          <a:effectLst/>
                        </a:rPr>
                        <a:t>File take-on</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solidFill>
                            <a:schemeClr val="tx1"/>
                          </a:solidFill>
                          <a:effectLst/>
                        </a:rPr>
                        <a:t>7</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7</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effectLst/>
                        </a:rPr>
                        <a:t>10</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dirty="0">
                          <a:effectLst/>
                        </a:rPr>
                        <a:t> </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r>
                        <a:rPr lang="en-US" sz="1100" b="1" dirty="0">
                          <a:solidFill>
                            <a:srgbClr val="FF0000"/>
                          </a:solidFill>
                          <a:effectLst/>
                        </a:rPr>
                        <a:t>3</a:t>
                      </a:r>
                      <a:endParaRPr lang="en-US" sz="11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6" name="Table 15"/>
          <p:cNvGraphicFramePr>
            <a:graphicFrameLocks noGrp="1"/>
          </p:cNvGraphicFramePr>
          <p:nvPr/>
        </p:nvGraphicFramePr>
        <p:xfrm>
          <a:off x="7624391" y="4145853"/>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2</a:t>
                      </a:r>
                      <a:r>
                        <a:rPr lang="en-US" sz="1100" baseline="0" dirty="0">
                          <a:effectLst/>
                          <a:latin typeface="+mn-lt"/>
                          <a:ea typeface="+mn-ea"/>
                          <a:cs typeface="+mn-cs"/>
                        </a:rPr>
                        <a:t>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9</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US" sz="1300" dirty="0">
                          <a:effectLst/>
                        </a:rPr>
                        <a:t>Install and test</a:t>
                      </a:r>
                      <a:br>
                        <a:rPr lang="en-US" sz="1300" dirty="0">
                          <a:effectLst/>
                        </a:rPr>
                      </a:br>
                      <a:r>
                        <a:rPr lang="en-US" sz="1300" dirty="0">
                          <a:effectLst/>
                        </a:rPr>
                        <a:t>     System</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solidFill>
                            <a:schemeClr val="tx1"/>
                          </a:solidFill>
                          <a:effectLst/>
                        </a:rPr>
                        <a:t>11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dirty="0">
                          <a:solidFill>
                            <a:schemeClr val="tx1"/>
                          </a:solidFill>
                          <a:effectLst/>
                        </a:rPr>
                        <a:t> 11</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effectLst/>
                        </a:rPr>
                        <a:t>13</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dirty="0">
                          <a:effectLst/>
                        </a:rPr>
                        <a:t> </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r>
                        <a:rPr lang="en-US" sz="1100" b="1" dirty="0">
                          <a:effectLst/>
                        </a:rPr>
                        <a:t>    </a:t>
                      </a:r>
                      <a:r>
                        <a:rPr lang="en-US" sz="1100" b="1" dirty="0">
                          <a:solidFill>
                            <a:srgbClr val="FF0000"/>
                          </a:solidFill>
                          <a:effectLst/>
                        </a:rPr>
                        <a:t>2</a:t>
                      </a:r>
                      <a:endParaRPr lang="en-US" sz="11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7" name="Table 16"/>
          <p:cNvGraphicFramePr>
            <a:graphicFrameLocks noGrp="1"/>
          </p:cNvGraphicFramePr>
          <p:nvPr/>
        </p:nvGraphicFramePr>
        <p:xfrm>
          <a:off x="7624391" y="5431319"/>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3</a:t>
                      </a:r>
                      <a:r>
                        <a:rPr lang="en-US" sz="1100" baseline="0" dirty="0">
                          <a:effectLst/>
                          <a:latin typeface="+mn-lt"/>
                          <a:ea typeface="+mn-ea"/>
                          <a:cs typeface="+mn-cs"/>
                        </a:rPr>
                        <a:t>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10</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lnSpc>
                          <a:spcPct val="115000"/>
                        </a:lnSpc>
                        <a:spcBef>
                          <a:spcPts val="0"/>
                        </a:spcBef>
                        <a:spcAft>
                          <a:spcPts val="0"/>
                        </a:spcAft>
                      </a:pPr>
                      <a:r>
                        <a:rPr lang="en-US" sz="1300" dirty="0">
                          <a:effectLst/>
                        </a:rPr>
                        <a:t> User Training</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b="1" dirty="0">
                          <a:solidFill>
                            <a:schemeClr val="tx1"/>
                          </a:solidFill>
                          <a:effectLst/>
                          <a:latin typeface="+mj-lt"/>
                          <a:ea typeface="Calibri" panose="020F0502020204030204" pitchFamily="34" charset="0"/>
                          <a:cs typeface="Times New Roman" panose="02020603050405020304" pitchFamily="18" charset="0"/>
                        </a:rPr>
                        <a:t>13</a:t>
                      </a: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dirty="0">
                          <a:solidFill>
                            <a:schemeClr val="tx1"/>
                          </a:solidFill>
                          <a:effectLst/>
                        </a:rPr>
                        <a:t> 10</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US" sz="1100" b="1" dirty="0">
                          <a:effectLst/>
                        </a:rPr>
                        <a:t>13</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dirty="0">
                          <a:effectLst/>
                        </a:rPr>
                        <a:t> </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baseline="0" dirty="0">
                          <a:solidFill>
                            <a:schemeClr val="dk1"/>
                          </a:solidFill>
                          <a:effectLst/>
                        </a:rPr>
                        <a:t>    </a:t>
                      </a:r>
                      <a:r>
                        <a:rPr lang="en-US" sz="1100" b="1" baseline="0" dirty="0">
                          <a:solidFill>
                            <a:schemeClr val="dk1"/>
                          </a:solidFill>
                          <a:effectLst/>
                        </a:rPr>
                        <a:t> </a:t>
                      </a:r>
                      <a:r>
                        <a:rPr lang="en-US" sz="1100" b="1" dirty="0">
                          <a:solidFill>
                            <a:srgbClr val="FF0000"/>
                          </a:solidFill>
                          <a:effectLst/>
                        </a:rPr>
                        <a:t>0</a:t>
                      </a:r>
                      <a:endParaRPr lang="en-US" sz="11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cxnSp>
        <p:nvCxnSpPr>
          <p:cNvPr id="19" name="Straight Arrow Connector 18"/>
          <p:cNvCxnSpPr>
            <a:endCxn id="13" idx="1"/>
          </p:cNvCxnSpPr>
          <p:nvPr/>
        </p:nvCxnSpPr>
        <p:spPr>
          <a:xfrm flipV="1">
            <a:off x="4149633" y="3369688"/>
            <a:ext cx="566095" cy="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058296" y="3375720"/>
            <a:ext cx="1184367" cy="770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149633" y="4423259"/>
            <a:ext cx="566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058296" y="4423259"/>
            <a:ext cx="566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149633" y="4767943"/>
            <a:ext cx="566095" cy="462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149633" y="6252774"/>
            <a:ext cx="34747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3" name="Picture 11" descr="Activity Node"/>
          <p:cNvPicPr>
            <a:picLocks noChangeAspect="1" noChangeArrowheads="1"/>
          </p:cNvPicPr>
          <p:nvPr/>
        </p:nvPicPr>
        <p:blipFill>
          <a:blip r:embed="rId2" cstate="print"/>
          <a:srcRect/>
          <a:stretch>
            <a:fillRect/>
          </a:stretch>
        </p:blipFill>
        <p:spPr>
          <a:xfrm>
            <a:off x="8413473" y="2446900"/>
            <a:ext cx="3352704" cy="1506247"/>
          </a:xfrm>
          <a:prstGeom prst="rect">
            <a:avLst/>
          </a:prstGeom>
          <a:noFill/>
        </p:spPr>
      </p:pic>
      <p:sp>
        <p:nvSpPr>
          <p:cNvPr id="45" name="Rounded Rectangle 44"/>
          <p:cNvSpPr/>
          <p:nvPr/>
        </p:nvSpPr>
        <p:spPr>
          <a:xfrm>
            <a:off x="307012" y="4278115"/>
            <a:ext cx="953589" cy="635204"/>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46" name="Rounded Rectangle 45"/>
          <p:cNvSpPr/>
          <p:nvPr/>
        </p:nvSpPr>
        <p:spPr>
          <a:xfrm>
            <a:off x="10657219" y="4291229"/>
            <a:ext cx="953589" cy="635204"/>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Finish</a:t>
            </a:r>
          </a:p>
        </p:txBody>
      </p:sp>
      <p:cxnSp>
        <p:nvCxnSpPr>
          <p:cNvPr id="48" name="Straight Arrow Connector 47"/>
          <p:cNvCxnSpPr>
            <a:stCxn id="45" idx="0"/>
            <a:endCxn id="10" idx="1"/>
          </p:cNvCxnSpPr>
          <p:nvPr/>
        </p:nvCxnSpPr>
        <p:spPr>
          <a:xfrm flipV="1">
            <a:off x="783807" y="3393818"/>
            <a:ext cx="1023258" cy="884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11" idx="1"/>
          </p:cNvCxnSpPr>
          <p:nvPr/>
        </p:nvCxnSpPr>
        <p:spPr>
          <a:xfrm flipV="1">
            <a:off x="1295436" y="4602799"/>
            <a:ext cx="511629" cy="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5" idx="2"/>
            <a:endCxn id="12" idx="1"/>
          </p:cNvCxnSpPr>
          <p:nvPr/>
        </p:nvCxnSpPr>
        <p:spPr>
          <a:xfrm>
            <a:off x="783807" y="4913319"/>
            <a:ext cx="1023258" cy="974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6" idx="3"/>
            <a:endCxn id="46" idx="1"/>
          </p:cNvCxnSpPr>
          <p:nvPr/>
        </p:nvCxnSpPr>
        <p:spPr>
          <a:xfrm>
            <a:off x="9966959" y="4602799"/>
            <a:ext cx="690260" cy="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6" idx="2"/>
          </p:cNvCxnSpPr>
          <p:nvPr/>
        </p:nvCxnSpPr>
        <p:spPr>
          <a:xfrm flipV="1">
            <a:off x="9966959" y="4926433"/>
            <a:ext cx="1167055" cy="967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058296" y="5699065"/>
            <a:ext cx="566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0DFBE6BB-035C-416F-AA4A-0619FF5BD830}"/>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66749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Formulating  a  Network  model 6</a:t>
            </a:r>
          </a:p>
        </p:txBody>
      </p:sp>
      <p:sp>
        <p:nvSpPr>
          <p:cNvPr id="3" name="Content Placeholder 2"/>
          <p:cNvSpPr>
            <a:spLocks noGrp="1"/>
          </p:cNvSpPr>
          <p:nvPr>
            <p:ph idx="1"/>
          </p:nvPr>
        </p:nvSpPr>
        <p:spPr>
          <a:xfrm>
            <a:off x="482600" y="1971404"/>
            <a:ext cx="11150600" cy="740940"/>
          </a:xfrm>
        </p:spPr>
        <p:txBody>
          <a:bodyPr>
            <a:noAutofit/>
          </a:bodyPr>
          <a:lstStyle/>
          <a:p>
            <a:r>
              <a:rPr lang="en-US" sz="2000" dirty="0">
                <a:solidFill>
                  <a:srgbClr val="C00000"/>
                </a:solidFill>
              </a:rPr>
              <a:t>Activity span = duration (individual node) + float (individual node)</a:t>
            </a:r>
          </a:p>
        </p:txBody>
      </p:sp>
      <p:sp>
        <p:nvSpPr>
          <p:cNvPr id="4" name="Slide Number Placeholder 3"/>
          <p:cNvSpPr>
            <a:spLocks noGrp="1"/>
          </p:cNvSpPr>
          <p:nvPr>
            <p:ph type="sldNum" sz="quarter" idx="12"/>
          </p:nvPr>
        </p:nvSpPr>
        <p:spPr>
          <a:xfrm>
            <a:off x="11766177" y="605118"/>
            <a:ext cx="311523" cy="1083981"/>
          </a:xfrm>
        </p:spPr>
        <p:txBody>
          <a:bodyPr vert="vert270"/>
          <a:lstStyle/>
          <a:p>
            <a:r>
              <a:rPr lang="en-US" sz="1400" b="1" dirty="0"/>
              <a:t>Slide-</a:t>
            </a:r>
            <a:fld id="{D57F1E4F-1CFF-5643-939E-217C01CDF565}" type="slidenum">
              <a:rPr lang="en-US" sz="1400" b="1" smtClean="0"/>
              <a:pPr/>
              <a:t>23</a:t>
            </a:fld>
            <a:endParaRPr lang="en-US" sz="1400" b="1" dirty="0"/>
          </a:p>
        </p:txBody>
      </p:sp>
      <p:graphicFrame>
        <p:nvGraphicFramePr>
          <p:cNvPr id="10" name="Table 9"/>
          <p:cNvGraphicFramePr>
            <a:graphicFrameLocks noGrp="1"/>
          </p:cNvGraphicFramePr>
          <p:nvPr/>
        </p:nvGraphicFramePr>
        <p:xfrm>
          <a:off x="1807065" y="2936872"/>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rPr>
                        <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6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0</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lnSpc>
                          <a:spcPct val="115000"/>
                        </a:lnSpc>
                        <a:spcBef>
                          <a:spcPts val="0"/>
                        </a:spcBef>
                        <a:spcAft>
                          <a:spcPts val="0"/>
                        </a:spcAft>
                      </a:pPr>
                      <a:r>
                        <a:rPr lang="en-US" sz="1100" dirty="0">
                          <a:effectLst/>
                        </a:rPr>
                        <a:t>   </a:t>
                      </a:r>
                      <a:r>
                        <a:rPr lang="en-US" sz="1300" dirty="0">
                          <a:effectLst/>
                        </a:rPr>
                        <a:t>Hardware </a:t>
                      </a:r>
                      <a:br>
                        <a:rPr lang="en-US" sz="1300" dirty="0">
                          <a:effectLst/>
                        </a:rPr>
                      </a:br>
                      <a:r>
                        <a:rPr lang="en-US" sz="1300" dirty="0">
                          <a:effectLst/>
                        </a:rPr>
                        <a:t>     Design</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solidFill>
                            <a:schemeClr val="tx1"/>
                          </a:solidFill>
                          <a:effectLst/>
                        </a:rPr>
                        <a:t>6</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dirty="0">
                          <a:solidFill>
                            <a:schemeClr val="tx1"/>
                          </a:solidFill>
                          <a:effectLst/>
                        </a:rPr>
                        <a:t> 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effectLst/>
                        </a:rPr>
                        <a:t>8</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dirty="0">
                          <a:effectLst/>
                        </a:rPr>
                        <a:t> </a:t>
                      </a:r>
                      <a:r>
                        <a:rPr lang="en-US" sz="1100" dirty="0">
                          <a:solidFill>
                            <a:srgbClr val="FF0000"/>
                          </a:solidFill>
                          <a:effectLst/>
                        </a:rPr>
                        <a:t>8</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r>
                        <a:rPr lang="en-US" sz="1100" b="1" dirty="0">
                          <a:effectLst/>
                        </a:rPr>
                        <a:t>2</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1" name="Table 10"/>
          <p:cNvGraphicFramePr>
            <a:graphicFrameLocks noGrp="1"/>
          </p:cNvGraphicFramePr>
          <p:nvPr/>
        </p:nvGraphicFramePr>
        <p:xfrm>
          <a:off x="1807065" y="4145853"/>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4</a:t>
                      </a:r>
                      <a:r>
                        <a:rPr lang="en-US" sz="1100" baseline="0" dirty="0">
                          <a:effectLst/>
                          <a:latin typeface="+mn-lt"/>
                          <a:ea typeface="+mn-ea"/>
                          <a:cs typeface="+mn-cs"/>
                        </a:rPr>
                        <a:t> </a:t>
                      </a:r>
                      <a:r>
                        <a:rPr lang="en-US" sz="1100" dirty="0">
                          <a:effectLst/>
                          <a:latin typeface="+mn-lt"/>
                          <a:ea typeface="+mn-ea"/>
                          <a:cs typeface="+mn-cs"/>
                        </a:rPr>
                        <a:t>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0</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lnSpc>
                          <a:spcPct val="115000"/>
                        </a:lnSpc>
                        <a:spcBef>
                          <a:spcPts val="0"/>
                        </a:spcBef>
                        <a:spcAft>
                          <a:spcPts val="0"/>
                        </a:spcAft>
                      </a:pPr>
                      <a:r>
                        <a:rPr lang="en-US" sz="1300" dirty="0">
                          <a:effectLst/>
                        </a:rPr>
                        <a:t>   Software </a:t>
                      </a:r>
                      <a:br>
                        <a:rPr lang="en-US" sz="1300" dirty="0">
                          <a:effectLst/>
                        </a:rPr>
                      </a:br>
                      <a:r>
                        <a:rPr lang="en-US" sz="1300" dirty="0">
                          <a:effectLst/>
                        </a:rPr>
                        <a:t>    Design</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solidFill>
                            <a:schemeClr val="tx1"/>
                          </a:solidFill>
                          <a:effectLst/>
                        </a:rPr>
                        <a:t> </a:t>
                      </a:r>
                      <a:r>
                        <a:rPr lang="en-US" sz="1100" b="1" dirty="0">
                          <a:solidFill>
                            <a:schemeClr val="tx1"/>
                          </a:solidFill>
                          <a:effectLst/>
                        </a:rPr>
                        <a:t>4</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3</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effectLst/>
                        </a:rPr>
                        <a:t>7</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dirty="0">
                          <a:effectLst/>
                        </a:rPr>
                        <a:t> </a:t>
                      </a:r>
                      <a:r>
                        <a:rPr lang="en-US" sz="1100" dirty="0">
                          <a:solidFill>
                            <a:srgbClr val="FF0000"/>
                          </a:solidFill>
                          <a:effectLst/>
                        </a:rPr>
                        <a:t>7</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   </a:t>
                      </a:r>
                      <a:r>
                        <a:rPr lang="en-US" sz="1100" b="1" dirty="0">
                          <a:solidFill>
                            <a:schemeClr val="tx1"/>
                          </a:solidFill>
                          <a:effectLst/>
                        </a:rPr>
                        <a:t> 3</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2" name="Table 11"/>
          <p:cNvGraphicFramePr>
            <a:graphicFrameLocks noGrp="1"/>
          </p:cNvGraphicFramePr>
          <p:nvPr/>
        </p:nvGraphicFramePr>
        <p:xfrm>
          <a:off x="1807065" y="5431319"/>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10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solidFill>
                            <a:schemeClr val="tx1"/>
                          </a:solidFill>
                          <a:effectLst/>
                        </a:rPr>
                        <a:t> 0</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lnSpc>
                          <a:spcPct val="115000"/>
                        </a:lnSpc>
                        <a:spcBef>
                          <a:spcPts val="0"/>
                        </a:spcBef>
                        <a:spcAft>
                          <a:spcPts val="0"/>
                        </a:spcAft>
                      </a:pPr>
                      <a:r>
                        <a:rPr lang="en-US" sz="1100" dirty="0">
                          <a:effectLst/>
                        </a:rPr>
                        <a:t> </a:t>
                      </a:r>
                      <a:r>
                        <a:rPr lang="en-US" sz="1300" dirty="0">
                          <a:effectLst/>
                        </a:rPr>
                        <a:t>User Manual</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solidFill>
                            <a:schemeClr val="tx1"/>
                          </a:solidFill>
                          <a:effectLst/>
                        </a:rPr>
                        <a:t>10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dirty="0">
                          <a:solidFill>
                            <a:schemeClr val="tx1"/>
                          </a:solidFill>
                          <a:effectLst/>
                        </a:rPr>
                        <a:t> 0</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effectLst/>
                        </a:rPr>
                        <a:t>10</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dirty="0">
                          <a:effectLst/>
                        </a:rPr>
                        <a:t> </a:t>
                      </a:r>
                      <a:r>
                        <a:rPr lang="en-US" sz="1100" dirty="0">
                          <a:solidFill>
                            <a:srgbClr val="FF0000"/>
                          </a:solidFill>
                          <a:effectLst/>
                        </a:rPr>
                        <a:t>10</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r>
                        <a:rPr lang="en-US" sz="1100" b="1" dirty="0">
                          <a:solidFill>
                            <a:schemeClr val="tx1"/>
                          </a:solidFill>
                          <a:effectLst/>
                        </a:rPr>
                        <a:t>    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3" name="Table 12"/>
          <p:cNvGraphicFramePr>
            <a:graphicFrameLocks noGrp="1"/>
          </p:cNvGraphicFramePr>
          <p:nvPr/>
        </p:nvGraphicFramePr>
        <p:xfrm>
          <a:off x="4715728" y="2912742"/>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3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6</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lnSpc>
                          <a:spcPct val="115000"/>
                        </a:lnSpc>
                        <a:spcBef>
                          <a:spcPts val="0"/>
                        </a:spcBef>
                        <a:spcAft>
                          <a:spcPts val="0"/>
                        </a:spcAft>
                      </a:pPr>
                      <a:r>
                        <a:rPr lang="en-US" sz="1100" dirty="0">
                          <a:solidFill>
                            <a:schemeClr val="tx1"/>
                          </a:solidFill>
                          <a:effectLst/>
                        </a:rPr>
                        <a:t>   </a:t>
                      </a:r>
                      <a:r>
                        <a:rPr lang="en-US" sz="1300" dirty="0">
                          <a:solidFill>
                            <a:schemeClr val="tx1"/>
                          </a:solidFill>
                          <a:effectLst/>
                        </a:rPr>
                        <a:t>Install </a:t>
                      </a:r>
                      <a:br>
                        <a:rPr lang="en-US" sz="1300" dirty="0">
                          <a:solidFill>
                            <a:schemeClr val="tx1"/>
                          </a:solidFill>
                          <a:effectLst/>
                        </a:rPr>
                      </a:br>
                      <a:r>
                        <a:rPr lang="en-US" sz="1300" dirty="0">
                          <a:solidFill>
                            <a:schemeClr val="tx1"/>
                          </a:solidFill>
                          <a:effectLst/>
                        </a:rPr>
                        <a:t>  Hardware</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solidFill>
                            <a:schemeClr val="tx1"/>
                          </a:solidFill>
                          <a:effectLst/>
                        </a:rPr>
                        <a:t> </a:t>
                      </a:r>
                      <a:r>
                        <a:rPr lang="en-US" sz="1100" b="1" dirty="0">
                          <a:solidFill>
                            <a:schemeClr val="tx1"/>
                          </a:solidFill>
                          <a:effectLst/>
                        </a:rPr>
                        <a:t>9</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dirty="0">
                          <a:solidFill>
                            <a:schemeClr val="tx1"/>
                          </a:solidFill>
                          <a:effectLst/>
                        </a:rPr>
                        <a:t> 8</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effectLst/>
                        </a:rPr>
                        <a:t>11</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dirty="0">
                          <a:effectLst/>
                        </a:rPr>
                        <a:t> </a:t>
                      </a:r>
                      <a:r>
                        <a:rPr lang="en-US" sz="1100" dirty="0">
                          <a:solidFill>
                            <a:srgbClr val="FF0000"/>
                          </a:solidFill>
                          <a:effectLst/>
                        </a:rPr>
                        <a:t>5</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solidFill>
                            <a:schemeClr val="tx1"/>
                          </a:solidFill>
                          <a:effectLst/>
                        </a:rPr>
                        <a:t>     </a:t>
                      </a:r>
                      <a:r>
                        <a:rPr lang="en-US" sz="1100" b="1" dirty="0">
                          <a:solidFill>
                            <a:schemeClr val="tx1"/>
                          </a:solidFill>
                          <a:effectLst/>
                        </a:rPr>
                        <a:t>2</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4" name="Table 13"/>
          <p:cNvGraphicFramePr>
            <a:graphicFrameLocks noGrp="1"/>
          </p:cNvGraphicFramePr>
          <p:nvPr/>
        </p:nvGraphicFramePr>
        <p:xfrm>
          <a:off x="4715728" y="4132739"/>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4</a:t>
                      </a:r>
                      <a:r>
                        <a:rPr lang="en-US" sz="1100" baseline="0" dirty="0">
                          <a:effectLst/>
                          <a:latin typeface="+mn-lt"/>
                          <a:ea typeface="+mn-ea"/>
                          <a:cs typeface="+mn-cs"/>
                        </a:rPr>
                        <a:t>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4</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US" sz="1300" dirty="0">
                          <a:effectLst/>
                        </a:rPr>
                        <a:t> Code and Test</a:t>
                      </a:r>
                      <a:br>
                        <a:rPr lang="en-US" sz="1300" dirty="0">
                          <a:effectLst/>
                        </a:rPr>
                      </a:br>
                      <a:r>
                        <a:rPr lang="en-US" sz="1300" dirty="0">
                          <a:effectLst/>
                        </a:rPr>
                        <a:t>    Software </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solidFill>
                            <a:schemeClr val="tx1"/>
                          </a:solidFill>
                          <a:effectLst/>
                        </a:rPr>
                        <a:t>8</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dirty="0">
                          <a:solidFill>
                            <a:schemeClr val="tx1"/>
                          </a:solidFill>
                          <a:effectLst/>
                        </a:rPr>
                        <a:t> 7</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effectLst/>
                        </a:rPr>
                        <a:t>11</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dirty="0">
                          <a:effectLst/>
                        </a:rPr>
                        <a:t> </a:t>
                      </a:r>
                      <a:r>
                        <a:rPr lang="en-US" sz="1100" dirty="0">
                          <a:solidFill>
                            <a:srgbClr val="FF0000"/>
                          </a:solidFill>
                          <a:effectLst/>
                        </a:rPr>
                        <a:t>7</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 </a:t>
                      </a:r>
                      <a:r>
                        <a:rPr lang="en-US" sz="1100" b="1" dirty="0">
                          <a:solidFill>
                            <a:schemeClr val="tx1"/>
                          </a:solidFill>
                          <a:effectLst/>
                        </a:rPr>
                        <a:t>3</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5" name="Table 14"/>
          <p:cNvGraphicFramePr>
            <a:graphicFrameLocks noGrp="1"/>
          </p:cNvGraphicFramePr>
          <p:nvPr/>
        </p:nvGraphicFramePr>
        <p:xfrm>
          <a:off x="4715728" y="5230921"/>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3</a:t>
                      </a:r>
                      <a:r>
                        <a:rPr lang="en-US" sz="1100" baseline="0" dirty="0">
                          <a:effectLst/>
                          <a:latin typeface="+mn-lt"/>
                          <a:ea typeface="+mn-ea"/>
                          <a:cs typeface="+mn-cs"/>
                        </a:rPr>
                        <a:t>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4</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lnSpc>
                          <a:spcPct val="115000"/>
                        </a:lnSpc>
                        <a:spcBef>
                          <a:spcPts val="0"/>
                        </a:spcBef>
                        <a:spcAft>
                          <a:spcPts val="0"/>
                        </a:spcAft>
                      </a:pPr>
                      <a:r>
                        <a:rPr lang="en-US" sz="1300" dirty="0">
                          <a:effectLst/>
                        </a:rPr>
                        <a:t> File take-on</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solidFill>
                            <a:schemeClr val="tx1"/>
                          </a:solidFill>
                          <a:effectLst/>
                        </a:rPr>
                        <a:t>7</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7</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effectLst/>
                        </a:rPr>
                        <a:t>10</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dirty="0">
                          <a:effectLst/>
                        </a:rPr>
                        <a:t> </a:t>
                      </a:r>
                      <a:r>
                        <a:rPr lang="en-US" sz="1100" dirty="0">
                          <a:solidFill>
                            <a:srgbClr val="FF0000"/>
                          </a:solidFill>
                          <a:effectLst/>
                        </a:rPr>
                        <a:t>6</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r>
                        <a:rPr lang="en-US" sz="1100" b="1" dirty="0">
                          <a:effectLst/>
                        </a:rPr>
                        <a:t>    </a:t>
                      </a:r>
                      <a:r>
                        <a:rPr lang="en-US" sz="1100" b="1" dirty="0">
                          <a:solidFill>
                            <a:schemeClr val="tx1"/>
                          </a:solidFill>
                          <a:effectLst/>
                        </a:rPr>
                        <a:t> 3</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6" name="Table 15"/>
          <p:cNvGraphicFramePr>
            <a:graphicFrameLocks noGrp="1"/>
          </p:cNvGraphicFramePr>
          <p:nvPr/>
        </p:nvGraphicFramePr>
        <p:xfrm>
          <a:off x="7624391" y="4145853"/>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2</a:t>
                      </a:r>
                      <a:r>
                        <a:rPr lang="en-US" sz="1100" baseline="0" dirty="0">
                          <a:effectLst/>
                          <a:latin typeface="+mn-lt"/>
                          <a:ea typeface="+mn-ea"/>
                          <a:cs typeface="+mn-cs"/>
                        </a:rPr>
                        <a:t>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9</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US" sz="1300" dirty="0">
                          <a:effectLst/>
                        </a:rPr>
                        <a:t>Install and test</a:t>
                      </a:r>
                      <a:br>
                        <a:rPr lang="en-US" sz="1300" dirty="0">
                          <a:effectLst/>
                        </a:rPr>
                      </a:br>
                      <a:r>
                        <a:rPr lang="en-US" sz="1300" dirty="0">
                          <a:effectLst/>
                        </a:rPr>
                        <a:t>     System</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solidFill>
                            <a:schemeClr val="tx1"/>
                          </a:solidFill>
                          <a:effectLst/>
                        </a:rPr>
                        <a:t>11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dirty="0">
                          <a:solidFill>
                            <a:schemeClr val="tx1"/>
                          </a:solidFill>
                          <a:effectLst/>
                        </a:rPr>
                        <a:t> 11</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effectLst/>
                        </a:rPr>
                        <a:t>13</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dirty="0">
                          <a:effectLst/>
                        </a:rPr>
                        <a:t> </a:t>
                      </a:r>
                      <a:r>
                        <a:rPr lang="en-US" sz="1100" dirty="0">
                          <a:solidFill>
                            <a:srgbClr val="FF0000"/>
                          </a:solidFill>
                          <a:effectLst/>
                        </a:rPr>
                        <a:t>4</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r>
                        <a:rPr lang="en-US" sz="1100" b="1" dirty="0">
                          <a:effectLst/>
                        </a:rPr>
                        <a:t>   </a:t>
                      </a:r>
                      <a:r>
                        <a:rPr lang="en-US" sz="1100" b="1" dirty="0">
                          <a:solidFill>
                            <a:schemeClr val="tx1"/>
                          </a:solidFill>
                          <a:effectLst/>
                        </a:rPr>
                        <a:t> 2</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7" name="Table 16"/>
          <p:cNvGraphicFramePr>
            <a:graphicFrameLocks noGrp="1"/>
          </p:cNvGraphicFramePr>
          <p:nvPr/>
        </p:nvGraphicFramePr>
        <p:xfrm>
          <a:off x="7624391" y="5431319"/>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3</a:t>
                      </a:r>
                      <a:r>
                        <a:rPr lang="en-US" sz="1100" baseline="0" dirty="0">
                          <a:effectLst/>
                          <a:latin typeface="+mn-lt"/>
                          <a:ea typeface="+mn-ea"/>
                          <a:cs typeface="+mn-cs"/>
                        </a:rPr>
                        <a:t>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10</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US" sz="1300" dirty="0">
                          <a:effectLst/>
                        </a:rPr>
                        <a:t> User Training</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b="1" dirty="0">
                          <a:solidFill>
                            <a:schemeClr val="tx1"/>
                          </a:solidFill>
                          <a:effectLst/>
                          <a:latin typeface="+mj-lt"/>
                          <a:ea typeface="Calibri" panose="020F0502020204030204" pitchFamily="34" charset="0"/>
                          <a:cs typeface="Times New Roman" panose="02020603050405020304" pitchFamily="18" charset="0"/>
                        </a:rPr>
                        <a:t>13</a:t>
                      </a: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dirty="0">
                          <a:solidFill>
                            <a:schemeClr val="tx1"/>
                          </a:solidFill>
                          <a:effectLst/>
                        </a:rPr>
                        <a:t> 10</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US" sz="1100" b="1" dirty="0">
                          <a:effectLst/>
                        </a:rPr>
                        <a:t>13</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dirty="0">
                          <a:effectLst/>
                        </a:rPr>
                        <a:t> </a:t>
                      </a:r>
                      <a:r>
                        <a:rPr lang="en-US" sz="1100" dirty="0">
                          <a:solidFill>
                            <a:srgbClr val="FF0000"/>
                          </a:solidFill>
                          <a:effectLst/>
                        </a:rPr>
                        <a:t>3</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baseline="0" dirty="0">
                          <a:solidFill>
                            <a:schemeClr val="tx1"/>
                          </a:solidFill>
                          <a:effectLst/>
                        </a:rPr>
                        <a:t>    </a:t>
                      </a:r>
                      <a:r>
                        <a:rPr lang="en-US" sz="1100" b="1" baseline="0" dirty="0">
                          <a:solidFill>
                            <a:schemeClr val="tx1"/>
                          </a:solidFill>
                          <a:effectLst/>
                        </a:rPr>
                        <a:t> 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cxnSp>
        <p:nvCxnSpPr>
          <p:cNvPr id="19" name="Straight Arrow Connector 18"/>
          <p:cNvCxnSpPr>
            <a:endCxn id="13" idx="1"/>
          </p:cNvCxnSpPr>
          <p:nvPr/>
        </p:nvCxnSpPr>
        <p:spPr>
          <a:xfrm flipV="1">
            <a:off x="4149633" y="3369688"/>
            <a:ext cx="566095" cy="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058296" y="3375720"/>
            <a:ext cx="1184367" cy="770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149633" y="4423259"/>
            <a:ext cx="566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058296" y="4423259"/>
            <a:ext cx="566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149633" y="4767943"/>
            <a:ext cx="566095" cy="462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3" name="Picture 11" descr="Activity Node"/>
          <p:cNvPicPr>
            <a:picLocks noChangeAspect="1" noChangeArrowheads="1"/>
          </p:cNvPicPr>
          <p:nvPr/>
        </p:nvPicPr>
        <p:blipFill>
          <a:blip r:embed="rId2" cstate="print"/>
          <a:srcRect/>
          <a:stretch>
            <a:fillRect/>
          </a:stretch>
        </p:blipFill>
        <p:spPr>
          <a:xfrm>
            <a:off x="8413473" y="2446900"/>
            <a:ext cx="3352704" cy="1506247"/>
          </a:xfrm>
          <a:prstGeom prst="rect">
            <a:avLst/>
          </a:prstGeom>
          <a:noFill/>
        </p:spPr>
      </p:pic>
      <p:sp>
        <p:nvSpPr>
          <p:cNvPr id="45" name="Rounded Rectangle 44"/>
          <p:cNvSpPr/>
          <p:nvPr/>
        </p:nvSpPr>
        <p:spPr>
          <a:xfrm>
            <a:off x="307012" y="4278115"/>
            <a:ext cx="953589" cy="635204"/>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46" name="Rounded Rectangle 45"/>
          <p:cNvSpPr/>
          <p:nvPr/>
        </p:nvSpPr>
        <p:spPr>
          <a:xfrm>
            <a:off x="10657219" y="4291229"/>
            <a:ext cx="953589" cy="635204"/>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Finish</a:t>
            </a:r>
          </a:p>
        </p:txBody>
      </p:sp>
      <p:cxnSp>
        <p:nvCxnSpPr>
          <p:cNvPr id="48" name="Straight Arrow Connector 47"/>
          <p:cNvCxnSpPr>
            <a:stCxn id="45" idx="0"/>
            <a:endCxn id="10" idx="1"/>
          </p:cNvCxnSpPr>
          <p:nvPr/>
        </p:nvCxnSpPr>
        <p:spPr>
          <a:xfrm flipV="1">
            <a:off x="783807" y="3393818"/>
            <a:ext cx="1023258" cy="884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11" idx="1"/>
          </p:cNvCxnSpPr>
          <p:nvPr/>
        </p:nvCxnSpPr>
        <p:spPr>
          <a:xfrm flipV="1">
            <a:off x="1295436" y="4602799"/>
            <a:ext cx="511629" cy="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6" idx="3"/>
            <a:endCxn id="46" idx="1"/>
          </p:cNvCxnSpPr>
          <p:nvPr/>
        </p:nvCxnSpPr>
        <p:spPr>
          <a:xfrm>
            <a:off x="9966959" y="4602799"/>
            <a:ext cx="690260" cy="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058296" y="5699065"/>
            <a:ext cx="566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83807" y="4913319"/>
            <a:ext cx="1023258" cy="980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149633" y="6252774"/>
            <a:ext cx="34747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9966959" y="4926433"/>
            <a:ext cx="1167055" cy="967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4BD4667A-4C86-4558-8A69-65BD1654187A}"/>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4181467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Formulating  a  Network  model 7</a:t>
            </a:r>
          </a:p>
        </p:txBody>
      </p:sp>
      <p:sp>
        <p:nvSpPr>
          <p:cNvPr id="3" name="Content Placeholder 2"/>
          <p:cNvSpPr>
            <a:spLocks noGrp="1"/>
          </p:cNvSpPr>
          <p:nvPr>
            <p:ph idx="1"/>
          </p:nvPr>
        </p:nvSpPr>
        <p:spPr>
          <a:xfrm>
            <a:off x="482600" y="1971404"/>
            <a:ext cx="11150600" cy="740940"/>
          </a:xfrm>
        </p:spPr>
        <p:txBody>
          <a:bodyPr>
            <a:noAutofit/>
          </a:bodyPr>
          <a:lstStyle/>
          <a:p>
            <a:r>
              <a:rPr lang="en-US" sz="2000" dirty="0">
                <a:solidFill>
                  <a:srgbClr val="C00000"/>
                </a:solidFill>
              </a:rPr>
              <a:t>Critical </a:t>
            </a:r>
            <a:r>
              <a:rPr lang="en-US" sz="2000">
                <a:solidFill>
                  <a:srgbClr val="C00000"/>
                </a:solidFill>
              </a:rPr>
              <a:t>Path – float 0</a:t>
            </a:r>
            <a:endParaRPr lang="en-US" sz="2000" dirty="0">
              <a:solidFill>
                <a:srgbClr val="C00000"/>
              </a:solidFill>
            </a:endParaRPr>
          </a:p>
        </p:txBody>
      </p:sp>
      <p:sp>
        <p:nvSpPr>
          <p:cNvPr id="4" name="Slide Number Placeholder 3"/>
          <p:cNvSpPr>
            <a:spLocks noGrp="1"/>
          </p:cNvSpPr>
          <p:nvPr>
            <p:ph type="sldNum" sz="quarter" idx="12"/>
          </p:nvPr>
        </p:nvSpPr>
        <p:spPr>
          <a:xfrm>
            <a:off x="11766177" y="605118"/>
            <a:ext cx="311523" cy="1083981"/>
          </a:xfrm>
        </p:spPr>
        <p:txBody>
          <a:bodyPr vert="vert270"/>
          <a:lstStyle/>
          <a:p>
            <a:r>
              <a:rPr lang="en-US" sz="1400" b="1" dirty="0"/>
              <a:t>Slide-</a:t>
            </a:r>
            <a:fld id="{D57F1E4F-1CFF-5643-939E-217C01CDF565}" type="slidenum">
              <a:rPr lang="en-US" sz="1400" b="1" smtClean="0"/>
              <a:pPr/>
              <a:t>24</a:t>
            </a:fld>
            <a:endParaRPr lang="en-US" sz="1400" b="1" dirty="0"/>
          </a:p>
        </p:txBody>
      </p:sp>
      <p:graphicFrame>
        <p:nvGraphicFramePr>
          <p:cNvPr id="10" name="Table 9"/>
          <p:cNvGraphicFramePr>
            <a:graphicFrameLocks noGrp="1"/>
          </p:cNvGraphicFramePr>
          <p:nvPr/>
        </p:nvGraphicFramePr>
        <p:xfrm>
          <a:off x="1807065" y="2936872"/>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rPr>
                        <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6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0</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lnSpc>
                          <a:spcPct val="115000"/>
                        </a:lnSpc>
                        <a:spcBef>
                          <a:spcPts val="0"/>
                        </a:spcBef>
                        <a:spcAft>
                          <a:spcPts val="0"/>
                        </a:spcAft>
                      </a:pPr>
                      <a:r>
                        <a:rPr lang="en-US" sz="1100" dirty="0">
                          <a:effectLst/>
                        </a:rPr>
                        <a:t>   </a:t>
                      </a:r>
                      <a:r>
                        <a:rPr lang="en-US" sz="1300" dirty="0">
                          <a:effectLst/>
                        </a:rPr>
                        <a:t>Hardware </a:t>
                      </a:r>
                      <a:br>
                        <a:rPr lang="en-US" sz="1300" dirty="0">
                          <a:effectLst/>
                        </a:rPr>
                      </a:br>
                      <a:r>
                        <a:rPr lang="en-US" sz="1300" dirty="0">
                          <a:effectLst/>
                        </a:rPr>
                        <a:t>     Design</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solidFill>
                            <a:schemeClr val="tx1"/>
                          </a:solidFill>
                          <a:effectLst/>
                        </a:rPr>
                        <a:t>6</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dirty="0">
                          <a:solidFill>
                            <a:schemeClr val="tx1"/>
                          </a:solidFill>
                          <a:effectLst/>
                        </a:rPr>
                        <a:t> 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effectLst/>
                        </a:rPr>
                        <a:t>8</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dirty="0">
                          <a:effectLst/>
                        </a:rPr>
                        <a:t> </a:t>
                      </a:r>
                      <a:r>
                        <a:rPr lang="en-US" sz="1100" dirty="0">
                          <a:solidFill>
                            <a:srgbClr val="FF0000"/>
                          </a:solidFill>
                          <a:effectLst/>
                        </a:rPr>
                        <a:t>8</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r>
                        <a:rPr lang="en-US" sz="1100" b="1" dirty="0">
                          <a:effectLst/>
                        </a:rPr>
                        <a:t>2</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1" name="Table 10"/>
          <p:cNvGraphicFramePr>
            <a:graphicFrameLocks noGrp="1"/>
          </p:cNvGraphicFramePr>
          <p:nvPr/>
        </p:nvGraphicFramePr>
        <p:xfrm>
          <a:off x="1807065" y="4145853"/>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4</a:t>
                      </a:r>
                      <a:r>
                        <a:rPr lang="en-US" sz="1100" baseline="0" dirty="0">
                          <a:effectLst/>
                          <a:latin typeface="+mn-lt"/>
                          <a:ea typeface="+mn-ea"/>
                          <a:cs typeface="+mn-cs"/>
                        </a:rPr>
                        <a:t> </a:t>
                      </a:r>
                      <a:r>
                        <a:rPr lang="en-US" sz="1100" dirty="0">
                          <a:effectLst/>
                          <a:latin typeface="+mn-lt"/>
                          <a:ea typeface="+mn-ea"/>
                          <a:cs typeface="+mn-cs"/>
                        </a:rPr>
                        <a:t>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0</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lnSpc>
                          <a:spcPct val="115000"/>
                        </a:lnSpc>
                        <a:spcBef>
                          <a:spcPts val="0"/>
                        </a:spcBef>
                        <a:spcAft>
                          <a:spcPts val="0"/>
                        </a:spcAft>
                      </a:pPr>
                      <a:r>
                        <a:rPr lang="en-US" sz="1300" dirty="0">
                          <a:effectLst/>
                        </a:rPr>
                        <a:t>   Software </a:t>
                      </a:r>
                      <a:br>
                        <a:rPr lang="en-US" sz="1300" dirty="0">
                          <a:effectLst/>
                        </a:rPr>
                      </a:br>
                      <a:r>
                        <a:rPr lang="en-US" sz="1300" dirty="0">
                          <a:effectLst/>
                        </a:rPr>
                        <a:t>    Design</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solidFill>
                            <a:schemeClr val="tx1"/>
                          </a:solidFill>
                          <a:effectLst/>
                        </a:rPr>
                        <a:t> </a:t>
                      </a:r>
                      <a:r>
                        <a:rPr lang="en-US" sz="1100" b="1" dirty="0">
                          <a:solidFill>
                            <a:schemeClr val="tx1"/>
                          </a:solidFill>
                          <a:effectLst/>
                        </a:rPr>
                        <a:t>4</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3</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effectLst/>
                        </a:rPr>
                        <a:t>7</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dirty="0">
                          <a:effectLst/>
                        </a:rPr>
                        <a:t> </a:t>
                      </a:r>
                      <a:r>
                        <a:rPr lang="en-US" sz="1100" dirty="0">
                          <a:solidFill>
                            <a:srgbClr val="FF0000"/>
                          </a:solidFill>
                          <a:effectLst/>
                        </a:rPr>
                        <a:t>7</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   </a:t>
                      </a:r>
                      <a:r>
                        <a:rPr lang="en-US" sz="1100" b="1" dirty="0">
                          <a:solidFill>
                            <a:schemeClr val="tx1"/>
                          </a:solidFill>
                          <a:effectLst/>
                        </a:rPr>
                        <a:t> 3</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2" name="Table 11"/>
          <p:cNvGraphicFramePr>
            <a:graphicFrameLocks noGrp="1"/>
          </p:cNvGraphicFramePr>
          <p:nvPr/>
        </p:nvGraphicFramePr>
        <p:xfrm>
          <a:off x="1807065" y="5431319"/>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10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solidFill>
                            <a:schemeClr val="tx1"/>
                          </a:solidFill>
                          <a:effectLst/>
                        </a:rPr>
                        <a:t> 0</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lnSpc>
                          <a:spcPct val="115000"/>
                        </a:lnSpc>
                        <a:spcBef>
                          <a:spcPts val="0"/>
                        </a:spcBef>
                        <a:spcAft>
                          <a:spcPts val="0"/>
                        </a:spcAft>
                      </a:pPr>
                      <a:r>
                        <a:rPr lang="en-US" sz="1100" dirty="0">
                          <a:effectLst/>
                        </a:rPr>
                        <a:t> </a:t>
                      </a:r>
                      <a:r>
                        <a:rPr lang="en-US" sz="1300" dirty="0">
                          <a:effectLst/>
                        </a:rPr>
                        <a:t>User Manual</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solidFill>
                            <a:schemeClr val="tx1"/>
                          </a:solidFill>
                          <a:effectLst/>
                        </a:rPr>
                        <a:t>10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dirty="0">
                          <a:solidFill>
                            <a:schemeClr val="tx1"/>
                          </a:solidFill>
                          <a:effectLst/>
                        </a:rPr>
                        <a:t> 0</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effectLst/>
                        </a:rPr>
                        <a:t>10</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dirty="0">
                          <a:effectLst/>
                        </a:rPr>
                        <a:t> </a:t>
                      </a:r>
                      <a:r>
                        <a:rPr lang="en-US" sz="1100" dirty="0">
                          <a:solidFill>
                            <a:srgbClr val="FF0000"/>
                          </a:solidFill>
                          <a:effectLst/>
                        </a:rPr>
                        <a:t>10</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r>
                        <a:rPr lang="en-US" sz="1100" b="1" dirty="0">
                          <a:solidFill>
                            <a:schemeClr val="tx1"/>
                          </a:solidFill>
                          <a:effectLst/>
                        </a:rPr>
                        <a:t>    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3" name="Table 12"/>
          <p:cNvGraphicFramePr>
            <a:graphicFrameLocks noGrp="1"/>
          </p:cNvGraphicFramePr>
          <p:nvPr/>
        </p:nvGraphicFramePr>
        <p:xfrm>
          <a:off x="4715728" y="2912742"/>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3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6</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lnSpc>
                          <a:spcPct val="115000"/>
                        </a:lnSpc>
                        <a:spcBef>
                          <a:spcPts val="0"/>
                        </a:spcBef>
                        <a:spcAft>
                          <a:spcPts val="0"/>
                        </a:spcAft>
                      </a:pPr>
                      <a:r>
                        <a:rPr lang="en-US" sz="1100" dirty="0">
                          <a:solidFill>
                            <a:schemeClr val="tx1"/>
                          </a:solidFill>
                          <a:effectLst/>
                        </a:rPr>
                        <a:t>   </a:t>
                      </a:r>
                      <a:r>
                        <a:rPr lang="en-US" sz="1300" dirty="0">
                          <a:solidFill>
                            <a:schemeClr val="tx1"/>
                          </a:solidFill>
                          <a:effectLst/>
                        </a:rPr>
                        <a:t>Install </a:t>
                      </a:r>
                      <a:br>
                        <a:rPr lang="en-US" sz="1300" dirty="0">
                          <a:solidFill>
                            <a:schemeClr val="tx1"/>
                          </a:solidFill>
                          <a:effectLst/>
                        </a:rPr>
                      </a:br>
                      <a:r>
                        <a:rPr lang="en-US" sz="1300" dirty="0">
                          <a:solidFill>
                            <a:schemeClr val="tx1"/>
                          </a:solidFill>
                          <a:effectLst/>
                        </a:rPr>
                        <a:t>  Hardware</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solidFill>
                            <a:schemeClr val="tx1"/>
                          </a:solidFill>
                          <a:effectLst/>
                        </a:rPr>
                        <a:t> </a:t>
                      </a:r>
                      <a:r>
                        <a:rPr lang="en-US" sz="1100" b="1" dirty="0">
                          <a:solidFill>
                            <a:schemeClr val="tx1"/>
                          </a:solidFill>
                          <a:effectLst/>
                        </a:rPr>
                        <a:t>9</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dirty="0">
                          <a:solidFill>
                            <a:schemeClr val="tx1"/>
                          </a:solidFill>
                          <a:effectLst/>
                        </a:rPr>
                        <a:t> 8</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effectLst/>
                        </a:rPr>
                        <a:t>11</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dirty="0">
                          <a:effectLst/>
                        </a:rPr>
                        <a:t> </a:t>
                      </a:r>
                      <a:r>
                        <a:rPr lang="en-US" sz="1100" dirty="0">
                          <a:solidFill>
                            <a:srgbClr val="FF0000"/>
                          </a:solidFill>
                          <a:effectLst/>
                        </a:rPr>
                        <a:t>5</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solidFill>
                            <a:schemeClr val="tx1"/>
                          </a:solidFill>
                          <a:effectLst/>
                        </a:rPr>
                        <a:t>     </a:t>
                      </a:r>
                      <a:r>
                        <a:rPr lang="en-US" sz="1100" b="1" dirty="0">
                          <a:solidFill>
                            <a:schemeClr val="tx1"/>
                          </a:solidFill>
                          <a:effectLst/>
                        </a:rPr>
                        <a:t>2</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4" name="Table 13"/>
          <p:cNvGraphicFramePr>
            <a:graphicFrameLocks noGrp="1"/>
          </p:cNvGraphicFramePr>
          <p:nvPr/>
        </p:nvGraphicFramePr>
        <p:xfrm>
          <a:off x="4715728" y="4132739"/>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4</a:t>
                      </a:r>
                      <a:r>
                        <a:rPr lang="en-US" sz="1100" baseline="0" dirty="0">
                          <a:effectLst/>
                          <a:latin typeface="+mn-lt"/>
                          <a:ea typeface="+mn-ea"/>
                          <a:cs typeface="+mn-cs"/>
                        </a:rPr>
                        <a:t>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4</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US" sz="1300" dirty="0">
                          <a:effectLst/>
                        </a:rPr>
                        <a:t> Code and Test</a:t>
                      </a:r>
                      <a:br>
                        <a:rPr lang="en-US" sz="1300" dirty="0">
                          <a:effectLst/>
                        </a:rPr>
                      </a:br>
                      <a:r>
                        <a:rPr lang="en-US" sz="1300" dirty="0">
                          <a:effectLst/>
                        </a:rPr>
                        <a:t>    Software </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solidFill>
                            <a:schemeClr val="tx1"/>
                          </a:solidFill>
                          <a:effectLst/>
                        </a:rPr>
                        <a:t>8</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dirty="0">
                          <a:solidFill>
                            <a:schemeClr val="tx1"/>
                          </a:solidFill>
                          <a:effectLst/>
                        </a:rPr>
                        <a:t> 7</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effectLst/>
                        </a:rPr>
                        <a:t>11</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dirty="0">
                          <a:effectLst/>
                        </a:rPr>
                        <a:t> </a:t>
                      </a:r>
                      <a:r>
                        <a:rPr lang="en-US" sz="1100" dirty="0">
                          <a:solidFill>
                            <a:srgbClr val="FF0000"/>
                          </a:solidFill>
                          <a:effectLst/>
                        </a:rPr>
                        <a:t>7</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 </a:t>
                      </a:r>
                      <a:r>
                        <a:rPr lang="en-US" sz="1100" b="1" dirty="0">
                          <a:solidFill>
                            <a:schemeClr val="tx1"/>
                          </a:solidFill>
                          <a:effectLst/>
                        </a:rPr>
                        <a:t>3</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5" name="Table 14"/>
          <p:cNvGraphicFramePr>
            <a:graphicFrameLocks noGrp="1"/>
          </p:cNvGraphicFramePr>
          <p:nvPr/>
        </p:nvGraphicFramePr>
        <p:xfrm>
          <a:off x="4715728" y="5230921"/>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3</a:t>
                      </a:r>
                      <a:r>
                        <a:rPr lang="en-US" sz="1100" baseline="0" dirty="0">
                          <a:effectLst/>
                          <a:latin typeface="+mn-lt"/>
                          <a:ea typeface="+mn-ea"/>
                          <a:cs typeface="+mn-cs"/>
                        </a:rPr>
                        <a:t>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4</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lnSpc>
                          <a:spcPct val="115000"/>
                        </a:lnSpc>
                        <a:spcBef>
                          <a:spcPts val="0"/>
                        </a:spcBef>
                        <a:spcAft>
                          <a:spcPts val="0"/>
                        </a:spcAft>
                      </a:pPr>
                      <a:r>
                        <a:rPr lang="en-US" sz="1300" dirty="0">
                          <a:effectLst/>
                        </a:rPr>
                        <a:t> File take-on</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solidFill>
                            <a:schemeClr val="tx1"/>
                          </a:solidFill>
                          <a:effectLst/>
                        </a:rPr>
                        <a:t>7</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7</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effectLst/>
                        </a:rPr>
                        <a:t>10</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dirty="0">
                          <a:effectLst/>
                        </a:rPr>
                        <a:t> </a:t>
                      </a:r>
                      <a:r>
                        <a:rPr lang="en-US" sz="1100" dirty="0">
                          <a:solidFill>
                            <a:srgbClr val="FF0000"/>
                          </a:solidFill>
                          <a:effectLst/>
                        </a:rPr>
                        <a:t>6</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r>
                        <a:rPr lang="en-US" sz="1100" b="1" dirty="0">
                          <a:effectLst/>
                        </a:rPr>
                        <a:t>    </a:t>
                      </a:r>
                      <a:r>
                        <a:rPr lang="en-US" sz="1100" b="1" dirty="0">
                          <a:solidFill>
                            <a:schemeClr val="tx1"/>
                          </a:solidFill>
                          <a:effectLst/>
                        </a:rPr>
                        <a:t> 3</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6" name="Table 15"/>
          <p:cNvGraphicFramePr>
            <a:graphicFrameLocks noGrp="1"/>
          </p:cNvGraphicFramePr>
          <p:nvPr/>
        </p:nvGraphicFramePr>
        <p:xfrm>
          <a:off x="7624391" y="4145853"/>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2</a:t>
                      </a:r>
                      <a:r>
                        <a:rPr lang="en-US" sz="1100" baseline="0" dirty="0">
                          <a:effectLst/>
                          <a:latin typeface="+mn-lt"/>
                          <a:ea typeface="+mn-ea"/>
                          <a:cs typeface="+mn-cs"/>
                        </a:rPr>
                        <a:t>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9</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US" sz="1300" dirty="0">
                          <a:effectLst/>
                        </a:rPr>
                        <a:t>Install and test</a:t>
                      </a:r>
                      <a:br>
                        <a:rPr lang="en-US" sz="1300" dirty="0">
                          <a:effectLst/>
                        </a:rPr>
                      </a:br>
                      <a:r>
                        <a:rPr lang="en-US" sz="1300" dirty="0">
                          <a:effectLst/>
                        </a:rPr>
                        <a:t>     System</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solidFill>
                            <a:schemeClr val="tx1"/>
                          </a:solidFill>
                          <a:effectLst/>
                        </a:rPr>
                        <a:t>11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dirty="0">
                          <a:solidFill>
                            <a:schemeClr val="tx1"/>
                          </a:solidFill>
                          <a:effectLst/>
                        </a:rPr>
                        <a:t> 11</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100" b="1" dirty="0">
                          <a:effectLst/>
                        </a:rPr>
                        <a:t>13</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dirty="0">
                          <a:effectLst/>
                        </a:rPr>
                        <a:t> </a:t>
                      </a:r>
                      <a:r>
                        <a:rPr lang="en-US" sz="1100" dirty="0">
                          <a:solidFill>
                            <a:srgbClr val="FF0000"/>
                          </a:solidFill>
                          <a:effectLst/>
                        </a:rPr>
                        <a:t>4</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rPr>
                        <a:t> </a:t>
                      </a:r>
                      <a:r>
                        <a:rPr lang="en-US" sz="1100" b="1" dirty="0">
                          <a:effectLst/>
                        </a:rPr>
                        <a:t>   </a:t>
                      </a:r>
                      <a:r>
                        <a:rPr lang="en-US" sz="1100" b="1" dirty="0">
                          <a:solidFill>
                            <a:schemeClr val="tx1"/>
                          </a:solidFill>
                          <a:effectLst/>
                        </a:rPr>
                        <a:t> 2</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graphicFrame>
        <p:nvGraphicFramePr>
          <p:cNvPr id="17" name="Table 16"/>
          <p:cNvGraphicFramePr>
            <a:graphicFrameLocks noGrp="1"/>
          </p:cNvGraphicFramePr>
          <p:nvPr/>
        </p:nvGraphicFramePr>
        <p:xfrm>
          <a:off x="7624391" y="5431319"/>
          <a:ext cx="2342568" cy="913892"/>
        </p:xfrm>
        <a:graphic>
          <a:graphicData uri="http://schemas.openxmlformats.org/drawingml/2006/table">
            <a:tbl>
              <a:tblPr firstRow="1" firstCol="1" bandRow="1">
                <a:tableStyleId>{5C22544A-7EE6-4342-B048-85BDC9FD1C3A}</a:tableStyleId>
              </a:tblPr>
              <a:tblGrid>
                <a:gridCol w="539894">
                  <a:extLst>
                    <a:ext uri="{9D8B030D-6E8A-4147-A177-3AD203B41FA5}">
                      <a16:colId xmlns:a16="http://schemas.microsoft.com/office/drawing/2014/main" val="1312399056"/>
                    </a:ext>
                  </a:extLst>
                </a:gridCol>
                <a:gridCol w="594121">
                  <a:extLst>
                    <a:ext uri="{9D8B030D-6E8A-4147-A177-3AD203B41FA5}">
                      <a16:colId xmlns:a16="http://schemas.microsoft.com/office/drawing/2014/main" val="619503397"/>
                    </a:ext>
                  </a:extLst>
                </a:gridCol>
                <a:gridCol w="555411">
                  <a:extLst>
                    <a:ext uri="{9D8B030D-6E8A-4147-A177-3AD203B41FA5}">
                      <a16:colId xmlns:a16="http://schemas.microsoft.com/office/drawing/2014/main" val="2796754982"/>
                    </a:ext>
                  </a:extLst>
                </a:gridCol>
                <a:gridCol w="653142">
                  <a:extLst>
                    <a:ext uri="{9D8B030D-6E8A-4147-A177-3AD203B41FA5}">
                      <a16:colId xmlns:a16="http://schemas.microsoft.com/office/drawing/2014/main" val="1351166862"/>
                    </a:ext>
                  </a:extLst>
                </a:gridCol>
              </a:tblGrid>
              <a:tr h="0">
                <a:tc gridSpan="2">
                  <a:txBody>
                    <a:bodyPr/>
                    <a:lstStyle/>
                    <a:p>
                      <a:pPr marL="0" marR="0">
                        <a:lnSpc>
                          <a:spcPct val="115000"/>
                        </a:lnSpc>
                        <a:spcBef>
                          <a:spcPts val="0"/>
                        </a:spcBef>
                        <a:spcAft>
                          <a:spcPts val="0"/>
                        </a:spcAft>
                      </a:pPr>
                      <a:r>
                        <a:rPr lang="en-US" sz="1100" dirty="0">
                          <a:effectLst/>
                          <a:latin typeface="+mn-lt"/>
                          <a:ea typeface="+mn-ea"/>
                          <a:cs typeface="+mn-cs"/>
                        </a:rPr>
                        <a:t>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dirty="0">
                          <a:effectLst/>
                          <a:latin typeface="+mn-lt"/>
                          <a:ea typeface="+mn-ea"/>
                          <a:cs typeface="+mn-cs"/>
                        </a:rPr>
                        <a:t>3</a:t>
                      </a:r>
                      <a:r>
                        <a:rPr lang="en-US" sz="1100" baseline="0" dirty="0">
                          <a:effectLst/>
                          <a:latin typeface="+mn-lt"/>
                          <a:ea typeface="+mn-ea"/>
                          <a:cs typeface="+mn-cs"/>
                        </a:rPr>
                        <a:t>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43574021"/>
                  </a:ext>
                </a:extLst>
              </a:tr>
              <a:tr h="276225">
                <a:tc>
                  <a:txBody>
                    <a:bodyPr/>
                    <a:lstStyle/>
                    <a:p>
                      <a:pPr marL="0" marR="0">
                        <a:lnSpc>
                          <a:spcPct val="115000"/>
                        </a:lnSpc>
                        <a:spcBef>
                          <a:spcPts val="0"/>
                        </a:spcBef>
                        <a:spcAft>
                          <a:spcPts val="0"/>
                        </a:spcAft>
                      </a:pPr>
                      <a:r>
                        <a:rPr lang="en-US" sz="1100" dirty="0">
                          <a:effectLst/>
                        </a:rPr>
                        <a:t> </a:t>
                      </a:r>
                      <a:r>
                        <a:rPr lang="en-US" sz="1100" dirty="0">
                          <a:solidFill>
                            <a:schemeClr val="tx1"/>
                          </a:solidFill>
                          <a:effectLst/>
                        </a:rPr>
                        <a:t>10</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US" sz="1300" dirty="0">
                          <a:effectLst/>
                        </a:rPr>
                        <a:t> User Training</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lnSpc>
                          <a:spcPct val="115000"/>
                        </a:lnSpc>
                        <a:spcBef>
                          <a:spcPts val="0"/>
                        </a:spcBef>
                        <a:spcAft>
                          <a:spcPts val="0"/>
                        </a:spcAft>
                      </a:pPr>
                      <a:r>
                        <a:rPr lang="en-US" sz="1100" b="1" dirty="0">
                          <a:solidFill>
                            <a:schemeClr val="tx1"/>
                          </a:solidFill>
                          <a:effectLst/>
                          <a:latin typeface="+mj-lt"/>
                          <a:ea typeface="Calibri" panose="020F0502020204030204" pitchFamily="34" charset="0"/>
                          <a:cs typeface="Times New Roman" panose="02020603050405020304" pitchFamily="18" charset="0"/>
                        </a:rPr>
                        <a:t>13</a:t>
                      </a:r>
                    </a:p>
                  </a:txBody>
                  <a:tcPr marL="68580" marR="68580" marT="0" marB="0">
                    <a:solidFill>
                      <a:schemeClr val="tx2">
                        <a:lumMod val="60000"/>
                        <a:lumOff val="40000"/>
                      </a:schemeClr>
                    </a:solidFill>
                  </a:tcPr>
                </a:tc>
                <a:extLst>
                  <a:ext uri="{0D108BD9-81ED-4DB2-BD59-A6C34878D82A}">
                    <a16:rowId xmlns:a16="http://schemas.microsoft.com/office/drawing/2014/main" val="3605938508"/>
                  </a:ext>
                </a:extLst>
              </a:tr>
              <a:tr h="276225">
                <a:tc>
                  <a:txBody>
                    <a:bodyPr/>
                    <a:lstStyle/>
                    <a:p>
                      <a:pPr marL="0" marR="0">
                        <a:lnSpc>
                          <a:spcPct val="115000"/>
                        </a:lnSpc>
                        <a:spcBef>
                          <a:spcPts val="0"/>
                        </a:spcBef>
                        <a:spcAft>
                          <a:spcPts val="0"/>
                        </a:spcAft>
                      </a:pPr>
                      <a:r>
                        <a:rPr lang="en-US" sz="1100" dirty="0">
                          <a:solidFill>
                            <a:schemeClr val="tx1"/>
                          </a:solidFill>
                          <a:effectLst/>
                        </a:rPr>
                        <a:t> 10</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US" sz="1100" b="1" dirty="0">
                          <a:effectLst/>
                        </a:rPr>
                        <a:t>13</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187511637"/>
                  </a:ext>
                </a:extLst>
              </a:tr>
              <a:tr h="176530">
                <a:tc gridSpan="2">
                  <a:txBody>
                    <a:bodyPr/>
                    <a:lstStyle/>
                    <a:p>
                      <a:pPr marL="0" marR="0">
                        <a:lnSpc>
                          <a:spcPct val="115000"/>
                        </a:lnSpc>
                        <a:spcBef>
                          <a:spcPts val="0"/>
                        </a:spcBef>
                        <a:spcAft>
                          <a:spcPts val="0"/>
                        </a:spcAft>
                      </a:pPr>
                      <a:r>
                        <a:rPr lang="en-US" sz="1100" dirty="0">
                          <a:effectLst/>
                        </a:rPr>
                        <a:t> </a:t>
                      </a:r>
                      <a:r>
                        <a:rPr lang="en-US" sz="1100" dirty="0">
                          <a:solidFill>
                            <a:srgbClr val="FF0000"/>
                          </a:solidFill>
                          <a:effectLst/>
                        </a:rPr>
                        <a:t>3</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100" baseline="0" dirty="0">
                          <a:solidFill>
                            <a:schemeClr val="tx1"/>
                          </a:solidFill>
                          <a:effectLst/>
                        </a:rPr>
                        <a:t>    </a:t>
                      </a:r>
                      <a:r>
                        <a:rPr lang="en-US" sz="1100" b="1" baseline="0" dirty="0">
                          <a:solidFill>
                            <a:schemeClr val="tx1"/>
                          </a:solidFill>
                          <a:effectLst/>
                        </a:rPr>
                        <a:t> 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hMerge="1">
                  <a:txBody>
                    <a:bodyPr/>
                    <a:lstStyle/>
                    <a:p>
                      <a:endParaRPr lang="en-US"/>
                    </a:p>
                  </a:txBody>
                  <a:tcPr/>
                </a:tc>
                <a:extLst>
                  <a:ext uri="{0D108BD9-81ED-4DB2-BD59-A6C34878D82A}">
                    <a16:rowId xmlns:a16="http://schemas.microsoft.com/office/drawing/2014/main" val="1841044462"/>
                  </a:ext>
                </a:extLst>
              </a:tr>
            </a:tbl>
          </a:graphicData>
        </a:graphic>
      </p:graphicFrame>
      <p:cxnSp>
        <p:nvCxnSpPr>
          <p:cNvPr id="19" name="Straight Arrow Connector 18"/>
          <p:cNvCxnSpPr>
            <a:endCxn id="13" idx="1"/>
          </p:cNvCxnSpPr>
          <p:nvPr/>
        </p:nvCxnSpPr>
        <p:spPr>
          <a:xfrm flipV="1">
            <a:off x="4149633" y="3369688"/>
            <a:ext cx="566095" cy="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058296" y="3375720"/>
            <a:ext cx="1184367" cy="770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149633" y="4423259"/>
            <a:ext cx="566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058296" y="4423259"/>
            <a:ext cx="566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149633" y="4767943"/>
            <a:ext cx="566095" cy="462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149633" y="6252774"/>
            <a:ext cx="347475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43" name="Picture 11" descr="Activity Node"/>
          <p:cNvPicPr>
            <a:picLocks noChangeAspect="1" noChangeArrowheads="1"/>
          </p:cNvPicPr>
          <p:nvPr/>
        </p:nvPicPr>
        <p:blipFill>
          <a:blip r:embed="rId2" cstate="print"/>
          <a:srcRect/>
          <a:stretch>
            <a:fillRect/>
          </a:stretch>
        </p:blipFill>
        <p:spPr>
          <a:xfrm>
            <a:off x="8413473" y="2446900"/>
            <a:ext cx="3352704" cy="1506247"/>
          </a:xfrm>
          <a:prstGeom prst="rect">
            <a:avLst/>
          </a:prstGeom>
          <a:noFill/>
        </p:spPr>
      </p:pic>
      <p:sp>
        <p:nvSpPr>
          <p:cNvPr id="45" name="Rounded Rectangle 44"/>
          <p:cNvSpPr/>
          <p:nvPr/>
        </p:nvSpPr>
        <p:spPr>
          <a:xfrm>
            <a:off x="307012" y="4278115"/>
            <a:ext cx="953589" cy="635204"/>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46" name="Rounded Rectangle 45"/>
          <p:cNvSpPr/>
          <p:nvPr/>
        </p:nvSpPr>
        <p:spPr>
          <a:xfrm>
            <a:off x="10657219" y="4291229"/>
            <a:ext cx="953589" cy="635204"/>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Finish</a:t>
            </a:r>
          </a:p>
        </p:txBody>
      </p:sp>
      <p:cxnSp>
        <p:nvCxnSpPr>
          <p:cNvPr id="48" name="Straight Arrow Connector 47"/>
          <p:cNvCxnSpPr>
            <a:stCxn id="45" idx="0"/>
            <a:endCxn id="10" idx="1"/>
          </p:cNvCxnSpPr>
          <p:nvPr/>
        </p:nvCxnSpPr>
        <p:spPr>
          <a:xfrm flipV="1">
            <a:off x="783807" y="3393818"/>
            <a:ext cx="1023258" cy="884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11" idx="1"/>
          </p:cNvCxnSpPr>
          <p:nvPr/>
        </p:nvCxnSpPr>
        <p:spPr>
          <a:xfrm flipV="1">
            <a:off x="1295436" y="4602799"/>
            <a:ext cx="511629" cy="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5" idx="2"/>
            <a:endCxn id="12" idx="1"/>
          </p:cNvCxnSpPr>
          <p:nvPr/>
        </p:nvCxnSpPr>
        <p:spPr>
          <a:xfrm>
            <a:off x="783807" y="4913319"/>
            <a:ext cx="1023258" cy="97494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6" idx="3"/>
            <a:endCxn id="46" idx="1"/>
          </p:cNvCxnSpPr>
          <p:nvPr/>
        </p:nvCxnSpPr>
        <p:spPr>
          <a:xfrm>
            <a:off x="9966959" y="4602799"/>
            <a:ext cx="690260" cy="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6" idx="2"/>
          </p:cNvCxnSpPr>
          <p:nvPr/>
        </p:nvCxnSpPr>
        <p:spPr>
          <a:xfrm flipV="1">
            <a:off x="9966959" y="4926433"/>
            <a:ext cx="1167055" cy="96786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058296" y="5699065"/>
            <a:ext cx="566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rot="19312931">
            <a:off x="9996663" y="5415277"/>
            <a:ext cx="1321111" cy="3336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Critical Path</a:t>
            </a:r>
          </a:p>
        </p:txBody>
      </p:sp>
      <p:sp>
        <p:nvSpPr>
          <p:cNvPr id="30" name="Rectangle 29"/>
          <p:cNvSpPr/>
          <p:nvPr/>
        </p:nvSpPr>
        <p:spPr>
          <a:xfrm>
            <a:off x="5080866" y="6252774"/>
            <a:ext cx="1321111" cy="3336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Critical Path</a:t>
            </a:r>
          </a:p>
        </p:txBody>
      </p:sp>
      <p:sp>
        <p:nvSpPr>
          <p:cNvPr id="31" name="Rectangle 30"/>
          <p:cNvSpPr/>
          <p:nvPr/>
        </p:nvSpPr>
        <p:spPr>
          <a:xfrm rot="2675508">
            <a:off x="478256" y="5287464"/>
            <a:ext cx="1321111" cy="3336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Critical Path</a:t>
            </a:r>
          </a:p>
        </p:txBody>
      </p:sp>
      <p:sp>
        <p:nvSpPr>
          <p:cNvPr id="32" name="Content Placeholder 2">
            <a:extLst>
              <a:ext uri="{FF2B5EF4-FFF2-40B4-BE49-F238E27FC236}">
                <a16:creationId xmlns:a16="http://schemas.microsoft.com/office/drawing/2014/main" id="{5FF22FA8-7EB4-4D4C-BFB8-0457A5391157}"/>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961323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Refining  the Network  model</a:t>
            </a:r>
          </a:p>
        </p:txBody>
      </p:sp>
      <p:sp>
        <p:nvSpPr>
          <p:cNvPr id="3" name="Content Placeholder 2"/>
          <p:cNvSpPr>
            <a:spLocks noGrp="1"/>
          </p:cNvSpPr>
          <p:nvPr>
            <p:ph idx="1"/>
          </p:nvPr>
        </p:nvSpPr>
        <p:spPr>
          <a:xfrm>
            <a:off x="520698" y="2034904"/>
            <a:ext cx="11150600" cy="4594496"/>
          </a:xfrm>
        </p:spPr>
        <p:txBody>
          <a:bodyPr>
            <a:noAutofit/>
          </a:bodyPr>
          <a:lstStyle/>
          <a:p>
            <a:r>
              <a:rPr lang="en-US" sz="2000" dirty="0">
                <a:solidFill>
                  <a:srgbClr val="C00000"/>
                </a:solidFill>
              </a:rPr>
              <a:t>Adding the time dimension </a:t>
            </a:r>
            <a:r>
              <a:rPr lang="en-US" sz="2000" dirty="0"/>
              <a:t>– for each activity an estimate of its duration</a:t>
            </a:r>
          </a:p>
          <a:p>
            <a:r>
              <a:rPr lang="en-US" sz="2000" dirty="0">
                <a:solidFill>
                  <a:srgbClr val="C00000"/>
                </a:solidFill>
              </a:rPr>
              <a:t>The forward pass </a:t>
            </a:r>
            <a:r>
              <a:rPr lang="en-US" sz="2000" dirty="0"/>
              <a:t>– calculate the </a:t>
            </a:r>
            <a:r>
              <a:rPr lang="en-US" sz="2000" dirty="0">
                <a:solidFill>
                  <a:srgbClr val="7030A0"/>
                </a:solidFill>
              </a:rPr>
              <a:t>earliest date </a:t>
            </a:r>
            <a:r>
              <a:rPr lang="en-US" sz="2000" dirty="0"/>
              <a:t>on which each activity may be started and completed</a:t>
            </a:r>
          </a:p>
          <a:p>
            <a:r>
              <a:rPr lang="en-US" sz="2000" dirty="0">
                <a:solidFill>
                  <a:srgbClr val="C00000"/>
                </a:solidFill>
              </a:rPr>
              <a:t>The backward pass </a:t>
            </a:r>
            <a:r>
              <a:rPr lang="en-US" sz="2000" dirty="0"/>
              <a:t>– calculate </a:t>
            </a:r>
            <a:r>
              <a:rPr lang="en-US" sz="2000" dirty="0">
                <a:solidFill>
                  <a:srgbClr val="7030A0"/>
                </a:solidFill>
              </a:rPr>
              <a:t>latest date </a:t>
            </a:r>
            <a:r>
              <a:rPr lang="en-US" sz="2000" dirty="0"/>
              <a:t>at which each activities started and finished without delaying the end date of the project</a:t>
            </a:r>
          </a:p>
          <a:p>
            <a:r>
              <a:rPr lang="en-US" sz="2000" dirty="0">
                <a:solidFill>
                  <a:srgbClr val="C00000"/>
                </a:solidFill>
              </a:rPr>
              <a:t>Identifying the critical path</a:t>
            </a:r>
            <a:r>
              <a:rPr lang="en-US" sz="2000" dirty="0"/>
              <a:t> </a:t>
            </a:r>
            <a:br>
              <a:rPr lang="en-US" sz="2000" dirty="0"/>
            </a:br>
            <a:br>
              <a:rPr lang="en-US" sz="2000" dirty="0"/>
            </a:br>
            <a:r>
              <a:rPr lang="en-US" sz="2000" dirty="0"/>
              <a:t>– Difference between the </a:t>
            </a:r>
            <a:r>
              <a:rPr lang="en-US" sz="2000" dirty="0">
                <a:solidFill>
                  <a:srgbClr val="7030A0"/>
                </a:solidFill>
              </a:rPr>
              <a:t>earliest date and latest date </a:t>
            </a:r>
            <a:r>
              <a:rPr lang="en-US" sz="2000" dirty="0"/>
              <a:t>for an event is know as </a:t>
            </a:r>
            <a:r>
              <a:rPr lang="en-US" sz="2000" b="1" i="1" dirty="0"/>
              <a:t>slack </a:t>
            </a:r>
            <a:r>
              <a:rPr lang="en-US" sz="2000" dirty="0"/>
              <a:t>(it is a measure of </a:t>
            </a:r>
            <a:br>
              <a:rPr lang="en-US" sz="2000" dirty="0"/>
            </a:br>
            <a:r>
              <a:rPr lang="en-US" sz="2000" dirty="0"/>
              <a:t>   how late an event may be without affecting the end date of the project). </a:t>
            </a:r>
            <a:br>
              <a:rPr lang="en-US" sz="2000" dirty="0"/>
            </a:br>
            <a:r>
              <a:rPr lang="en-US" sz="2000" dirty="0"/>
              <a:t>–  Any event with a </a:t>
            </a:r>
            <a:r>
              <a:rPr lang="en-US" sz="2000" dirty="0">
                <a:solidFill>
                  <a:srgbClr val="7030A0"/>
                </a:solidFill>
              </a:rPr>
              <a:t>slack of zero is critical </a:t>
            </a:r>
            <a:r>
              <a:rPr lang="en-US" sz="2000" dirty="0"/>
              <a:t>in the sense that any delay in achieving that event will delay </a:t>
            </a:r>
            <a:br>
              <a:rPr lang="en-US" sz="2000" dirty="0"/>
            </a:br>
            <a:r>
              <a:rPr lang="en-US" sz="2000" dirty="0"/>
              <a:t>   the completion date of the project as a whole. </a:t>
            </a:r>
            <a:br>
              <a:rPr lang="en-US" sz="2000" dirty="0"/>
            </a:br>
            <a:r>
              <a:rPr lang="en-US" sz="2000" dirty="0"/>
              <a:t>–  There will always </a:t>
            </a:r>
            <a:r>
              <a:rPr lang="en-US" sz="2000" dirty="0">
                <a:solidFill>
                  <a:srgbClr val="7030A0"/>
                </a:solidFill>
              </a:rPr>
              <a:t>be at least one path </a:t>
            </a:r>
            <a:r>
              <a:rPr lang="en-US" sz="2000" dirty="0"/>
              <a:t>through the network joining those critical events – this path is </a:t>
            </a:r>
            <a:br>
              <a:rPr lang="en-US" sz="2000" dirty="0"/>
            </a:br>
            <a:r>
              <a:rPr lang="en-US" sz="2000" dirty="0"/>
              <a:t>    know as the critical path (Fig. 6.20).</a:t>
            </a:r>
          </a:p>
          <a:p>
            <a:endParaRPr lang="en-US" sz="2000" dirty="0"/>
          </a:p>
        </p:txBody>
      </p:sp>
      <p:sp>
        <p:nvSpPr>
          <p:cNvPr id="4" name="Slide Number Placeholder 3"/>
          <p:cNvSpPr>
            <a:spLocks noGrp="1"/>
          </p:cNvSpPr>
          <p:nvPr>
            <p:ph type="sldNum" sz="quarter" idx="12"/>
          </p:nvPr>
        </p:nvSpPr>
        <p:spPr>
          <a:xfrm>
            <a:off x="11766177" y="605118"/>
            <a:ext cx="311523" cy="1083981"/>
          </a:xfrm>
        </p:spPr>
        <p:txBody>
          <a:bodyPr vert="vert270"/>
          <a:lstStyle/>
          <a:p>
            <a:r>
              <a:rPr lang="en-US" sz="1400" b="1" dirty="0"/>
              <a:t>Slide-</a:t>
            </a:r>
            <a:fld id="{D57F1E4F-1CFF-5643-939E-217C01CDF565}" type="slidenum">
              <a:rPr lang="en-US" sz="1400" b="1" smtClean="0"/>
              <a:pPr/>
              <a:t>25</a:t>
            </a:fld>
            <a:endParaRPr lang="en-US" sz="1400" b="1" dirty="0"/>
          </a:p>
        </p:txBody>
      </p:sp>
      <p:sp>
        <p:nvSpPr>
          <p:cNvPr id="5" name="Content Placeholder 2">
            <a:extLst>
              <a:ext uri="{FF2B5EF4-FFF2-40B4-BE49-F238E27FC236}">
                <a16:creationId xmlns:a16="http://schemas.microsoft.com/office/drawing/2014/main" id="{C485DD0C-DA9E-4FF1-84FD-0784DDDFB0CB}"/>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692255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Refining  the Network  model</a:t>
            </a:r>
          </a:p>
        </p:txBody>
      </p:sp>
      <p:sp>
        <p:nvSpPr>
          <p:cNvPr id="3" name="Content Placeholder 2"/>
          <p:cNvSpPr>
            <a:spLocks noGrp="1"/>
          </p:cNvSpPr>
          <p:nvPr>
            <p:ph idx="1"/>
          </p:nvPr>
        </p:nvSpPr>
        <p:spPr>
          <a:xfrm>
            <a:off x="520698" y="2034904"/>
            <a:ext cx="11150600" cy="4594496"/>
          </a:xfrm>
        </p:spPr>
        <p:txBody>
          <a:bodyPr>
            <a:noAutofit/>
          </a:bodyPr>
          <a:lstStyle/>
          <a:p>
            <a:pPr>
              <a:buFont typeface="Wingdings" pitchFamily="2" charset="2"/>
              <a:buChar char="q"/>
            </a:pPr>
            <a:r>
              <a:rPr lang="en-US" sz="2000" b="1" dirty="0"/>
              <a:t>Activity Float</a:t>
            </a:r>
          </a:p>
          <a:p>
            <a:r>
              <a:rPr lang="en-US" sz="2000" dirty="0">
                <a:solidFill>
                  <a:srgbClr val="C00000"/>
                </a:solidFill>
              </a:rPr>
              <a:t>Total Float </a:t>
            </a:r>
            <a:r>
              <a:rPr lang="en-US" sz="2000" dirty="0"/>
              <a:t>– whereas events have slack, activities posses float. The total float is the difference between the </a:t>
            </a:r>
            <a:r>
              <a:rPr lang="en-US" sz="2000" b="1" dirty="0">
                <a:solidFill>
                  <a:srgbClr val="7030A0"/>
                </a:solidFill>
              </a:rPr>
              <a:t>earliest start </a:t>
            </a:r>
            <a:r>
              <a:rPr lang="en-US" sz="2000" dirty="0"/>
              <a:t>date of an activity and its </a:t>
            </a:r>
            <a:r>
              <a:rPr lang="en-US" sz="2000" b="1" dirty="0">
                <a:solidFill>
                  <a:srgbClr val="7030A0"/>
                </a:solidFill>
              </a:rPr>
              <a:t>latest start </a:t>
            </a:r>
            <a:r>
              <a:rPr lang="en-US" sz="2000" dirty="0"/>
              <a:t>(or difference between its earliest finish and its latest finish)</a:t>
            </a:r>
          </a:p>
          <a:p>
            <a:r>
              <a:rPr lang="en-US" sz="2000" dirty="0">
                <a:solidFill>
                  <a:srgbClr val="C00000"/>
                </a:solidFill>
              </a:rPr>
              <a:t>Free Float</a:t>
            </a:r>
            <a:r>
              <a:rPr lang="en-US" sz="2000" dirty="0"/>
              <a:t> – the time by which an activity may be delayed without affecting any subsequent activity. It is calculated as the difference between the </a:t>
            </a:r>
            <a:r>
              <a:rPr lang="en-US" sz="2000" b="1" dirty="0">
                <a:solidFill>
                  <a:srgbClr val="7030A0"/>
                </a:solidFill>
              </a:rPr>
              <a:t>earliest completion </a:t>
            </a:r>
            <a:r>
              <a:rPr lang="en-US" sz="2000" dirty="0"/>
              <a:t>date for the activity and the </a:t>
            </a:r>
            <a:r>
              <a:rPr lang="en-US" sz="2000" b="1" dirty="0">
                <a:solidFill>
                  <a:srgbClr val="7030A0"/>
                </a:solidFill>
              </a:rPr>
              <a:t>earliest start date</a:t>
            </a:r>
            <a:r>
              <a:rPr lang="en-US" sz="2000" dirty="0"/>
              <a:t> of the </a:t>
            </a:r>
            <a:r>
              <a:rPr lang="en-US" sz="2000" dirty="0">
                <a:solidFill>
                  <a:srgbClr val="0070C0"/>
                </a:solidFill>
              </a:rPr>
              <a:t>succeeding activity (e.g. in case of multiple precedence activities)</a:t>
            </a:r>
            <a:endParaRPr lang="en-US" sz="2000" dirty="0"/>
          </a:p>
          <a:p>
            <a:r>
              <a:rPr lang="en-US" sz="2000" dirty="0">
                <a:solidFill>
                  <a:srgbClr val="C00000"/>
                </a:solidFill>
              </a:rPr>
              <a:t>Interfering Float </a:t>
            </a:r>
            <a:r>
              <a:rPr lang="en-US" sz="2000" dirty="0"/>
              <a:t>– the </a:t>
            </a:r>
            <a:r>
              <a:rPr lang="en-US" sz="2000" dirty="0">
                <a:solidFill>
                  <a:srgbClr val="7030A0"/>
                </a:solidFill>
              </a:rPr>
              <a:t>difference</a:t>
            </a:r>
            <a:r>
              <a:rPr lang="en-US" sz="2000" dirty="0"/>
              <a:t> between </a:t>
            </a:r>
            <a:r>
              <a:rPr lang="en-US" sz="2000" dirty="0">
                <a:solidFill>
                  <a:srgbClr val="0070C0"/>
                </a:solidFill>
              </a:rPr>
              <a:t>total float </a:t>
            </a:r>
            <a:r>
              <a:rPr lang="en-US" sz="2000" dirty="0"/>
              <a:t>and </a:t>
            </a:r>
            <a:r>
              <a:rPr lang="en-US" sz="2000" dirty="0">
                <a:solidFill>
                  <a:srgbClr val="0070C0"/>
                </a:solidFill>
              </a:rPr>
              <a:t>free float</a:t>
            </a:r>
            <a:r>
              <a:rPr lang="en-US" sz="2000" dirty="0"/>
              <a:t>. Once the free float has been used, the interfering float tells us by how much the activity may be delayed without delaying the project end date even though it will delay the start of subsequent activities. </a:t>
            </a:r>
          </a:p>
          <a:p>
            <a:pPr marL="0" indent="0">
              <a:buNone/>
            </a:pPr>
            <a:endParaRPr lang="en-US" sz="2000" dirty="0"/>
          </a:p>
          <a:p>
            <a:pPr marL="0" indent="0">
              <a:buNone/>
            </a:pPr>
            <a:endParaRPr lang="en-US" sz="2000" dirty="0"/>
          </a:p>
        </p:txBody>
      </p:sp>
      <p:sp>
        <p:nvSpPr>
          <p:cNvPr id="4" name="Slide Number Placeholder 3"/>
          <p:cNvSpPr>
            <a:spLocks noGrp="1"/>
          </p:cNvSpPr>
          <p:nvPr>
            <p:ph type="sldNum" sz="quarter" idx="12"/>
          </p:nvPr>
        </p:nvSpPr>
        <p:spPr>
          <a:xfrm>
            <a:off x="11766177" y="605118"/>
            <a:ext cx="311523" cy="1083981"/>
          </a:xfrm>
        </p:spPr>
        <p:txBody>
          <a:bodyPr vert="vert270"/>
          <a:lstStyle/>
          <a:p>
            <a:r>
              <a:rPr lang="en-US" sz="1400" b="1" dirty="0"/>
              <a:t>Slide-</a:t>
            </a:r>
            <a:fld id="{D57F1E4F-1CFF-5643-939E-217C01CDF565}" type="slidenum">
              <a:rPr lang="en-US" sz="1400" b="1" smtClean="0"/>
              <a:pPr/>
              <a:t>26</a:t>
            </a:fld>
            <a:endParaRPr lang="en-US" sz="1400" b="1" dirty="0"/>
          </a:p>
        </p:txBody>
      </p:sp>
      <p:sp>
        <p:nvSpPr>
          <p:cNvPr id="5" name="Content Placeholder 2">
            <a:extLst>
              <a:ext uri="{FF2B5EF4-FFF2-40B4-BE49-F238E27FC236}">
                <a16:creationId xmlns:a16="http://schemas.microsoft.com/office/drawing/2014/main" id="{FD0BBFC8-0005-4D6D-A3D8-4EA5C5A762E3}"/>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840693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613954" y="1972493"/>
            <a:ext cx="11025052" cy="1493377"/>
          </a:xfrm>
        </p:spPr>
        <p:txBody>
          <a:bodyPr>
            <a:noAutofit/>
          </a:bodyPr>
          <a:lstStyle/>
          <a:p>
            <a:pPr>
              <a:lnSpc>
                <a:spcPct val="90000"/>
              </a:lnSpc>
              <a:spcBef>
                <a:spcPts val="300"/>
              </a:spcBef>
            </a:pPr>
            <a:r>
              <a:rPr lang="en-US" sz="2000" dirty="0">
                <a:ea typeface="ＭＳ Ｐゴシック" pitchFamily="34" charset="-128"/>
              </a:rPr>
              <a:t>Bob Hughes and Mike </a:t>
            </a:r>
            <a:r>
              <a:rPr lang="en-US" sz="2000" dirty="0" err="1">
                <a:ea typeface="ＭＳ Ｐゴシック" pitchFamily="34" charset="-128"/>
              </a:rPr>
              <a:t>Cotterel</a:t>
            </a:r>
            <a:r>
              <a:rPr lang="en-US" sz="2000" dirty="0">
                <a:ea typeface="ＭＳ Ｐゴシック" pitchFamily="34" charset="-128"/>
              </a:rPr>
              <a:t> (1999). </a:t>
            </a:r>
            <a:r>
              <a:rPr lang="en-US" sz="2000" i="1" dirty="0">
                <a:ea typeface="ＭＳ Ｐゴシック" pitchFamily="34" charset="-128"/>
              </a:rPr>
              <a:t>Software Project Management </a:t>
            </a:r>
            <a:r>
              <a:rPr lang="en-US" sz="2000" dirty="0">
                <a:ea typeface="ＭＳ Ｐゴシック" pitchFamily="34" charset="-128"/>
              </a:rPr>
              <a:t>(Second Edition)</a:t>
            </a:r>
            <a:r>
              <a:rPr lang="en-US" sz="2000" i="1" dirty="0">
                <a:ea typeface="ＭＳ Ｐゴシック" pitchFamily="34" charset="-128"/>
              </a:rPr>
              <a:t>.</a:t>
            </a:r>
          </a:p>
          <a:p>
            <a:pPr>
              <a:lnSpc>
                <a:spcPct val="90000"/>
              </a:lnSpc>
              <a:spcBef>
                <a:spcPts val="300"/>
              </a:spcBef>
            </a:pPr>
            <a:r>
              <a:rPr lang="en-US" sz="2000" dirty="0">
                <a:ea typeface="ＭＳ Ｐゴシック" pitchFamily="34" charset="-128"/>
              </a:rPr>
              <a:t>PMBOK Guide: Project Lifecycle (5</a:t>
            </a:r>
            <a:r>
              <a:rPr lang="en-US" sz="2000" baseline="30000" dirty="0">
                <a:ea typeface="ＭＳ Ｐゴシック" pitchFamily="34" charset="-128"/>
              </a:rPr>
              <a:t>th</a:t>
            </a:r>
            <a:r>
              <a:rPr lang="en-US" sz="2000" dirty="0">
                <a:ea typeface="ＭＳ Ｐゴシック" pitchFamily="34" charset="-128"/>
              </a:rPr>
              <a:t> Edition)</a:t>
            </a:r>
          </a:p>
          <a:p>
            <a:pPr>
              <a:lnSpc>
                <a:spcPct val="90000"/>
              </a:lnSpc>
              <a:spcBef>
                <a:spcPts val="300"/>
              </a:spcBef>
            </a:pPr>
            <a:endParaRPr lang="en-US" sz="2000" dirty="0">
              <a:ea typeface="ＭＳ Ｐゴシック" pitchFamily="34" charset="-128"/>
            </a:endParaRPr>
          </a:p>
        </p:txBody>
      </p:sp>
      <p:sp>
        <p:nvSpPr>
          <p:cNvPr id="7" name="Slide Number Placeholder 3"/>
          <p:cNvSpPr>
            <a:spLocks noGrp="1"/>
          </p:cNvSpPr>
          <p:nvPr>
            <p:ph type="sldNum" sz="quarter" idx="12"/>
          </p:nvPr>
        </p:nvSpPr>
        <p:spPr>
          <a:xfrm>
            <a:off x="11766177" y="605119"/>
            <a:ext cx="251652" cy="1236744"/>
          </a:xfrm>
        </p:spPr>
        <p:txBody>
          <a:bodyPr vert="vert270"/>
          <a:lstStyle/>
          <a:p>
            <a:r>
              <a:rPr lang="en-US" sz="1400" b="1" dirty="0"/>
              <a:t>Slide - </a:t>
            </a:r>
            <a:fld id="{D57F1E4F-1CFF-5643-939E-217C01CDF565}" type="slidenum">
              <a:rPr lang="en-US" sz="1400" b="1" smtClean="0"/>
              <a:pPr/>
              <a:t>27</a:t>
            </a:fld>
            <a:r>
              <a:rPr lang="en-US" sz="1400" b="1" dirty="0"/>
              <a:t> </a:t>
            </a:r>
          </a:p>
        </p:txBody>
      </p:sp>
      <p:sp>
        <p:nvSpPr>
          <p:cNvPr id="5" name="Content Placeholder 2">
            <a:extLst>
              <a:ext uri="{FF2B5EF4-FFF2-40B4-BE49-F238E27FC236}">
                <a16:creationId xmlns:a16="http://schemas.microsoft.com/office/drawing/2014/main" id="{761D6B9D-680C-49DF-B31F-7390EDE5DF2B}"/>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136447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2735" y="554192"/>
            <a:ext cx="11029950" cy="566686"/>
          </a:xfrm>
        </p:spPr>
        <p:txBody>
          <a:bodyPr/>
          <a:lstStyle/>
          <a:p>
            <a:pPr algn="ctr"/>
            <a:r>
              <a:rPr lang="en-GB" dirty="0">
                <a:solidFill>
                  <a:srgbClr val="0070C0"/>
                </a:solidFill>
              </a:rPr>
              <a:t>          Projects  &amp;  activities</a:t>
            </a:r>
          </a:p>
        </p:txBody>
      </p:sp>
      <p:sp>
        <p:nvSpPr>
          <p:cNvPr id="3" name="Content Placeholder 2"/>
          <p:cNvSpPr>
            <a:spLocks noGrp="1"/>
          </p:cNvSpPr>
          <p:nvPr>
            <p:ph idx="4294967295"/>
          </p:nvPr>
        </p:nvSpPr>
        <p:spPr>
          <a:xfrm>
            <a:off x="589936" y="1175261"/>
            <a:ext cx="11150600" cy="5328777"/>
          </a:xfrm>
        </p:spPr>
        <p:txBody>
          <a:bodyPr>
            <a:noAutofit/>
          </a:bodyPr>
          <a:lstStyle/>
          <a:p>
            <a:pPr marL="0" indent="0">
              <a:buNone/>
            </a:pPr>
            <a:r>
              <a:rPr lang="en-US" sz="2200" dirty="0">
                <a:solidFill>
                  <a:srgbClr val="C00000"/>
                </a:solidFill>
              </a:rPr>
              <a:t>Defining Activities</a:t>
            </a:r>
          </a:p>
          <a:p>
            <a:r>
              <a:rPr lang="en-US" sz="2200" dirty="0"/>
              <a:t>A project is composed of a number of interrelated activities</a:t>
            </a:r>
          </a:p>
          <a:p>
            <a:r>
              <a:rPr lang="en-US" sz="2200" dirty="0"/>
              <a:t>A project may start when at least one of its activities is ready to start</a:t>
            </a:r>
          </a:p>
          <a:p>
            <a:r>
              <a:rPr lang="en-US" sz="2200" dirty="0"/>
              <a:t>A project will be completed when all of the activities it encompasses have been completed</a:t>
            </a:r>
          </a:p>
          <a:p>
            <a:r>
              <a:rPr lang="en-US" sz="2200" dirty="0"/>
              <a:t>An activity must have a clearly defined start and a clearly defined end-point, normally marked by the production of a tangible deliverable</a:t>
            </a:r>
          </a:p>
          <a:p>
            <a:r>
              <a:rPr lang="en-US" sz="2200" dirty="0"/>
              <a:t>If an activity  requires a resource (as most do) then that resource requirement must be forecastable and is assumed to be  required at a constant level throughout the duration of the activity</a:t>
            </a:r>
          </a:p>
          <a:p>
            <a:r>
              <a:rPr lang="en-US" sz="2200" dirty="0"/>
              <a:t>The duration of an activity must be forecastable – assuming normal circumstances and the reasonable availability of resources</a:t>
            </a:r>
          </a:p>
          <a:p>
            <a:r>
              <a:rPr lang="en-US" sz="2200" dirty="0"/>
              <a:t>Some activities may require that others are completed before they can begin (these are known as precedence requirements)</a:t>
            </a:r>
          </a:p>
        </p:txBody>
      </p:sp>
      <p:sp>
        <p:nvSpPr>
          <p:cNvPr id="5" name="Slide Number Placeholder 3">
            <a:extLst>
              <a:ext uri="{FF2B5EF4-FFF2-40B4-BE49-F238E27FC236}">
                <a16:creationId xmlns:a16="http://schemas.microsoft.com/office/drawing/2014/main" id="{613C7D44-4B89-4EE3-B4A0-1BCB012872D3}"/>
              </a:ext>
            </a:extLst>
          </p:cNvPr>
          <p:cNvSpPr>
            <a:spLocks noGrp="1"/>
          </p:cNvSpPr>
          <p:nvPr>
            <p:ph type="sldNum" sz="quarter" idx="12"/>
          </p:nvPr>
        </p:nvSpPr>
        <p:spPr>
          <a:xfrm rot="5400000">
            <a:off x="11196149" y="251534"/>
            <a:ext cx="249407" cy="808226"/>
          </a:xfrm>
        </p:spPr>
        <p:txBody>
          <a:bodyPr vert="vert270"/>
          <a:lstStyle/>
          <a:p>
            <a:r>
              <a:rPr lang="en-US" sz="1400" b="1" dirty="0"/>
              <a:t>Slide-</a:t>
            </a:r>
            <a:fld id="{D57F1E4F-1CFF-5643-939E-217C01CDF565}" type="slidenum">
              <a:rPr lang="en-US" sz="1400" b="1" smtClean="0"/>
              <a:pPr/>
              <a:t>3</a:t>
            </a:fld>
            <a:endParaRPr lang="en-US" sz="1400" b="1" dirty="0"/>
          </a:p>
        </p:txBody>
      </p:sp>
      <p:sp>
        <p:nvSpPr>
          <p:cNvPr id="6" name="Content Placeholder 2">
            <a:extLst>
              <a:ext uri="{FF2B5EF4-FFF2-40B4-BE49-F238E27FC236}">
                <a16:creationId xmlns:a16="http://schemas.microsoft.com/office/drawing/2014/main" id="{45935B9C-B565-451E-8872-F9E46F4846E0}"/>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571734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480449"/>
            <a:ext cx="11029950" cy="581435"/>
          </a:xfrm>
        </p:spPr>
        <p:txBody>
          <a:bodyPr/>
          <a:lstStyle/>
          <a:p>
            <a:pPr algn="ctr"/>
            <a:r>
              <a:rPr lang="en-GB" dirty="0">
                <a:solidFill>
                  <a:srgbClr val="0070C0"/>
                </a:solidFill>
              </a:rPr>
              <a:t>Sequencing  and  scheduling  activities</a:t>
            </a:r>
          </a:p>
        </p:txBody>
      </p:sp>
      <p:pic>
        <p:nvPicPr>
          <p:cNvPr id="7" name="Picture 11" descr="Project Schedule"/>
          <p:cNvPicPr>
            <a:picLocks noChangeAspect="1" noChangeArrowheads="1"/>
          </p:cNvPicPr>
          <p:nvPr/>
        </p:nvPicPr>
        <p:blipFill>
          <a:blip r:embed="rId2" cstate="print"/>
          <a:srcRect/>
          <a:stretch>
            <a:fillRect/>
          </a:stretch>
        </p:blipFill>
        <p:spPr>
          <a:xfrm>
            <a:off x="35691" y="1161948"/>
            <a:ext cx="12156309" cy="5209356"/>
          </a:xfrm>
          <a:prstGeom prst="rect">
            <a:avLst/>
          </a:prstGeom>
          <a:noFill/>
        </p:spPr>
      </p:pic>
      <p:sp>
        <p:nvSpPr>
          <p:cNvPr id="5" name="Content Placeholder 2">
            <a:extLst>
              <a:ext uri="{FF2B5EF4-FFF2-40B4-BE49-F238E27FC236}">
                <a16:creationId xmlns:a16="http://schemas.microsoft.com/office/drawing/2014/main" id="{E6882565-1A2C-40B1-9854-0372259C1E81}"/>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6" name="Slide Number Placeholder 3">
            <a:extLst>
              <a:ext uri="{FF2B5EF4-FFF2-40B4-BE49-F238E27FC236}">
                <a16:creationId xmlns:a16="http://schemas.microsoft.com/office/drawing/2014/main" id="{22B6536E-CCC5-454E-996C-31DA54ACB98E}"/>
              </a:ext>
            </a:extLst>
          </p:cNvPr>
          <p:cNvSpPr>
            <a:spLocks noGrp="1"/>
          </p:cNvSpPr>
          <p:nvPr>
            <p:ph type="sldNum" sz="quarter" idx="12"/>
          </p:nvPr>
        </p:nvSpPr>
        <p:spPr>
          <a:xfrm rot="5400000">
            <a:off x="11196149" y="251534"/>
            <a:ext cx="249407" cy="808226"/>
          </a:xfrm>
        </p:spPr>
        <p:txBody>
          <a:bodyPr vert="vert270"/>
          <a:lstStyle/>
          <a:p>
            <a:r>
              <a:rPr lang="en-US" sz="1400" b="1" dirty="0"/>
              <a:t>Slide-</a:t>
            </a:r>
            <a:fld id="{D57F1E4F-1CFF-5643-939E-217C01CDF565}" type="slidenum">
              <a:rPr lang="en-US" sz="1400" b="1" smtClean="0"/>
              <a:pPr/>
              <a:t>4</a:t>
            </a:fld>
            <a:endParaRPr lang="en-US" sz="1400" b="1" dirty="0"/>
          </a:p>
        </p:txBody>
      </p:sp>
    </p:spTree>
    <p:extLst>
      <p:ext uri="{BB962C8B-B14F-4D97-AF65-F5344CB8AC3E}">
        <p14:creationId xmlns:p14="http://schemas.microsoft.com/office/powerpoint/2010/main" val="4104410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8206" y="495198"/>
            <a:ext cx="11029950" cy="566686"/>
          </a:xfrm>
        </p:spPr>
        <p:txBody>
          <a:bodyPr/>
          <a:lstStyle/>
          <a:p>
            <a:pPr algn="ctr"/>
            <a:r>
              <a:rPr lang="en-GB" dirty="0">
                <a:solidFill>
                  <a:srgbClr val="0070C0"/>
                </a:solidFill>
              </a:rPr>
              <a:t>Identifying  activities:  Activity-based  approach</a:t>
            </a:r>
          </a:p>
        </p:txBody>
      </p:sp>
      <p:pic>
        <p:nvPicPr>
          <p:cNvPr id="5" name="Picture 11" descr="Activity Based WBS"/>
          <p:cNvPicPr>
            <a:picLocks noChangeAspect="1" noChangeArrowheads="1"/>
          </p:cNvPicPr>
          <p:nvPr/>
        </p:nvPicPr>
        <p:blipFill>
          <a:blip r:embed="rId2" cstate="print"/>
          <a:srcRect/>
          <a:stretch>
            <a:fillRect/>
          </a:stretch>
        </p:blipFill>
        <p:spPr>
          <a:xfrm>
            <a:off x="549787" y="1249516"/>
            <a:ext cx="11290300" cy="4724399"/>
          </a:xfrm>
          <a:prstGeom prst="rect">
            <a:avLst/>
          </a:prstGeom>
          <a:noFill/>
        </p:spPr>
      </p:pic>
      <p:sp>
        <p:nvSpPr>
          <p:cNvPr id="8" name="Content Placeholder 2"/>
          <p:cNvSpPr txBox="1">
            <a:spLocks/>
          </p:cNvSpPr>
          <p:nvPr/>
        </p:nvSpPr>
        <p:spPr>
          <a:xfrm>
            <a:off x="1657145" y="4854268"/>
            <a:ext cx="5632450" cy="520700"/>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a:latin typeface="Times New Roman" pitchFamily="18" charset="0"/>
                <a:cs typeface="Times New Roman" pitchFamily="18" charset="0"/>
              </a:rPr>
              <a:t>- Relational database (table)         - Conceptual Modeling</a:t>
            </a:r>
          </a:p>
        </p:txBody>
      </p:sp>
      <p:sp>
        <p:nvSpPr>
          <p:cNvPr id="12" name="Content Placeholder 2"/>
          <p:cNvSpPr txBox="1">
            <a:spLocks/>
          </p:cNvSpPr>
          <p:nvPr/>
        </p:nvSpPr>
        <p:spPr>
          <a:xfrm>
            <a:off x="581192" y="2024984"/>
            <a:ext cx="11150600" cy="911496"/>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
            </a:pPr>
            <a:r>
              <a:rPr lang="en-US" sz="2000" dirty="0"/>
              <a:t>Create a list of all the activities in a project </a:t>
            </a:r>
            <a:br>
              <a:rPr lang="en-US" sz="2000" dirty="0"/>
            </a:br>
            <a:r>
              <a:rPr lang="en-US" sz="2000" dirty="0"/>
              <a:t>(process verification)</a:t>
            </a:r>
          </a:p>
        </p:txBody>
      </p:sp>
      <p:sp>
        <p:nvSpPr>
          <p:cNvPr id="7" name="Content Placeholder 2">
            <a:extLst>
              <a:ext uri="{FF2B5EF4-FFF2-40B4-BE49-F238E27FC236}">
                <a16:creationId xmlns:a16="http://schemas.microsoft.com/office/drawing/2014/main" id="{1CC74CB4-8911-442F-A54E-D4E1B830F8ED}"/>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904A3791-7012-493C-BECE-D16DE6AEEC10}"/>
              </a:ext>
            </a:extLst>
          </p:cNvPr>
          <p:cNvSpPr txBox="1">
            <a:spLocks/>
          </p:cNvSpPr>
          <p:nvPr/>
        </p:nvSpPr>
        <p:spPr>
          <a:xfrm rot="5400000">
            <a:off x="11196149" y="251534"/>
            <a:ext cx="249407" cy="808226"/>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Slide-</a:t>
            </a:r>
            <a:fld id="{D57F1E4F-1CFF-5643-939E-217C01CDF565}" type="slidenum">
              <a:rPr lang="en-US" sz="1400" b="1" smtClean="0"/>
              <a:pPr/>
              <a:t>5</a:t>
            </a:fld>
            <a:endParaRPr lang="en-US" sz="1400" b="1" dirty="0"/>
          </a:p>
        </p:txBody>
      </p:sp>
    </p:spTree>
    <p:extLst>
      <p:ext uri="{BB962C8B-B14F-4D97-AF65-F5344CB8AC3E}">
        <p14:creationId xmlns:p14="http://schemas.microsoft.com/office/powerpoint/2010/main" val="715090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vert="vert270"/>
          <a:lstStyle/>
          <a:p>
            <a:r>
              <a:rPr lang="en-US" sz="1400" b="1" dirty="0"/>
              <a:t>Slide-</a:t>
            </a:r>
            <a:fld id="{D57F1E4F-1CFF-5643-939E-217C01CDF565}" type="slidenum">
              <a:rPr lang="en-US" sz="1400" b="1" smtClean="0"/>
              <a:pPr/>
              <a:t>6</a:t>
            </a:fld>
            <a:endParaRPr lang="en-US" sz="1400" b="1" dirty="0"/>
          </a:p>
        </p:txBody>
      </p:sp>
      <p:sp>
        <p:nvSpPr>
          <p:cNvPr id="2" name="Title 1"/>
          <p:cNvSpPr>
            <a:spLocks noGrp="1"/>
          </p:cNvSpPr>
          <p:nvPr>
            <p:ph type="title" idx="4294967295"/>
          </p:nvPr>
        </p:nvSpPr>
        <p:spPr>
          <a:xfrm>
            <a:off x="309716" y="554191"/>
            <a:ext cx="11029950" cy="610931"/>
          </a:xfrm>
        </p:spPr>
        <p:txBody>
          <a:bodyPr/>
          <a:lstStyle/>
          <a:p>
            <a:pPr algn="ctr"/>
            <a:r>
              <a:rPr lang="en-GB" dirty="0">
                <a:solidFill>
                  <a:srgbClr val="0070C0"/>
                </a:solidFill>
              </a:rPr>
              <a:t>Identifying  activities:  Product-based  approach</a:t>
            </a:r>
          </a:p>
        </p:txBody>
      </p:sp>
      <p:pic>
        <p:nvPicPr>
          <p:cNvPr id="7" name="Picture 5" descr="Product Based WBS"/>
          <p:cNvPicPr>
            <a:picLocks noChangeAspect="1" noChangeArrowheads="1"/>
          </p:cNvPicPr>
          <p:nvPr/>
        </p:nvPicPr>
        <p:blipFill>
          <a:blip r:embed="rId2" cstate="print"/>
          <a:srcRect/>
          <a:stretch>
            <a:fillRect/>
          </a:stretch>
        </p:blipFill>
        <p:spPr>
          <a:xfrm>
            <a:off x="457200" y="1816100"/>
            <a:ext cx="11328400" cy="4800599"/>
          </a:xfrm>
          <a:prstGeom prst="rect">
            <a:avLst/>
          </a:prstGeom>
          <a:noFill/>
        </p:spPr>
      </p:pic>
      <p:sp>
        <p:nvSpPr>
          <p:cNvPr id="9" name="Content Placeholder 2"/>
          <p:cNvSpPr txBox="1">
            <a:spLocks/>
          </p:cNvSpPr>
          <p:nvPr/>
        </p:nvSpPr>
        <p:spPr>
          <a:xfrm>
            <a:off x="413160" y="984045"/>
            <a:ext cx="11150600" cy="911496"/>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
            </a:pPr>
            <a:r>
              <a:rPr lang="en-US" sz="2000" dirty="0"/>
              <a:t>Produce product breakdown structure and product flow diagram (validation)</a:t>
            </a:r>
          </a:p>
        </p:txBody>
      </p:sp>
      <p:sp>
        <p:nvSpPr>
          <p:cNvPr id="6" name="Slide Number Placeholder 3">
            <a:extLst>
              <a:ext uri="{FF2B5EF4-FFF2-40B4-BE49-F238E27FC236}">
                <a16:creationId xmlns:a16="http://schemas.microsoft.com/office/drawing/2014/main" id="{FE2C19B9-B283-4F6E-B8CE-D9C20718BEF7}"/>
              </a:ext>
            </a:extLst>
          </p:cNvPr>
          <p:cNvSpPr txBox="1">
            <a:spLocks/>
          </p:cNvSpPr>
          <p:nvPr/>
        </p:nvSpPr>
        <p:spPr>
          <a:xfrm rot="5400000">
            <a:off x="11196149" y="251534"/>
            <a:ext cx="249407" cy="808226"/>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Slide-</a:t>
            </a:r>
            <a:fld id="{D57F1E4F-1CFF-5643-939E-217C01CDF565}" type="slidenum">
              <a:rPr lang="en-US" sz="1400" b="1" smtClean="0"/>
              <a:pPr/>
              <a:t>6</a:t>
            </a:fld>
            <a:endParaRPr lang="en-US" sz="1400" b="1" dirty="0"/>
          </a:p>
        </p:txBody>
      </p:sp>
      <p:sp>
        <p:nvSpPr>
          <p:cNvPr id="8" name="Content Placeholder 2">
            <a:extLst>
              <a:ext uri="{FF2B5EF4-FFF2-40B4-BE49-F238E27FC236}">
                <a16:creationId xmlns:a16="http://schemas.microsoft.com/office/drawing/2014/main" id="{21DAD82E-90BD-41FA-8163-F87198CF6588}"/>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834406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8206" y="554192"/>
            <a:ext cx="11029950" cy="566686"/>
          </a:xfrm>
        </p:spPr>
        <p:txBody>
          <a:bodyPr/>
          <a:lstStyle/>
          <a:p>
            <a:pPr algn="ctr"/>
            <a:r>
              <a:rPr lang="en-GB" dirty="0">
                <a:solidFill>
                  <a:srgbClr val="0070C0"/>
                </a:solidFill>
              </a:rPr>
              <a:t>Identifying  activities:  hybrid approach</a:t>
            </a:r>
          </a:p>
        </p:txBody>
      </p:sp>
      <p:pic>
        <p:nvPicPr>
          <p:cNvPr id="6" name="Picture 5" descr="Hybrid WBS"/>
          <p:cNvPicPr>
            <a:picLocks noChangeAspect="1" noChangeArrowheads="1"/>
          </p:cNvPicPr>
          <p:nvPr/>
        </p:nvPicPr>
        <p:blipFill>
          <a:blip r:embed="rId2" cstate="print"/>
          <a:srcRect/>
          <a:stretch>
            <a:fillRect/>
          </a:stretch>
        </p:blipFill>
        <p:spPr>
          <a:xfrm>
            <a:off x="488745" y="1800122"/>
            <a:ext cx="11328400" cy="4895645"/>
          </a:xfrm>
          <a:prstGeom prst="rect">
            <a:avLst/>
          </a:prstGeom>
          <a:noFill/>
        </p:spPr>
      </p:pic>
      <p:sp>
        <p:nvSpPr>
          <p:cNvPr id="8" name="Content Placeholder 2"/>
          <p:cNvSpPr txBox="1">
            <a:spLocks/>
          </p:cNvSpPr>
          <p:nvPr/>
        </p:nvSpPr>
        <p:spPr>
          <a:xfrm>
            <a:off x="501650" y="1043038"/>
            <a:ext cx="11150600" cy="762000"/>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
            </a:pPr>
            <a:r>
              <a:rPr lang="en-US" sz="2000" dirty="0"/>
              <a:t>Work breakdown structure based on final deliverables and for each deliverable, a set of activities required to produce that product.</a:t>
            </a:r>
          </a:p>
        </p:txBody>
      </p:sp>
      <p:sp>
        <p:nvSpPr>
          <p:cNvPr id="7" name="Slide Number Placeholder 3">
            <a:extLst>
              <a:ext uri="{FF2B5EF4-FFF2-40B4-BE49-F238E27FC236}">
                <a16:creationId xmlns:a16="http://schemas.microsoft.com/office/drawing/2014/main" id="{26C14AB5-77B0-4D1F-8442-A9C4EF618EAF}"/>
              </a:ext>
            </a:extLst>
          </p:cNvPr>
          <p:cNvSpPr txBox="1">
            <a:spLocks/>
          </p:cNvSpPr>
          <p:nvPr/>
        </p:nvSpPr>
        <p:spPr>
          <a:xfrm rot="5400000">
            <a:off x="11196149" y="251534"/>
            <a:ext cx="249407" cy="808226"/>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Slide-</a:t>
            </a:r>
            <a:fld id="{D57F1E4F-1CFF-5643-939E-217C01CDF565}" type="slidenum">
              <a:rPr lang="en-US" sz="1400" b="1" smtClean="0"/>
              <a:pPr/>
              <a:t>7</a:t>
            </a:fld>
            <a:endParaRPr lang="en-US" sz="1400" b="1" dirty="0"/>
          </a:p>
        </p:txBody>
      </p:sp>
      <p:sp>
        <p:nvSpPr>
          <p:cNvPr id="9" name="Content Placeholder 2">
            <a:extLst>
              <a:ext uri="{FF2B5EF4-FFF2-40B4-BE49-F238E27FC236}">
                <a16:creationId xmlns:a16="http://schemas.microsoft.com/office/drawing/2014/main" id="{C5A1A549-BC88-4B4B-86DD-9318ACF6BA50}"/>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645738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planning  model</a:t>
            </a:r>
          </a:p>
        </p:txBody>
      </p:sp>
      <p:sp>
        <p:nvSpPr>
          <p:cNvPr id="3" name="Content Placeholder 2"/>
          <p:cNvSpPr>
            <a:spLocks noGrp="1"/>
          </p:cNvSpPr>
          <p:nvPr>
            <p:ph idx="1"/>
          </p:nvPr>
        </p:nvSpPr>
        <p:spPr>
          <a:xfrm>
            <a:off x="482600" y="1971404"/>
            <a:ext cx="11150600" cy="3654696"/>
          </a:xfrm>
        </p:spPr>
        <p:txBody>
          <a:bodyPr>
            <a:noAutofit/>
          </a:bodyPr>
          <a:lstStyle/>
          <a:p>
            <a:pPr>
              <a:buFont typeface="Wingdings" pitchFamily="2" charset="2"/>
              <a:buChar char="q"/>
            </a:pPr>
            <a:r>
              <a:rPr lang="en-US" sz="2000" dirty="0"/>
              <a:t>This project scheduling techniques model the project’s activities and their relationships as a network</a:t>
            </a:r>
          </a:p>
          <a:p>
            <a:r>
              <a:rPr lang="en-US" sz="2000" dirty="0">
                <a:solidFill>
                  <a:srgbClr val="C00000"/>
                </a:solidFill>
              </a:rPr>
              <a:t>Precedence Networks  (Activity-On-Node)</a:t>
            </a:r>
          </a:p>
          <a:p>
            <a:r>
              <a:rPr lang="en-US" sz="2000" dirty="0">
                <a:solidFill>
                  <a:srgbClr val="C00000"/>
                </a:solidFill>
              </a:rPr>
              <a:t>CPM – Critical Path Method (Activity-On-Arrow)</a:t>
            </a:r>
          </a:p>
          <a:p>
            <a:r>
              <a:rPr lang="en-US" sz="2000" dirty="0">
                <a:solidFill>
                  <a:srgbClr val="C00000"/>
                </a:solidFill>
              </a:rPr>
              <a:t>PERT – Program Evaluation Review Technique</a:t>
            </a:r>
          </a:p>
          <a:p>
            <a:pPr marL="0" indent="0">
              <a:buNone/>
            </a:pPr>
            <a:endParaRPr lang="en-US" sz="2000" dirty="0"/>
          </a:p>
        </p:txBody>
      </p:sp>
      <p:sp>
        <p:nvSpPr>
          <p:cNvPr id="4" name="Slide Number Placeholder 3"/>
          <p:cNvSpPr>
            <a:spLocks noGrp="1"/>
          </p:cNvSpPr>
          <p:nvPr>
            <p:ph type="sldNum" sz="quarter" idx="12"/>
          </p:nvPr>
        </p:nvSpPr>
        <p:spPr>
          <a:xfrm>
            <a:off x="11766177" y="605118"/>
            <a:ext cx="311523" cy="1083981"/>
          </a:xfrm>
        </p:spPr>
        <p:txBody>
          <a:bodyPr vert="vert270"/>
          <a:lstStyle/>
          <a:p>
            <a:r>
              <a:rPr lang="en-US" sz="1400" b="1" dirty="0"/>
              <a:t>Slide-</a:t>
            </a:r>
            <a:fld id="{D57F1E4F-1CFF-5643-939E-217C01CDF565}" type="slidenum">
              <a:rPr lang="en-US" sz="1400" b="1" smtClean="0"/>
              <a:pPr/>
              <a:t>8</a:t>
            </a:fld>
            <a:endParaRPr lang="en-US" sz="1400" b="1" dirty="0"/>
          </a:p>
        </p:txBody>
      </p:sp>
      <p:sp>
        <p:nvSpPr>
          <p:cNvPr id="5" name="Content Placeholder 2">
            <a:extLst>
              <a:ext uri="{FF2B5EF4-FFF2-40B4-BE49-F238E27FC236}">
                <a16:creationId xmlns:a16="http://schemas.microsoft.com/office/drawing/2014/main" id="{E7CF8772-3D62-4324-B915-9D2FBD42C518}"/>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530974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Ioe</a:t>
            </a:r>
            <a:r>
              <a:rPr lang="en-GB" dirty="0"/>
              <a:t>  activity Network  fragment</a:t>
            </a:r>
          </a:p>
        </p:txBody>
      </p:sp>
      <p:sp>
        <p:nvSpPr>
          <p:cNvPr id="4" name="Slide Number Placeholder 3"/>
          <p:cNvSpPr>
            <a:spLocks noGrp="1"/>
          </p:cNvSpPr>
          <p:nvPr>
            <p:ph type="sldNum" sz="quarter" idx="12"/>
          </p:nvPr>
        </p:nvSpPr>
        <p:spPr>
          <a:xfrm>
            <a:off x="11766177" y="605118"/>
            <a:ext cx="311523" cy="1083981"/>
          </a:xfrm>
        </p:spPr>
        <p:txBody>
          <a:bodyPr vert="vert270"/>
          <a:lstStyle/>
          <a:p>
            <a:r>
              <a:rPr lang="en-US" sz="1400" b="1" dirty="0"/>
              <a:t>Slide-</a:t>
            </a:r>
            <a:fld id="{D57F1E4F-1CFF-5643-939E-217C01CDF565}" type="slidenum">
              <a:rPr lang="en-US" sz="1400" b="1" smtClean="0"/>
              <a:pPr/>
              <a:t>9</a:t>
            </a:fld>
            <a:endParaRPr lang="en-US" sz="1400" b="1" dirty="0"/>
          </a:p>
        </p:txBody>
      </p:sp>
      <p:pic>
        <p:nvPicPr>
          <p:cNvPr id="6" name="Picture 11" descr="IOE Activity Network Fragment"/>
          <p:cNvPicPr>
            <a:picLocks noChangeAspect="1" noChangeArrowheads="1"/>
          </p:cNvPicPr>
          <p:nvPr/>
        </p:nvPicPr>
        <p:blipFill>
          <a:blip r:embed="rId2" cstate="print"/>
          <a:srcRect/>
          <a:stretch>
            <a:fillRect/>
          </a:stretch>
        </p:blipFill>
        <p:spPr>
          <a:xfrm>
            <a:off x="457200" y="1825624"/>
            <a:ext cx="11277600" cy="4816475"/>
          </a:xfrm>
          <a:prstGeom prst="rect">
            <a:avLst/>
          </a:prstGeom>
          <a:noFill/>
        </p:spPr>
      </p:pic>
      <p:sp>
        <p:nvSpPr>
          <p:cNvPr id="5" name="Content Placeholder 2">
            <a:extLst>
              <a:ext uri="{FF2B5EF4-FFF2-40B4-BE49-F238E27FC236}">
                <a16:creationId xmlns:a16="http://schemas.microsoft.com/office/drawing/2014/main" id="{95C140B8-8437-48F8-B3D5-51C0211C560D}"/>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185240999"/>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965</TotalTime>
  <Words>2474</Words>
  <Application>Microsoft Office PowerPoint</Application>
  <PresentationFormat>Widescreen</PresentationFormat>
  <Paragraphs>752</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Calibri</vt:lpstr>
      <vt:lpstr>Gill Sans MT</vt:lpstr>
      <vt:lpstr>Times New Roman</vt:lpstr>
      <vt:lpstr>Wingdings</vt:lpstr>
      <vt:lpstr>Wingdings 2</vt:lpstr>
      <vt:lpstr>Dividend</vt:lpstr>
      <vt:lpstr>PowerPoint Presentation</vt:lpstr>
      <vt:lpstr>Objective  of  Activity  planning</vt:lpstr>
      <vt:lpstr>          Projects  &amp;  activities</vt:lpstr>
      <vt:lpstr>Sequencing  and  scheduling  activities</vt:lpstr>
      <vt:lpstr>Identifying  activities:  Activity-based  approach</vt:lpstr>
      <vt:lpstr>Identifying  activities:  Product-based  approach</vt:lpstr>
      <vt:lpstr>Identifying  activities:  hybrid approach</vt:lpstr>
      <vt:lpstr>Network  planning  model</vt:lpstr>
      <vt:lpstr>Ioe  activity Network  fragment</vt:lpstr>
      <vt:lpstr>Ioe  activity  CMP  Network  fragment</vt:lpstr>
      <vt:lpstr>Formulating  a  Network  model - PERT</vt:lpstr>
      <vt:lpstr>Formulating  a  Network  model</vt:lpstr>
      <vt:lpstr>Formulating  a  Network  model</vt:lpstr>
      <vt:lpstr>Formulating  a  Network  model</vt:lpstr>
      <vt:lpstr>Project activity example</vt:lpstr>
      <vt:lpstr>Formulating  a  Network  model</vt:lpstr>
      <vt:lpstr>Formulating  a  Network  model 1</vt:lpstr>
      <vt:lpstr>Formulating  a  Network  model 1</vt:lpstr>
      <vt:lpstr>Formulating  a  Network  model 2</vt:lpstr>
      <vt:lpstr>Formulating  a  Network  model 3</vt:lpstr>
      <vt:lpstr>Formulating  a  Network  model 4</vt:lpstr>
      <vt:lpstr>Formulating  a  Network  model 5</vt:lpstr>
      <vt:lpstr>Formulating  a  Network  model 6</vt:lpstr>
      <vt:lpstr>Formulating  a  Network  model 7</vt:lpstr>
      <vt:lpstr>Refining  the Network  model</vt:lpstr>
      <vt:lpstr>Refining  the Network  model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SDPM - Ch.07 - Activity Planning</dc:title>
  <dc:subject>Software Development Project Management</dc:subject>
  <dc:creator>M. Mahmudul Hasan</dc:creator>
  <cp:lastModifiedBy>M. Mahmudul Hasan</cp:lastModifiedBy>
  <cp:revision>148</cp:revision>
  <dcterms:created xsi:type="dcterms:W3CDTF">2019-05-13T08:37:20Z</dcterms:created>
  <dcterms:modified xsi:type="dcterms:W3CDTF">2019-11-12T03:22:04Z</dcterms:modified>
</cp:coreProperties>
</file>