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9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17/11/2019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11/17/2019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11/17/2019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11/17/2019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11/17/2019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11/17/2019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871505" y="1407603"/>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Development project management</a:t>
            </a:r>
          </a:p>
          <a:p>
            <a:pPr marL="0" indent="0" algn="ctr">
              <a:buFont typeface="Wingdings 2" panose="05020102010507070707" pitchFamily="18" charset="2"/>
              <a:buNone/>
            </a:pPr>
            <a:r>
              <a:rPr lang="en-US" sz="2400" cap="all" dirty="0">
                <a:solidFill>
                  <a:srgbClr val="FFFFFF"/>
                </a:solidFill>
              </a:rPr>
              <a:t>CSC 4125</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678366"/>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dirty="0">
                <a:solidFill>
                  <a:srgbClr val="C00000"/>
                </a:solidFill>
              </a:rPr>
              <a:t>Chapter 8</a:t>
            </a:r>
            <a:br>
              <a:rPr lang="en-US" sz="2500" dirty="0">
                <a:solidFill>
                  <a:srgbClr val="C00000"/>
                </a:solidFill>
              </a:rPr>
            </a:br>
            <a:br>
              <a:rPr lang="en-US" sz="2500" dirty="0">
                <a:solidFill>
                  <a:srgbClr val="0070C0"/>
                </a:solidFill>
              </a:rPr>
            </a:br>
            <a:r>
              <a:rPr lang="en-US" sz="2900" dirty="0">
                <a:solidFill>
                  <a:srgbClr val="0070C0"/>
                </a:solidFill>
              </a:rPr>
              <a:t>resource allocation</a:t>
            </a:r>
            <a:endParaRPr lang="en-US" sz="25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Allocating individuals to activities</a:t>
            </a:r>
          </a:p>
        </p:txBody>
      </p:sp>
      <p:sp>
        <p:nvSpPr>
          <p:cNvPr id="3" name="Content Placeholder 2"/>
          <p:cNvSpPr>
            <a:spLocks noGrp="1"/>
          </p:cNvSpPr>
          <p:nvPr>
            <p:ph idx="1"/>
          </p:nvPr>
        </p:nvSpPr>
        <p:spPr>
          <a:xfrm>
            <a:off x="581192" y="2205085"/>
            <a:ext cx="11064708" cy="3594824"/>
          </a:xfrm>
        </p:spPr>
        <p:txBody>
          <a:bodyPr>
            <a:noAutofit/>
          </a:bodyPr>
          <a:lstStyle/>
          <a:p>
            <a:pPr>
              <a:buFont typeface="Wingdings" panose="05000000000000000000" pitchFamily="2" charset="2"/>
              <a:buChar char="q"/>
            </a:pPr>
            <a:r>
              <a:rPr lang="en-US" sz="2200" dirty="0"/>
              <a:t>The initial ‘resource types’ for a task have to be replaced by actual individuals</a:t>
            </a:r>
          </a:p>
          <a:p>
            <a:pPr>
              <a:buFont typeface="Wingdings" panose="05000000000000000000" pitchFamily="2" charset="2"/>
              <a:buChar char="q"/>
            </a:pPr>
            <a:r>
              <a:rPr lang="en-US" sz="2200" dirty="0"/>
              <a:t>Factors to be considered:</a:t>
            </a:r>
          </a:p>
          <a:p>
            <a:pPr lvl="1"/>
            <a:r>
              <a:rPr lang="en-US" sz="2200" dirty="0">
                <a:solidFill>
                  <a:srgbClr val="C00000"/>
                </a:solidFill>
              </a:rPr>
              <a:t>Availability:</a:t>
            </a:r>
            <a:r>
              <a:rPr lang="en-US" sz="2200" dirty="0"/>
              <a:t> whether a particular individual will be available when required</a:t>
            </a:r>
          </a:p>
          <a:p>
            <a:pPr lvl="1"/>
            <a:r>
              <a:rPr lang="en-US" sz="2200" dirty="0">
                <a:solidFill>
                  <a:srgbClr val="C00000"/>
                </a:solidFill>
              </a:rPr>
              <a:t>Criticality: </a:t>
            </a:r>
            <a:r>
              <a:rPr lang="en-US" sz="2200" dirty="0"/>
              <a:t>allocating of more experienced personnel to activities on the critical path often helps in shortening project durations or at least reduces the risk of overrun</a:t>
            </a:r>
          </a:p>
          <a:p>
            <a:pPr lvl="1"/>
            <a:r>
              <a:rPr lang="en-US" sz="2200" dirty="0">
                <a:solidFill>
                  <a:srgbClr val="C00000"/>
                </a:solidFill>
              </a:rPr>
              <a:t>Risk: </a:t>
            </a:r>
            <a:r>
              <a:rPr lang="en-US" sz="2200" dirty="0"/>
              <a:t>identify activities those posing the greatest risk, and know the factors influencing them. Allocating the most experienced staff to the highest risk activities is likely to have the greatest effect in reducing overall project uncertainties. More experienced staff are, however, usually more expensive.</a:t>
            </a:r>
          </a:p>
        </p:txBody>
      </p:sp>
      <p:sp>
        <p:nvSpPr>
          <p:cNvPr id="4" name="Slide Number Placeholder 3"/>
          <p:cNvSpPr>
            <a:spLocks noGrp="1"/>
          </p:cNvSpPr>
          <p:nvPr>
            <p:ph type="sldNum" sz="quarter" idx="12"/>
          </p:nvPr>
        </p:nvSpPr>
        <p:spPr>
          <a:xfrm>
            <a:off x="11766177" y="605119"/>
            <a:ext cx="186337" cy="870984"/>
          </a:xfrm>
        </p:spPr>
        <p:txBody>
          <a:bodyPr vert="vert270"/>
          <a:lstStyle/>
          <a:p>
            <a:r>
              <a:rPr lang="en-US" sz="1400" b="1" dirty="0"/>
              <a:t>Slide-</a:t>
            </a:r>
            <a:fld id="{D57F1E4F-1CFF-5643-939E-217C01CDF565}" type="slidenum">
              <a:rPr lang="en-US" sz="1400" b="1" smtClean="0"/>
              <a:pPr/>
              <a:t>10</a:t>
            </a:fld>
            <a:endParaRPr lang="en-US" sz="1400" b="1" dirty="0"/>
          </a:p>
        </p:txBody>
      </p:sp>
      <p:sp>
        <p:nvSpPr>
          <p:cNvPr id="5" name="Content Placeholder 2">
            <a:extLst>
              <a:ext uri="{FF2B5EF4-FFF2-40B4-BE49-F238E27FC236}">
                <a16:creationId xmlns:a16="http://schemas.microsoft.com/office/drawing/2014/main" id="{51F88555-FDFC-41F2-8C63-1BD39E05290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3728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Allocating individuals to activities</a:t>
            </a:r>
          </a:p>
        </p:txBody>
      </p:sp>
      <p:sp>
        <p:nvSpPr>
          <p:cNvPr id="3" name="Content Placeholder 2"/>
          <p:cNvSpPr>
            <a:spLocks noGrp="1"/>
          </p:cNvSpPr>
          <p:nvPr>
            <p:ph idx="1"/>
          </p:nvPr>
        </p:nvSpPr>
        <p:spPr>
          <a:xfrm>
            <a:off x="581192" y="2205085"/>
            <a:ext cx="11064708" cy="2615109"/>
          </a:xfrm>
        </p:spPr>
        <p:txBody>
          <a:bodyPr>
            <a:noAutofit/>
          </a:bodyPr>
          <a:lstStyle/>
          <a:p>
            <a:r>
              <a:rPr lang="en-US" sz="2200" dirty="0">
                <a:solidFill>
                  <a:srgbClr val="C00000"/>
                </a:solidFill>
              </a:rPr>
              <a:t>Training:</a:t>
            </a:r>
            <a:r>
              <a:rPr lang="en-US" sz="2200" dirty="0"/>
              <a:t> allocate junior staff to appropriate non-critical activities where there will be sufficient slack for them to train and develop skills. There can be </a:t>
            </a:r>
            <a:r>
              <a:rPr lang="en-US" sz="2200" dirty="0">
                <a:solidFill>
                  <a:srgbClr val="7030A0"/>
                </a:solidFill>
              </a:rPr>
              <a:t>direct benefits </a:t>
            </a:r>
            <a:r>
              <a:rPr lang="en-US" sz="2200" dirty="0"/>
              <a:t>to the particular project since some costs may be allocated to the </a:t>
            </a:r>
            <a:r>
              <a:rPr lang="en-US" sz="2200" dirty="0">
                <a:solidFill>
                  <a:srgbClr val="7030A0"/>
                </a:solidFill>
              </a:rPr>
              <a:t>training budget</a:t>
            </a:r>
            <a:r>
              <a:rPr lang="en-US" sz="2200" dirty="0"/>
              <a:t>. </a:t>
            </a:r>
          </a:p>
          <a:p>
            <a:r>
              <a:rPr lang="en-US" sz="2200" dirty="0">
                <a:solidFill>
                  <a:srgbClr val="C00000"/>
                </a:solidFill>
              </a:rPr>
              <a:t>Team building: </a:t>
            </a:r>
            <a:r>
              <a:rPr lang="en-US" sz="2200" dirty="0"/>
              <a:t>the selection of </a:t>
            </a:r>
            <a:r>
              <a:rPr lang="en-US" sz="2200" dirty="0">
                <a:solidFill>
                  <a:srgbClr val="7030A0"/>
                </a:solidFill>
              </a:rPr>
              <a:t>motivated individuals </a:t>
            </a:r>
            <a:r>
              <a:rPr lang="en-US" sz="2200" dirty="0"/>
              <a:t>must also take account of the final shape of the project team and the way they will work together. </a:t>
            </a:r>
          </a:p>
          <a:p>
            <a:endParaRPr lang="en-US" sz="2200" dirty="0"/>
          </a:p>
        </p:txBody>
      </p:sp>
      <p:sp>
        <p:nvSpPr>
          <p:cNvPr id="4" name="Slide Number Placeholder 3"/>
          <p:cNvSpPr>
            <a:spLocks noGrp="1"/>
          </p:cNvSpPr>
          <p:nvPr>
            <p:ph type="sldNum" sz="quarter" idx="12"/>
          </p:nvPr>
        </p:nvSpPr>
        <p:spPr>
          <a:xfrm>
            <a:off x="11766177" y="605119"/>
            <a:ext cx="238589" cy="897110"/>
          </a:xfrm>
        </p:spPr>
        <p:txBody>
          <a:bodyPr vert="vert270"/>
          <a:lstStyle/>
          <a:p>
            <a:r>
              <a:rPr lang="en-US" sz="1400" b="1" dirty="0"/>
              <a:t>Slide-</a:t>
            </a:r>
            <a:fld id="{D57F1E4F-1CFF-5643-939E-217C01CDF565}" type="slidenum">
              <a:rPr lang="en-US" sz="1400" b="1" smtClean="0"/>
              <a:pPr/>
              <a:t>11</a:t>
            </a:fld>
            <a:endParaRPr lang="en-US" sz="1400" b="1" dirty="0"/>
          </a:p>
        </p:txBody>
      </p:sp>
      <p:sp>
        <p:nvSpPr>
          <p:cNvPr id="5" name="Content Placeholder 2">
            <a:extLst>
              <a:ext uri="{FF2B5EF4-FFF2-40B4-BE49-F238E27FC236}">
                <a16:creationId xmlns:a16="http://schemas.microsoft.com/office/drawing/2014/main" id="{9DB9521D-A3A8-47F9-A238-B8C77CEF4E1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539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schedule</a:t>
            </a:r>
          </a:p>
        </p:txBody>
      </p:sp>
      <p:sp>
        <p:nvSpPr>
          <p:cNvPr id="3" name="Content Placeholder 2"/>
          <p:cNvSpPr>
            <a:spLocks noGrp="1"/>
          </p:cNvSpPr>
          <p:nvPr>
            <p:ph idx="1"/>
          </p:nvPr>
        </p:nvSpPr>
        <p:spPr>
          <a:xfrm>
            <a:off x="581192" y="2090057"/>
            <a:ext cx="11064708" cy="4480560"/>
          </a:xfrm>
        </p:spPr>
        <p:txBody>
          <a:bodyPr>
            <a:noAutofit/>
          </a:bodyPr>
          <a:lstStyle/>
          <a:p>
            <a:pPr>
              <a:buFont typeface="Wingdings" panose="05000000000000000000" pitchFamily="2" charset="2"/>
              <a:buChar char="q"/>
            </a:pPr>
            <a:r>
              <a:rPr lang="en-US" sz="2200" dirty="0"/>
              <a:t>Showing weekly and monthly costs over the life of the project. This will provide more detailed and accurate estimate of costs. </a:t>
            </a:r>
          </a:p>
          <a:p>
            <a:pPr>
              <a:buFont typeface="Wingdings" panose="05000000000000000000" pitchFamily="2" charset="2"/>
              <a:buChar char="q"/>
            </a:pPr>
            <a:r>
              <a:rPr lang="en-US" sz="2200" dirty="0"/>
              <a:t>In general, costs are categories as follows: </a:t>
            </a:r>
          </a:p>
          <a:p>
            <a:pPr>
              <a:buFont typeface="Wingdings" panose="05000000000000000000" pitchFamily="2" charset="2"/>
              <a:buChar char="§"/>
            </a:pPr>
            <a:r>
              <a:rPr lang="en-US" sz="2200" dirty="0">
                <a:solidFill>
                  <a:srgbClr val="C00000"/>
                </a:solidFill>
              </a:rPr>
              <a:t>Staff costs: </a:t>
            </a:r>
            <a:r>
              <a:rPr lang="en-US" sz="2200" dirty="0"/>
              <a:t>includes staff salaries, employer’s contribution to social security funds, pension, holiday pay, and sickness benefit.</a:t>
            </a:r>
          </a:p>
          <a:p>
            <a:pPr>
              <a:buFont typeface="Wingdings" panose="05000000000000000000" pitchFamily="2" charset="2"/>
              <a:buChar char="§"/>
            </a:pPr>
            <a:r>
              <a:rPr lang="en-US" sz="2200" dirty="0">
                <a:solidFill>
                  <a:srgbClr val="C00000"/>
                </a:solidFill>
              </a:rPr>
              <a:t>Overheads: </a:t>
            </a:r>
            <a:r>
              <a:rPr lang="en-US" sz="2200" dirty="0"/>
              <a:t>expenditure that an organization incurs, which cannot be directly related to individual projects such as rental office space.</a:t>
            </a:r>
          </a:p>
          <a:p>
            <a:pPr>
              <a:buFont typeface="Wingdings" panose="05000000000000000000" pitchFamily="2" charset="2"/>
              <a:buChar char="§"/>
            </a:pPr>
            <a:r>
              <a:rPr lang="en-US" sz="2200" dirty="0">
                <a:solidFill>
                  <a:srgbClr val="C00000"/>
                </a:solidFill>
              </a:rPr>
              <a:t>Usage charges: </a:t>
            </a:r>
            <a:r>
              <a:rPr lang="en-US" sz="2200" dirty="0"/>
              <a:t>In some organization, projects are charged directly for use of resources such as computer time, bandwidth, etc. (rather than their cost being recovered as an overhead). This is normally be on ‘as used’ basis.</a:t>
            </a:r>
          </a:p>
          <a:p>
            <a:endParaRPr lang="en-US" sz="2200" dirty="0"/>
          </a:p>
        </p:txBody>
      </p:sp>
      <p:sp>
        <p:nvSpPr>
          <p:cNvPr id="4" name="Slide Number Placeholder 3"/>
          <p:cNvSpPr>
            <a:spLocks noGrp="1"/>
          </p:cNvSpPr>
          <p:nvPr>
            <p:ph type="sldNum" sz="quarter" idx="12"/>
          </p:nvPr>
        </p:nvSpPr>
        <p:spPr>
          <a:xfrm>
            <a:off x="11766177" y="605119"/>
            <a:ext cx="251652" cy="805670"/>
          </a:xfrm>
        </p:spPr>
        <p:txBody>
          <a:bodyPr vert="vert270"/>
          <a:lstStyle/>
          <a:p>
            <a:r>
              <a:rPr lang="en-US" sz="1400" b="1" dirty="0"/>
              <a:t>Slide-</a:t>
            </a:r>
            <a:fld id="{D57F1E4F-1CFF-5643-939E-217C01CDF565}" type="slidenum">
              <a:rPr lang="en-US" sz="1400" b="1" smtClean="0"/>
              <a:pPr/>
              <a:t>12</a:t>
            </a:fld>
            <a:endParaRPr lang="en-US" sz="1400" b="1" dirty="0"/>
          </a:p>
        </p:txBody>
      </p:sp>
      <p:sp>
        <p:nvSpPr>
          <p:cNvPr id="5" name="Content Placeholder 2">
            <a:extLst>
              <a:ext uri="{FF2B5EF4-FFF2-40B4-BE49-F238E27FC236}">
                <a16:creationId xmlns:a16="http://schemas.microsoft.com/office/drawing/2014/main" id="{344E792B-EF66-4B2F-AE95-26D314A4CB9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7786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Balancing concerns</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a:xfrm>
            <a:off x="720634" y="1995443"/>
            <a:ext cx="10515600" cy="4397093"/>
          </a:xfrm>
          <a:prstGeom prst="rect">
            <a:avLst/>
          </a:prstGeom>
        </p:spPr>
      </p:pic>
      <p:sp>
        <p:nvSpPr>
          <p:cNvPr id="7" name="Content Placeholder 2">
            <a:extLst>
              <a:ext uri="{FF2B5EF4-FFF2-40B4-BE49-F238E27FC236}">
                <a16:creationId xmlns:a16="http://schemas.microsoft.com/office/drawing/2014/main" id="{7903F0D6-C120-4E52-9068-76881D23528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26499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1493377"/>
          </a:xfrm>
        </p:spPr>
        <p:txBody>
          <a:bodyPr>
            <a:noAutofit/>
          </a:bodyPr>
          <a:lstStyle/>
          <a:p>
            <a:pPr>
              <a:lnSpc>
                <a:spcPct val="90000"/>
              </a:lnSpc>
              <a:spcBef>
                <a:spcPts val="300"/>
              </a:spcBef>
            </a:pPr>
            <a:r>
              <a:rPr lang="en-US" sz="2000" dirty="0">
                <a:ea typeface="ＭＳ Ｐゴシック" pitchFamily="34" charset="-128"/>
              </a:rPr>
              <a:t>Bob Hughes and Mike </a:t>
            </a:r>
            <a:r>
              <a:rPr lang="en-US" sz="2000" dirty="0" err="1">
                <a:ea typeface="ＭＳ Ｐゴシック" pitchFamily="34" charset="-128"/>
              </a:rPr>
              <a:t>Cotterel</a:t>
            </a:r>
            <a:r>
              <a:rPr lang="en-US" sz="2000" dirty="0">
                <a:ea typeface="ＭＳ Ｐゴシック" pitchFamily="34" charset="-128"/>
              </a:rPr>
              <a:t> (1999). </a:t>
            </a:r>
            <a:r>
              <a:rPr lang="en-US" sz="2000" i="1" dirty="0">
                <a:ea typeface="ＭＳ Ｐゴシック" pitchFamily="34" charset="-128"/>
              </a:rPr>
              <a:t>Software Project Management </a:t>
            </a:r>
            <a:r>
              <a:rPr lang="en-US" sz="2000" dirty="0">
                <a:ea typeface="ＭＳ Ｐゴシック" pitchFamily="34" charset="-128"/>
              </a:rPr>
              <a:t>(Second Edition)</a:t>
            </a:r>
            <a:r>
              <a:rPr lang="en-US" sz="2000" i="1" dirty="0">
                <a:ea typeface="ＭＳ Ｐゴシック" pitchFamily="34" charset="-128"/>
              </a:rPr>
              <a:t>.</a:t>
            </a:r>
          </a:p>
          <a:p>
            <a:pPr>
              <a:lnSpc>
                <a:spcPct val="90000"/>
              </a:lnSpc>
              <a:spcBef>
                <a:spcPts val="300"/>
              </a:spcBef>
            </a:pPr>
            <a:r>
              <a:rPr lang="en-US" sz="2000" dirty="0">
                <a:ea typeface="ＭＳ Ｐゴシック" pitchFamily="34" charset="-128"/>
              </a:rPr>
              <a:t>PMBOK Guide: Project Lifecycle (5</a:t>
            </a:r>
            <a:r>
              <a:rPr lang="en-US" sz="2000" baseline="30000" dirty="0">
                <a:ea typeface="ＭＳ Ｐゴシック" pitchFamily="34" charset="-128"/>
              </a:rPr>
              <a:t>th</a:t>
            </a:r>
            <a:r>
              <a:rPr lang="en-US" sz="2000" dirty="0">
                <a:ea typeface="ＭＳ Ｐゴシック" pitchFamily="34" charset="-128"/>
              </a:rPr>
              <a:t> Edition)</a:t>
            </a:r>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14</a:t>
            </a:fld>
            <a:r>
              <a:rPr lang="en-US" sz="1400" b="1" dirty="0"/>
              <a:t> </a:t>
            </a:r>
          </a:p>
        </p:txBody>
      </p:sp>
      <p:sp>
        <p:nvSpPr>
          <p:cNvPr id="5" name="Content Placeholder 2">
            <a:extLst>
              <a:ext uri="{FF2B5EF4-FFF2-40B4-BE49-F238E27FC236}">
                <a16:creationId xmlns:a16="http://schemas.microsoft.com/office/drawing/2014/main" id="{761D6B9D-680C-49DF-B31F-7390EDE5DF2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  allocation</a:t>
            </a:r>
          </a:p>
        </p:txBody>
      </p:sp>
      <p:sp>
        <p:nvSpPr>
          <p:cNvPr id="3" name="Content Placeholder 2"/>
          <p:cNvSpPr>
            <a:spLocks noGrp="1"/>
          </p:cNvSpPr>
          <p:nvPr>
            <p:ph idx="1"/>
          </p:nvPr>
        </p:nvSpPr>
        <p:spPr>
          <a:xfrm>
            <a:off x="701469" y="2074455"/>
            <a:ext cx="11064708" cy="4352472"/>
          </a:xfrm>
        </p:spPr>
        <p:txBody>
          <a:bodyPr>
            <a:noAutofit/>
          </a:bodyPr>
          <a:lstStyle/>
          <a:p>
            <a:pPr>
              <a:buFont typeface="Wingdings" panose="05000000000000000000" pitchFamily="2" charset="2"/>
              <a:buChar char="q"/>
            </a:pPr>
            <a:r>
              <a:rPr lang="en-GB" sz="2200" dirty="0"/>
              <a:t>Plan the activity with available resources and, where necessary, asses the efficacy of changing the plan to fit the resources.</a:t>
            </a:r>
          </a:p>
          <a:p>
            <a:pPr>
              <a:buFont typeface="Wingdings" panose="05000000000000000000" pitchFamily="2" charset="2"/>
              <a:buChar char="q"/>
            </a:pPr>
            <a:r>
              <a:rPr lang="en-GB" sz="2200" dirty="0"/>
              <a:t>The allocation of resources to activities will lead us to review and modify the ideal activity plan, it may cause us to revise stage or project completion date. </a:t>
            </a:r>
          </a:p>
          <a:p>
            <a:pPr>
              <a:buFont typeface="Wingdings" panose="05000000000000000000" pitchFamily="2" charset="2"/>
              <a:buChar char="q"/>
            </a:pPr>
            <a:r>
              <a:rPr lang="en-GB" sz="2200" dirty="0"/>
              <a:t>The result of resource allocation will normally be several schedules including:</a:t>
            </a:r>
            <a:br>
              <a:rPr lang="en-GB" sz="2200" dirty="0"/>
            </a:br>
            <a:endParaRPr lang="en-GB" sz="2200" dirty="0"/>
          </a:p>
          <a:p>
            <a:pPr marL="306000" lvl="1"/>
            <a:r>
              <a:rPr lang="en-GB" sz="2200" dirty="0">
                <a:solidFill>
                  <a:srgbClr val="C00000"/>
                </a:solidFill>
              </a:rPr>
              <a:t>Activity schedule</a:t>
            </a:r>
            <a:r>
              <a:rPr lang="en-GB" sz="2200" dirty="0"/>
              <a:t>: </a:t>
            </a:r>
            <a:r>
              <a:rPr lang="en-US" sz="2200" dirty="0"/>
              <a:t>indicating the planned start and completion dates for each activity</a:t>
            </a:r>
          </a:p>
          <a:p>
            <a:pPr marL="306000" lvl="1"/>
            <a:r>
              <a:rPr lang="en-US" sz="2200" dirty="0">
                <a:solidFill>
                  <a:srgbClr val="C00000"/>
                </a:solidFill>
              </a:rPr>
              <a:t>Resource schedule</a:t>
            </a:r>
            <a:r>
              <a:rPr lang="en-US" sz="2200" dirty="0"/>
              <a:t>: indicating the dates when resources will be required and the level of required resources</a:t>
            </a:r>
          </a:p>
          <a:p>
            <a:pPr marL="306000" lvl="1"/>
            <a:r>
              <a:rPr lang="en-US" sz="2200" dirty="0">
                <a:solidFill>
                  <a:srgbClr val="C00000"/>
                </a:solidFill>
              </a:rPr>
              <a:t>Cost schedule</a:t>
            </a:r>
            <a:r>
              <a:rPr lang="en-US" sz="2200" dirty="0"/>
              <a:t>: showing the planned accumulative expenditure incurred by the use of resources over time</a:t>
            </a:r>
            <a:endParaRPr lang="en-GB" sz="2200" i="1" dirty="0"/>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2</a:t>
            </a:fld>
            <a:endParaRPr lang="en-US" sz="1400" b="1" dirty="0"/>
          </a:p>
        </p:txBody>
      </p:sp>
      <p:sp>
        <p:nvSpPr>
          <p:cNvPr id="5" name="Content Placeholder 2">
            <a:extLst>
              <a:ext uri="{FF2B5EF4-FFF2-40B4-BE49-F238E27FC236}">
                <a16:creationId xmlns:a16="http://schemas.microsoft.com/office/drawing/2014/main" id="{BDD5D2E7-DC4E-438E-9E25-6FA5FDCF7CA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nature of Resource</a:t>
            </a:r>
          </a:p>
        </p:txBody>
      </p:sp>
      <p:sp>
        <p:nvSpPr>
          <p:cNvPr id="3" name="Content Placeholder 2"/>
          <p:cNvSpPr>
            <a:spLocks noGrp="1"/>
          </p:cNvSpPr>
          <p:nvPr>
            <p:ph idx="1"/>
          </p:nvPr>
        </p:nvSpPr>
        <p:spPr>
          <a:xfrm>
            <a:off x="581192" y="1983015"/>
            <a:ext cx="11064708" cy="4639854"/>
          </a:xfrm>
        </p:spPr>
        <p:txBody>
          <a:bodyPr>
            <a:noAutofit/>
          </a:bodyPr>
          <a:lstStyle/>
          <a:p>
            <a:pPr>
              <a:buFont typeface="Wingdings" panose="05000000000000000000" pitchFamily="2" charset="2"/>
              <a:buChar char="q"/>
            </a:pPr>
            <a:r>
              <a:rPr lang="en-GB" sz="2100" dirty="0"/>
              <a:t>A</a:t>
            </a:r>
            <a:r>
              <a:rPr lang="en-GB" sz="2100" i="1" dirty="0"/>
              <a:t> </a:t>
            </a:r>
            <a:r>
              <a:rPr lang="en-GB" sz="2100" dirty="0"/>
              <a:t>resource is any item or person required for the execution of the project. This covers many things – from the paper clips to key personnel </a:t>
            </a:r>
          </a:p>
          <a:p>
            <a:pPr>
              <a:buFont typeface="Wingdings" panose="05000000000000000000" pitchFamily="2" charset="2"/>
              <a:buChar char="q"/>
            </a:pPr>
            <a:r>
              <a:rPr lang="en-GB" sz="2100" dirty="0"/>
              <a:t>In general, resource will fall into one of seven categories:</a:t>
            </a:r>
          </a:p>
          <a:p>
            <a:pPr>
              <a:buFont typeface="Wingdings" panose="05000000000000000000" pitchFamily="2" charset="2"/>
              <a:buChar char="§"/>
            </a:pPr>
            <a:r>
              <a:rPr lang="en-GB" sz="2100" dirty="0">
                <a:solidFill>
                  <a:srgbClr val="C00000"/>
                </a:solidFill>
              </a:rPr>
              <a:t>Labour: </a:t>
            </a:r>
            <a:r>
              <a:rPr lang="en-GB" sz="2100" dirty="0"/>
              <a:t>members of the development team such as the project manager, system analyst</a:t>
            </a:r>
          </a:p>
          <a:p>
            <a:pPr>
              <a:buFont typeface="Wingdings" panose="05000000000000000000" pitchFamily="2" charset="2"/>
              <a:buChar char="§"/>
            </a:pPr>
            <a:r>
              <a:rPr lang="en-GB" sz="2100" dirty="0">
                <a:solidFill>
                  <a:srgbClr val="C00000"/>
                </a:solidFill>
              </a:rPr>
              <a:t>Equipment: </a:t>
            </a:r>
            <a:r>
              <a:rPr lang="en-GB" sz="2100" dirty="0"/>
              <a:t>obvious items include workstations and other computing and office equipment such as desks and chairs (physical resource shared among multiple projects)</a:t>
            </a:r>
          </a:p>
          <a:p>
            <a:pPr>
              <a:buFont typeface="Wingdings" panose="05000000000000000000" pitchFamily="2" charset="2"/>
              <a:buChar char="§"/>
            </a:pPr>
            <a:r>
              <a:rPr lang="en-GB" sz="2100" dirty="0">
                <a:solidFill>
                  <a:srgbClr val="C00000"/>
                </a:solidFill>
              </a:rPr>
              <a:t>Materials: </a:t>
            </a:r>
            <a:r>
              <a:rPr lang="en-GB" sz="2100" dirty="0"/>
              <a:t>materials are items that are consumed, rather than equipment that is used. Software that is widely distributed might, for example, require supplies of CDs to be specially obtained.</a:t>
            </a:r>
          </a:p>
          <a:p>
            <a:pPr>
              <a:buFont typeface="Wingdings" panose="05000000000000000000" pitchFamily="2" charset="2"/>
              <a:buChar char="§"/>
            </a:pPr>
            <a:r>
              <a:rPr lang="en-GB" sz="2100" dirty="0">
                <a:solidFill>
                  <a:srgbClr val="C00000"/>
                </a:solidFill>
              </a:rPr>
              <a:t>Space: </a:t>
            </a:r>
            <a:r>
              <a:rPr lang="en-GB" sz="2100" dirty="0"/>
              <a:t>for project that are undertaken with existing staff, office space is normally readily available. If any additional staff (recruited or contracted) should be needed then office space will need to be found.</a:t>
            </a:r>
            <a:endParaRPr lang="en-GB" sz="2100" dirty="0">
              <a:solidFill>
                <a:srgbClr val="C00000"/>
              </a:solidFill>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3</a:t>
            </a:fld>
            <a:endParaRPr lang="en-US" sz="1400" b="1" dirty="0"/>
          </a:p>
        </p:txBody>
      </p:sp>
      <p:sp>
        <p:nvSpPr>
          <p:cNvPr id="5" name="Content Placeholder 2">
            <a:extLst>
              <a:ext uri="{FF2B5EF4-FFF2-40B4-BE49-F238E27FC236}">
                <a16:creationId xmlns:a16="http://schemas.microsoft.com/office/drawing/2014/main" id="{4EAA65E0-70D3-4C12-984F-14106117F27D}"/>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3369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nature of Resource</a:t>
            </a:r>
          </a:p>
        </p:txBody>
      </p:sp>
      <p:sp>
        <p:nvSpPr>
          <p:cNvPr id="3" name="Content Placeholder 2"/>
          <p:cNvSpPr>
            <a:spLocks noGrp="1"/>
          </p:cNvSpPr>
          <p:nvPr>
            <p:ph idx="1"/>
          </p:nvPr>
        </p:nvSpPr>
        <p:spPr>
          <a:xfrm>
            <a:off x="581192" y="1983015"/>
            <a:ext cx="11064708" cy="2824116"/>
          </a:xfrm>
        </p:spPr>
        <p:txBody>
          <a:bodyPr>
            <a:noAutofit/>
          </a:bodyPr>
          <a:lstStyle/>
          <a:p>
            <a:pPr>
              <a:buFont typeface="Wingdings" panose="05000000000000000000" pitchFamily="2" charset="2"/>
              <a:buChar char="§"/>
            </a:pPr>
            <a:r>
              <a:rPr lang="en-GB" sz="2100" dirty="0">
                <a:solidFill>
                  <a:srgbClr val="C00000"/>
                </a:solidFill>
              </a:rPr>
              <a:t>Services: </a:t>
            </a:r>
            <a:r>
              <a:rPr lang="en-GB" sz="2100" dirty="0"/>
              <a:t>some projects will require procurement of specialist services, for example, requires scheduling of telecommunication services.</a:t>
            </a:r>
            <a:endParaRPr lang="en-GB" sz="2100" dirty="0">
              <a:solidFill>
                <a:srgbClr val="C00000"/>
              </a:solidFill>
            </a:endParaRPr>
          </a:p>
          <a:p>
            <a:pPr>
              <a:buFont typeface="Wingdings" panose="05000000000000000000" pitchFamily="2" charset="2"/>
              <a:buChar char="§"/>
            </a:pPr>
            <a:r>
              <a:rPr lang="en-GB" sz="2100" dirty="0">
                <a:solidFill>
                  <a:srgbClr val="C00000"/>
                </a:solidFill>
              </a:rPr>
              <a:t>Time: </a:t>
            </a:r>
            <a:r>
              <a:rPr lang="en-GB" sz="2100" dirty="0"/>
              <a:t>time is the resource that is being offset (balance) against the other primary resources. Project time-scales can sometimes be reduced by increasing other resources (e.g. staff). </a:t>
            </a:r>
          </a:p>
          <a:p>
            <a:pPr>
              <a:buFont typeface="Wingdings" panose="05000000000000000000" pitchFamily="2" charset="2"/>
              <a:buChar char="§"/>
            </a:pPr>
            <a:r>
              <a:rPr lang="en-GB" sz="2100" dirty="0">
                <a:solidFill>
                  <a:srgbClr val="C00000"/>
                </a:solidFill>
              </a:rPr>
              <a:t>Money:</a:t>
            </a:r>
            <a:r>
              <a:rPr lang="en-GB" sz="2100" dirty="0"/>
              <a:t> money is a secondary resource, it is used to buy other resources and will be consumed as other resources are used. </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4</a:t>
            </a:fld>
            <a:endParaRPr lang="en-US" sz="1400" b="1" dirty="0"/>
          </a:p>
        </p:txBody>
      </p:sp>
      <p:sp>
        <p:nvSpPr>
          <p:cNvPr id="5" name="Content Placeholder 2">
            <a:extLst>
              <a:ext uri="{FF2B5EF4-FFF2-40B4-BE49-F238E27FC236}">
                <a16:creationId xmlns:a16="http://schemas.microsoft.com/office/drawing/2014/main" id="{F0433C45-D8BD-4EEA-A5F9-D09B1B336FF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1268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 allocation</a:t>
            </a:r>
          </a:p>
        </p:txBody>
      </p:sp>
      <p:sp>
        <p:nvSpPr>
          <p:cNvPr id="3" name="Content Placeholder 2"/>
          <p:cNvSpPr>
            <a:spLocks noGrp="1"/>
          </p:cNvSpPr>
          <p:nvPr>
            <p:ph idx="1"/>
          </p:nvPr>
        </p:nvSpPr>
        <p:spPr>
          <a:xfrm>
            <a:off x="419769" y="1915034"/>
            <a:ext cx="11064708" cy="1706306"/>
          </a:xfrm>
        </p:spPr>
        <p:txBody>
          <a:bodyPr>
            <a:noAutofit/>
          </a:bodyPr>
          <a:lstStyle/>
          <a:p>
            <a:pPr>
              <a:buFont typeface="Wingdings" panose="05000000000000000000" pitchFamily="2" charset="2"/>
              <a:buChar char="§"/>
            </a:pPr>
            <a:r>
              <a:rPr lang="en-GB" sz="2200" dirty="0"/>
              <a:t>Identify the resources needed for each activity</a:t>
            </a:r>
          </a:p>
          <a:p>
            <a:pPr>
              <a:buFont typeface="Wingdings" panose="05000000000000000000" pitchFamily="2" charset="2"/>
              <a:buChar char="§"/>
            </a:pPr>
            <a:r>
              <a:rPr lang="en-US" sz="2200" dirty="0"/>
              <a:t>Identify </a:t>
            </a:r>
            <a:r>
              <a:rPr lang="en-US" sz="2200" dirty="0">
                <a:solidFill>
                  <a:srgbClr val="C00000"/>
                </a:solidFill>
              </a:rPr>
              <a:t>resource types </a:t>
            </a:r>
            <a:r>
              <a:rPr lang="en-US" sz="2200" dirty="0"/>
              <a:t>- individuals are interchangeable within the group</a:t>
            </a:r>
            <a:br>
              <a:rPr lang="en-US" sz="2200" dirty="0"/>
            </a:br>
            <a:r>
              <a:rPr lang="en-US" sz="2200" dirty="0"/>
              <a:t>(e.g. ‘VB programmers’ as opposed to ‘software developers’)</a:t>
            </a:r>
          </a:p>
          <a:p>
            <a:pPr>
              <a:buFont typeface="Wingdings" panose="05000000000000000000" pitchFamily="2" charset="2"/>
              <a:buChar char="§"/>
            </a:pPr>
            <a:r>
              <a:rPr lang="en-US" sz="2200" dirty="0"/>
              <a:t>Allocate resource types to activities and examine the </a:t>
            </a:r>
            <a:r>
              <a:rPr lang="en-US" sz="2200" dirty="0">
                <a:solidFill>
                  <a:srgbClr val="C00000"/>
                </a:solidFill>
              </a:rPr>
              <a:t>resource histogram</a:t>
            </a:r>
            <a:endParaRPr lang="en-GB" sz="2100" dirty="0"/>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5</a:t>
            </a:fld>
            <a:endParaRPr lang="en-US" sz="1400" b="1" dirty="0"/>
          </a:p>
        </p:txBody>
      </p:sp>
      <p:grpSp>
        <p:nvGrpSpPr>
          <p:cNvPr id="5" name="Group 4"/>
          <p:cNvGrpSpPr/>
          <p:nvPr/>
        </p:nvGrpSpPr>
        <p:grpSpPr>
          <a:xfrm>
            <a:off x="6778637" y="3792252"/>
            <a:ext cx="5108563" cy="2961245"/>
            <a:chOff x="43934" y="1905000"/>
            <a:chExt cx="7652266" cy="4953000"/>
          </a:xfrm>
        </p:grpSpPr>
        <p:sp>
          <p:nvSpPr>
            <p:cNvPr id="6" name="Rectangle 3"/>
            <p:cNvSpPr>
              <a:spLocks noChangeArrowheads="1"/>
            </p:cNvSpPr>
            <p:nvPr/>
          </p:nvSpPr>
          <p:spPr bwMode="auto">
            <a:xfrm>
              <a:off x="3124200" y="4191000"/>
              <a:ext cx="914400" cy="1447800"/>
            </a:xfrm>
            <a:prstGeom prst="rect">
              <a:avLst/>
            </a:prstGeom>
            <a:solidFill>
              <a:srgbClr val="99CCFF"/>
            </a:solidFill>
            <a:ln w="9525">
              <a:solidFill>
                <a:schemeClr val="bg2"/>
              </a:solidFill>
              <a:miter lim="800000"/>
              <a:headEnd/>
              <a:tailEnd/>
            </a:ln>
            <a:effectLst/>
          </p:spPr>
          <p:txBody>
            <a:bodyPr wrap="none" anchor="ctr"/>
            <a:lstStyle/>
            <a:p>
              <a:endParaRPr lang="en-US"/>
            </a:p>
          </p:txBody>
        </p:sp>
        <p:sp>
          <p:nvSpPr>
            <p:cNvPr id="7" name="Rectangle 4"/>
            <p:cNvSpPr>
              <a:spLocks noChangeArrowheads="1"/>
            </p:cNvSpPr>
            <p:nvPr/>
          </p:nvSpPr>
          <p:spPr bwMode="auto">
            <a:xfrm>
              <a:off x="4038600" y="2743200"/>
              <a:ext cx="914400" cy="2895600"/>
            </a:xfrm>
            <a:prstGeom prst="rect">
              <a:avLst/>
            </a:prstGeom>
            <a:solidFill>
              <a:srgbClr val="99CCFF"/>
            </a:solidFill>
            <a:ln w="9525">
              <a:solidFill>
                <a:schemeClr val="bg2"/>
              </a:solidFill>
              <a:miter lim="800000"/>
              <a:headEnd/>
              <a:tailEnd/>
            </a:ln>
            <a:effectLst/>
          </p:spPr>
          <p:txBody>
            <a:bodyPr wrap="none" anchor="ctr"/>
            <a:lstStyle/>
            <a:p>
              <a:endParaRPr lang="en-US"/>
            </a:p>
          </p:txBody>
        </p:sp>
        <p:sp>
          <p:nvSpPr>
            <p:cNvPr id="8" name="Rectangle 5"/>
            <p:cNvSpPr>
              <a:spLocks noChangeArrowheads="1"/>
            </p:cNvSpPr>
            <p:nvPr/>
          </p:nvSpPr>
          <p:spPr bwMode="auto">
            <a:xfrm>
              <a:off x="4953000" y="4191000"/>
              <a:ext cx="914400" cy="1447800"/>
            </a:xfrm>
            <a:prstGeom prst="rect">
              <a:avLst/>
            </a:prstGeom>
            <a:solidFill>
              <a:srgbClr val="99CCFF"/>
            </a:solidFill>
            <a:ln w="9525">
              <a:solidFill>
                <a:schemeClr val="bg2"/>
              </a:solidFill>
              <a:miter lim="800000"/>
              <a:headEnd/>
              <a:tailEnd/>
            </a:ln>
            <a:effectLst/>
          </p:spPr>
          <p:txBody>
            <a:bodyPr wrap="none" anchor="ctr"/>
            <a:lstStyle/>
            <a:p>
              <a:endParaRPr lang="en-US"/>
            </a:p>
          </p:txBody>
        </p:sp>
        <p:sp>
          <p:nvSpPr>
            <p:cNvPr id="9" name="Rectangle 6"/>
            <p:cNvSpPr>
              <a:spLocks noChangeArrowheads="1"/>
            </p:cNvSpPr>
            <p:nvPr/>
          </p:nvSpPr>
          <p:spPr bwMode="auto">
            <a:xfrm>
              <a:off x="5867400" y="1905000"/>
              <a:ext cx="914400" cy="3733800"/>
            </a:xfrm>
            <a:prstGeom prst="rect">
              <a:avLst/>
            </a:prstGeom>
            <a:solidFill>
              <a:srgbClr val="99CCFF"/>
            </a:solidFill>
            <a:ln w="9525">
              <a:solidFill>
                <a:schemeClr val="bg2"/>
              </a:solidFill>
              <a:miter lim="800000"/>
              <a:headEnd/>
              <a:tailEnd/>
            </a:ln>
            <a:effectLst/>
          </p:spPr>
          <p:txBody>
            <a:bodyPr wrap="none" anchor="ctr"/>
            <a:lstStyle/>
            <a:p>
              <a:endParaRPr lang="en-US"/>
            </a:p>
          </p:txBody>
        </p:sp>
        <p:sp>
          <p:nvSpPr>
            <p:cNvPr id="10" name="Rectangle 7"/>
            <p:cNvSpPr>
              <a:spLocks noChangeArrowheads="1"/>
            </p:cNvSpPr>
            <p:nvPr/>
          </p:nvSpPr>
          <p:spPr bwMode="auto">
            <a:xfrm>
              <a:off x="6781800" y="3429000"/>
              <a:ext cx="914400" cy="2209800"/>
            </a:xfrm>
            <a:prstGeom prst="rect">
              <a:avLst/>
            </a:prstGeom>
            <a:solidFill>
              <a:srgbClr val="99CCFF"/>
            </a:solidFill>
            <a:ln w="9525">
              <a:solidFill>
                <a:schemeClr val="bg2"/>
              </a:solidFill>
              <a:miter lim="800000"/>
              <a:headEnd/>
              <a:tailEnd/>
            </a:ln>
            <a:effectLst/>
          </p:spPr>
          <p:txBody>
            <a:bodyPr wrap="none" anchor="ctr"/>
            <a:lstStyle/>
            <a:p>
              <a:endParaRPr lang="en-US"/>
            </a:p>
          </p:txBody>
        </p:sp>
        <p:sp>
          <p:nvSpPr>
            <p:cNvPr id="11" name="Rectangle 8"/>
            <p:cNvSpPr>
              <a:spLocks noChangeArrowheads="1"/>
            </p:cNvSpPr>
            <p:nvPr/>
          </p:nvSpPr>
          <p:spPr bwMode="auto">
            <a:xfrm>
              <a:off x="1295400" y="4191000"/>
              <a:ext cx="914400" cy="1447800"/>
            </a:xfrm>
            <a:prstGeom prst="rect">
              <a:avLst/>
            </a:prstGeom>
            <a:solidFill>
              <a:srgbClr val="99CCFF"/>
            </a:solidFill>
            <a:ln w="9525">
              <a:solidFill>
                <a:schemeClr val="bg2"/>
              </a:solidFill>
              <a:miter lim="800000"/>
              <a:headEnd/>
              <a:tailEnd/>
            </a:ln>
            <a:effectLst/>
          </p:spPr>
          <p:txBody>
            <a:bodyPr wrap="none" anchor="ctr"/>
            <a:lstStyle/>
            <a:p>
              <a:endParaRPr lang="en-US"/>
            </a:p>
          </p:txBody>
        </p:sp>
        <p:sp>
          <p:nvSpPr>
            <p:cNvPr id="12" name="Rectangle 9"/>
            <p:cNvSpPr>
              <a:spLocks noChangeArrowheads="1"/>
            </p:cNvSpPr>
            <p:nvPr/>
          </p:nvSpPr>
          <p:spPr bwMode="auto">
            <a:xfrm>
              <a:off x="2209800" y="3429000"/>
              <a:ext cx="914400" cy="2209800"/>
            </a:xfrm>
            <a:prstGeom prst="rect">
              <a:avLst/>
            </a:prstGeom>
            <a:solidFill>
              <a:srgbClr val="99CCFF"/>
            </a:solidFill>
            <a:ln w="9525">
              <a:solidFill>
                <a:schemeClr val="bg2"/>
              </a:solidFill>
              <a:miter lim="800000"/>
              <a:headEnd/>
              <a:tailEnd/>
            </a:ln>
            <a:effectLst/>
          </p:spPr>
          <p:txBody>
            <a:bodyPr wrap="none" anchor="ctr"/>
            <a:lstStyle/>
            <a:p>
              <a:endParaRPr lang="en-US"/>
            </a:p>
          </p:txBody>
        </p:sp>
        <p:sp>
          <p:nvSpPr>
            <p:cNvPr id="13" name="Line 10"/>
            <p:cNvSpPr>
              <a:spLocks noChangeShapeType="1"/>
            </p:cNvSpPr>
            <p:nvPr/>
          </p:nvSpPr>
          <p:spPr bwMode="auto">
            <a:xfrm>
              <a:off x="1295400" y="4953000"/>
              <a:ext cx="6400800" cy="0"/>
            </a:xfrm>
            <a:prstGeom prst="line">
              <a:avLst/>
            </a:prstGeom>
            <a:noFill/>
            <a:ln w="9525">
              <a:solidFill>
                <a:schemeClr val="bg2"/>
              </a:solidFill>
              <a:round/>
              <a:headEnd/>
              <a:tailEnd/>
            </a:ln>
            <a:effectLst/>
          </p:spPr>
          <p:txBody>
            <a:bodyPr wrap="none" anchor="ctr"/>
            <a:lstStyle/>
            <a:p>
              <a:endParaRPr lang="en-US"/>
            </a:p>
          </p:txBody>
        </p:sp>
        <p:sp>
          <p:nvSpPr>
            <p:cNvPr id="14" name="Line 11"/>
            <p:cNvSpPr>
              <a:spLocks noChangeShapeType="1"/>
            </p:cNvSpPr>
            <p:nvPr/>
          </p:nvSpPr>
          <p:spPr bwMode="auto">
            <a:xfrm>
              <a:off x="1295400" y="4191000"/>
              <a:ext cx="6400800" cy="0"/>
            </a:xfrm>
            <a:prstGeom prst="line">
              <a:avLst/>
            </a:prstGeom>
            <a:noFill/>
            <a:ln w="9525">
              <a:solidFill>
                <a:schemeClr val="bg2"/>
              </a:solidFill>
              <a:round/>
              <a:headEnd/>
              <a:tailEnd/>
            </a:ln>
            <a:effectLst/>
          </p:spPr>
          <p:txBody>
            <a:bodyPr wrap="none" anchor="ctr"/>
            <a:lstStyle/>
            <a:p>
              <a:endParaRPr lang="en-US"/>
            </a:p>
          </p:txBody>
        </p:sp>
        <p:sp>
          <p:nvSpPr>
            <p:cNvPr id="15" name="Line 12"/>
            <p:cNvSpPr>
              <a:spLocks noChangeShapeType="1"/>
            </p:cNvSpPr>
            <p:nvPr/>
          </p:nvSpPr>
          <p:spPr bwMode="auto">
            <a:xfrm>
              <a:off x="1295400" y="2743200"/>
              <a:ext cx="6400800" cy="0"/>
            </a:xfrm>
            <a:prstGeom prst="line">
              <a:avLst/>
            </a:prstGeom>
            <a:noFill/>
            <a:ln w="9525">
              <a:solidFill>
                <a:schemeClr val="bg2"/>
              </a:solidFill>
              <a:round/>
              <a:headEnd/>
              <a:tailEnd/>
            </a:ln>
            <a:effectLst/>
          </p:spPr>
          <p:txBody>
            <a:bodyPr wrap="none" anchor="ctr"/>
            <a:lstStyle/>
            <a:p>
              <a:endParaRPr lang="en-US"/>
            </a:p>
          </p:txBody>
        </p:sp>
        <p:sp>
          <p:nvSpPr>
            <p:cNvPr id="16" name="Line 13"/>
            <p:cNvSpPr>
              <a:spLocks noChangeShapeType="1"/>
            </p:cNvSpPr>
            <p:nvPr/>
          </p:nvSpPr>
          <p:spPr bwMode="auto">
            <a:xfrm>
              <a:off x="1295400" y="1905000"/>
              <a:ext cx="6400800" cy="0"/>
            </a:xfrm>
            <a:prstGeom prst="line">
              <a:avLst/>
            </a:prstGeom>
            <a:noFill/>
            <a:ln w="9525">
              <a:solidFill>
                <a:schemeClr val="bg2"/>
              </a:solidFill>
              <a:round/>
              <a:headEnd/>
              <a:tailEnd/>
            </a:ln>
            <a:effectLst/>
          </p:spPr>
          <p:txBody>
            <a:bodyPr wrap="none" anchor="ctr"/>
            <a:lstStyle/>
            <a:p>
              <a:endParaRPr lang="en-US"/>
            </a:p>
          </p:txBody>
        </p:sp>
        <p:sp>
          <p:nvSpPr>
            <p:cNvPr id="17" name="Line 14"/>
            <p:cNvSpPr>
              <a:spLocks noChangeShapeType="1"/>
            </p:cNvSpPr>
            <p:nvPr/>
          </p:nvSpPr>
          <p:spPr bwMode="auto">
            <a:xfrm flipV="1">
              <a:off x="1295400" y="1905000"/>
              <a:ext cx="0" cy="2362200"/>
            </a:xfrm>
            <a:prstGeom prst="line">
              <a:avLst/>
            </a:prstGeom>
            <a:noFill/>
            <a:ln w="9525">
              <a:solidFill>
                <a:schemeClr val="bg2"/>
              </a:solidFill>
              <a:round/>
              <a:headEnd/>
              <a:tailEnd/>
            </a:ln>
            <a:effectLst/>
          </p:spPr>
          <p:txBody>
            <a:bodyPr wrap="none" anchor="ctr"/>
            <a:lstStyle/>
            <a:p>
              <a:endParaRPr lang="en-US"/>
            </a:p>
          </p:txBody>
        </p:sp>
        <p:sp>
          <p:nvSpPr>
            <p:cNvPr id="18" name="Line 15"/>
            <p:cNvSpPr>
              <a:spLocks noChangeShapeType="1"/>
            </p:cNvSpPr>
            <p:nvPr/>
          </p:nvSpPr>
          <p:spPr bwMode="auto">
            <a:xfrm flipV="1">
              <a:off x="7696200" y="1905000"/>
              <a:ext cx="0" cy="1524000"/>
            </a:xfrm>
            <a:prstGeom prst="line">
              <a:avLst/>
            </a:prstGeom>
            <a:noFill/>
            <a:ln w="9525">
              <a:solidFill>
                <a:schemeClr val="bg2"/>
              </a:solidFill>
              <a:round/>
              <a:headEnd/>
              <a:tailEnd/>
            </a:ln>
            <a:effectLst/>
          </p:spPr>
          <p:txBody>
            <a:bodyPr wrap="none" anchor="ctr"/>
            <a:lstStyle/>
            <a:p>
              <a:endParaRPr lang="en-US"/>
            </a:p>
          </p:txBody>
        </p:sp>
        <p:sp>
          <p:nvSpPr>
            <p:cNvPr id="19" name="Line 16"/>
            <p:cNvSpPr>
              <a:spLocks noChangeShapeType="1"/>
            </p:cNvSpPr>
            <p:nvPr/>
          </p:nvSpPr>
          <p:spPr bwMode="auto">
            <a:xfrm>
              <a:off x="1295400" y="3429000"/>
              <a:ext cx="6400800" cy="0"/>
            </a:xfrm>
            <a:prstGeom prst="line">
              <a:avLst/>
            </a:prstGeom>
            <a:noFill/>
            <a:ln w="57150">
              <a:solidFill>
                <a:srgbClr val="FF0000"/>
              </a:solidFill>
              <a:round/>
              <a:headEnd/>
              <a:tailEnd/>
            </a:ln>
            <a:effectLst/>
          </p:spPr>
          <p:txBody>
            <a:bodyPr wrap="none" anchor="ctr"/>
            <a:lstStyle/>
            <a:p>
              <a:endParaRPr lang="en-US"/>
            </a:p>
          </p:txBody>
        </p:sp>
        <p:sp>
          <p:nvSpPr>
            <p:cNvPr id="20" name="Text Box 17"/>
            <p:cNvSpPr txBox="1">
              <a:spLocks noChangeArrowheads="1"/>
            </p:cNvSpPr>
            <p:nvPr/>
          </p:nvSpPr>
          <p:spPr bwMode="auto">
            <a:xfrm>
              <a:off x="1692275" y="6165850"/>
              <a:ext cx="769763" cy="369332"/>
            </a:xfrm>
            <a:prstGeom prst="rect">
              <a:avLst/>
            </a:prstGeom>
            <a:noFill/>
            <a:ln w="9525">
              <a:noFill/>
              <a:miter lim="800000"/>
              <a:headEnd/>
              <a:tailEnd/>
            </a:ln>
            <a:effectLst/>
          </p:spPr>
          <p:txBody>
            <a:bodyPr wrap="none">
              <a:spAutoFit/>
            </a:bodyPr>
            <a:lstStyle/>
            <a:p>
              <a:r>
                <a:rPr lang="en-US">
                  <a:solidFill>
                    <a:srgbClr val="FF0000"/>
                  </a:solidFill>
                </a:rPr>
                <a:t>WEEK</a:t>
              </a:r>
            </a:p>
          </p:txBody>
        </p:sp>
        <p:sp>
          <p:nvSpPr>
            <p:cNvPr id="21" name="AutoShape 18"/>
            <p:cNvSpPr>
              <a:spLocks noChangeArrowheads="1"/>
            </p:cNvSpPr>
            <p:nvPr/>
          </p:nvSpPr>
          <p:spPr bwMode="auto">
            <a:xfrm>
              <a:off x="2843213" y="6372225"/>
              <a:ext cx="976312" cy="485775"/>
            </a:xfrm>
            <a:prstGeom prst="right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9"/>
            <p:cNvSpPr txBox="1">
              <a:spLocks noChangeArrowheads="1"/>
            </p:cNvSpPr>
            <p:nvPr/>
          </p:nvSpPr>
          <p:spPr bwMode="auto">
            <a:xfrm>
              <a:off x="1619250" y="5805488"/>
              <a:ext cx="309700" cy="369332"/>
            </a:xfrm>
            <a:prstGeom prst="rect">
              <a:avLst/>
            </a:prstGeom>
            <a:noFill/>
            <a:ln w="9525">
              <a:noFill/>
              <a:miter lim="800000"/>
              <a:headEnd/>
              <a:tailEnd/>
            </a:ln>
            <a:effectLst/>
          </p:spPr>
          <p:txBody>
            <a:bodyPr wrap="none">
              <a:spAutoFit/>
            </a:bodyPr>
            <a:lstStyle/>
            <a:p>
              <a:r>
                <a:rPr lang="en-US" dirty="0">
                  <a:solidFill>
                    <a:srgbClr val="FF0000"/>
                  </a:solidFill>
                </a:rPr>
                <a:t>1</a:t>
              </a:r>
            </a:p>
          </p:txBody>
        </p:sp>
        <p:sp>
          <p:nvSpPr>
            <p:cNvPr id="23" name="Text Box 20"/>
            <p:cNvSpPr txBox="1">
              <a:spLocks noChangeArrowheads="1"/>
            </p:cNvSpPr>
            <p:nvPr/>
          </p:nvSpPr>
          <p:spPr bwMode="auto">
            <a:xfrm>
              <a:off x="2422525" y="5830888"/>
              <a:ext cx="309700" cy="369332"/>
            </a:xfrm>
            <a:prstGeom prst="rect">
              <a:avLst/>
            </a:prstGeom>
            <a:noFill/>
            <a:ln w="9525">
              <a:noFill/>
              <a:miter lim="800000"/>
              <a:headEnd/>
              <a:tailEnd/>
            </a:ln>
            <a:effectLst/>
          </p:spPr>
          <p:txBody>
            <a:bodyPr wrap="none">
              <a:spAutoFit/>
            </a:bodyPr>
            <a:lstStyle/>
            <a:p>
              <a:r>
                <a:rPr lang="en-US" dirty="0">
                  <a:solidFill>
                    <a:srgbClr val="FF0000"/>
                  </a:solidFill>
                </a:rPr>
                <a:t>2</a:t>
              </a:r>
            </a:p>
          </p:txBody>
        </p:sp>
        <p:sp>
          <p:nvSpPr>
            <p:cNvPr id="24" name="Text Box 21"/>
            <p:cNvSpPr txBox="1">
              <a:spLocks noChangeArrowheads="1"/>
            </p:cNvSpPr>
            <p:nvPr/>
          </p:nvSpPr>
          <p:spPr bwMode="auto">
            <a:xfrm>
              <a:off x="3348038" y="5876925"/>
              <a:ext cx="309700" cy="369332"/>
            </a:xfrm>
            <a:prstGeom prst="rect">
              <a:avLst/>
            </a:prstGeom>
            <a:noFill/>
            <a:ln w="9525">
              <a:noFill/>
              <a:miter lim="800000"/>
              <a:headEnd/>
              <a:tailEnd/>
            </a:ln>
            <a:effectLst/>
          </p:spPr>
          <p:txBody>
            <a:bodyPr wrap="none">
              <a:spAutoFit/>
            </a:bodyPr>
            <a:lstStyle/>
            <a:p>
              <a:r>
                <a:rPr lang="en-US" dirty="0">
                  <a:solidFill>
                    <a:srgbClr val="FF0000"/>
                  </a:solidFill>
                </a:rPr>
                <a:t>3</a:t>
              </a:r>
            </a:p>
          </p:txBody>
        </p:sp>
        <p:sp>
          <p:nvSpPr>
            <p:cNvPr id="25" name="Text Box 22"/>
            <p:cNvSpPr txBox="1">
              <a:spLocks noChangeArrowheads="1"/>
            </p:cNvSpPr>
            <p:nvPr/>
          </p:nvSpPr>
          <p:spPr bwMode="auto">
            <a:xfrm>
              <a:off x="4251325" y="5830888"/>
              <a:ext cx="309700" cy="369332"/>
            </a:xfrm>
            <a:prstGeom prst="rect">
              <a:avLst/>
            </a:prstGeom>
            <a:noFill/>
            <a:ln w="9525">
              <a:noFill/>
              <a:miter lim="800000"/>
              <a:headEnd/>
              <a:tailEnd/>
            </a:ln>
            <a:effectLst/>
          </p:spPr>
          <p:txBody>
            <a:bodyPr wrap="none">
              <a:spAutoFit/>
            </a:bodyPr>
            <a:lstStyle/>
            <a:p>
              <a:r>
                <a:rPr lang="en-US" dirty="0">
                  <a:solidFill>
                    <a:srgbClr val="FF0000"/>
                  </a:solidFill>
                </a:rPr>
                <a:t>4</a:t>
              </a:r>
            </a:p>
          </p:txBody>
        </p:sp>
        <p:sp>
          <p:nvSpPr>
            <p:cNvPr id="26" name="Text Box 23"/>
            <p:cNvSpPr txBox="1">
              <a:spLocks noChangeArrowheads="1"/>
            </p:cNvSpPr>
            <p:nvPr/>
          </p:nvSpPr>
          <p:spPr bwMode="auto">
            <a:xfrm>
              <a:off x="5181600" y="5867400"/>
              <a:ext cx="309700" cy="369332"/>
            </a:xfrm>
            <a:prstGeom prst="rect">
              <a:avLst/>
            </a:prstGeom>
            <a:noFill/>
            <a:ln w="9525">
              <a:noFill/>
              <a:miter lim="800000"/>
              <a:headEnd/>
              <a:tailEnd/>
            </a:ln>
            <a:effectLst/>
          </p:spPr>
          <p:txBody>
            <a:bodyPr wrap="none">
              <a:spAutoFit/>
            </a:bodyPr>
            <a:lstStyle/>
            <a:p>
              <a:r>
                <a:rPr lang="en-US" dirty="0">
                  <a:solidFill>
                    <a:srgbClr val="FF0000"/>
                  </a:solidFill>
                </a:rPr>
                <a:t>5</a:t>
              </a:r>
            </a:p>
          </p:txBody>
        </p:sp>
        <p:sp>
          <p:nvSpPr>
            <p:cNvPr id="27" name="Text Box 24"/>
            <p:cNvSpPr txBox="1">
              <a:spLocks noChangeArrowheads="1"/>
            </p:cNvSpPr>
            <p:nvPr/>
          </p:nvSpPr>
          <p:spPr bwMode="auto">
            <a:xfrm>
              <a:off x="6156325" y="5830888"/>
              <a:ext cx="309700" cy="369332"/>
            </a:xfrm>
            <a:prstGeom prst="rect">
              <a:avLst/>
            </a:prstGeom>
            <a:noFill/>
            <a:ln w="9525">
              <a:noFill/>
              <a:miter lim="800000"/>
              <a:headEnd/>
              <a:tailEnd/>
            </a:ln>
            <a:effectLst/>
          </p:spPr>
          <p:txBody>
            <a:bodyPr wrap="none">
              <a:spAutoFit/>
            </a:bodyPr>
            <a:lstStyle/>
            <a:p>
              <a:r>
                <a:rPr lang="en-US" dirty="0">
                  <a:solidFill>
                    <a:srgbClr val="FF0000"/>
                  </a:solidFill>
                </a:rPr>
                <a:t>6</a:t>
              </a:r>
            </a:p>
          </p:txBody>
        </p:sp>
        <p:sp>
          <p:nvSpPr>
            <p:cNvPr id="28" name="Text Box 25"/>
            <p:cNvSpPr txBox="1">
              <a:spLocks noChangeArrowheads="1"/>
            </p:cNvSpPr>
            <p:nvPr/>
          </p:nvSpPr>
          <p:spPr bwMode="auto">
            <a:xfrm>
              <a:off x="7092950" y="5805488"/>
              <a:ext cx="309700" cy="369332"/>
            </a:xfrm>
            <a:prstGeom prst="rect">
              <a:avLst/>
            </a:prstGeom>
            <a:noFill/>
            <a:ln w="9525">
              <a:noFill/>
              <a:miter lim="800000"/>
              <a:headEnd/>
              <a:tailEnd/>
            </a:ln>
            <a:effectLst/>
          </p:spPr>
          <p:txBody>
            <a:bodyPr wrap="none">
              <a:spAutoFit/>
            </a:bodyPr>
            <a:lstStyle/>
            <a:p>
              <a:r>
                <a:rPr lang="en-US" dirty="0">
                  <a:solidFill>
                    <a:srgbClr val="FF0000"/>
                  </a:solidFill>
                </a:rPr>
                <a:t>7</a:t>
              </a:r>
            </a:p>
          </p:txBody>
        </p:sp>
        <p:sp>
          <p:nvSpPr>
            <p:cNvPr id="29" name="Text Box 26"/>
            <p:cNvSpPr txBox="1">
              <a:spLocks noChangeArrowheads="1"/>
            </p:cNvSpPr>
            <p:nvPr/>
          </p:nvSpPr>
          <p:spPr bwMode="auto">
            <a:xfrm>
              <a:off x="838200" y="5105400"/>
              <a:ext cx="309700" cy="369332"/>
            </a:xfrm>
            <a:prstGeom prst="rect">
              <a:avLst/>
            </a:prstGeom>
            <a:noFill/>
            <a:ln w="9525">
              <a:noFill/>
              <a:miter lim="800000"/>
              <a:headEnd/>
              <a:tailEnd/>
            </a:ln>
            <a:effectLst/>
          </p:spPr>
          <p:txBody>
            <a:bodyPr wrap="none">
              <a:spAutoFit/>
            </a:bodyPr>
            <a:lstStyle/>
            <a:p>
              <a:r>
                <a:rPr lang="en-US" dirty="0">
                  <a:solidFill>
                    <a:srgbClr val="FF0000"/>
                  </a:solidFill>
                </a:rPr>
                <a:t>1</a:t>
              </a:r>
            </a:p>
          </p:txBody>
        </p:sp>
        <p:sp>
          <p:nvSpPr>
            <p:cNvPr id="30" name="Text Box 27"/>
            <p:cNvSpPr txBox="1">
              <a:spLocks noChangeArrowheads="1"/>
            </p:cNvSpPr>
            <p:nvPr/>
          </p:nvSpPr>
          <p:spPr bwMode="auto">
            <a:xfrm>
              <a:off x="838200" y="4343400"/>
              <a:ext cx="309700" cy="369332"/>
            </a:xfrm>
            <a:prstGeom prst="rect">
              <a:avLst/>
            </a:prstGeom>
            <a:noFill/>
            <a:ln w="9525">
              <a:noFill/>
              <a:miter lim="800000"/>
              <a:headEnd/>
              <a:tailEnd/>
            </a:ln>
            <a:effectLst/>
          </p:spPr>
          <p:txBody>
            <a:bodyPr wrap="none">
              <a:spAutoFit/>
            </a:bodyPr>
            <a:lstStyle/>
            <a:p>
              <a:r>
                <a:rPr lang="en-US" dirty="0">
                  <a:solidFill>
                    <a:srgbClr val="FF0000"/>
                  </a:solidFill>
                </a:rPr>
                <a:t>2</a:t>
              </a:r>
            </a:p>
          </p:txBody>
        </p:sp>
        <p:sp>
          <p:nvSpPr>
            <p:cNvPr id="31" name="Text Box 28"/>
            <p:cNvSpPr txBox="1">
              <a:spLocks noChangeArrowheads="1"/>
            </p:cNvSpPr>
            <p:nvPr/>
          </p:nvSpPr>
          <p:spPr bwMode="auto">
            <a:xfrm>
              <a:off x="822325" y="3544888"/>
              <a:ext cx="309700" cy="369332"/>
            </a:xfrm>
            <a:prstGeom prst="rect">
              <a:avLst/>
            </a:prstGeom>
            <a:noFill/>
            <a:ln w="9525">
              <a:noFill/>
              <a:miter lim="800000"/>
              <a:headEnd/>
              <a:tailEnd/>
            </a:ln>
            <a:effectLst/>
          </p:spPr>
          <p:txBody>
            <a:bodyPr wrap="none">
              <a:spAutoFit/>
            </a:bodyPr>
            <a:lstStyle/>
            <a:p>
              <a:r>
                <a:rPr lang="en-US" dirty="0">
                  <a:solidFill>
                    <a:srgbClr val="FF0000"/>
                  </a:solidFill>
                </a:rPr>
                <a:t>3</a:t>
              </a:r>
            </a:p>
          </p:txBody>
        </p:sp>
        <p:sp>
          <p:nvSpPr>
            <p:cNvPr id="32" name="Text Box 29"/>
            <p:cNvSpPr txBox="1">
              <a:spLocks noChangeArrowheads="1"/>
            </p:cNvSpPr>
            <p:nvPr/>
          </p:nvSpPr>
          <p:spPr bwMode="auto">
            <a:xfrm>
              <a:off x="822325" y="2859088"/>
              <a:ext cx="309700" cy="369332"/>
            </a:xfrm>
            <a:prstGeom prst="rect">
              <a:avLst/>
            </a:prstGeom>
            <a:noFill/>
            <a:ln w="9525">
              <a:noFill/>
              <a:miter lim="800000"/>
              <a:headEnd/>
              <a:tailEnd/>
            </a:ln>
            <a:effectLst/>
          </p:spPr>
          <p:txBody>
            <a:bodyPr wrap="none">
              <a:spAutoFit/>
            </a:bodyPr>
            <a:lstStyle/>
            <a:p>
              <a:r>
                <a:rPr lang="en-US" dirty="0">
                  <a:solidFill>
                    <a:srgbClr val="FF0000"/>
                  </a:solidFill>
                </a:rPr>
                <a:t>4</a:t>
              </a:r>
            </a:p>
          </p:txBody>
        </p:sp>
        <p:sp>
          <p:nvSpPr>
            <p:cNvPr id="33" name="Text Box 30"/>
            <p:cNvSpPr txBox="1">
              <a:spLocks noChangeArrowheads="1"/>
            </p:cNvSpPr>
            <p:nvPr/>
          </p:nvSpPr>
          <p:spPr bwMode="auto">
            <a:xfrm>
              <a:off x="822325" y="2020888"/>
              <a:ext cx="309700" cy="369332"/>
            </a:xfrm>
            <a:prstGeom prst="rect">
              <a:avLst/>
            </a:prstGeom>
            <a:noFill/>
            <a:ln w="9525">
              <a:noFill/>
              <a:miter lim="800000"/>
              <a:headEnd/>
              <a:tailEnd/>
            </a:ln>
            <a:effectLst/>
          </p:spPr>
          <p:txBody>
            <a:bodyPr wrap="none">
              <a:spAutoFit/>
            </a:bodyPr>
            <a:lstStyle/>
            <a:p>
              <a:r>
                <a:rPr lang="en-US" dirty="0">
                  <a:solidFill>
                    <a:srgbClr val="FF0000"/>
                  </a:solidFill>
                </a:rPr>
                <a:t>5</a:t>
              </a:r>
            </a:p>
          </p:txBody>
        </p:sp>
        <p:sp>
          <p:nvSpPr>
            <p:cNvPr id="34" name="AutoShape 31"/>
            <p:cNvSpPr>
              <a:spLocks noChangeArrowheads="1"/>
            </p:cNvSpPr>
            <p:nvPr/>
          </p:nvSpPr>
          <p:spPr bwMode="auto">
            <a:xfrm>
              <a:off x="152400" y="4648200"/>
              <a:ext cx="485775" cy="976313"/>
            </a:xfrm>
            <a:prstGeom prst="up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n-US"/>
            </a:p>
          </p:txBody>
        </p:sp>
        <p:sp>
          <p:nvSpPr>
            <p:cNvPr id="35" name="Text Box 32"/>
            <p:cNvSpPr txBox="1">
              <a:spLocks noChangeArrowheads="1"/>
            </p:cNvSpPr>
            <p:nvPr/>
          </p:nvSpPr>
          <p:spPr bwMode="auto">
            <a:xfrm rot="16162506">
              <a:off x="-508205" y="3190359"/>
              <a:ext cx="1473609" cy="369332"/>
            </a:xfrm>
            <a:prstGeom prst="rect">
              <a:avLst/>
            </a:prstGeom>
            <a:noFill/>
            <a:ln w="9525">
              <a:noFill/>
              <a:miter lim="800000"/>
              <a:headEnd/>
              <a:tailEnd/>
            </a:ln>
            <a:effectLst/>
          </p:spPr>
          <p:txBody>
            <a:bodyPr wrap="none">
              <a:spAutoFit/>
            </a:bodyPr>
            <a:lstStyle/>
            <a:p>
              <a:r>
                <a:rPr lang="en-US">
                  <a:solidFill>
                    <a:srgbClr val="FF0000"/>
                  </a:solidFill>
                </a:rPr>
                <a:t>STAFF REQD.</a:t>
              </a:r>
              <a:endParaRPr lang="en-US"/>
            </a:p>
          </p:txBody>
        </p:sp>
      </p:grpSp>
      <p:sp>
        <p:nvSpPr>
          <p:cNvPr id="36" name="Content Placeholder 2">
            <a:extLst>
              <a:ext uri="{FF2B5EF4-FFF2-40B4-BE49-F238E27FC236}">
                <a16:creationId xmlns:a16="http://schemas.microsoft.com/office/drawing/2014/main" id="{1072A0E9-A29F-4BC5-B607-5C189A313B9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9770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 clashes</a:t>
            </a:r>
          </a:p>
        </p:txBody>
      </p:sp>
      <p:sp>
        <p:nvSpPr>
          <p:cNvPr id="3" name="Content Placeholder 2"/>
          <p:cNvSpPr>
            <a:spLocks noGrp="1"/>
          </p:cNvSpPr>
          <p:nvPr>
            <p:ph idx="1"/>
          </p:nvPr>
        </p:nvSpPr>
        <p:spPr>
          <a:xfrm>
            <a:off x="581192" y="1983015"/>
            <a:ext cx="11064708" cy="4195716"/>
          </a:xfrm>
        </p:spPr>
        <p:txBody>
          <a:bodyPr>
            <a:noAutofit/>
          </a:bodyPr>
          <a:lstStyle/>
          <a:p>
            <a:pPr marL="0" indent="0">
              <a:buNone/>
            </a:pPr>
            <a:r>
              <a:rPr lang="en-US" sz="2200" dirty="0"/>
              <a:t>can be resolved by:</a:t>
            </a:r>
            <a:br>
              <a:rPr lang="en-US" sz="2200" dirty="0"/>
            </a:br>
            <a:endParaRPr lang="en-US" sz="2200" dirty="0"/>
          </a:p>
          <a:p>
            <a:pPr>
              <a:buFont typeface="Wingdings" panose="05000000000000000000" pitchFamily="2" charset="2"/>
              <a:buChar char="q"/>
            </a:pPr>
            <a:r>
              <a:rPr lang="en-US" sz="2200" dirty="0"/>
              <a:t>delaying one of the activities</a:t>
            </a:r>
          </a:p>
          <a:p>
            <a:pPr lvl="1"/>
            <a:r>
              <a:rPr lang="en-US" sz="2200" dirty="0">
                <a:solidFill>
                  <a:srgbClr val="7030A0"/>
                </a:solidFill>
              </a:rPr>
              <a:t>taking advantage of float to change start date</a:t>
            </a:r>
          </a:p>
          <a:p>
            <a:pPr lvl="1"/>
            <a:r>
              <a:rPr lang="en-US" sz="2200" dirty="0"/>
              <a:t>delaying start of one activity until finish of the other activity that resource is being used on - puts back project completion</a:t>
            </a:r>
            <a:br>
              <a:rPr lang="en-US" sz="2200" dirty="0"/>
            </a:br>
            <a:endParaRPr lang="en-US" sz="2200" dirty="0"/>
          </a:p>
          <a:p>
            <a:pPr>
              <a:buFont typeface="Wingdings" panose="05000000000000000000" pitchFamily="2" charset="2"/>
              <a:buChar char="q"/>
            </a:pPr>
            <a:r>
              <a:rPr lang="en-US" sz="2200" dirty="0"/>
              <a:t>moving resource from a non-critical activity</a:t>
            </a:r>
          </a:p>
          <a:p>
            <a:pPr>
              <a:buFont typeface="Wingdings" panose="05000000000000000000" pitchFamily="2" charset="2"/>
              <a:buChar char="q"/>
            </a:pPr>
            <a:r>
              <a:rPr lang="en-US" sz="2200" dirty="0"/>
              <a:t>bringing in additional resource - increases costs</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6</a:t>
            </a:fld>
            <a:endParaRPr lang="en-US" sz="1400" b="1" dirty="0"/>
          </a:p>
        </p:txBody>
      </p:sp>
      <p:sp>
        <p:nvSpPr>
          <p:cNvPr id="5" name="Content Placeholder 2">
            <a:extLst>
              <a:ext uri="{FF2B5EF4-FFF2-40B4-BE49-F238E27FC236}">
                <a16:creationId xmlns:a16="http://schemas.microsoft.com/office/drawing/2014/main" id="{F8A1029E-5D56-4655-A3EB-A51D84358F3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6697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Prioritizing activities</a:t>
            </a:r>
          </a:p>
        </p:txBody>
      </p:sp>
      <p:sp>
        <p:nvSpPr>
          <p:cNvPr id="3" name="Content Placeholder 2"/>
          <p:cNvSpPr>
            <a:spLocks noGrp="1"/>
          </p:cNvSpPr>
          <p:nvPr>
            <p:ph idx="1"/>
          </p:nvPr>
        </p:nvSpPr>
        <p:spPr>
          <a:xfrm>
            <a:off x="581192" y="1983015"/>
            <a:ext cx="11064708" cy="4417785"/>
          </a:xfrm>
        </p:spPr>
        <p:txBody>
          <a:bodyPr>
            <a:noAutofit/>
          </a:bodyPr>
          <a:lstStyle/>
          <a:p>
            <a:pPr marL="0" indent="0">
              <a:buNone/>
            </a:pPr>
            <a:r>
              <a:rPr lang="en-US" sz="2100" dirty="0"/>
              <a:t>There are two main ways of doing this:</a:t>
            </a:r>
          </a:p>
          <a:p>
            <a:pPr>
              <a:buFont typeface="Wingdings" panose="05000000000000000000" pitchFamily="2" charset="2"/>
              <a:buChar char="q"/>
            </a:pPr>
            <a:r>
              <a:rPr lang="en-US" sz="2100" dirty="0">
                <a:solidFill>
                  <a:srgbClr val="C00000"/>
                </a:solidFill>
              </a:rPr>
              <a:t>Total float priority: </a:t>
            </a:r>
            <a:r>
              <a:rPr lang="en-US" sz="2100" dirty="0"/>
              <a:t>those with the </a:t>
            </a:r>
            <a:r>
              <a:rPr lang="en-US" sz="2100" dirty="0">
                <a:solidFill>
                  <a:srgbClr val="7030A0"/>
                </a:solidFill>
              </a:rPr>
              <a:t>smallest float </a:t>
            </a:r>
            <a:r>
              <a:rPr lang="en-US" sz="2100" dirty="0"/>
              <a:t>have the highest priority</a:t>
            </a:r>
          </a:p>
          <a:p>
            <a:pPr>
              <a:buFont typeface="Wingdings" panose="05000000000000000000" pitchFamily="2" charset="2"/>
              <a:buChar char="q"/>
            </a:pPr>
            <a:r>
              <a:rPr lang="en-US" sz="2100" dirty="0">
                <a:solidFill>
                  <a:srgbClr val="C00000"/>
                </a:solidFill>
              </a:rPr>
              <a:t>Ordered list priority: </a:t>
            </a:r>
            <a:r>
              <a:rPr lang="en-US" sz="2100" dirty="0"/>
              <a:t>this takes account of the </a:t>
            </a:r>
            <a:r>
              <a:rPr lang="en-US" sz="2100" dirty="0">
                <a:solidFill>
                  <a:srgbClr val="7030A0"/>
                </a:solidFill>
              </a:rPr>
              <a:t>duration</a:t>
            </a:r>
            <a:r>
              <a:rPr lang="en-US" sz="2100" dirty="0"/>
              <a:t> of the activity as well as the </a:t>
            </a:r>
            <a:r>
              <a:rPr lang="en-US" sz="2100" dirty="0">
                <a:solidFill>
                  <a:srgbClr val="7030A0"/>
                </a:solidFill>
              </a:rPr>
              <a:t>float</a:t>
            </a:r>
            <a:br>
              <a:rPr lang="en-US" sz="2100" dirty="0"/>
            </a:br>
            <a:endParaRPr lang="en-US" sz="2100" dirty="0"/>
          </a:p>
          <a:p>
            <a:pPr marL="0" indent="0">
              <a:buNone/>
            </a:pPr>
            <a:r>
              <a:rPr lang="en-US" sz="2100" u="sng" dirty="0"/>
              <a:t>Burman’s priority list:</a:t>
            </a:r>
            <a:r>
              <a:rPr lang="en-US" sz="2100" dirty="0"/>
              <a:t> </a:t>
            </a:r>
          </a:p>
          <a:p>
            <a:pPr marL="0" indent="0">
              <a:buNone/>
            </a:pPr>
            <a:r>
              <a:rPr lang="en-US" sz="2100" dirty="0"/>
              <a:t>1.   Shortest critical activities (no float, small duration)</a:t>
            </a:r>
          </a:p>
          <a:p>
            <a:pPr marL="0" indent="0">
              <a:buNone/>
            </a:pPr>
            <a:r>
              <a:rPr lang="en-US" sz="2100" dirty="0"/>
              <a:t>2.   Other critical activities (no float, other duration)</a:t>
            </a:r>
          </a:p>
          <a:p>
            <a:pPr marL="0" indent="0">
              <a:buNone/>
            </a:pPr>
            <a:r>
              <a:rPr lang="en-US" sz="2100" dirty="0"/>
              <a:t>3.   Shortest non-critical activities (have float, but small duration)</a:t>
            </a:r>
          </a:p>
          <a:p>
            <a:pPr marL="0" indent="0">
              <a:buNone/>
            </a:pPr>
            <a:r>
              <a:rPr lang="en-US" sz="2100" dirty="0"/>
              <a:t>4.   Non-critical activities with least float</a:t>
            </a:r>
          </a:p>
          <a:p>
            <a:pPr marL="0" indent="0">
              <a:buNone/>
            </a:pPr>
            <a:r>
              <a:rPr lang="en-US" sz="2100" dirty="0"/>
              <a:t>5.   Non-critical activities</a:t>
            </a:r>
            <a:endParaRPr lang="en-US" sz="2200" dirty="0"/>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7</a:t>
            </a:fld>
            <a:endParaRPr lang="en-US" sz="1400" b="1" dirty="0"/>
          </a:p>
        </p:txBody>
      </p:sp>
      <p:sp>
        <p:nvSpPr>
          <p:cNvPr id="5" name="Content Placeholder 2">
            <a:extLst>
              <a:ext uri="{FF2B5EF4-FFF2-40B4-BE49-F238E27FC236}">
                <a16:creationId xmlns:a16="http://schemas.microsoft.com/office/drawing/2014/main" id="{8DB0DAAF-8CD4-4781-89D8-742BA51929D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9131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Resources usage</a:t>
            </a:r>
          </a:p>
        </p:txBody>
      </p:sp>
      <p:sp>
        <p:nvSpPr>
          <p:cNvPr id="3" name="Content Placeholder 2"/>
          <p:cNvSpPr>
            <a:spLocks noGrp="1"/>
          </p:cNvSpPr>
          <p:nvPr>
            <p:ph idx="1"/>
          </p:nvPr>
        </p:nvSpPr>
        <p:spPr>
          <a:xfrm>
            <a:off x="581192" y="2178958"/>
            <a:ext cx="11064708" cy="2379979"/>
          </a:xfrm>
        </p:spPr>
        <p:txBody>
          <a:bodyPr>
            <a:noAutofit/>
          </a:bodyPr>
          <a:lstStyle/>
          <a:p>
            <a:r>
              <a:rPr lang="en-US" sz="2200" dirty="0"/>
              <a:t>Need to maximize % usage of resources, i.e. reduce idle periods between tasks</a:t>
            </a:r>
          </a:p>
          <a:p>
            <a:r>
              <a:rPr lang="en-US" sz="2200" dirty="0"/>
              <a:t>Need to balance costs against early completion date (</a:t>
            </a:r>
            <a:r>
              <a:rPr lang="en-US" sz="2200" dirty="0">
                <a:solidFill>
                  <a:srgbClr val="7030A0"/>
                </a:solidFill>
              </a:rPr>
              <a:t>early completion may expensive</a:t>
            </a:r>
            <a:r>
              <a:rPr lang="en-US" sz="2200" dirty="0"/>
              <a:t>)</a:t>
            </a:r>
          </a:p>
          <a:p>
            <a:r>
              <a:rPr lang="en-US" sz="2200" dirty="0"/>
              <a:t>Need to </a:t>
            </a:r>
            <a:r>
              <a:rPr lang="en-US" sz="2200" dirty="0">
                <a:solidFill>
                  <a:srgbClr val="7030A0"/>
                </a:solidFill>
              </a:rPr>
              <a:t>allow for contingency </a:t>
            </a:r>
            <a:r>
              <a:rPr lang="en-US" sz="2200" dirty="0"/>
              <a:t>(a future event or circumstance that is possible but cannot be predicted with certainty)</a:t>
            </a:r>
          </a:p>
          <a:p>
            <a:pPr marL="0" indent="0">
              <a:buNone/>
            </a:pPr>
            <a:endParaRPr lang="en-US" sz="2200" dirty="0"/>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8</a:t>
            </a:fld>
            <a:endParaRPr lang="en-US" sz="1400" b="1" dirty="0"/>
          </a:p>
        </p:txBody>
      </p:sp>
      <p:sp>
        <p:nvSpPr>
          <p:cNvPr id="5" name="Content Placeholder 2">
            <a:extLst>
              <a:ext uri="{FF2B5EF4-FFF2-40B4-BE49-F238E27FC236}">
                <a16:creationId xmlns:a16="http://schemas.microsoft.com/office/drawing/2014/main" id="{48A5EB8D-A6A1-4896-A994-B80C6D57F96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4663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Critical path</a:t>
            </a:r>
          </a:p>
        </p:txBody>
      </p:sp>
      <p:sp>
        <p:nvSpPr>
          <p:cNvPr id="3" name="Content Placeholder 2"/>
          <p:cNvSpPr>
            <a:spLocks noGrp="1"/>
          </p:cNvSpPr>
          <p:nvPr>
            <p:ph idx="1"/>
          </p:nvPr>
        </p:nvSpPr>
        <p:spPr>
          <a:xfrm>
            <a:off x="581192" y="2178959"/>
            <a:ext cx="11064708" cy="2549796"/>
          </a:xfrm>
        </p:spPr>
        <p:txBody>
          <a:bodyPr>
            <a:noAutofit/>
          </a:bodyPr>
          <a:lstStyle/>
          <a:p>
            <a:r>
              <a:rPr lang="en-US" sz="2200" dirty="0"/>
              <a:t>Scheduling resources can create new dependencies between activities (critical path). Delaying the start of an activity because of lack of resources will cause that activity to become critical this </a:t>
            </a:r>
            <a:r>
              <a:rPr lang="en-US" sz="2200" dirty="0">
                <a:solidFill>
                  <a:srgbClr val="FF0000"/>
                </a:solidFill>
              </a:rPr>
              <a:t>uses up its float</a:t>
            </a:r>
            <a:r>
              <a:rPr lang="en-US" sz="2200" dirty="0"/>
              <a:t>.</a:t>
            </a:r>
          </a:p>
          <a:p>
            <a:r>
              <a:rPr lang="en-US" sz="2200" dirty="0"/>
              <a:t>Furthermore, a delay in completing one activity can delay the availability of a resource required for a later activity. </a:t>
            </a:r>
          </a:p>
          <a:p>
            <a:endParaRPr lang="en-US" sz="2200" dirty="0"/>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9</a:t>
            </a:fld>
            <a:endParaRPr lang="en-US" sz="1400" b="1" dirty="0"/>
          </a:p>
        </p:txBody>
      </p:sp>
      <p:sp>
        <p:nvSpPr>
          <p:cNvPr id="5" name="Content Placeholder 2">
            <a:extLst>
              <a:ext uri="{FF2B5EF4-FFF2-40B4-BE49-F238E27FC236}">
                <a16:creationId xmlns:a16="http://schemas.microsoft.com/office/drawing/2014/main" id="{ACAE50AE-3D1A-44D5-B87F-1E1473F8572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85499339"/>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1114</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Gill Sans MT</vt:lpstr>
      <vt:lpstr>Wingdings</vt:lpstr>
      <vt:lpstr>Wingdings 2</vt:lpstr>
      <vt:lpstr>Dividend</vt:lpstr>
      <vt:lpstr>PowerPoint Presentation</vt:lpstr>
      <vt:lpstr>Resource  allocation</vt:lpstr>
      <vt:lpstr>The nature of Resource</vt:lpstr>
      <vt:lpstr>The nature of Resource</vt:lpstr>
      <vt:lpstr>Resource allocation</vt:lpstr>
      <vt:lpstr>Resource clashes</vt:lpstr>
      <vt:lpstr>Prioritizing activities</vt:lpstr>
      <vt:lpstr>Resources usage</vt:lpstr>
      <vt:lpstr>Critical path</vt:lpstr>
      <vt:lpstr>Allocating individuals to activities</vt:lpstr>
      <vt:lpstr>Allocating individuals to activities</vt:lpstr>
      <vt:lpstr>Cost schedule</vt:lpstr>
      <vt:lpstr>Balancing concerns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SDPM - Ch.08 - Resource Allocation</dc:title>
  <dc:subject>Software Development Project Management</dc:subject>
  <dc:creator>M. Mahmudul Hasan</dc:creator>
  <cp:lastModifiedBy>M. Mahmudul Hasan</cp:lastModifiedBy>
  <cp:revision>157</cp:revision>
  <dcterms:created xsi:type="dcterms:W3CDTF">2019-05-13T08:37:20Z</dcterms:created>
  <dcterms:modified xsi:type="dcterms:W3CDTF">2019-11-17T03:43:11Z</dcterms:modified>
</cp:coreProperties>
</file>