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4"/>
  </p:notesMasterIdLst>
  <p:sldIdLst>
    <p:sldId id="256" r:id="rId2"/>
    <p:sldId id="258" r:id="rId3"/>
    <p:sldId id="260" r:id="rId4"/>
    <p:sldId id="262" r:id="rId5"/>
    <p:sldId id="259" r:id="rId6"/>
    <p:sldId id="263" r:id="rId7"/>
    <p:sldId id="261" r:id="rId8"/>
    <p:sldId id="264" r:id="rId9"/>
    <p:sldId id="265" r:id="rId10"/>
    <p:sldId id="266" r:id="rId11"/>
    <p:sldId id="267" r:id="rId12"/>
    <p:sldId id="269" r:id="rId13"/>
    <p:sldId id="272" r:id="rId14"/>
    <p:sldId id="270" r:id="rId15"/>
    <p:sldId id="271" r:id="rId16"/>
    <p:sldId id="273" r:id="rId17"/>
    <p:sldId id="274" r:id="rId18"/>
    <p:sldId id="275" r:id="rId19"/>
    <p:sldId id="276" r:id="rId20"/>
    <p:sldId id="277" r:id="rId21"/>
    <p:sldId id="278" r:id="rId22"/>
    <p:sldId id="279" r:id="rId23"/>
    <p:sldId id="280" r:id="rId24"/>
    <p:sldId id="281" r:id="rId25"/>
    <p:sldId id="283" r:id="rId26"/>
    <p:sldId id="284" r:id="rId27"/>
    <p:sldId id="285" r:id="rId28"/>
    <p:sldId id="286" r:id="rId29"/>
    <p:sldId id="287" r:id="rId30"/>
    <p:sldId id="288" r:id="rId31"/>
    <p:sldId id="289" r:id="rId32"/>
    <p:sldId id="29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19/11/2019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11/19/2019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11/19/2019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11/19/2019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11/19/2019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11/19/2019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871505" y="1407603"/>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Development project management</a:t>
            </a:r>
          </a:p>
          <a:p>
            <a:pPr marL="0" indent="0" algn="ctr">
              <a:buFont typeface="Wingdings 2" panose="05020102010507070707" pitchFamily="18" charset="2"/>
              <a:buNone/>
            </a:pPr>
            <a:r>
              <a:rPr lang="en-US" sz="2400" cap="all" dirty="0">
                <a:solidFill>
                  <a:srgbClr val="FFFFFF"/>
                </a:solidFill>
              </a:rPr>
              <a:t>CSC 4125</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678366"/>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dirty="0">
                <a:solidFill>
                  <a:srgbClr val="C00000"/>
                </a:solidFill>
              </a:rPr>
              <a:t>Chapter 9</a:t>
            </a:r>
            <a:br>
              <a:rPr lang="en-US" sz="2500" dirty="0">
                <a:solidFill>
                  <a:srgbClr val="C00000"/>
                </a:solidFill>
              </a:rPr>
            </a:br>
            <a:br>
              <a:rPr lang="en-US" sz="2500" dirty="0">
                <a:solidFill>
                  <a:srgbClr val="0070C0"/>
                </a:solidFill>
              </a:rPr>
            </a:br>
            <a:r>
              <a:rPr lang="en-US" sz="2900" dirty="0">
                <a:solidFill>
                  <a:srgbClr val="0070C0"/>
                </a:solidFill>
              </a:rPr>
              <a:t>risk management</a:t>
            </a:r>
            <a:endParaRPr lang="en-US" sz="2500" dirty="0">
              <a:solidFill>
                <a:srgbClr val="0070C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Assessing  risk  impact</a:t>
            </a:r>
          </a:p>
        </p:txBody>
      </p:sp>
      <p:sp>
        <p:nvSpPr>
          <p:cNvPr id="3" name="Content Placeholder 2"/>
          <p:cNvSpPr>
            <a:spLocks noGrp="1"/>
          </p:cNvSpPr>
          <p:nvPr>
            <p:ph idx="1"/>
          </p:nvPr>
        </p:nvSpPr>
        <p:spPr>
          <a:xfrm>
            <a:off x="482600" y="2022204"/>
            <a:ext cx="11315700" cy="4378596"/>
          </a:xfrm>
        </p:spPr>
        <p:txBody>
          <a:bodyPr>
            <a:noAutofit/>
          </a:bodyPr>
          <a:lstStyle/>
          <a:p>
            <a:pPr indent="0">
              <a:lnSpc>
                <a:spcPct val="120000"/>
              </a:lnSpc>
              <a:spcBef>
                <a:spcPts val="0"/>
              </a:spcBef>
              <a:buNone/>
            </a:pPr>
            <a:r>
              <a:rPr lang="en-US" sz="2000" dirty="0">
                <a:solidFill>
                  <a:srgbClr val="000000"/>
                </a:solidFill>
                <a:latin typeface="+mj-lt"/>
                <a:cs typeface="Times New Roman" pitchFamily="18" charset="0"/>
              </a:rPr>
              <a:t>Assume that the software team defines a project risk in the following manner:</a:t>
            </a:r>
            <a:br>
              <a:rPr lang="en-US" sz="2000" dirty="0">
                <a:solidFill>
                  <a:srgbClr val="000000"/>
                </a:solidFill>
                <a:latin typeface="+mj-lt"/>
                <a:cs typeface="Times New Roman" pitchFamily="18" charset="0"/>
              </a:rPr>
            </a:br>
            <a:br>
              <a:rPr lang="en-US" sz="2000" dirty="0">
                <a:solidFill>
                  <a:srgbClr val="000000"/>
                </a:solidFill>
                <a:latin typeface="+mj-lt"/>
                <a:cs typeface="Times New Roman" pitchFamily="18" charset="0"/>
              </a:rPr>
            </a:br>
            <a:r>
              <a:rPr lang="en-US" sz="2000" i="1" dirty="0">
                <a:solidFill>
                  <a:srgbClr val="C00000"/>
                </a:solidFill>
                <a:latin typeface="+mj-lt"/>
                <a:cs typeface="Times New Roman" pitchFamily="18" charset="0"/>
              </a:rPr>
              <a:t>Risk identification.</a:t>
            </a:r>
            <a:r>
              <a:rPr lang="en-US" sz="2000" dirty="0">
                <a:solidFill>
                  <a:srgbClr val="C00000"/>
                </a:solidFill>
                <a:latin typeface="+mj-lt"/>
                <a:cs typeface="Times New Roman" pitchFamily="18" charset="0"/>
              </a:rPr>
              <a:t> </a:t>
            </a:r>
            <a:r>
              <a:rPr lang="en-US" sz="2000" dirty="0">
                <a:solidFill>
                  <a:srgbClr val="000000"/>
                </a:solidFill>
                <a:latin typeface="+mj-lt"/>
                <a:cs typeface="Times New Roman" pitchFamily="18" charset="0"/>
              </a:rPr>
              <a:t> Only 70% of the software components scheduled for reuse will, in fact, be integrated into the application. The remaining functionality will have to be custom developed.</a:t>
            </a:r>
          </a:p>
          <a:p>
            <a:pPr>
              <a:lnSpc>
                <a:spcPct val="120000"/>
              </a:lnSpc>
              <a:spcBef>
                <a:spcPts val="0"/>
              </a:spcBef>
              <a:buNone/>
            </a:pPr>
            <a:r>
              <a:rPr lang="en-US" sz="2000" dirty="0">
                <a:solidFill>
                  <a:srgbClr val="C00000"/>
                </a:solidFill>
                <a:latin typeface="+mj-lt"/>
                <a:cs typeface="Times New Roman" pitchFamily="18" charset="0"/>
              </a:rPr>
              <a:t>	</a:t>
            </a:r>
            <a:r>
              <a:rPr lang="en-US" sz="2000" i="1" dirty="0">
                <a:solidFill>
                  <a:srgbClr val="C00000"/>
                </a:solidFill>
                <a:latin typeface="+mj-lt"/>
                <a:cs typeface="Times New Roman" pitchFamily="18" charset="0"/>
              </a:rPr>
              <a:t>Risk probability.</a:t>
            </a:r>
            <a:r>
              <a:rPr lang="en-US" sz="2000" dirty="0">
                <a:solidFill>
                  <a:srgbClr val="C00000"/>
                </a:solidFill>
                <a:latin typeface="+mj-lt"/>
                <a:cs typeface="Times New Roman" pitchFamily="18" charset="0"/>
              </a:rPr>
              <a:t>  </a:t>
            </a:r>
            <a:r>
              <a:rPr lang="en-US" sz="2000" dirty="0">
                <a:solidFill>
                  <a:schemeClr val="tx1"/>
                </a:solidFill>
                <a:latin typeface="+mj-lt"/>
                <a:cs typeface="Times New Roman" pitchFamily="18" charset="0"/>
              </a:rPr>
              <a:t>80% (likely). </a:t>
            </a:r>
          </a:p>
          <a:p>
            <a:pPr algn="just">
              <a:lnSpc>
                <a:spcPct val="120000"/>
              </a:lnSpc>
              <a:spcBef>
                <a:spcPts val="0"/>
              </a:spcBef>
              <a:buNone/>
            </a:pPr>
            <a:r>
              <a:rPr lang="en-US" sz="2000" dirty="0">
                <a:solidFill>
                  <a:srgbClr val="000000"/>
                </a:solidFill>
                <a:latin typeface="+mj-lt"/>
                <a:cs typeface="Times New Roman" pitchFamily="18" charset="0"/>
              </a:rPr>
              <a:t>	</a:t>
            </a:r>
            <a:r>
              <a:rPr lang="en-US" sz="2000" i="1" dirty="0">
                <a:solidFill>
                  <a:srgbClr val="C00000"/>
                </a:solidFill>
                <a:latin typeface="+mj-lt"/>
                <a:cs typeface="Times New Roman" pitchFamily="18" charset="0"/>
              </a:rPr>
              <a:t>Risk impact.</a:t>
            </a:r>
            <a:r>
              <a:rPr lang="en-US" sz="2000" dirty="0">
                <a:solidFill>
                  <a:srgbClr val="C00000"/>
                </a:solidFill>
                <a:latin typeface="+mj-lt"/>
                <a:cs typeface="Times New Roman" pitchFamily="18" charset="0"/>
              </a:rPr>
              <a:t> </a:t>
            </a:r>
            <a:r>
              <a:rPr lang="en-US" sz="2000" dirty="0">
                <a:solidFill>
                  <a:srgbClr val="000000"/>
                </a:solidFill>
                <a:latin typeface="+mj-lt"/>
                <a:cs typeface="Times New Roman" pitchFamily="18" charset="0"/>
              </a:rPr>
              <a:t>60 reusable software components were planned. If only 70 percent can be used, 18 components would have to be developed from scratch (in addition to other custom software that has been scheduled for development). Since the average component is 100 LOC and local data indicate that the software engineering cost for each LOC is $14.00, the overall cost (impact) to develop the components would be 18 </a:t>
            </a:r>
            <a:r>
              <a:rPr lang="en-US" sz="2000" dirty="0">
                <a:solidFill>
                  <a:srgbClr val="000000"/>
                </a:solidFill>
                <a:latin typeface="+mj-lt"/>
                <a:cs typeface="Arial" charset="0"/>
              </a:rPr>
              <a:t>x</a:t>
            </a:r>
            <a:r>
              <a:rPr lang="en-US" sz="2000" dirty="0">
                <a:solidFill>
                  <a:srgbClr val="000000"/>
                </a:solidFill>
                <a:latin typeface="+mj-lt"/>
                <a:cs typeface="Times New Roman" pitchFamily="18" charset="0"/>
              </a:rPr>
              <a:t> 100 </a:t>
            </a:r>
            <a:r>
              <a:rPr lang="en-US" sz="2000" dirty="0">
                <a:solidFill>
                  <a:srgbClr val="000000"/>
                </a:solidFill>
                <a:latin typeface="+mj-lt"/>
                <a:cs typeface="Arial" charset="0"/>
              </a:rPr>
              <a:t>x</a:t>
            </a:r>
            <a:r>
              <a:rPr lang="en-US" sz="2000" dirty="0">
                <a:solidFill>
                  <a:srgbClr val="000000"/>
                </a:solidFill>
                <a:latin typeface="+mj-lt"/>
                <a:cs typeface="Times New Roman" pitchFamily="18" charset="0"/>
              </a:rPr>
              <a:t> 14 = $25,200. 	</a:t>
            </a:r>
          </a:p>
          <a:p>
            <a:pPr>
              <a:lnSpc>
                <a:spcPct val="120000"/>
              </a:lnSpc>
              <a:spcBef>
                <a:spcPts val="0"/>
              </a:spcBef>
              <a:buNone/>
            </a:pPr>
            <a:r>
              <a:rPr lang="en-US" sz="2000" dirty="0">
                <a:solidFill>
                  <a:srgbClr val="000000"/>
                </a:solidFill>
                <a:latin typeface="+mj-lt"/>
                <a:cs typeface="Times New Roman" pitchFamily="18" charset="0"/>
              </a:rPr>
              <a:t>	</a:t>
            </a:r>
            <a:r>
              <a:rPr lang="en-US" sz="2000" i="1" dirty="0">
                <a:solidFill>
                  <a:srgbClr val="C00000"/>
                </a:solidFill>
                <a:latin typeface="+mj-lt"/>
                <a:cs typeface="Times New Roman" pitchFamily="18" charset="0"/>
              </a:rPr>
              <a:t>Risk exposure</a:t>
            </a:r>
            <a:r>
              <a:rPr lang="en-US" sz="2000" i="1" dirty="0">
                <a:solidFill>
                  <a:srgbClr val="000000"/>
                </a:solidFill>
                <a:latin typeface="+mj-lt"/>
                <a:cs typeface="Times New Roman" pitchFamily="18" charset="0"/>
              </a:rPr>
              <a:t>.</a:t>
            </a:r>
            <a:r>
              <a:rPr lang="en-US" sz="2000" dirty="0">
                <a:solidFill>
                  <a:srgbClr val="000000"/>
                </a:solidFill>
                <a:latin typeface="+mj-lt"/>
                <a:cs typeface="Times New Roman" pitchFamily="18" charset="0"/>
              </a:rPr>
              <a:t>  </a:t>
            </a:r>
            <a:r>
              <a:rPr lang="en-US" sz="2000" i="1" dirty="0">
                <a:solidFill>
                  <a:srgbClr val="000000"/>
                </a:solidFill>
                <a:latin typeface="+mj-lt"/>
                <a:cs typeface="Times New Roman" pitchFamily="18" charset="0"/>
              </a:rPr>
              <a:t>RE </a:t>
            </a:r>
            <a:r>
              <a:rPr lang="en-US" sz="2000" dirty="0">
                <a:solidFill>
                  <a:srgbClr val="000000"/>
                </a:solidFill>
                <a:latin typeface="+mj-lt"/>
                <a:cs typeface="Times New Roman" pitchFamily="18" charset="0"/>
              </a:rPr>
              <a:t>= 0.80 </a:t>
            </a:r>
            <a:r>
              <a:rPr lang="en-US" sz="2000" dirty="0">
                <a:solidFill>
                  <a:srgbClr val="000000"/>
                </a:solidFill>
                <a:latin typeface="+mj-lt"/>
                <a:cs typeface="Arial" charset="0"/>
              </a:rPr>
              <a:t>x</a:t>
            </a:r>
            <a:r>
              <a:rPr lang="en-US" sz="2000" dirty="0">
                <a:solidFill>
                  <a:srgbClr val="000000"/>
                </a:solidFill>
                <a:latin typeface="+mj-lt"/>
                <a:cs typeface="Times New Roman" pitchFamily="18" charset="0"/>
              </a:rPr>
              <a:t> 25,200 ~ $20,200.</a:t>
            </a:r>
            <a:endParaRPr lang="en-US" sz="2000" dirty="0">
              <a:latin typeface="+mj-lt"/>
            </a:endParaRP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10</a:t>
            </a:fld>
            <a:endParaRPr lang="en-US" sz="1400" b="1" dirty="0"/>
          </a:p>
        </p:txBody>
      </p:sp>
      <p:sp>
        <p:nvSpPr>
          <p:cNvPr id="5" name="Content Placeholder 2">
            <a:extLst>
              <a:ext uri="{FF2B5EF4-FFF2-40B4-BE49-F238E27FC236}">
                <a16:creationId xmlns:a16="http://schemas.microsoft.com/office/drawing/2014/main" id="{4AD6C51C-156B-44FC-B308-2C2586080F94}"/>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38795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assessment</a:t>
            </a:r>
          </a:p>
        </p:txBody>
      </p:sp>
      <p:sp>
        <p:nvSpPr>
          <p:cNvPr id="3" name="Content Placeholder 2"/>
          <p:cNvSpPr>
            <a:spLocks noGrp="1"/>
          </p:cNvSpPr>
          <p:nvPr>
            <p:ph idx="1"/>
          </p:nvPr>
        </p:nvSpPr>
        <p:spPr>
          <a:xfrm>
            <a:off x="482600" y="2022204"/>
            <a:ext cx="11226800" cy="4251596"/>
          </a:xfrm>
        </p:spPr>
        <p:txBody>
          <a:bodyPr>
            <a:noAutofit/>
          </a:bodyPr>
          <a:lstStyle/>
          <a:p>
            <a:r>
              <a:rPr lang="en-US" sz="2200" dirty="0">
                <a:solidFill>
                  <a:srgbClr val="000000"/>
                </a:solidFill>
                <a:latin typeface="+mj-lt"/>
              </a:rPr>
              <a:t>For assessment to be useful, a </a:t>
            </a:r>
            <a:r>
              <a:rPr lang="en-US" sz="2200" i="1" dirty="0">
                <a:solidFill>
                  <a:srgbClr val="000000"/>
                </a:solidFill>
                <a:latin typeface="+mj-lt"/>
              </a:rPr>
              <a:t>risk referent level</a:t>
            </a:r>
            <a:br>
              <a:rPr lang="en-US" sz="2200" i="1" dirty="0">
                <a:solidFill>
                  <a:srgbClr val="000000"/>
                </a:solidFill>
                <a:latin typeface="+mj-lt"/>
              </a:rPr>
            </a:br>
            <a:r>
              <a:rPr lang="en-US" sz="2200" dirty="0">
                <a:solidFill>
                  <a:srgbClr val="000000"/>
                </a:solidFill>
                <a:latin typeface="+mj-lt"/>
              </a:rPr>
              <a:t>must be defined.</a:t>
            </a:r>
          </a:p>
          <a:p>
            <a:r>
              <a:rPr lang="en-US" sz="2200" dirty="0">
                <a:solidFill>
                  <a:srgbClr val="000000"/>
                </a:solidFill>
                <a:latin typeface="+mj-lt"/>
              </a:rPr>
              <a:t>In the context of software risk analysis,</a:t>
            </a:r>
            <a:br>
              <a:rPr lang="en-US" sz="2200" dirty="0">
                <a:solidFill>
                  <a:srgbClr val="000000"/>
                </a:solidFill>
                <a:latin typeface="+mj-lt"/>
              </a:rPr>
            </a:br>
            <a:r>
              <a:rPr lang="en-US" sz="2200" dirty="0">
                <a:solidFill>
                  <a:srgbClr val="000000"/>
                </a:solidFill>
                <a:latin typeface="+mj-lt"/>
              </a:rPr>
              <a:t>a risk referent level has a single point, </a:t>
            </a:r>
            <a:br>
              <a:rPr lang="en-US" sz="2200" dirty="0">
                <a:solidFill>
                  <a:srgbClr val="000000"/>
                </a:solidFill>
                <a:latin typeface="+mj-lt"/>
              </a:rPr>
            </a:br>
            <a:r>
              <a:rPr lang="en-US" sz="2200" dirty="0">
                <a:solidFill>
                  <a:srgbClr val="000000"/>
                </a:solidFill>
                <a:latin typeface="+mj-lt"/>
              </a:rPr>
              <a:t>called the </a:t>
            </a:r>
            <a:r>
              <a:rPr lang="en-US" sz="2200" i="1" dirty="0">
                <a:solidFill>
                  <a:srgbClr val="000000"/>
                </a:solidFill>
                <a:latin typeface="+mj-lt"/>
              </a:rPr>
              <a:t>referent point </a:t>
            </a:r>
            <a:r>
              <a:rPr lang="en-US" sz="2200" dirty="0">
                <a:solidFill>
                  <a:srgbClr val="000000"/>
                </a:solidFill>
                <a:latin typeface="+mj-lt"/>
              </a:rPr>
              <a:t>or </a:t>
            </a:r>
            <a:r>
              <a:rPr lang="en-US" sz="2200" i="1" dirty="0">
                <a:solidFill>
                  <a:srgbClr val="000000"/>
                </a:solidFill>
                <a:latin typeface="+mj-lt"/>
              </a:rPr>
              <a:t>break point, </a:t>
            </a:r>
            <a:br>
              <a:rPr lang="en-US" sz="2200" i="1" dirty="0">
                <a:solidFill>
                  <a:srgbClr val="000000"/>
                </a:solidFill>
                <a:latin typeface="+mj-lt"/>
              </a:rPr>
            </a:br>
            <a:r>
              <a:rPr lang="en-US" sz="2200" dirty="0">
                <a:solidFill>
                  <a:srgbClr val="000000"/>
                </a:solidFill>
                <a:latin typeface="+mj-lt"/>
              </a:rPr>
              <a:t>at which the decision to proceed with the project</a:t>
            </a:r>
            <a:br>
              <a:rPr lang="en-US" sz="2200" dirty="0">
                <a:solidFill>
                  <a:srgbClr val="000000"/>
                </a:solidFill>
                <a:latin typeface="+mj-lt"/>
              </a:rPr>
            </a:br>
            <a:r>
              <a:rPr lang="en-US" sz="2200" dirty="0">
                <a:solidFill>
                  <a:srgbClr val="000000"/>
                </a:solidFill>
                <a:latin typeface="+mj-lt"/>
              </a:rPr>
              <a:t>or terminate it (problems are just too great)</a:t>
            </a:r>
            <a:br>
              <a:rPr lang="en-US" sz="2200" dirty="0">
                <a:solidFill>
                  <a:srgbClr val="000000"/>
                </a:solidFill>
                <a:latin typeface="+mj-lt"/>
              </a:rPr>
            </a:br>
            <a:r>
              <a:rPr lang="en-US" sz="2200" dirty="0">
                <a:solidFill>
                  <a:srgbClr val="000000"/>
                </a:solidFill>
                <a:latin typeface="+mj-lt"/>
              </a:rPr>
              <a:t> are equally weighted.</a:t>
            </a:r>
          </a:p>
          <a:p>
            <a:pPr marL="0" indent="0" algn="just">
              <a:buNone/>
            </a:pPr>
            <a:endParaRPr lang="en-US" sz="2200" dirty="0">
              <a:latin typeface="+mj-lt"/>
            </a:endParaRP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11</a:t>
            </a:fld>
            <a:endParaRPr lang="en-US" sz="1400" b="1" dirty="0"/>
          </a:p>
        </p:txBody>
      </p:sp>
      <p:pic>
        <p:nvPicPr>
          <p:cNvPr id="7" name="Picture 6"/>
          <p:cNvPicPr>
            <a:picLocks noChangeAspect="1" noChangeArrowheads="1"/>
          </p:cNvPicPr>
          <p:nvPr/>
        </p:nvPicPr>
        <p:blipFill>
          <a:blip r:embed="rId2" cstate="print"/>
          <a:srcRect/>
          <a:stretch>
            <a:fillRect/>
          </a:stretch>
        </p:blipFill>
        <p:spPr>
          <a:xfrm>
            <a:off x="6972301" y="1888543"/>
            <a:ext cx="4826000" cy="4766257"/>
          </a:xfrm>
          <a:prstGeom prst="rect">
            <a:avLst/>
          </a:prstGeom>
        </p:spPr>
      </p:pic>
      <p:sp>
        <p:nvSpPr>
          <p:cNvPr id="6" name="Content Placeholder 2">
            <a:extLst>
              <a:ext uri="{FF2B5EF4-FFF2-40B4-BE49-F238E27FC236}">
                <a16:creationId xmlns:a16="http://schemas.microsoft.com/office/drawing/2014/main" id="{BE39458D-00B3-48E0-8995-322B22B051C7}"/>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217471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framework for dealing with risk - risk management </a:t>
            </a:r>
          </a:p>
        </p:txBody>
      </p:sp>
      <p:sp>
        <p:nvSpPr>
          <p:cNvPr id="3" name="Content Placeholder 2"/>
          <p:cNvSpPr>
            <a:spLocks noGrp="1"/>
          </p:cNvSpPr>
          <p:nvPr>
            <p:ph idx="1"/>
          </p:nvPr>
        </p:nvSpPr>
        <p:spPr>
          <a:xfrm>
            <a:off x="457200" y="2009504"/>
            <a:ext cx="11226800" cy="2689496"/>
          </a:xfrm>
        </p:spPr>
        <p:txBody>
          <a:bodyPr>
            <a:noAutofit/>
          </a:bodyPr>
          <a:lstStyle/>
          <a:p>
            <a:r>
              <a:rPr lang="en-US" sz="2200" b="1" dirty="0">
                <a:solidFill>
                  <a:srgbClr val="C00000"/>
                </a:solidFill>
              </a:rPr>
              <a:t>Risk identification</a:t>
            </a:r>
            <a:r>
              <a:rPr lang="en-US" sz="2200" dirty="0">
                <a:solidFill>
                  <a:srgbClr val="C00000"/>
                </a:solidFill>
              </a:rPr>
              <a:t> </a:t>
            </a:r>
            <a:r>
              <a:rPr lang="en-US" sz="2200" dirty="0"/>
              <a:t>– what risks might there be? </a:t>
            </a:r>
          </a:p>
          <a:p>
            <a:r>
              <a:rPr lang="en-US" sz="2200" b="1" dirty="0">
                <a:solidFill>
                  <a:srgbClr val="C00000"/>
                </a:solidFill>
              </a:rPr>
              <a:t>Risk analysis and prioritization </a:t>
            </a:r>
            <a:r>
              <a:rPr lang="en-US" sz="2200" dirty="0"/>
              <a:t>– which are the most serious risks?</a:t>
            </a:r>
          </a:p>
          <a:p>
            <a:r>
              <a:rPr lang="en-US" sz="2200" b="1" dirty="0">
                <a:solidFill>
                  <a:srgbClr val="C00000"/>
                </a:solidFill>
              </a:rPr>
              <a:t>Risk planning </a:t>
            </a:r>
            <a:r>
              <a:rPr lang="en-US" sz="2200" dirty="0"/>
              <a:t>– what are we going to do about them? </a:t>
            </a:r>
          </a:p>
          <a:p>
            <a:r>
              <a:rPr lang="en-US" sz="2200" b="1" dirty="0">
                <a:solidFill>
                  <a:srgbClr val="C00000"/>
                </a:solidFill>
              </a:rPr>
              <a:t>Risk monitoring </a:t>
            </a:r>
            <a:r>
              <a:rPr lang="en-US" sz="2200" dirty="0"/>
              <a:t>– what is the current state of the risk? Must be an ongoing activity, as the importance and likelihood of particular risks can change as project proceeds. </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12</a:t>
            </a:fld>
            <a:endParaRPr lang="en-US" sz="1400" b="1" dirty="0"/>
          </a:p>
        </p:txBody>
      </p:sp>
      <p:sp>
        <p:nvSpPr>
          <p:cNvPr id="5" name="Content Placeholder 2">
            <a:extLst>
              <a:ext uri="{FF2B5EF4-FFF2-40B4-BE49-F238E27FC236}">
                <a16:creationId xmlns:a16="http://schemas.microsoft.com/office/drawing/2014/main" id="{1E05D2E0-A6E1-487A-906C-D5F547440DEB}"/>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712839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identification</a:t>
            </a:r>
          </a:p>
        </p:txBody>
      </p:sp>
      <p:sp>
        <p:nvSpPr>
          <p:cNvPr id="3" name="Content Placeholder 2"/>
          <p:cNvSpPr>
            <a:spLocks noGrp="1"/>
          </p:cNvSpPr>
          <p:nvPr>
            <p:ph idx="1"/>
          </p:nvPr>
        </p:nvSpPr>
        <p:spPr>
          <a:xfrm>
            <a:off x="457200" y="2009504"/>
            <a:ext cx="11226800" cy="3845196"/>
          </a:xfrm>
        </p:spPr>
        <p:txBody>
          <a:bodyPr>
            <a:noAutofit/>
          </a:bodyPr>
          <a:lstStyle/>
          <a:p>
            <a:pPr>
              <a:buFont typeface="Wingdings" pitchFamily="2" charset="2"/>
              <a:buChar char="q"/>
            </a:pPr>
            <a:r>
              <a:rPr lang="en-US" sz="2200" dirty="0"/>
              <a:t>Approaches of identify risks include:</a:t>
            </a:r>
            <a:br>
              <a:rPr lang="en-US" sz="2200" dirty="0"/>
            </a:br>
            <a:endParaRPr lang="en-US" sz="2200" dirty="0"/>
          </a:p>
          <a:p>
            <a:pPr lvl="1">
              <a:buFont typeface="Wingdings" pitchFamily="2" charset="2"/>
              <a:buChar char="§"/>
            </a:pPr>
            <a:r>
              <a:rPr lang="en-US" sz="2200" b="1" dirty="0"/>
              <a:t>Use of checklists </a:t>
            </a:r>
            <a:r>
              <a:rPr lang="en-US" sz="2200" dirty="0"/>
              <a:t>– usually based on the experience of past projects. Some risk are generic risk, they are relevant to all software projects.  A standard checklist can be used</a:t>
            </a:r>
            <a:br>
              <a:rPr lang="en-US" sz="2200" dirty="0"/>
            </a:br>
            <a:r>
              <a:rPr lang="en-US" sz="2200" dirty="0"/>
              <a:t>to identify the risks (e.g. changing technology). </a:t>
            </a:r>
          </a:p>
          <a:p>
            <a:pPr lvl="1">
              <a:buFont typeface="Wingdings" pitchFamily="2" charset="2"/>
              <a:buChar char="§"/>
            </a:pPr>
            <a:r>
              <a:rPr lang="en-US" sz="2200" b="1" dirty="0"/>
              <a:t>Brainstorming </a:t>
            </a:r>
            <a:r>
              <a:rPr lang="en-US" sz="2200" dirty="0"/>
              <a:t>– getting knowledgeable stakeholders together to pool concerns</a:t>
            </a:r>
          </a:p>
          <a:p>
            <a:pPr lvl="1">
              <a:buFont typeface="Wingdings" pitchFamily="2" charset="2"/>
              <a:buChar char="§"/>
            </a:pPr>
            <a:r>
              <a:rPr lang="en-US" sz="2200" b="1" dirty="0"/>
              <a:t>Causal mapping </a:t>
            </a:r>
            <a:r>
              <a:rPr lang="en-US" sz="2200" dirty="0"/>
              <a:t>– identifying possible chains of cause and effect. For example, illness of a team member is a risk that might put the project completion date at risk and result in the late delivery of the product</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13</a:t>
            </a:fld>
            <a:endParaRPr lang="en-US" sz="1400" b="1" dirty="0"/>
          </a:p>
        </p:txBody>
      </p:sp>
      <p:sp>
        <p:nvSpPr>
          <p:cNvPr id="5" name="Content Placeholder 2">
            <a:extLst>
              <a:ext uri="{FF2B5EF4-FFF2-40B4-BE49-F238E27FC236}">
                <a16:creationId xmlns:a16="http://schemas.microsoft.com/office/drawing/2014/main" id="{E4488009-931A-4734-98F1-A725F0B7B6A9}"/>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594339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Boehm’s top 10 development risks</a:t>
            </a:r>
            <a:endParaRPr lang="en-GB"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14</a:t>
            </a:fld>
            <a:endParaRPr lang="en-US" sz="1400" b="1" dirty="0"/>
          </a:p>
        </p:txBody>
      </p:sp>
      <p:graphicFrame>
        <p:nvGraphicFramePr>
          <p:cNvPr id="6" name="Content Placeholder 5"/>
          <p:cNvGraphicFramePr>
            <a:graphicFrameLocks noGrp="1"/>
          </p:cNvGraphicFramePr>
          <p:nvPr>
            <p:ph idx="1"/>
          </p:nvPr>
        </p:nvGraphicFramePr>
        <p:xfrm>
          <a:off x="520700" y="2066924"/>
          <a:ext cx="11188700" cy="4206875"/>
        </p:xfrm>
        <a:graphic>
          <a:graphicData uri="http://schemas.openxmlformats.org/drawingml/2006/table">
            <a:tbl>
              <a:tblPr firstRow="1" bandRow="1">
                <a:tableStyleId>{5C22544A-7EE6-4342-B048-85BDC9FD1C3A}</a:tableStyleId>
              </a:tblPr>
              <a:tblGrid>
                <a:gridCol w="5192388">
                  <a:extLst>
                    <a:ext uri="{9D8B030D-6E8A-4147-A177-3AD203B41FA5}">
                      <a16:colId xmlns:a16="http://schemas.microsoft.com/office/drawing/2014/main" val="20000"/>
                    </a:ext>
                  </a:extLst>
                </a:gridCol>
                <a:gridCol w="5996312">
                  <a:extLst>
                    <a:ext uri="{9D8B030D-6E8A-4147-A177-3AD203B41FA5}">
                      <a16:colId xmlns:a16="http://schemas.microsoft.com/office/drawing/2014/main" val="20001"/>
                    </a:ext>
                  </a:extLst>
                </a:gridCol>
              </a:tblGrid>
              <a:tr h="449278">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1" i="1" u="none" strike="noStrike" cap="none" normalizeH="0" baseline="0" dirty="0">
                          <a:ln>
                            <a:noFill/>
                          </a:ln>
                          <a:solidFill>
                            <a:schemeClr val="bg1"/>
                          </a:solidFill>
                          <a:effectLst/>
                          <a:latin typeface="Times" pitchFamily="18" charset="0"/>
                          <a:cs typeface="Times New Roman" pitchFamily="18" charset="0"/>
                        </a:rPr>
                        <a:t>Risk</a:t>
                      </a:r>
                      <a:endParaRPr kumimoji="0" lang="en-US" sz="2000" b="1" i="0" u="none" strike="noStrike" cap="none" normalizeH="0" baseline="0" dirty="0">
                        <a:ln>
                          <a:noFill/>
                        </a:ln>
                        <a:solidFill>
                          <a:schemeClr val="bg1"/>
                        </a:solidFill>
                        <a:effectLst/>
                        <a:latin typeface="Avant Garde" charset="0"/>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1" i="1" u="none" strike="noStrike" cap="none" normalizeH="0" baseline="0" dirty="0">
                          <a:ln>
                            <a:noFill/>
                          </a:ln>
                          <a:solidFill>
                            <a:schemeClr val="bg1"/>
                          </a:solidFill>
                          <a:effectLst/>
                          <a:latin typeface="Times" pitchFamily="18" charset="0"/>
                          <a:cs typeface="Times New Roman" pitchFamily="18" charset="0"/>
                        </a:rPr>
                        <a:t>Risk reduction techniques</a:t>
                      </a:r>
                      <a:endParaRPr kumimoji="0" lang="en-US" sz="2000" b="1" i="0" u="none" strike="noStrike" cap="none" normalizeH="0" baseline="0" dirty="0">
                        <a:ln>
                          <a:noFill/>
                        </a:ln>
                        <a:solidFill>
                          <a:schemeClr val="bg1"/>
                        </a:solidFill>
                        <a:effectLst/>
                        <a:latin typeface="Avant Garde" charset="0"/>
                      </a:endParaRPr>
                    </a:p>
                  </a:txBody>
                  <a:tcPr marT="51435" marB="51435" horzOverflow="overflow"/>
                </a:tc>
                <a:extLst>
                  <a:ext uri="{0D108BD9-81ED-4DB2-BD59-A6C34878D82A}">
                    <a16:rowId xmlns:a16="http://schemas.microsoft.com/office/drawing/2014/main" val="10000"/>
                  </a:ext>
                </a:extLst>
              </a:tr>
              <a:tr h="1102773">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Personnel shortfalls</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Staffing with top talent; job matching; teambuilding; training and career development; early scheduling of key personnel</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1"/>
                  </a:ext>
                </a:extLst>
              </a:tr>
              <a:tr h="1102773">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Unrealistic time and cost estimates</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Multiple estimation techniques; design to cost; incremental development; recording and analysis of past projects; standardization of methods</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2"/>
                  </a:ext>
                </a:extLst>
              </a:tr>
              <a:tr h="1102773">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Developing the wrong software functions</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Improved software evaluation; formal specification methods; user surveys; prototyping; early user manuals</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3"/>
                  </a:ext>
                </a:extLst>
              </a:tr>
              <a:tr h="449278">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Developing the wrong user interface</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Prototyping; task analysis; user involvement</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4"/>
                  </a:ext>
                </a:extLst>
              </a:tr>
            </a:tbl>
          </a:graphicData>
        </a:graphic>
      </p:graphicFrame>
      <p:sp>
        <p:nvSpPr>
          <p:cNvPr id="5" name="Content Placeholder 2">
            <a:extLst>
              <a:ext uri="{FF2B5EF4-FFF2-40B4-BE49-F238E27FC236}">
                <a16:creationId xmlns:a16="http://schemas.microsoft.com/office/drawing/2014/main" id="{77FDB6CA-C8E7-405A-96D4-AB33DCF779DB}"/>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98604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Boehm’s top 10 development risks</a:t>
            </a:r>
            <a:endParaRPr lang="en-GB"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15</a:t>
            </a:fld>
            <a:endParaRPr lang="en-US" sz="1400" b="1" dirty="0"/>
          </a:p>
        </p:txBody>
      </p:sp>
      <p:graphicFrame>
        <p:nvGraphicFramePr>
          <p:cNvPr id="7" name="Content Placeholder 5"/>
          <p:cNvGraphicFramePr>
            <a:graphicFrameLocks noGrp="1"/>
          </p:cNvGraphicFramePr>
          <p:nvPr>
            <p:ph idx="1"/>
          </p:nvPr>
        </p:nvGraphicFramePr>
        <p:xfrm>
          <a:off x="482600" y="1955799"/>
          <a:ext cx="11252200" cy="4571272"/>
        </p:xfrm>
        <a:graphic>
          <a:graphicData uri="http://schemas.openxmlformats.org/drawingml/2006/table">
            <a:tbl>
              <a:tblPr firstRow="1" bandRow="1">
                <a:tableStyleId>{5C22544A-7EE6-4342-B048-85BDC9FD1C3A}</a:tableStyleId>
              </a:tblPr>
              <a:tblGrid>
                <a:gridCol w="50038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507848">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1" i="1" u="none" strike="noStrike" cap="none" normalizeH="0" baseline="0" dirty="0">
                          <a:ln>
                            <a:noFill/>
                          </a:ln>
                          <a:solidFill>
                            <a:schemeClr val="bg1"/>
                          </a:solidFill>
                          <a:effectLst/>
                          <a:latin typeface="+mj-lt"/>
                          <a:cs typeface="Times New Roman" pitchFamily="18" charset="0"/>
                        </a:rPr>
                        <a:t>Risk</a:t>
                      </a:r>
                      <a:endParaRPr kumimoji="0" lang="en-US" sz="2200" b="1" i="0" u="none" strike="noStrike" cap="none" normalizeH="0" baseline="0" dirty="0">
                        <a:ln>
                          <a:noFill/>
                        </a:ln>
                        <a:solidFill>
                          <a:schemeClr val="bg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1" i="1" u="none" strike="noStrike" cap="none" normalizeH="0" baseline="0" dirty="0">
                          <a:ln>
                            <a:noFill/>
                          </a:ln>
                          <a:solidFill>
                            <a:schemeClr val="bg1"/>
                          </a:solidFill>
                          <a:effectLst/>
                          <a:latin typeface="+mj-lt"/>
                          <a:cs typeface="Times New Roman" pitchFamily="18" charset="0"/>
                        </a:rPr>
                        <a:t>Risk reduction techniques</a:t>
                      </a:r>
                      <a:endParaRPr kumimoji="0" lang="en-US" sz="2200" b="1" i="0" u="none" strike="noStrike" cap="none" normalizeH="0" baseline="0" dirty="0">
                        <a:ln>
                          <a:noFill/>
                        </a:ln>
                        <a:solidFill>
                          <a:schemeClr val="bg1"/>
                        </a:solidFill>
                        <a:effectLst/>
                        <a:latin typeface="+mj-lt"/>
                      </a:endParaRPr>
                    </a:p>
                  </a:txBody>
                  <a:tcPr marT="51435" marB="51435" horzOverflow="overflow"/>
                </a:tc>
                <a:extLst>
                  <a:ext uri="{0D108BD9-81ED-4DB2-BD59-A6C34878D82A}">
                    <a16:rowId xmlns:a16="http://schemas.microsoft.com/office/drawing/2014/main" val="10000"/>
                  </a:ext>
                </a:extLst>
              </a:tr>
              <a:tr h="827946">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Gold plating</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Requirements scrubbing (cleaning), prototyping,</a:t>
                      </a:r>
                    </a:p>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design to cost</a:t>
                      </a:r>
                    </a:p>
                  </a:txBody>
                  <a:tcPr marT="51435" marB="51435" horzOverflow="overflow"/>
                </a:tc>
                <a:extLst>
                  <a:ext uri="{0D108BD9-81ED-4DB2-BD59-A6C34878D82A}">
                    <a16:rowId xmlns:a16="http://schemas.microsoft.com/office/drawing/2014/main" val="10001"/>
                  </a:ext>
                </a:extLst>
              </a:tr>
              <a:tr h="49929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Late changes to requirements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Change control, incremental development </a:t>
                      </a:r>
                    </a:p>
                  </a:txBody>
                  <a:tcPr marT="51435" marB="51435" horzOverflow="overflow"/>
                </a:tc>
                <a:extLst>
                  <a:ext uri="{0D108BD9-81ED-4DB2-BD59-A6C34878D82A}">
                    <a16:rowId xmlns:a16="http://schemas.microsoft.com/office/drawing/2014/main" val="10002"/>
                  </a:ext>
                </a:extLst>
              </a:tr>
              <a:tr h="729455">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Shortfalls in externally supplied components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Benchmarking (evaluate by comparison with standard), inspections, formal specifications, contractual agreements, quality controls</a:t>
                      </a:r>
                    </a:p>
                  </a:txBody>
                  <a:tcPr marT="51435" marB="51435" horzOverflow="overflow"/>
                </a:tc>
                <a:extLst>
                  <a:ext uri="{0D108BD9-81ED-4DB2-BD59-A6C34878D82A}">
                    <a16:rowId xmlns:a16="http://schemas.microsoft.com/office/drawing/2014/main" val="10003"/>
                  </a:ext>
                </a:extLst>
              </a:tr>
              <a:tr h="49929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Shortfalls in externally performed tasks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Quality assurance procedures, competitive design</a:t>
                      </a:r>
                    </a:p>
                  </a:txBody>
                  <a:tcPr marT="51435" marB="51435" horzOverflow="overflow"/>
                </a:tc>
                <a:extLst>
                  <a:ext uri="{0D108BD9-81ED-4DB2-BD59-A6C34878D82A}">
                    <a16:rowId xmlns:a16="http://schemas.microsoft.com/office/drawing/2014/main" val="10004"/>
                  </a:ext>
                </a:extLst>
              </a:tr>
              <a:tr h="49929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Real time performance problems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Simulation, prototyping, tuning</a:t>
                      </a:r>
                    </a:p>
                  </a:txBody>
                  <a:tcPr marT="51435" marB="51435" horzOverflow="overflow"/>
                </a:tc>
                <a:extLst>
                  <a:ext uri="{0D108BD9-81ED-4DB2-BD59-A6C34878D82A}">
                    <a16:rowId xmlns:a16="http://schemas.microsoft.com/office/drawing/2014/main" val="10005"/>
                  </a:ext>
                </a:extLst>
              </a:tr>
              <a:tr h="729455">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Development technically too difficult</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Technical analysis, cost-benefit analysis, prototyping , training</a:t>
                      </a:r>
                    </a:p>
                  </a:txBody>
                  <a:tcPr marT="51435" marB="51435" horzOverflow="overflow"/>
                </a:tc>
                <a:extLst>
                  <a:ext uri="{0D108BD9-81ED-4DB2-BD59-A6C34878D82A}">
                    <a16:rowId xmlns:a16="http://schemas.microsoft.com/office/drawing/2014/main" val="10006"/>
                  </a:ext>
                </a:extLst>
              </a:tr>
            </a:tbl>
          </a:graphicData>
        </a:graphic>
      </p:graphicFrame>
      <p:sp>
        <p:nvSpPr>
          <p:cNvPr id="5" name="Content Placeholder 2">
            <a:extLst>
              <a:ext uri="{FF2B5EF4-FFF2-40B4-BE49-F238E27FC236}">
                <a16:creationId xmlns:a16="http://schemas.microsoft.com/office/drawing/2014/main" id="{CFFC9031-F34D-4367-80E7-E7E6EB0D7EC8}"/>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545610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prioritization</a:t>
            </a:r>
          </a:p>
        </p:txBody>
      </p:sp>
      <p:sp>
        <p:nvSpPr>
          <p:cNvPr id="3" name="Content Placeholder 2"/>
          <p:cNvSpPr>
            <a:spLocks noGrp="1"/>
          </p:cNvSpPr>
          <p:nvPr>
            <p:ph idx="1"/>
          </p:nvPr>
        </p:nvSpPr>
        <p:spPr>
          <a:xfrm>
            <a:off x="596900" y="2009504"/>
            <a:ext cx="10680700" cy="3946796"/>
          </a:xfrm>
        </p:spPr>
        <p:txBody>
          <a:bodyPr>
            <a:noAutofit/>
          </a:bodyPr>
          <a:lstStyle/>
          <a:p>
            <a:pPr marL="0" indent="0">
              <a:buNone/>
            </a:pPr>
            <a:r>
              <a:rPr lang="en-US" sz="2200" dirty="0">
                <a:latin typeface="+mj-lt"/>
                <a:cs typeface="Courier New" panose="02070309020205020404" pitchFamily="49" charset="0"/>
              </a:rPr>
              <a:t>Risk exposure (RE) = (potential damage) x (probability of occurrence)</a:t>
            </a:r>
          </a:p>
          <a:p>
            <a:pPr marL="0" indent="0">
              <a:buNone/>
            </a:pPr>
            <a:br>
              <a:rPr lang="en-US" sz="2200" dirty="0">
                <a:latin typeface="+mj-lt"/>
              </a:rPr>
            </a:br>
            <a:r>
              <a:rPr lang="en-US" sz="2200" u="sng" dirty="0">
                <a:latin typeface="+mj-lt"/>
              </a:rPr>
              <a:t>Ideally</a:t>
            </a:r>
          </a:p>
          <a:p>
            <a:pPr lvl="1"/>
            <a:r>
              <a:rPr lang="en-US" sz="2200" dirty="0">
                <a:solidFill>
                  <a:srgbClr val="C00000"/>
                </a:solidFill>
                <a:latin typeface="+mj-lt"/>
              </a:rPr>
              <a:t>Potential damage:  </a:t>
            </a:r>
            <a:r>
              <a:rPr lang="en-US" sz="2200" dirty="0">
                <a:latin typeface="+mj-lt"/>
              </a:rPr>
              <a:t>a money value (e.g. a flood would cause $0.5 millions of damage)</a:t>
            </a:r>
          </a:p>
          <a:p>
            <a:pPr lvl="1"/>
            <a:r>
              <a:rPr lang="en-US" sz="2200" dirty="0">
                <a:solidFill>
                  <a:srgbClr val="C00000"/>
                </a:solidFill>
                <a:latin typeface="+mj-lt"/>
              </a:rPr>
              <a:t>Probability:</a:t>
            </a:r>
            <a:r>
              <a:rPr lang="en-US" sz="2200" dirty="0">
                <a:latin typeface="+mj-lt"/>
              </a:rPr>
              <a:t>  0.00 (absolutely no chance) to 1.00 (absolutely certain) </a:t>
            </a:r>
          </a:p>
          <a:p>
            <a:pPr lvl="2">
              <a:buFontTx/>
              <a:buChar char="-"/>
            </a:pPr>
            <a:r>
              <a:rPr lang="en-US" sz="2200" dirty="0">
                <a:latin typeface="+mj-lt"/>
              </a:rPr>
              <a:t>e.g. 0.01 (one in hundred chance)</a:t>
            </a:r>
          </a:p>
          <a:p>
            <a:pPr lvl="2">
              <a:buFontTx/>
              <a:buChar char="-"/>
            </a:pPr>
            <a:r>
              <a:rPr lang="en-US" sz="2200" dirty="0">
                <a:latin typeface="+mj-lt"/>
                <a:cs typeface="Courier New" panose="02070309020205020404" pitchFamily="49" charset="0"/>
              </a:rPr>
              <a:t>RE = $0.5m x 0.01 = $5,000 </a:t>
            </a:r>
          </a:p>
          <a:p>
            <a:pPr lvl="1"/>
            <a:r>
              <a:rPr lang="en-US" sz="2200" dirty="0">
                <a:solidFill>
                  <a:srgbClr val="FF0000"/>
                </a:solidFill>
                <a:latin typeface="+mj-lt"/>
              </a:rPr>
              <a:t>Approximately equivalent to the amount needed for an insurance premium</a:t>
            </a:r>
            <a:r>
              <a:rPr lang="en-US" sz="2200" dirty="0">
                <a:latin typeface="+mj-lt"/>
              </a:rPr>
              <a:t> </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16</a:t>
            </a:fld>
            <a:endParaRPr lang="en-US" sz="1400" b="1" dirty="0"/>
          </a:p>
        </p:txBody>
      </p:sp>
      <p:sp>
        <p:nvSpPr>
          <p:cNvPr id="5" name="Content Placeholder 2">
            <a:extLst>
              <a:ext uri="{FF2B5EF4-FFF2-40B4-BE49-F238E27FC236}">
                <a16:creationId xmlns:a16="http://schemas.microsoft.com/office/drawing/2014/main" id="{96EF3E5B-7A51-4C63-9DB9-A12D62A92AE2}"/>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001435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exposure example</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17</a:t>
            </a:fld>
            <a:endParaRPr lang="en-US" sz="1400" b="1" dirty="0"/>
          </a:p>
        </p:txBody>
      </p:sp>
      <p:graphicFrame>
        <p:nvGraphicFramePr>
          <p:cNvPr id="6" name="Content Placeholder 4"/>
          <p:cNvGraphicFramePr>
            <a:graphicFrameLocks noGrp="1"/>
          </p:cNvGraphicFramePr>
          <p:nvPr>
            <p:ph idx="1"/>
          </p:nvPr>
        </p:nvGraphicFramePr>
        <p:xfrm>
          <a:off x="457200" y="2079154"/>
          <a:ext cx="11201400" cy="4396285"/>
        </p:xfrm>
        <a:graphic>
          <a:graphicData uri="http://schemas.openxmlformats.org/drawingml/2006/table">
            <a:tbl>
              <a:tblPr firstRow="1" bandRow="1">
                <a:tableStyleId>{5C22544A-7EE6-4342-B048-85BDC9FD1C3A}</a:tableStyleId>
              </a:tblPr>
              <a:tblGrid>
                <a:gridCol w="602484">
                  <a:extLst>
                    <a:ext uri="{9D8B030D-6E8A-4147-A177-3AD203B41FA5}">
                      <a16:colId xmlns:a16="http://schemas.microsoft.com/office/drawing/2014/main" val="20000"/>
                    </a:ext>
                  </a:extLst>
                </a:gridCol>
                <a:gridCol w="6159741">
                  <a:extLst>
                    <a:ext uri="{9D8B030D-6E8A-4147-A177-3AD203B41FA5}">
                      <a16:colId xmlns:a16="http://schemas.microsoft.com/office/drawing/2014/main" val="20001"/>
                    </a:ext>
                  </a:extLst>
                </a:gridCol>
                <a:gridCol w="1505475">
                  <a:extLst>
                    <a:ext uri="{9D8B030D-6E8A-4147-A177-3AD203B41FA5}">
                      <a16:colId xmlns:a16="http://schemas.microsoft.com/office/drawing/2014/main" val="20002"/>
                    </a:ext>
                  </a:extLst>
                </a:gridCol>
                <a:gridCol w="1183409">
                  <a:extLst>
                    <a:ext uri="{9D8B030D-6E8A-4147-A177-3AD203B41FA5}">
                      <a16:colId xmlns:a16="http://schemas.microsoft.com/office/drawing/2014/main" val="20003"/>
                    </a:ext>
                  </a:extLst>
                </a:gridCol>
                <a:gridCol w="1750291">
                  <a:extLst>
                    <a:ext uri="{9D8B030D-6E8A-4147-A177-3AD203B41FA5}">
                      <a16:colId xmlns:a16="http://schemas.microsoft.com/office/drawing/2014/main" val="20004"/>
                    </a:ext>
                  </a:extLst>
                </a:gridCol>
              </a:tblGrid>
              <a:tr h="520830">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2000" b="1" i="0" u="none" strike="noStrike" cap="none" normalizeH="0" baseline="0" dirty="0">
                          <a:ln>
                            <a:noFill/>
                          </a:ln>
                          <a:solidFill>
                            <a:schemeClr val="bg1"/>
                          </a:solidFill>
                          <a:effectLst/>
                          <a:latin typeface="+mj-lt"/>
                        </a:rPr>
                        <a:t>Ref</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2000" b="1" i="0" u="none" strike="noStrike" cap="none" normalizeH="0" baseline="0" dirty="0">
                          <a:ln>
                            <a:noFill/>
                          </a:ln>
                          <a:solidFill>
                            <a:schemeClr val="bg1"/>
                          </a:solidFill>
                          <a:effectLst/>
                          <a:latin typeface="+mj-lt"/>
                        </a:rPr>
                        <a:t>Hazard</a:t>
                      </a:r>
                    </a:p>
                  </a:txBody>
                  <a:tcPr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2000" b="1" i="0" u="none" strike="noStrike" cap="none" normalizeH="0" baseline="0" dirty="0">
                          <a:ln>
                            <a:noFill/>
                          </a:ln>
                          <a:solidFill>
                            <a:schemeClr val="bg1"/>
                          </a:solidFill>
                          <a:effectLst/>
                          <a:latin typeface="+mj-lt"/>
                        </a:rPr>
                        <a:t>Likelihood</a:t>
                      </a:r>
                    </a:p>
                  </a:txBody>
                  <a:tcPr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2000" b="1" i="0" u="none" strike="noStrike" cap="none" normalizeH="0" baseline="0">
                          <a:ln>
                            <a:noFill/>
                          </a:ln>
                          <a:solidFill>
                            <a:schemeClr val="bg1"/>
                          </a:solidFill>
                          <a:effectLst/>
                          <a:latin typeface="+mj-lt"/>
                        </a:rPr>
                        <a:t>Impact</a:t>
                      </a:r>
                    </a:p>
                  </a:txBody>
                  <a:tcPr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2000" b="1" i="0" u="none" strike="noStrike" cap="none" normalizeH="0" baseline="0" dirty="0">
                          <a:ln>
                            <a:noFill/>
                          </a:ln>
                          <a:solidFill>
                            <a:schemeClr val="bg1"/>
                          </a:solidFill>
                          <a:effectLst/>
                          <a:latin typeface="+mj-lt"/>
                        </a:rPr>
                        <a:t>Risk Exposure</a:t>
                      </a:r>
                    </a:p>
                  </a:txBody>
                  <a:tcPr marT="51435" marB="51435" horzOverflow="overflow"/>
                </a:tc>
                <a:extLst>
                  <a:ext uri="{0D108BD9-81ED-4DB2-BD59-A6C34878D82A}">
                    <a16:rowId xmlns:a16="http://schemas.microsoft.com/office/drawing/2014/main" val="10000"/>
                  </a:ext>
                </a:extLst>
              </a:tr>
              <a:tr h="618653">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a:ln>
                            <a:noFill/>
                          </a:ln>
                          <a:solidFill>
                            <a:schemeClr val="tx1"/>
                          </a:solidFill>
                          <a:effectLst/>
                          <a:latin typeface="+mj-lt"/>
                        </a:rPr>
                        <a:t>R1</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dirty="0">
                          <a:ln>
                            <a:noFill/>
                          </a:ln>
                          <a:solidFill>
                            <a:schemeClr val="tx1"/>
                          </a:solidFill>
                          <a:effectLst/>
                          <a:latin typeface="+mj-lt"/>
                        </a:rPr>
                        <a:t>Changes to requirements specification during coding</a:t>
                      </a:r>
                    </a:p>
                  </a:txBody>
                  <a:tcPr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dirty="0">
                          <a:ln>
                            <a:noFill/>
                          </a:ln>
                          <a:solidFill>
                            <a:schemeClr val="tx1"/>
                          </a:solidFill>
                          <a:effectLst/>
                          <a:latin typeface="+mj-lt"/>
                        </a:rPr>
                        <a:t>8</a:t>
                      </a:r>
                    </a:p>
                  </a:txBody>
                  <a:tcPr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a:ln>
                            <a:noFill/>
                          </a:ln>
                          <a:solidFill>
                            <a:schemeClr val="tx1"/>
                          </a:solidFill>
                          <a:effectLst/>
                          <a:latin typeface="+mj-lt"/>
                        </a:rPr>
                        <a:t>8</a:t>
                      </a:r>
                    </a:p>
                  </a:txBody>
                  <a:tcPr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a:ln>
                            <a:noFill/>
                          </a:ln>
                          <a:solidFill>
                            <a:schemeClr val="tx1"/>
                          </a:solidFill>
                          <a:effectLst/>
                          <a:latin typeface="+mj-lt"/>
                        </a:rPr>
                        <a:t>64</a:t>
                      </a:r>
                    </a:p>
                  </a:txBody>
                  <a:tcPr marT="51435" marB="51435" horzOverflow="overflow"/>
                </a:tc>
                <a:extLst>
                  <a:ext uri="{0D108BD9-81ED-4DB2-BD59-A6C34878D82A}">
                    <a16:rowId xmlns:a16="http://schemas.microsoft.com/office/drawing/2014/main" val="10001"/>
                  </a:ext>
                </a:extLst>
              </a:tr>
              <a:tr h="618653">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dirty="0">
                          <a:ln>
                            <a:noFill/>
                          </a:ln>
                          <a:solidFill>
                            <a:schemeClr val="tx1"/>
                          </a:solidFill>
                          <a:effectLst/>
                          <a:latin typeface="+mj-lt"/>
                        </a:rPr>
                        <a:t>R2</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dirty="0">
                          <a:ln>
                            <a:noFill/>
                          </a:ln>
                          <a:solidFill>
                            <a:schemeClr val="tx1"/>
                          </a:solidFill>
                          <a:effectLst/>
                          <a:latin typeface="+mj-lt"/>
                        </a:rPr>
                        <a:t>Specification takes longer than expected</a:t>
                      </a:r>
                    </a:p>
                  </a:txBody>
                  <a:tcPr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a:ln>
                            <a:noFill/>
                          </a:ln>
                          <a:solidFill>
                            <a:schemeClr val="tx1"/>
                          </a:solidFill>
                          <a:effectLst/>
                          <a:latin typeface="+mj-lt"/>
                        </a:rPr>
                        <a:t>3</a:t>
                      </a:r>
                    </a:p>
                  </a:txBody>
                  <a:tcPr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dirty="0">
                          <a:ln>
                            <a:noFill/>
                          </a:ln>
                          <a:solidFill>
                            <a:schemeClr val="tx1"/>
                          </a:solidFill>
                          <a:effectLst/>
                          <a:latin typeface="+mj-lt"/>
                        </a:rPr>
                        <a:t>7</a:t>
                      </a:r>
                    </a:p>
                  </a:txBody>
                  <a:tcPr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a:ln>
                            <a:noFill/>
                          </a:ln>
                          <a:solidFill>
                            <a:schemeClr val="tx1"/>
                          </a:solidFill>
                          <a:effectLst/>
                          <a:latin typeface="+mj-lt"/>
                        </a:rPr>
                        <a:t>21</a:t>
                      </a:r>
                    </a:p>
                  </a:txBody>
                  <a:tcPr marT="51435" marB="51435" horzOverflow="overflow"/>
                </a:tc>
                <a:extLst>
                  <a:ext uri="{0D108BD9-81ED-4DB2-BD59-A6C34878D82A}">
                    <a16:rowId xmlns:a16="http://schemas.microsoft.com/office/drawing/2014/main" val="10002"/>
                  </a:ext>
                </a:extLst>
              </a:tr>
              <a:tr h="618653">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a:ln>
                            <a:noFill/>
                          </a:ln>
                          <a:solidFill>
                            <a:schemeClr val="tx1"/>
                          </a:solidFill>
                          <a:effectLst/>
                          <a:latin typeface="+mj-lt"/>
                        </a:rPr>
                        <a:t>R3</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dirty="0">
                          <a:ln>
                            <a:noFill/>
                          </a:ln>
                          <a:solidFill>
                            <a:schemeClr val="tx1"/>
                          </a:solidFill>
                          <a:effectLst/>
                          <a:latin typeface="+mj-lt"/>
                        </a:rPr>
                        <a:t>Significant staff sickness affecting critical path activities</a:t>
                      </a:r>
                    </a:p>
                  </a:txBody>
                  <a:tcPr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a:ln>
                            <a:noFill/>
                          </a:ln>
                          <a:solidFill>
                            <a:schemeClr val="tx1"/>
                          </a:solidFill>
                          <a:effectLst/>
                          <a:latin typeface="+mj-lt"/>
                        </a:rPr>
                        <a:t>5</a:t>
                      </a:r>
                    </a:p>
                  </a:txBody>
                  <a:tcPr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a:ln>
                            <a:noFill/>
                          </a:ln>
                          <a:solidFill>
                            <a:schemeClr val="tx1"/>
                          </a:solidFill>
                          <a:effectLst/>
                          <a:latin typeface="+mj-lt"/>
                        </a:rPr>
                        <a:t>7</a:t>
                      </a:r>
                    </a:p>
                  </a:txBody>
                  <a:tcPr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a:ln>
                            <a:noFill/>
                          </a:ln>
                          <a:solidFill>
                            <a:schemeClr val="tx1"/>
                          </a:solidFill>
                          <a:effectLst/>
                          <a:latin typeface="+mj-lt"/>
                        </a:rPr>
                        <a:t>35</a:t>
                      </a:r>
                    </a:p>
                  </a:txBody>
                  <a:tcPr marT="51435" marB="51435" horzOverflow="overflow"/>
                </a:tc>
                <a:extLst>
                  <a:ext uri="{0D108BD9-81ED-4DB2-BD59-A6C34878D82A}">
                    <a16:rowId xmlns:a16="http://schemas.microsoft.com/office/drawing/2014/main" val="10003"/>
                  </a:ext>
                </a:extLst>
              </a:tr>
              <a:tr h="618653">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a:ln>
                            <a:noFill/>
                          </a:ln>
                          <a:solidFill>
                            <a:schemeClr val="tx1"/>
                          </a:solidFill>
                          <a:effectLst/>
                          <a:latin typeface="+mj-lt"/>
                        </a:rPr>
                        <a:t>R4</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dirty="0">
                          <a:ln>
                            <a:noFill/>
                          </a:ln>
                          <a:solidFill>
                            <a:schemeClr val="tx1"/>
                          </a:solidFill>
                          <a:effectLst/>
                          <a:latin typeface="+mj-lt"/>
                        </a:rPr>
                        <a:t>Significant staff sickness affecting non-critical activities</a:t>
                      </a:r>
                    </a:p>
                  </a:txBody>
                  <a:tcPr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dirty="0">
                          <a:ln>
                            <a:noFill/>
                          </a:ln>
                          <a:solidFill>
                            <a:schemeClr val="tx1"/>
                          </a:solidFill>
                          <a:effectLst/>
                          <a:latin typeface="+mj-lt"/>
                        </a:rPr>
                        <a:t>9</a:t>
                      </a:r>
                    </a:p>
                  </a:txBody>
                  <a:tcPr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a:ln>
                            <a:noFill/>
                          </a:ln>
                          <a:solidFill>
                            <a:schemeClr val="tx1"/>
                          </a:solidFill>
                          <a:effectLst/>
                          <a:latin typeface="+mj-lt"/>
                        </a:rPr>
                        <a:t>3</a:t>
                      </a:r>
                    </a:p>
                  </a:txBody>
                  <a:tcPr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dirty="0">
                          <a:ln>
                            <a:noFill/>
                          </a:ln>
                          <a:solidFill>
                            <a:schemeClr val="tx1"/>
                          </a:solidFill>
                          <a:effectLst/>
                          <a:latin typeface="+mj-lt"/>
                        </a:rPr>
                        <a:t>27</a:t>
                      </a:r>
                    </a:p>
                  </a:txBody>
                  <a:tcPr marT="51435" marB="51435" horzOverflow="overflow"/>
                </a:tc>
                <a:extLst>
                  <a:ext uri="{0D108BD9-81ED-4DB2-BD59-A6C34878D82A}">
                    <a16:rowId xmlns:a16="http://schemas.microsoft.com/office/drawing/2014/main" val="10004"/>
                  </a:ext>
                </a:extLst>
              </a:tr>
              <a:tr h="618653">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a:ln>
                            <a:noFill/>
                          </a:ln>
                          <a:solidFill>
                            <a:schemeClr val="tx1"/>
                          </a:solidFill>
                          <a:effectLst/>
                          <a:latin typeface="+mj-lt"/>
                        </a:rPr>
                        <a:t>R5</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a:ln>
                            <a:noFill/>
                          </a:ln>
                          <a:solidFill>
                            <a:schemeClr val="tx1"/>
                          </a:solidFill>
                          <a:effectLst/>
                          <a:latin typeface="+mj-lt"/>
                        </a:rPr>
                        <a:t>Module coding takes longer than expected</a:t>
                      </a:r>
                    </a:p>
                  </a:txBody>
                  <a:tcPr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dirty="0">
                          <a:ln>
                            <a:noFill/>
                          </a:ln>
                          <a:solidFill>
                            <a:schemeClr val="tx1"/>
                          </a:solidFill>
                          <a:effectLst/>
                          <a:latin typeface="+mj-lt"/>
                        </a:rPr>
                        <a:t>4</a:t>
                      </a:r>
                    </a:p>
                  </a:txBody>
                  <a:tcPr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dirty="0">
                          <a:ln>
                            <a:noFill/>
                          </a:ln>
                          <a:solidFill>
                            <a:schemeClr val="tx1"/>
                          </a:solidFill>
                          <a:effectLst/>
                          <a:latin typeface="+mj-lt"/>
                        </a:rPr>
                        <a:t>5</a:t>
                      </a:r>
                    </a:p>
                  </a:txBody>
                  <a:tcPr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a:ln>
                            <a:noFill/>
                          </a:ln>
                          <a:solidFill>
                            <a:schemeClr val="tx1"/>
                          </a:solidFill>
                          <a:effectLst/>
                          <a:latin typeface="+mj-lt"/>
                        </a:rPr>
                        <a:t>20</a:t>
                      </a:r>
                    </a:p>
                  </a:txBody>
                  <a:tcPr marT="51435" marB="51435" horzOverflow="overflow"/>
                </a:tc>
                <a:extLst>
                  <a:ext uri="{0D108BD9-81ED-4DB2-BD59-A6C34878D82A}">
                    <a16:rowId xmlns:a16="http://schemas.microsoft.com/office/drawing/2014/main" val="10005"/>
                  </a:ext>
                </a:extLst>
              </a:tr>
              <a:tr h="618653">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dirty="0">
                          <a:ln>
                            <a:noFill/>
                          </a:ln>
                          <a:solidFill>
                            <a:schemeClr val="tx1"/>
                          </a:solidFill>
                          <a:effectLst/>
                          <a:latin typeface="+mj-lt"/>
                        </a:rPr>
                        <a:t>R6</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a:ln>
                            <a:noFill/>
                          </a:ln>
                          <a:solidFill>
                            <a:schemeClr val="tx1"/>
                          </a:solidFill>
                          <a:effectLst/>
                          <a:latin typeface="+mj-lt"/>
                        </a:rPr>
                        <a:t>Module testing demonstrates errors or deficiencies in design</a:t>
                      </a:r>
                    </a:p>
                  </a:txBody>
                  <a:tcPr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a:ln>
                            <a:noFill/>
                          </a:ln>
                          <a:solidFill>
                            <a:schemeClr val="tx1"/>
                          </a:solidFill>
                          <a:effectLst/>
                          <a:latin typeface="+mj-lt"/>
                        </a:rPr>
                        <a:t>4</a:t>
                      </a:r>
                    </a:p>
                  </a:txBody>
                  <a:tcPr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dirty="0">
                          <a:ln>
                            <a:noFill/>
                          </a:ln>
                          <a:solidFill>
                            <a:schemeClr val="tx1"/>
                          </a:solidFill>
                          <a:effectLst/>
                          <a:latin typeface="+mj-lt"/>
                        </a:rPr>
                        <a:t>8</a:t>
                      </a:r>
                    </a:p>
                  </a:txBody>
                  <a:tcPr marT="51435" marB="51435" horzOverflow="overflow"/>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100000"/>
                        <a:buFontTx/>
                        <a:buNone/>
                        <a:tabLst/>
                      </a:pPr>
                      <a:r>
                        <a:rPr kumimoji="0" lang="en-US" sz="2000" b="0" i="0" u="none" strike="noStrike" cap="none" normalizeH="0" baseline="0" dirty="0">
                          <a:ln>
                            <a:noFill/>
                          </a:ln>
                          <a:solidFill>
                            <a:schemeClr val="tx1"/>
                          </a:solidFill>
                          <a:effectLst/>
                          <a:latin typeface="+mj-lt"/>
                        </a:rPr>
                        <a:t>32</a:t>
                      </a:r>
                    </a:p>
                  </a:txBody>
                  <a:tcPr marT="51435" marB="51435" horzOverflow="overflow"/>
                </a:tc>
                <a:extLst>
                  <a:ext uri="{0D108BD9-81ED-4DB2-BD59-A6C34878D82A}">
                    <a16:rowId xmlns:a16="http://schemas.microsoft.com/office/drawing/2014/main" val="10006"/>
                  </a:ext>
                </a:extLst>
              </a:tr>
            </a:tbl>
          </a:graphicData>
        </a:graphic>
      </p:graphicFrame>
      <p:sp>
        <p:nvSpPr>
          <p:cNvPr id="5" name="Content Placeholder 2">
            <a:extLst>
              <a:ext uri="{FF2B5EF4-FFF2-40B4-BE49-F238E27FC236}">
                <a16:creationId xmlns:a16="http://schemas.microsoft.com/office/drawing/2014/main" id="{D0F8DFCB-5F3B-4D13-AA14-2BD0DC518951}"/>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11390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probability: qualitative descriptors</a:t>
            </a:r>
            <a:endParaRPr lang="en-GB"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18</a:t>
            </a:fld>
            <a:endParaRPr lang="en-US" sz="1400" b="1" dirty="0"/>
          </a:p>
        </p:txBody>
      </p:sp>
      <p:graphicFrame>
        <p:nvGraphicFramePr>
          <p:cNvPr id="7" name="Content Placeholder 4"/>
          <p:cNvGraphicFramePr>
            <a:graphicFrameLocks noGrp="1"/>
          </p:cNvGraphicFramePr>
          <p:nvPr>
            <p:ph idx="1"/>
          </p:nvPr>
        </p:nvGraphicFramePr>
        <p:xfrm>
          <a:off x="495300" y="2209799"/>
          <a:ext cx="11214100" cy="3771897"/>
        </p:xfrm>
        <a:graphic>
          <a:graphicData uri="http://schemas.openxmlformats.org/drawingml/2006/table">
            <a:tbl>
              <a:tblPr firstRow="1" bandRow="1">
                <a:tableStyleId>{5C22544A-7EE6-4342-B048-85BDC9FD1C3A}</a:tableStyleId>
              </a:tblPr>
              <a:tblGrid>
                <a:gridCol w="3506213">
                  <a:extLst>
                    <a:ext uri="{9D8B030D-6E8A-4147-A177-3AD203B41FA5}">
                      <a16:colId xmlns:a16="http://schemas.microsoft.com/office/drawing/2014/main" val="20000"/>
                    </a:ext>
                  </a:extLst>
                </a:gridCol>
                <a:gridCol w="7707887">
                  <a:extLst>
                    <a:ext uri="{9D8B030D-6E8A-4147-A177-3AD203B41FA5}">
                      <a16:colId xmlns:a16="http://schemas.microsoft.com/office/drawing/2014/main" val="20001"/>
                    </a:ext>
                  </a:extLst>
                </a:gridCol>
              </a:tblGrid>
              <a:tr h="831505">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200" b="1" i="1" u="none" strike="noStrike" cap="none" normalizeH="0" baseline="0" dirty="0">
                          <a:ln>
                            <a:noFill/>
                          </a:ln>
                          <a:solidFill>
                            <a:schemeClr val="bg1"/>
                          </a:solidFill>
                          <a:effectLst/>
                          <a:latin typeface="+mj-lt"/>
                          <a:cs typeface="Times New Roman" pitchFamily="18" charset="0"/>
                        </a:rPr>
                        <a:t>Probability level</a:t>
                      </a:r>
                      <a:endParaRPr kumimoji="0" lang="en-US" sz="2200" b="1" i="0" u="none" strike="noStrike" cap="none" normalizeH="0" baseline="0" dirty="0">
                        <a:ln>
                          <a:noFill/>
                        </a:ln>
                        <a:solidFill>
                          <a:schemeClr val="bg1"/>
                        </a:solidFill>
                        <a:effectLst/>
                        <a:latin typeface="+mj-lt"/>
                      </a:endParaRPr>
                    </a:p>
                  </a:txBody>
                  <a:tcPr marT="51435" marB="51435" horzOverflow="overflow"/>
                </a:tc>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200" b="1" i="1" u="none" strike="noStrike" cap="none" normalizeH="0" baseline="0" dirty="0">
                          <a:ln>
                            <a:noFill/>
                          </a:ln>
                          <a:solidFill>
                            <a:schemeClr val="bg1"/>
                          </a:solidFill>
                          <a:effectLst/>
                          <a:latin typeface="+mj-lt"/>
                          <a:cs typeface="Times New Roman" pitchFamily="18" charset="0"/>
                        </a:rPr>
                        <a:t>Range</a:t>
                      </a:r>
                      <a:endParaRPr kumimoji="0" lang="en-US" sz="2200" b="1" i="0" u="none" strike="noStrike" cap="none" normalizeH="0" baseline="0" dirty="0">
                        <a:ln>
                          <a:noFill/>
                        </a:ln>
                        <a:solidFill>
                          <a:schemeClr val="bg1"/>
                        </a:solidFill>
                        <a:effectLst/>
                        <a:latin typeface="+mj-lt"/>
                      </a:endParaRPr>
                    </a:p>
                  </a:txBody>
                  <a:tcPr marT="51435" marB="51435" horzOverflow="overflow"/>
                </a:tc>
                <a:extLst>
                  <a:ext uri="{0D108BD9-81ED-4DB2-BD59-A6C34878D82A}">
                    <a16:rowId xmlns:a16="http://schemas.microsoft.com/office/drawing/2014/main" val="10000"/>
                  </a:ext>
                </a:extLst>
              </a:tr>
              <a:tr h="735098">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High</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a:ln>
                            <a:noFill/>
                          </a:ln>
                          <a:solidFill>
                            <a:schemeClr val="tx1"/>
                          </a:solidFill>
                          <a:effectLst/>
                          <a:latin typeface="+mj-lt"/>
                          <a:cs typeface="Times New Roman" pitchFamily="18" charset="0"/>
                        </a:rPr>
                        <a:t>Greater than 50% chance of happening</a:t>
                      </a:r>
                      <a:endParaRPr kumimoji="0" lang="en-US" sz="2200" b="0" i="0" u="none" strike="noStrike" cap="none" normalizeH="0" baseline="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1"/>
                  </a:ext>
                </a:extLst>
              </a:tr>
              <a:tr h="735098">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Significant</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30-50% chance of happening</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2"/>
                  </a:ext>
                </a:extLst>
              </a:tr>
              <a:tr h="735098">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a:ln>
                            <a:noFill/>
                          </a:ln>
                          <a:solidFill>
                            <a:schemeClr val="tx1"/>
                          </a:solidFill>
                          <a:effectLst/>
                          <a:latin typeface="+mj-lt"/>
                          <a:cs typeface="Times New Roman" pitchFamily="18" charset="0"/>
                        </a:rPr>
                        <a:t>Moderate</a:t>
                      </a:r>
                      <a:endParaRPr kumimoji="0" lang="en-US" sz="2200" b="0" i="0" u="none" strike="noStrike" cap="none" normalizeH="0" baseline="0">
                        <a:ln>
                          <a:noFill/>
                        </a:ln>
                        <a:solidFill>
                          <a:schemeClr val="tx1"/>
                        </a:solidFill>
                        <a:effectLst/>
                        <a:latin typeface="+mj-lt"/>
                      </a:endParaRPr>
                    </a:p>
                  </a:txBody>
                  <a:tcPr marT="51435" marB="51435" horzOverflow="overflow"/>
                </a:tc>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10-29% chance of happening</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3"/>
                  </a:ext>
                </a:extLst>
              </a:tr>
              <a:tr h="735098">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a:ln>
                            <a:noFill/>
                          </a:ln>
                          <a:solidFill>
                            <a:schemeClr val="tx1"/>
                          </a:solidFill>
                          <a:effectLst/>
                          <a:latin typeface="+mj-lt"/>
                          <a:cs typeface="Times New Roman" pitchFamily="18" charset="0"/>
                        </a:rPr>
                        <a:t>Low</a:t>
                      </a:r>
                      <a:endParaRPr kumimoji="0" lang="en-US" sz="2200" b="0" i="0" u="none" strike="noStrike" cap="none" normalizeH="0" baseline="0">
                        <a:ln>
                          <a:noFill/>
                        </a:ln>
                        <a:solidFill>
                          <a:schemeClr val="tx1"/>
                        </a:solidFill>
                        <a:effectLst/>
                        <a:latin typeface="+mj-lt"/>
                      </a:endParaRPr>
                    </a:p>
                  </a:txBody>
                  <a:tcPr marT="51435" marB="51435" horzOverflow="overflow"/>
                </a:tc>
                <a:tc>
                  <a:txBody>
                    <a:bodyPr/>
                    <a:lstStyle/>
                    <a:p>
                      <a:pPr marL="0" marR="0" lvl="0" indent="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Less than 10% chance of happening</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4"/>
                  </a:ext>
                </a:extLst>
              </a:tr>
            </a:tbl>
          </a:graphicData>
        </a:graphic>
      </p:graphicFrame>
      <p:sp>
        <p:nvSpPr>
          <p:cNvPr id="5" name="Content Placeholder 2">
            <a:extLst>
              <a:ext uri="{FF2B5EF4-FFF2-40B4-BE49-F238E27FC236}">
                <a16:creationId xmlns:a16="http://schemas.microsoft.com/office/drawing/2014/main" id="{F771AFA9-CF54-4007-8C8C-3D19AC817EA8}"/>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962298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impact: qualitative descriptors</a:t>
            </a:r>
            <a:endParaRPr lang="en-GB"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19</a:t>
            </a:fld>
            <a:endParaRPr lang="en-US" sz="1400" b="1" dirty="0"/>
          </a:p>
        </p:txBody>
      </p:sp>
      <p:sp>
        <p:nvSpPr>
          <p:cNvPr id="8" name="Content Placeholder 2"/>
          <p:cNvSpPr>
            <a:spLocks noGrp="1"/>
          </p:cNvSpPr>
          <p:nvPr>
            <p:ph idx="1"/>
          </p:nvPr>
        </p:nvSpPr>
        <p:spPr>
          <a:xfrm>
            <a:off x="596900" y="2009504"/>
            <a:ext cx="10680700" cy="746396"/>
          </a:xfrm>
        </p:spPr>
        <p:txBody>
          <a:bodyPr>
            <a:noAutofit/>
          </a:bodyPr>
          <a:lstStyle/>
          <a:p>
            <a:pPr marL="0" indent="0">
              <a:buNone/>
            </a:pPr>
            <a:r>
              <a:rPr lang="en-US" sz="2400" dirty="0"/>
              <a:t>Qualitative descriptors of impact on cost and associated range values</a:t>
            </a:r>
            <a:endParaRPr lang="en-US" sz="2200" dirty="0">
              <a:latin typeface="+mj-lt"/>
            </a:endParaRPr>
          </a:p>
        </p:txBody>
      </p:sp>
      <p:graphicFrame>
        <p:nvGraphicFramePr>
          <p:cNvPr id="9" name="Content Placeholder 4"/>
          <p:cNvGraphicFramePr>
            <a:graphicFrameLocks/>
          </p:cNvGraphicFramePr>
          <p:nvPr/>
        </p:nvGraphicFramePr>
        <p:xfrm>
          <a:off x="647700" y="2870200"/>
          <a:ext cx="10515600" cy="3035935"/>
        </p:xfrm>
        <a:graphic>
          <a:graphicData uri="http://schemas.openxmlformats.org/drawingml/2006/table">
            <a:tbl>
              <a:tblPr firstRow="1" bandRow="1">
                <a:tableStyleId>{5C22544A-7EE6-4342-B048-85BDC9FD1C3A}</a:tableStyleId>
              </a:tblPr>
              <a:tblGrid>
                <a:gridCol w="4403501">
                  <a:extLst>
                    <a:ext uri="{9D8B030D-6E8A-4147-A177-3AD203B41FA5}">
                      <a16:colId xmlns:a16="http://schemas.microsoft.com/office/drawing/2014/main" val="20000"/>
                    </a:ext>
                  </a:extLst>
                </a:gridCol>
                <a:gridCol w="6112099">
                  <a:extLst>
                    <a:ext uri="{9D8B030D-6E8A-4147-A177-3AD203B41FA5}">
                      <a16:colId xmlns:a16="http://schemas.microsoft.com/office/drawing/2014/main" val="20001"/>
                    </a:ext>
                  </a:extLst>
                </a:gridCol>
              </a:tblGrid>
              <a:tr h="607187">
                <a:tc>
                  <a:txBody>
                    <a:bodyPr/>
                    <a:lstStyle/>
                    <a:p>
                      <a:pPr marL="342900" marR="0" lvl="0" indent="-34290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200" b="1" i="1" u="none" strike="noStrike" cap="none" normalizeH="0" baseline="0" dirty="0">
                          <a:ln>
                            <a:noFill/>
                          </a:ln>
                          <a:solidFill>
                            <a:schemeClr val="bg1"/>
                          </a:solidFill>
                          <a:effectLst/>
                          <a:latin typeface="+mj-lt"/>
                          <a:cs typeface="Times New Roman" pitchFamily="18" charset="0"/>
                        </a:rPr>
                        <a:t>Impact level</a:t>
                      </a:r>
                      <a:endParaRPr kumimoji="0" lang="en-US" sz="2200" b="1" i="0" u="none" strike="noStrike" cap="none" normalizeH="0" baseline="0" dirty="0">
                        <a:ln>
                          <a:noFill/>
                        </a:ln>
                        <a:solidFill>
                          <a:schemeClr val="bg1"/>
                        </a:solidFill>
                        <a:effectLst/>
                        <a:latin typeface="+mj-lt"/>
                      </a:endParaRPr>
                    </a:p>
                  </a:txBody>
                  <a:tcPr marT="51435" marB="51435" horzOverflow="overflow"/>
                </a:tc>
                <a:tc>
                  <a:txBody>
                    <a:bodyPr/>
                    <a:lstStyle/>
                    <a:p>
                      <a:pPr marL="342900" marR="0" lvl="0" indent="-342900" algn="just" defTabSz="914400" rtl="0" eaLnBrk="0" fontAlgn="base" latinLnBrk="0" hangingPunct="0">
                        <a:lnSpc>
                          <a:spcPct val="90000"/>
                        </a:lnSpc>
                        <a:spcBef>
                          <a:spcPct val="0"/>
                        </a:spcBef>
                        <a:spcAft>
                          <a:spcPct val="0"/>
                        </a:spcAft>
                        <a:buClr>
                          <a:schemeClr val="tx2"/>
                        </a:buClr>
                        <a:buSzPct val="100000"/>
                        <a:buFontTx/>
                        <a:buNone/>
                        <a:tabLst/>
                      </a:pPr>
                      <a:r>
                        <a:rPr kumimoji="0" lang="en-US" sz="2200" b="1" i="1" u="none" strike="noStrike" cap="none" normalizeH="0" baseline="0" dirty="0">
                          <a:ln>
                            <a:noFill/>
                          </a:ln>
                          <a:solidFill>
                            <a:schemeClr val="bg1"/>
                          </a:solidFill>
                          <a:effectLst/>
                          <a:latin typeface="+mj-lt"/>
                          <a:cs typeface="Times New Roman" pitchFamily="18" charset="0"/>
                        </a:rPr>
                        <a:t>Range</a:t>
                      </a:r>
                      <a:endParaRPr kumimoji="0" lang="en-US" sz="2200" b="1" i="0" u="none" strike="noStrike" cap="none" normalizeH="0" baseline="0" dirty="0">
                        <a:ln>
                          <a:noFill/>
                        </a:ln>
                        <a:solidFill>
                          <a:schemeClr val="bg1"/>
                        </a:solidFill>
                        <a:effectLst/>
                        <a:latin typeface="+mj-lt"/>
                      </a:endParaRPr>
                    </a:p>
                  </a:txBody>
                  <a:tcPr marT="51435" marB="51435" horzOverflow="overflow"/>
                </a:tc>
                <a:extLst>
                  <a:ext uri="{0D108BD9-81ED-4DB2-BD59-A6C34878D82A}">
                    <a16:rowId xmlns:a16="http://schemas.microsoft.com/office/drawing/2014/main" val="10000"/>
                  </a:ext>
                </a:extLst>
              </a:tr>
              <a:tr h="607187">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High</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a:ln>
                            <a:noFill/>
                          </a:ln>
                          <a:solidFill>
                            <a:schemeClr val="tx1"/>
                          </a:solidFill>
                          <a:effectLst/>
                          <a:latin typeface="+mj-lt"/>
                          <a:cs typeface="Times New Roman" pitchFamily="18" charset="0"/>
                        </a:rPr>
                        <a:t>Greater than 30% above budgeted expenditure</a:t>
                      </a:r>
                      <a:endParaRPr kumimoji="0" lang="en-US" sz="2200" b="0" i="0" u="none" strike="noStrike" cap="none" normalizeH="0" baseline="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1"/>
                  </a:ext>
                </a:extLst>
              </a:tr>
              <a:tr h="607187">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Significant</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20 to 29% above budgeted expenditure</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2"/>
                  </a:ext>
                </a:extLst>
              </a:tr>
              <a:tr h="607187">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a:ln>
                            <a:noFill/>
                          </a:ln>
                          <a:solidFill>
                            <a:schemeClr val="tx1"/>
                          </a:solidFill>
                          <a:effectLst/>
                          <a:latin typeface="+mj-lt"/>
                          <a:cs typeface="Times New Roman" pitchFamily="18" charset="0"/>
                        </a:rPr>
                        <a:t>Moderate</a:t>
                      </a:r>
                      <a:endParaRPr kumimoji="0" lang="en-US" sz="2200" b="0" i="0" u="none" strike="noStrike" cap="none" normalizeH="0" baseline="0">
                        <a:ln>
                          <a:noFill/>
                        </a:ln>
                        <a:solidFill>
                          <a:schemeClr val="tx1"/>
                        </a:solidFill>
                        <a:effectLst/>
                        <a:latin typeface="+mj-lt"/>
                      </a:endParaRPr>
                    </a:p>
                  </a:txBody>
                  <a:tcPr marT="51435" marB="51435" horzOverflow="overflow"/>
                </a:tc>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10 to 19% above budgeted expenditure</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3"/>
                  </a:ext>
                </a:extLst>
              </a:tr>
              <a:tr h="607187">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a:ln>
                            <a:noFill/>
                          </a:ln>
                          <a:solidFill>
                            <a:schemeClr val="tx1"/>
                          </a:solidFill>
                          <a:effectLst/>
                          <a:latin typeface="+mj-lt"/>
                          <a:cs typeface="Times New Roman" pitchFamily="18" charset="0"/>
                        </a:rPr>
                        <a:t>Low</a:t>
                      </a:r>
                      <a:endParaRPr kumimoji="0" lang="en-US" sz="2200" b="0" i="0" u="none" strike="noStrike" cap="none" normalizeH="0" baseline="0">
                        <a:ln>
                          <a:noFill/>
                        </a:ln>
                        <a:solidFill>
                          <a:schemeClr val="tx1"/>
                        </a:solidFill>
                        <a:effectLst/>
                        <a:latin typeface="+mj-lt"/>
                      </a:endParaRPr>
                    </a:p>
                  </a:txBody>
                  <a:tcPr marT="51435" marB="51435" horzOverflow="overflow"/>
                </a:tc>
                <a:tc>
                  <a:txBody>
                    <a:bodyPr/>
                    <a:lstStyle/>
                    <a:p>
                      <a:pPr marL="342900" marR="0" lvl="0" indent="-34290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Within 10% of </a:t>
                      </a:r>
                      <a:r>
                        <a:rPr kumimoji="0" lang="en-US" sz="2200" b="0" i="0" u="none" strike="noStrike" cap="none" normalizeH="0" baseline="0">
                          <a:ln>
                            <a:noFill/>
                          </a:ln>
                          <a:solidFill>
                            <a:schemeClr val="tx1"/>
                          </a:solidFill>
                          <a:effectLst/>
                          <a:latin typeface="+mj-lt"/>
                          <a:cs typeface="Times New Roman" pitchFamily="18" charset="0"/>
                        </a:rPr>
                        <a:t>budgeted expenditure</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4"/>
                  </a:ext>
                </a:extLst>
              </a:tr>
            </a:tbl>
          </a:graphicData>
        </a:graphic>
      </p:graphicFrame>
      <p:sp>
        <p:nvSpPr>
          <p:cNvPr id="6" name="Content Placeholder 2">
            <a:extLst>
              <a:ext uri="{FF2B5EF4-FFF2-40B4-BE49-F238E27FC236}">
                <a16:creationId xmlns:a16="http://schemas.microsoft.com/office/drawing/2014/main" id="{1986F481-39FD-4F02-A32C-BEFC314AC0DD}"/>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469686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201400" y="302344"/>
            <a:ext cx="250720" cy="737419"/>
          </a:xfrm>
        </p:spPr>
        <p:txBody>
          <a:bodyPr vert="vert270"/>
          <a:lstStyle/>
          <a:p>
            <a:r>
              <a:rPr lang="en-US" sz="1400" b="1" dirty="0"/>
              <a:t>Slide-</a:t>
            </a:r>
            <a:fld id="{D57F1E4F-1CFF-5643-939E-217C01CDF565}" type="slidenum">
              <a:rPr lang="en-US" sz="1400" b="1" smtClean="0"/>
              <a:pPr/>
              <a:t>2</a:t>
            </a:fld>
            <a:endParaRPr lang="en-US" sz="1400" b="1" dirty="0"/>
          </a:p>
        </p:txBody>
      </p:sp>
      <p:sp>
        <p:nvSpPr>
          <p:cNvPr id="2" name="Title 1"/>
          <p:cNvSpPr>
            <a:spLocks noGrp="1"/>
          </p:cNvSpPr>
          <p:nvPr>
            <p:ph type="title" idx="4294967295"/>
          </p:nvPr>
        </p:nvSpPr>
        <p:spPr>
          <a:xfrm>
            <a:off x="265471" y="509947"/>
            <a:ext cx="11029950" cy="537190"/>
          </a:xfrm>
        </p:spPr>
        <p:txBody>
          <a:bodyPr/>
          <a:lstStyle/>
          <a:p>
            <a:pPr algn="ctr"/>
            <a:r>
              <a:rPr lang="en-GB" dirty="0">
                <a:solidFill>
                  <a:srgbClr val="0070C0"/>
                </a:solidFill>
              </a:rPr>
              <a:t>Risk overview</a:t>
            </a:r>
          </a:p>
        </p:txBody>
      </p:sp>
      <p:sp>
        <p:nvSpPr>
          <p:cNvPr id="3" name="Content Placeholder 2"/>
          <p:cNvSpPr>
            <a:spLocks noGrp="1"/>
          </p:cNvSpPr>
          <p:nvPr>
            <p:ph idx="4294967295"/>
          </p:nvPr>
        </p:nvSpPr>
        <p:spPr>
          <a:xfrm>
            <a:off x="560439" y="1329300"/>
            <a:ext cx="10804525" cy="4584803"/>
          </a:xfrm>
        </p:spPr>
        <p:txBody>
          <a:bodyPr>
            <a:noAutofit/>
          </a:bodyPr>
          <a:lstStyle/>
          <a:p>
            <a:pPr>
              <a:buNone/>
            </a:pPr>
            <a:r>
              <a:rPr lang="en-GB" sz="2200" i="1" dirty="0">
                <a:solidFill>
                  <a:srgbClr val="C00000"/>
                </a:solidFill>
              </a:rPr>
              <a:t>The chance of exposure to (introduce) the adverse (opposing) consequences of future events’  </a:t>
            </a:r>
            <a:r>
              <a:rPr lang="en-GB" sz="2200" dirty="0">
                <a:solidFill>
                  <a:srgbClr val="C00000"/>
                </a:solidFill>
              </a:rPr>
              <a:t> </a:t>
            </a:r>
            <a:endParaRPr lang="en-GB" sz="2200" dirty="0"/>
          </a:p>
          <a:p>
            <a:r>
              <a:rPr lang="en-GB" sz="2200" dirty="0"/>
              <a:t>Project plans have to be based on </a:t>
            </a:r>
            <a:r>
              <a:rPr lang="en-GB" sz="2200" i="1" dirty="0"/>
              <a:t>assumptions. Risk </a:t>
            </a:r>
            <a:r>
              <a:rPr lang="en-GB" sz="2200" dirty="0"/>
              <a:t>is the possibility that an assumption is </a:t>
            </a:r>
            <a:r>
              <a:rPr lang="en-GB" sz="2200" i="1" dirty="0"/>
              <a:t>wrong</a:t>
            </a:r>
            <a:r>
              <a:rPr lang="en-GB" sz="2200" dirty="0"/>
              <a:t>. When the risk happens it becomes a </a:t>
            </a:r>
            <a:r>
              <a:rPr lang="en-GB" sz="2200" i="1" dirty="0"/>
              <a:t>problem</a:t>
            </a:r>
            <a:r>
              <a:rPr lang="en-GB" sz="2200" dirty="0"/>
              <a:t> or an </a:t>
            </a:r>
            <a:r>
              <a:rPr lang="en-GB" sz="2200" i="1" dirty="0"/>
              <a:t>issue</a:t>
            </a:r>
            <a:endParaRPr lang="en-US" sz="2200" dirty="0">
              <a:latin typeface="+mj-lt"/>
            </a:endParaRPr>
          </a:p>
          <a:p>
            <a:pPr algn="just"/>
            <a:r>
              <a:rPr lang="en-US" sz="2200" dirty="0">
                <a:latin typeface="+mj-lt"/>
              </a:rPr>
              <a:t>Risks are potential problems that might affect the successful completion of a software project</a:t>
            </a:r>
          </a:p>
          <a:p>
            <a:pPr algn="just"/>
            <a:r>
              <a:rPr lang="en-US" sz="2200" dirty="0">
                <a:latin typeface="+mj-lt"/>
              </a:rPr>
              <a:t>Risks involve </a:t>
            </a:r>
            <a:r>
              <a:rPr lang="en-US" sz="2200" i="1" dirty="0">
                <a:solidFill>
                  <a:srgbClr val="7030A0"/>
                </a:solidFill>
                <a:latin typeface="+mj-lt"/>
              </a:rPr>
              <a:t>uncertainty</a:t>
            </a:r>
            <a:r>
              <a:rPr lang="en-US" sz="2200" dirty="0">
                <a:latin typeface="+mj-lt"/>
              </a:rPr>
              <a:t> and potential </a:t>
            </a:r>
            <a:r>
              <a:rPr lang="en-US" sz="2200" i="1" dirty="0">
                <a:solidFill>
                  <a:srgbClr val="7030A0"/>
                </a:solidFill>
                <a:latin typeface="+mj-lt"/>
              </a:rPr>
              <a:t>losses</a:t>
            </a:r>
          </a:p>
          <a:p>
            <a:pPr algn="just"/>
            <a:r>
              <a:rPr lang="en-US" sz="2200" dirty="0">
                <a:latin typeface="+mj-lt"/>
              </a:rPr>
              <a:t>Risk analysis and management are intended to help a software team understand and manage uncertainty during the development process</a:t>
            </a:r>
          </a:p>
          <a:p>
            <a:pPr algn="just"/>
            <a:r>
              <a:rPr lang="en-US" sz="2200" dirty="0">
                <a:latin typeface="+mj-lt"/>
              </a:rPr>
              <a:t>The important thing is to remember that things can go wrong and to make plans to minimize their impact when they do</a:t>
            </a:r>
          </a:p>
          <a:p>
            <a:pPr algn="just"/>
            <a:r>
              <a:rPr lang="en-US" sz="2200" dirty="0">
                <a:latin typeface="+mj-lt"/>
              </a:rPr>
              <a:t>The work product is called a Risk Mitigation, Monitoring, and Management Plan (RMMM)</a:t>
            </a:r>
          </a:p>
        </p:txBody>
      </p:sp>
      <p:sp>
        <p:nvSpPr>
          <p:cNvPr id="5" name="Content Placeholder 2">
            <a:extLst>
              <a:ext uri="{FF2B5EF4-FFF2-40B4-BE49-F238E27FC236}">
                <a16:creationId xmlns:a16="http://schemas.microsoft.com/office/drawing/2014/main" id="{5EF7B6F0-5F57-49DA-A16E-4F04BE23C0F0}"/>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259159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Probability-impact  matrix</a:t>
            </a:r>
            <a:endParaRPr lang="en-GB"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20</a:t>
            </a:fld>
            <a:endParaRPr lang="en-US" sz="1400" b="1" dirty="0"/>
          </a:p>
        </p:txBody>
      </p:sp>
      <p:sp>
        <p:nvSpPr>
          <p:cNvPr id="5" name="AutoShape 2" descr="Image result for probability impact matri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2.bp.blogspot.com/-xSHY5tsTvvY/Tzqi_kSorfI/AAAAAAAABDo/cR71Da7qCQY/s1600/ProbabilityAndImpactMatri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1947862"/>
            <a:ext cx="10388600" cy="471963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93947501-98E9-4A5B-AB89-E13391A86330}"/>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868287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planning</a:t>
            </a:r>
          </a:p>
        </p:txBody>
      </p:sp>
      <p:sp>
        <p:nvSpPr>
          <p:cNvPr id="3" name="Content Placeholder 2"/>
          <p:cNvSpPr>
            <a:spLocks noGrp="1"/>
          </p:cNvSpPr>
          <p:nvPr>
            <p:ph idx="1"/>
          </p:nvPr>
        </p:nvSpPr>
        <p:spPr>
          <a:xfrm>
            <a:off x="596900" y="2009504"/>
            <a:ext cx="10680700" cy="3553096"/>
          </a:xfrm>
        </p:spPr>
        <p:txBody>
          <a:bodyPr>
            <a:noAutofit/>
          </a:bodyPr>
          <a:lstStyle/>
          <a:p>
            <a:pPr marL="0" indent="0">
              <a:buNone/>
            </a:pPr>
            <a:r>
              <a:rPr lang="en-US" sz="2200" dirty="0"/>
              <a:t>Risks can be dealt with by:</a:t>
            </a:r>
          </a:p>
          <a:p>
            <a:r>
              <a:rPr lang="en-US" sz="2200" dirty="0">
                <a:solidFill>
                  <a:srgbClr val="C00000"/>
                </a:solidFill>
              </a:rPr>
              <a:t>Risk prevention/avoidance </a:t>
            </a:r>
            <a:r>
              <a:rPr lang="en-US" sz="2200" dirty="0"/>
              <a:t>– a project can, for example, be protected from the risk of overrunning the schedule by </a:t>
            </a:r>
            <a:r>
              <a:rPr lang="en-US" sz="2200" dirty="0">
                <a:solidFill>
                  <a:srgbClr val="7030A0"/>
                </a:solidFill>
              </a:rPr>
              <a:t>increasing duration estimates or reducing functionality</a:t>
            </a:r>
            <a:r>
              <a:rPr lang="en-US" sz="2200" dirty="0"/>
              <a:t>. </a:t>
            </a:r>
          </a:p>
          <a:p>
            <a:r>
              <a:rPr lang="en-US" sz="2200" dirty="0">
                <a:solidFill>
                  <a:srgbClr val="C00000"/>
                </a:solidFill>
              </a:rPr>
              <a:t>Risk reduction </a:t>
            </a:r>
            <a:r>
              <a:rPr lang="en-US" sz="2200" dirty="0"/>
              <a:t>– some risk, while they cannot be prevented, can have their </a:t>
            </a:r>
            <a:r>
              <a:rPr lang="en-US" sz="2200" dirty="0">
                <a:solidFill>
                  <a:srgbClr val="0070C0"/>
                </a:solidFill>
              </a:rPr>
              <a:t>likelihoods reduced by prior planning</a:t>
            </a:r>
            <a:r>
              <a:rPr lang="en-US" sz="2200" dirty="0"/>
              <a:t>. The risk of late changes to a requirements specification can, for example, be </a:t>
            </a:r>
            <a:r>
              <a:rPr lang="en-US" sz="2200" dirty="0">
                <a:solidFill>
                  <a:srgbClr val="7030A0"/>
                </a:solidFill>
              </a:rPr>
              <a:t>reduced by prototyping but will not eliminate the risk of late changes</a:t>
            </a:r>
            <a:r>
              <a:rPr lang="en-US" sz="2200" dirty="0"/>
              <a:t>.</a:t>
            </a:r>
          </a:p>
          <a:p>
            <a:r>
              <a:rPr lang="en-US" sz="2200" dirty="0">
                <a:solidFill>
                  <a:srgbClr val="C00000"/>
                </a:solidFill>
              </a:rPr>
              <a:t>Risk transfer </a:t>
            </a:r>
            <a:r>
              <a:rPr lang="en-US" sz="2200" dirty="0"/>
              <a:t>– the impact of some risk can be transferred away from the project, by, for example, contracting out or </a:t>
            </a:r>
            <a:r>
              <a:rPr lang="en-US" sz="2200" dirty="0">
                <a:solidFill>
                  <a:srgbClr val="7030A0"/>
                </a:solidFill>
              </a:rPr>
              <a:t>taking out insurance</a:t>
            </a:r>
            <a:r>
              <a:rPr lang="en-US" sz="2200" dirty="0"/>
              <a:t>.</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21</a:t>
            </a:fld>
            <a:endParaRPr lang="en-US" sz="1400" b="1" dirty="0"/>
          </a:p>
        </p:txBody>
      </p:sp>
      <p:sp>
        <p:nvSpPr>
          <p:cNvPr id="5" name="Content Placeholder 2">
            <a:extLst>
              <a:ext uri="{FF2B5EF4-FFF2-40B4-BE49-F238E27FC236}">
                <a16:creationId xmlns:a16="http://schemas.microsoft.com/office/drawing/2014/main" id="{716B4FD6-2C8E-4D1B-81BB-331BF7F46E36}"/>
              </a:ext>
            </a:extLst>
          </p:cNvPr>
          <p:cNvSpPr>
            <a:spLocks noGrp="1"/>
          </p:cNvSpPr>
          <p:nvPr/>
        </p:nvSpPr>
        <p:spPr>
          <a:xfrm>
            <a:off x="11587316"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340597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reduction leverage (RRL)</a:t>
            </a:r>
          </a:p>
        </p:txBody>
      </p:sp>
      <p:sp>
        <p:nvSpPr>
          <p:cNvPr id="3" name="Content Placeholder 2"/>
          <p:cNvSpPr>
            <a:spLocks noGrp="1"/>
          </p:cNvSpPr>
          <p:nvPr>
            <p:ph idx="1"/>
          </p:nvPr>
        </p:nvSpPr>
        <p:spPr>
          <a:xfrm>
            <a:off x="596900" y="2009504"/>
            <a:ext cx="11112500" cy="4467496"/>
          </a:xfrm>
        </p:spPr>
        <p:txBody>
          <a:bodyPr>
            <a:noAutofit/>
          </a:bodyPr>
          <a:lstStyle/>
          <a:p>
            <a:pPr>
              <a:buFont typeface="Wingdings" pitchFamily="2" charset="2"/>
              <a:buChar char="q"/>
            </a:pPr>
            <a:endParaRPr lang="en-US" sz="2000" dirty="0"/>
          </a:p>
          <a:p>
            <a:pPr>
              <a:buFont typeface="Wingdings" pitchFamily="2" charset="2"/>
              <a:buChar char="q"/>
            </a:pPr>
            <a:r>
              <a:rPr lang="en-US" sz="2000" dirty="0"/>
              <a:t>Risk Reduction Leverage is another Quantitative means of assessing how Risks are being managed</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lvl="2">
              <a:buFont typeface="Wingdings" pitchFamily="2" charset="2"/>
              <a:buChar char="§"/>
            </a:pPr>
            <a:r>
              <a:rPr lang="en-US" sz="2000" dirty="0" err="1"/>
              <a:t>RE</a:t>
            </a:r>
            <a:r>
              <a:rPr lang="en-US" sz="2000" baseline="-25000" dirty="0" err="1"/>
              <a:t>before</a:t>
            </a:r>
            <a:r>
              <a:rPr lang="en-US" sz="2000" dirty="0"/>
              <a:t> is risk exposure before risk reduction e.g. 20% chance of a fire causing $20,000 damage </a:t>
            </a:r>
          </a:p>
          <a:p>
            <a:pPr lvl="2">
              <a:buFont typeface="Wingdings" pitchFamily="2" charset="2"/>
              <a:buChar char="§"/>
            </a:pPr>
            <a:r>
              <a:rPr lang="en-US" sz="2000" dirty="0" err="1"/>
              <a:t>RE</a:t>
            </a:r>
            <a:r>
              <a:rPr lang="en-US" sz="2000" baseline="-25000" dirty="0" err="1"/>
              <a:t>after</a:t>
            </a:r>
            <a:r>
              <a:rPr lang="en-US" sz="2000" dirty="0"/>
              <a:t> is risk exposure after risk reduction e.g. fire alarm costing $1500 reduces probability of fire damage to 5%</a:t>
            </a:r>
          </a:p>
          <a:p>
            <a:pPr>
              <a:buFont typeface="Wingdings" pitchFamily="2" charset="2"/>
              <a:buChar char="q"/>
            </a:pPr>
            <a:r>
              <a:rPr lang="en-US" sz="2000" dirty="0">
                <a:latin typeface="+mj-lt"/>
                <a:cs typeface="Courier New" panose="02070309020205020404" pitchFamily="49" charset="0"/>
              </a:rPr>
              <a:t>RRL = (0.2x20,000) – (0.05x20,000) /1500</a:t>
            </a:r>
            <a:br>
              <a:rPr lang="en-US" sz="2000" dirty="0">
                <a:latin typeface="+mj-lt"/>
                <a:cs typeface="Courier New" panose="02070309020205020404" pitchFamily="49" charset="0"/>
              </a:rPr>
            </a:br>
            <a:r>
              <a:rPr lang="en-US" sz="2000" dirty="0">
                <a:latin typeface="+mj-lt"/>
                <a:cs typeface="Courier New" panose="02070309020205020404" pitchFamily="49" charset="0"/>
              </a:rPr>
              <a:t>       = 4,000 – 1,000 / 1500 = 2</a:t>
            </a:r>
          </a:p>
          <a:p>
            <a:pPr>
              <a:buFont typeface="Wingdings" pitchFamily="2" charset="2"/>
              <a:buChar char="q"/>
            </a:pPr>
            <a:r>
              <a:rPr lang="en-US" sz="2000" dirty="0">
                <a:latin typeface="+mj-lt"/>
                <a:cs typeface="Courier New" panose="02070309020205020404" pitchFamily="49" charset="0"/>
              </a:rPr>
              <a:t>RRL &gt; 1.00 therefore worth doing</a:t>
            </a:r>
            <a:endParaRPr lang="en-US" sz="2000" dirty="0"/>
          </a:p>
          <a:p>
            <a:pPr>
              <a:buFont typeface="Wingdings" pitchFamily="2" charset="2"/>
              <a:buChar char="q"/>
            </a:pPr>
            <a:endParaRPr lang="en-US" sz="2000"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22</a:t>
            </a:fld>
            <a:endParaRPr lang="en-US" sz="1400" b="1" dirty="0"/>
          </a:p>
        </p:txBody>
      </p:sp>
      <p:pic>
        <p:nvPicPr>
          <p:cNvPr id="1026" name="Picture 2" descr="http://www.omsar.gov.lb/ICTGPG/Web/Risk_Reduction_Levera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560" y="2514600"/>
            <a:ext cx="4772025" cy="1333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A728C5F1-4786-4D0E-8B20-91BB8876303E}"/>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703945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Evaluating Risk to the schedule</a:t>
            </a:r>
          </a:p>
        </p:txBody>
      </p:sp>
      <p:sp>
        <p:nvSpPr>
          <p:cNvPr id="3" name="Content Placeholder 2"/>
          <p:cNvSpPr>
            <a:spLocks noGrp="1"/>
          </p:cNvSpPr>
          <p:nvPr>
            <p:ph idx="1"/>
          </p:nvPr>
        </p:nvSpPr>
        <p:spPr>
          <a:xfrm>
            <a:off x="596899" y="2009503"/>
            <a:ext cx="11169277" cy="4561113"/>
          </a:xfrm>
        </p:spPr>
        <p:txBody>
          <a:bodyPr>
            <a:noAutofit/>
          </a:bodyPr>
          <a:lstStyle/>
          <a:p>
            <a:pPr>
              <a:buFont typeface="Wingdings" panose="05000000000000000000" pitchFamily="2" charset="2"/>
              <a:buChar char="q"/>
            </a:pPr>
            <a:r>
              <a:rPr lang="en-US" sz="2200" dirty="0">
                <a:latin typeface="+mj-lt"/>
              </a:rPr>
              <a:t>Using PERT (</a:t>
            </a:r>
            <a:r>
              <a:rPr lang="en-US" sz="2200" dirty="0"/>
              <a:t>Program Evaluation Review Technique) </a:t>
            </a:r>
            <a:r>
              <a:rPr lang="en-US" sz="2200" dirty="0">
                <a:latin typeface="+mj-lt"/>
              </a:rPr>
              <a:t>to evaluate the effects of uncertainty:  there are 3 estimates are produced for each activity</a:t>
            </a:r>
            <a:br>
              <a:rPr lang="en-US" sz="2200" dirty="0">
                <a:latin typeface="+mj-lt"/>
              </a:rPr>
            </a:br>
            <a:endParaRPr lang="en-US" sz="2200" dirty="0">
              <a:latin typeface="+mj-lt"/>
            </a:endParaRPr>
          </a:p>
          <a:p>
            <a:pPr lvl="1"/>
            <a:r>
              <a:rPr lang="en-US" sz="2200" dirty="0">
                <a:solidFill>
                  <a:srgbClr val="C00000"/>
                </a:solidFill>
                <a:latin typeface="+mj-lt"/>
              </a:rPr>
              <a:t>Most likely time (m) </a:t>
            </a:r>
            <a:r>
              <a:rPr lang="en-US" sz="2200" dirty="0">
                <a:latin typeface="+mj-lt"/>
              </a:rPr>
              <a:t>– the time we would expect the task to take under normal circumstance </a:t>
            </a:r>
          </a:p>
          <a:p>
            <a:pPr lvl="1"/>
            <a:r>
              <a:rPr lang="en-US" sz="2200" dirty="0">
                <a:solidFill>
                  <a:srgbClr val="C00000"/>
                </a:solidFill>
                <a:latin typeface="+mj-lt"/>
              </a:rPr>
              <a:t>Optimistic time (a) </a:t>
            </a:r>
            <a:r>
              <a:rPr lang="en-US" sz="2200" dirty="0">
                <a:latin typeface="+mj-lt"/>
              </a:rPr>
              <a:t>– the shortest time in which we could expect to complete the activity, barring outright miracles.</a:t>
            </a:r>
          </a:p>
          <a:p>
            <a:pPr lvl="1"/>
            <a:r>
              <a:rPr lang="en-US" sz="2200" dirty="0">
                <a:solidFill>
                  <a:srgbClr val="C00000"/>
                </a:solidFill>
                <a:latin typeface="+mj-lt"/>
              </a:rPr>
              <a:t>Pessimistic (b)</a:t>
            </a:r>
            <a:r>
              <a:rPr lang="en-US" sz="2200" dirty="0">
                <a:latin typeface="+mj-lt"/>
              </a:rPr>
              <a:t> – the worst possible time allowing for all seasonable eventualities.</a:t>
            </a:r>
            <a:br>
              <a:rPr lang="en-US" sz="2200" dirty="0">
                <a:latin typeface="+mj-lt"/>
              </a:rPr>
            </a:br>
            <a:endParaRPr lang="en-US" sz="2200" dirty="0">
              <a:latin typeface="+mj-lt"/>
            </a:endParaRPr>
          </a:p>
          <a:p>
            <a:pPr>
              <a:buFont typeface="Wingdings" panose="05000000000000000000" pitchFamily="2" charset="2"/>
              <a:buChar char="q"/>
            </a:pPr>
            <a:r>
              <a:rPr lang="en-US" sz="2400" dirty="0">
                <a:latin typeface="+mj-lt"/>
                <a:cs typeface="Courier New" panose="02070309020205020404" pitchFamily="49" charset="0"/>
              </a:rPr>
              <a:t>‘</a:t>
            </a:r>
            <a:r>
              <a:rPr lang="en-US" sz="2200" b="1" dirty="0">
                <a:latin typeface="+mj-lt"/>
                <a:cs typeface="Courier New" panose="02070309020205020404" pitchFamily="49" charset="0"/>
              </a:rPr>
              <a:t>expected time’ </a:t>
            </a:r>
            <a:r>
              <a:rPr lang="en-US" sz="2200" b="1" dirty="0" err="1">
                <a:latin typeface="+mj-lt"/>
                <a:cs typeface="Courier New" panose="02070309020205020404" pitchFamily="49" charset="0"/>
              </a:rPr>
              <a:t>te</a:t>
            </a:r>
            <a:r>
              <a:rPr lang="en-US" sz="2200" b="1" dirty="0">
                <a:latin typeface="+mj-lt"/>
                <a:cs typeface="Courier New" panose="02070309020205020404" pitchFamily="49" charset="0"/>
              </a:rPr>
              <a:t>  </a:t>
            </a:r>
            <a:r>
              <a:rPr lang="en-US" sz="2200" dirty="0">
                <a:latin typeface="+mj-lt"/>
                <a:cs typeface="Courier New" panose="02070309020205020404" pitchFamily="49" charset="0"/>
              </a:rPr>
              <a:t>= (a + 4m +b) / 6</a:t>
            </a:r>
          </a:p>
          <a:p>
            <a:pPr>
              <a:buFont typeface="Wingdings" panose="05000000000000000000" pitchFamily="2" charset="2"/>
              <a:buChar char="q"/>
            </a:pPr>
            <a:r>
              <a:rPr lang="en-US" sz="2200" b="1" dirty="0">
                <a:latin typeface="+mj-lt"/>
                <a:cs typeface="Courier New" panose="02070309020205020404" pitchFamily="49" charset="0"/>
              </a:rPr>
              <a:t>‘activity standard deviation’ S </a:t>
            </a:r>
            <a:r>
              <a:rPr lang="en-US" sz="2200" dirty="0">
                <a:latin typeface="+mj-lt"/>
                <a:cs typeface="Courier New" panose="02070309020205020404" pitchFamily="49" charset="0"/>
              </a:rPr>
              <a:t>= (b-a)/6</a:t>
            </a:r>
            <a:endParaRPr lang="en-US" sz="2200" dirty="0">
              <a:latin typeface="+mj-lt"/>
            </a:endParaRP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23</a:t>
            </a:fld>
            <a:endParaRPr lang="en-US" sz="1400" b="1" dirty="0"/>
          </a:p>
        </p:txBody>
      </p:sp>
      <p:sp>
        <p:nvSpPr>
          <p:cNvPr id="5" name="Content Placeholder 2">
            <a:extLst>
              <a:ext uri="{FF2B5EF4-FFF2-40B4-BE49-F238E27FC236}">
                <a16:creationId xmlns:a16="http://schemas.microsoft.com/office/drawing/2014/main" id="{0AA8DF55-823A-459A-8FA7-C5860DC5E0A3}"/>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51060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Evaluating Risk to the schedule</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24</a:t>
            </a:fld>
            <a:endParaRPr lang="en-US" sz="1400" b="1" dirty="0"/>
          </a:p>
        </p:txBody>
      </p:sp>
      <p:sp>
        <p:nvSpPr>
          <p:cNvPr id="6" name="Rectangle 3"/>
          <p:cNvSpPr>
            <a:spLocks noChangeArrowheads="1"/>
          </p:cNvSpPr>
          <p:nvPr/>
        </p:nvSpPr>
        <p:spPr bwMode="auto">
          <a:xfrm>
            <a:off x="695493" y="2295888"/>
            <a:ext cx="1584325" cy="864394"/>
          </a:xfrm>
          <a:prstGeom prst="rect">
            <a:avLst/>
          </a:prstGeom>
          <a:solidFill>
            <a:srgbClr val="99CCFF"/>
          </a:solidFill>
          <a:ln w="9525">
            <a:solidFill>
              <a:schemeClr val="bg2"/>
            </a:solidFill>
            <a:miter lim="800000"/>
            <a:headEnd/>
            <a:tailEnd/>
          </a:ln>
          <a:effectLst/>
        </p:spPr>
        <p:txBody>
          <a:bodyPr wrap="none" anchor="ctr"/>
          <a:lstStyle/>
          <a:p>
            <a:pPr algn="ctr" eaLnBrk="1" hangingPunct="1">
              <a:lnSpc>
                <a:spcPct val="100000"/>
              </a:lnSpc>
            </a:pPr>
            <a:r>
              <a:rPr lang="en-GB" dirty="0">
                <a:latin typeface="Arial" charset="0"/>
              </a:rPr>
              <a:t>Task A</a:t>
            </a:r>
          </a:p>
        </p:txBody>
      </p:sp>
      <p:sp>
        <p:nvSpPr>
          <p:cNvPr id="7" name="Rectangle 4"/>
          <p:cNvSpPr>
            <a:spLocks noChangeArrowheads="1"/>
          </p:cNvSpPr>
          <p:nvPr/>
        </p:nvSpPr>
        <p:spPr bwMode="auto">
          <a:xfrm>
            <a:off x="2929106" y="2295888"/>
            <a:ext cx="1584325" cy="864394"/>
          </a:xfrm>
          <a:prstGeom prst="rect">
            <a:avLst/>
          </a:prstGeom>
          <a:solidFill>
            <a:srgbClr val="99CCFF"/>
          </a:solidFill>
          <a:ln w="9525">
            <a:solidFill>
              <a:schemeClr val="bg2"/>
            </a:solidFill>
            <a:miter lim="800000"/>
            <a:headEnd/>
            <a:tailEnd/>
          </a:ln>
          <a:effectLst/>
        </p:spPr>
        <p:txBody>
          <a:bodyPr wrap="none" anchor="ctr"/>
          <a:lstStyle/>
          <a:p>
            <a:pPr algn="ctr" eaLnBrk="1" hangingPunct="1">
              <a:lnSpc>
                <a:spcPct val="100000"/>
              </a:lnSpc>
            </a:pPr>
            <a:r>
              <a:rPr lang="en-GB" dirty="0">
                <a:latin typeface="Arial" charset="0"/>
              </a:rPr>
              <a:t>Task B</a:t>
            </a:r>
          </a:p>
        </p:txBody>
      </p:sp>
      <p:sp>
        <p:nvSpPr>
          <p:cNvPr id="8" name="Rectangle 5"/>
          <p:cNvSpPr>
            <a:spLocks noChangeArrowheads="1"/>
          </p:cNvSpPr>
          <p:nvPr/>
        </p:nvSpPr>
        <p:spPr bwMode="auto">
          <a:xfrm>
            <a:off x="5016668" y="2295888"/>
            <a:ext cx="1584325" cy="864394"/>
          </a:xfrm>
          <a:prstGeom prst="rect">
            <a:avLst/>
          </a:prstGeom>
          <a:solidFill>
            <a:srgbClr val="99CCFF"/>
          </a:solidFill>
          <a:ln w="9525">
            <a:solidFill>
              <a:schemeClr val="bg2"/>
            </a:solidFill>
            <a:miter lim="800000"/>
            <a:headEnd/>
            <a:tailEnd/>
          </a:ln>
          <a:effectLst/>
        </p:spPr>
        <p:txBody>
          <a:bodyPr wrap="none" anchor="ctr"/>
          <a:lstStyle/>
          <a:p>
            <a:pPr algn="ctr" eaLnBrk="1" hangingPunct="1">
              <a:lnSpc>
                <a:spcPct val="100000"/>
              </a:lnSpc>
            </a:pPr>
            <a:r>
              <a:rPr lang="en-GB" dirty="0">
                <a:latin typeface="Arial" charset="0"/>
              </a:rPr>
              <a:t>Task C</a:t>
            </a:r>
          </a:p>
        </p:txBody>
      </p:sp>
      <p:sp>
        <p:nvSpPr>
          <p:cNvPr id="9" name="Line 6"/>
          <p:cNvSpPr>
            <a:spLocks noChangeShapeType="1"/>
          </p:cNvSpPr>
          <p:nvPr/>
        </p:nvSpPr>
        <p:spPr bwMode="auto">
          <a:xfrm>
            <a:off x="2279816" y="2729871"/>
            <a:ext cx="649288" cy="0"/>
          </a:xfrm>
          <a:prstGeom prst="line">
            <a:avLst/>
          </a:prstGeom>
          <a:noFill/>
          <a:ln w="9525">
            <a:solidFill>
              <a:srgbClr val="FF0000"/>
            </a:solidFill>
            <a:round/>
            <a:headEnd/>
            <a:tailEnd type="triangle" w="med" len="med"/>
          </a:ln>
          <a:effectLst/>
        </p:spPr>
        <p:txBody>
          <a:bodyPr/>
          <a:lstStyle/>
          <a:p>
            <a:endParaRPr lang="en-US"/>
          </a:p>
        </p:txBody>
      </p:sp>
      <p:sp>
        <p:nvSpPr>
          <p:cNvPr id="10" name="Line 7"/>
          <p:cNvSpPr>
            <a:spLocks noChangeShapeType="1"/>
          </p:cNvSpPr>
          <p:nvPr/>
        </p:nvSpPr>
        <p:spPr bwMode="auto">
          <a:xfrm>
            <a:off x="4511843" y="2729871"/>
            <a:ext cx="504825" cy="0"/>
          </a:xfrm>
          <a:prstGeom prst="line">
            <a:avLst/>
          </a:prstGeom>
          <a:noFill/>
          <a:ln w="9525">
            <a:solidFill>
              <a:srgbClr val="C00000"/>
            </a:solidFill>
            <a:round/>
            <a:headEnd/>
            <a:tailEnd type="triangle" w="med" len="med"/>
          </a:ln>
          <a:effectLst/>
        </p:spPr>
        <p:txBody>
          <a:bodyPr/>
          <a:lstStyle/>
          <a:p>
            <a:endParaRPr lang="en-US"/>
          </a:p>
        </p:txBody>
      </p:sp>
      <p:graphicFrame>
        <p:nvGraphicFramePr>
          <p:cNvPr id="11" name="Group 8"/>
          <p:cNvGraphicFramePr>
            <a:graphicFrameLocks/>
          </p:cNvGraphicFramePr>
          <p:nvPr/>
        </p:nvGraphicFramePr>
        <p:xfrm>
          <a:off x="581192" y="3236483"/>
          <a:ext cx="6181726" cy="3245646"/>
        </p:xfrm>
        <a:graphic>
          <a:graphicData uri="http://schemas.openxmlformats.org/drawingml/2006/table">
            <a:tbl>
              <a:tblPr/>
              <a:tblGrid>
                <a:gridCol w="1030890">
                  <a:extLst>
                    <a:ext uri="{9D8B030D-6E8A-4147-A177-3AD203B41FA5}">
                      <a16:colId xmlns:a16="http://schemas.microsoft.com/office/drawing/2014/main" val="20000"/>
                    </a:ext>
                  </a:extLst>
                </a:gridCol>
                <a:gridCol w="1029685">
                  <a:extLst>
                    <a:ext uri="{9D8B030D-6E8A-4147-A177-3AD203B41FA5}">
                      <a16:colId xmlns:a16="http://schemas.microsoft.com/office/drawing/2014/main" val="20001"/>
                    </a:ext>
                  </a:extLst>
                </a:gridCol>
                <a:gridCol w="1030890">
                  <a:extLst>
                    <a:ext uri="{9D8B030D-6E8A-4147-A177-3AD203B41FA5}">
                      <a16:colId xmlns:a16="http://schemas.microsoft.com/office/drawing/2014/main" val="20002"/>
                    </a:ext>
                  </a:extLst>
                </a:gridCol>
                <a:gridCol w="1029686">
                  <a:extLst>
                    <a:ext uri="{9D8B030D-6E8A-4147-A177-3AD203B41FA5}">
                      <a16:colId xmlns:a16="http://schemas.microsoft.com/office/drawing/2014/main" val="20003"/>
                    </a:ext>
                  </a:extLst>
                </a:gridCol>
                <a:gridCol w="1030890">
                  <a:extLst>
                    <a:ext uri="{9D8B030D-6E8A-4147-A177-3AD203B41FA5}">
                      <a16:colId xmlns:a16="http://schemas.microsoft.com/office/drawing/2014/main" val="20004"/>
                    </a:ext>
                  </a:extLst>
                </a:gridCol>
                <a:gridCol w="1029685">
                  <a:extLst>
                    <a:ext uri="{9D8B030D-6E8A-4147-A177-3AD203B41FA5}">
                      <a16:colId xmlns:a16="http://schemas.microsoft.com/office/drawing/2014/main" val="20005"/>
                    </a:ext>
                  </a:extLst>
                </a:gridCol>
              </a:tblGrid>
              <a:tr h="812609">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a:ln>
                            <a:noFill/>
                          </a:ln>
                          <a:solidFill>
                            <a:schemeClr val="tx1"/>
                          </a:solidFill>
                          <a:effectLst/>
                          <a:latin typeface="Avant Garde" charset="0"/>
                        </a:rPr>
                        <a:t>Task</a:t>
                      </a:r>
                    </a:p>
                  </a:txBody>
                  <a:tcPr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a:ln>
                            <a:noFill/>
                          </a:ln>
                          <a:solidFill>
                            <a:schemeClr val="tx1"/>
                          </a:solidFill>
                          <a:effectLst/>
                          <a:latin typeface="Avant Garde" charset="0"/>
                        </a:rPr>
                        <a:t>a</a:t>
                      </a:r>
                    </a:p>
                  </a:txBody>
                  <a:tcPr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a:ln>
                            <a:noFill/>
                          </a:ln>
                          <a:solidFill>
                            <a:schemeClr val="tx1"/>
                          </a:solidFill>
                          <a:effectLst/>
                          <a:latin typeface="Avant Garde" charset="0"/>
                        </a:rPr>
                        <a:t>m</a:t>
                      </a:r>
                    </a:p>
                  </a:txBody>
                  <a:tcPr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a:ln>
                            <a:noFill/>
                          </a:ln>
                          <a:solidFill>
                            <a:schemeClr val="tx1"/>
                          </a:solidFill>
                          <a:effectLst/>
                          <a:latin typeface="Avant Garde" charset="0"/>
                        </a:rPr>
                        <a:t>b</a:t>
                      </a:r>
                    </a:p>
                  </a:txBody>
                  <a:tcPr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err="1">
                          <a:ln>
                            <a:noFill/>
                          </a:ln>
                          <a:solidFill>
                            <a:schemeClr val="tx1"/>
                          </a:solidFill>
                          <a:effectLst/>
                          <a:latin typeface="Avant Garde" charset="0"/>
                        </a:rPr>
                        <a:t>t</a:t>
                      </a:r>
                      <a:r>
                        <a:rPr kumimoji="0" lang="en-GB" sz="2300" b="0" i="0" u="none" strike="noStrike" cap="none" normalizeH="0" baseline="-25000" dirty="0" err="1">
                          <a:ln>
                            <a:noFill/>
                          </a:ln>
                          <a:solidFill>
                            <a:schemeClr val="tx1"/>
                          </a:solidFill>
                          <a:effectLst/>
                          <a:latin typeface="Avant Garde" charset="0"/>
                        </a:rPr>
                        <a:t>e</a:t>
                      </a:r>
                      <a:endParaRPr kumimoji="0" lang="en-GB" sz="2300" b="0" i="0" u="none" strike="noStrike" cap="none" normalizeH="0" baseline="-25000" dirty="0">
                        <a:ln>
                          <a:noFill/>
                        </a:ln>
                        <a:solidFill>
                          <a:schemeClr val="tx1"/>
                        </a:solidFill>
                        <a:effectLst/>
                        <a:latin typeface="Avant Garde" charset="0"/>
                      </a:endParaRPr>
                    </a:p>
                  </a:txBody>
                  <a:tcPr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a:ln>
                            <a:noFill/>
                          </a:ln>
                          <a:solidFill>
                            <a:schemeClr val="tx1"/>
                          </a:solidFill>
                          <a:effectLst/>
                          <a:latin typeface="Avant Garde" charset="0"/>
                        </a:rPr>
                        <a:t>s</a:t>
                      </a:r>
                    </a:p>
                  </a:txBody>
                  <a:tcPr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1012">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a:ln>
                            <a:noFill/>
                          </a:ln>
                          <a:solidFill>
                            <a:schemeClr val="tx1"/>
                          </a:solidFill>
                          <a:effectLst/>
                          <a:latin typeface="Avant Garde" charset="0"/>
                        </a:rPr>
                        <a:t>A</a:t>
                      </a:r>
                    </a:p>
                  </a:txBody>
                  <a:tcPr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a:ln>
                            <a:noFill/>
                          </a:ln>
                          <a:solidFill>
                            <a:schemeClr val="tx1"/>
                          </a:solidFill>
                          <a:effectLst/>
                          <a:latin typeface="Avant Garde" charset="0"/>
                        </a:rPr>
                        <a:t>10</a:t>
                      </a:r>
                    </a:p>
                  </a:txBody>
                  <a:tcPr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a:ln>
                            <a:noFill/>
                          </a:ln>
                          <a:solidFill>
                            <a:schemeClr val="tx1"/>
                          </a:solidFill>
                          <a:effectLst/>
                          <a:latin typeface="Avant Garde" charset="0"/>
                        </a:rPr>
                        <a:t>12</a:t>
                      </a:r>
                    </a:p>
                  </a:txBody>
                  <a:tcPr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a:ln>
                            <a:noFill/>
                          </a:ln>
                          <a:solidFill>
                            <a:schemeClr val="tx1"/>
                          </a:solidFill>
                          <a:effectLst/>
                          <a:latin typeface="Avant Garde" charset="0"/>
                        </a:rPr>
                        <a:t>16</a:t>
                      </a:r>
                    </a:p>
                  </a:txBody>
                  <a:tcPr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a:ln>
                            <a:noFill/>
                          </a:ln>
                          <a:solidFill>
                            <a:schemeClr val="tx1"/>
                          </a:solidFill>
                          <a:effectLst/>
                          <a:latin typeface="Avant Garde" charset="0"/>
                        </a:rPr>
                        <a:t>12.33</a:t>
                      </a:r>
                    </a:p>
                  </a:txBody>
                  <a:tcPr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a:ln>
                            <a:noFill/>
                          </a:ln>
                          <a:solidFill>
                            <a:schemeClr val="tx1"/>
                          </a:solidFill>
                          <a:effectLst/>
                          <a:latin typeface="Avant Garde" charset="0"/>
                        </a:rPr>
                        <a:t>1</a:t>
                      </a:r>
                    </a:p>
                  </a:txBody>
                  <a:tcPr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9416">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a:ln>
                            <a:noFill/>
                          </a:ln>
                          <a:solidFill>
                            <a:schemeClr val="tx1"/>
                          </a:solidFill>
                          <a:effectLst/>
                          <a:latin typeface="Avant Garde" charset="0"/>
                        </a:rPr>
                        <a:t>B</a:t>
                      </a:r>
                    </a:p>
                  </a:txBody>
                  <a:tcPr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a:ln>
                            <a:noFill/>
                          </a:ln>
                          <a:solidFill>
                            <a:schemeClr val="tx1"/>
                          </a:solidFill>
                          <a:effectLst/>
                          <a:latin typeface="Avant Garde" charset="0"/>
                        </a:rPr>
                        <a:t>8</a:t>
                      </a:r>
                    </a:p>
                  </a:txBody>
                  <a:tcPr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a:ln>
                            <a:noFill/>
                          </a:ln>
                          <a:solidFill>
                            <a:schemeClr val="tx1"/>
                          </a:solidFill>
                          <a:effectLst/>
                          <a:latin typeface="Avant Garde" charset="0"/>
                        </a:rPr>
                        <a:t>10</a:t>
                      </a:r>
                    </a:p>
                  </a:txBody>
                  <a:tcPr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a:ln>
                            <a:noFill/>
                          </a:ln>
                          <a:solidFill>
                            <a:schemeClr val="tx1"/>
                          </a:solidFill>
                          <a:effectLst/>
                          <a:latin typeface="Avant Garde" charset="0"/>
                        </a:rPr>
                        <a:t>14</a:t>
                      </a:r>
                    </a:p>
                  </a:txBody>
                  <a:tcPr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a:ln>
                            <a:noFill/>
                          </a:ln>
                          <a:solidFill>
                            <a:schemeClr val="tx1"/>
                          </a:solidFill>
                          <a:effectLst/>
                          <a:latin typeface="Avant Garde" charset="0"/>
                        </a:rPr>
                        <a:t>10.33</a:t>
                      </a:r>
                    </a:p>
                  </a:txBody>
                  <a:tcPr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a:ln>
                            <a:noFill/>
                          </a:ln>
                          <a:solidFill>
                            <a:schemeClr val="tx1"/>
                          </a:solidFill>
                          <a:effectLst/>
                          <a:latin typeface="Avant Garde" charset="0"/>
                        </a:rPr>
                        <a:t>1</a:t>
                      </a:r>
                    </a:p>
                  </a:txBody>
                  <a:tcPr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609">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a:ln>
                            <a:noFill/>
                          </a:ln>
                          <a:solidFill>
                            <a:schemeClr val="tx1"/>
                          </a:solidFill>
                          <a:effectLst/>
                          <a:latin typeface="Avant Garde" charset="0"/>
                        </a:rPr>
                        <a:t>C</a:t>
                      </a:r>
                    </a:p>
                  </a:txBody>
                  <a:tcPr marT="51435" marB="5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a:ln>
                            <a:noFill/>
                          </a:ln>
                          <a:solidFill>
                            <a:schemeClr val="tx1"/>
                          </a:solidFill>
                          <a:effectLst/>
                          <a:latin typeface="Avant Garde" charset="0"/>
                        </a:rPr>
                        <a:t>20</a:t>
                      </a:r>
                    </a:p>
                  </a:txBody>
                  <a:tcPr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a:ln>
                            <a:noFill/>
                          </a:ln>
                          <a:solidFill>
                            <a:schemeClr val="tx1"/>
                          </a:solidFill>
                          <a:effectLst/>
                          <a:latin typeface="Avant Garde" charset="0"/>
                        </a:rPr>
                        <a:t>24</a:t>
                      </a:r>
                    </a:p>
                  </a:txBody>
                  <a:tcPr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a:ln>
                            <a:noFill/>
                          </a:ln>
                          <a:solidFill>
                            <a:schemeClr val="tx1"/>
                          </a:solidFill>
                          <a:effectLst/>
                          <a:latin typeface="Avant Garde" charset="0"/>
                        </a:rPr>
                        <a:t>38</a:t>
                      </a:r>
                    </a:p>
                  </a:txBody>
                  <a:tcPr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a:ln>
                            <a:noFill/>
                          </a:ln>
                          <a:solidFill>
                            <a:schemeClr val="tx1"/>
                          </a:solidFill>
                          <a:effectLst/>
                          <a:latin typeface="Avant Garde" charset="0"/>
                        </a:rPr>
                        <a:t>25.66</a:t>
                      </a:r>
                    </a:p>
                  </a:txBody>
                  <a:tcPr marT="51435" marB="5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300" b="0" i="0" u="none" strike="noStrike" cap="none" normalizeH="0" baseline="0" dirty="0">
                          <a:ln>
                            <a:noFill/>
                          </a:ln>
                          <a:solidFill>
                            <a:schemeClr val="tx1"/>
                          </a:solidFill>
                          <a:effectLst/>
                          <a:latin typeface="Avant Garde" charset="0"/>
                        </a:rPr>
                        <a:t>3</a:t>
                      </a:r>
                    </a:p>
                  </a:txBody>
                  <a:tcPr marT="51435" marB="5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 name="Rectangle 11"/>
          <p:cNvSpPr/>
          <p:nvPr/>
        </p:nvSpPr>
        <p:spPr>
          <a:xfrm>
            <a:off x="6931920" y="2695224"/>
            <a:ext cx="4661947" cy="2862322"/>
          </a:xfrm>
          <a:prstGeom prst="rect">
            <a:avLst/>
          </a:prstGeom>
        </p:spPr>
        <p:txBody>
          <a:bodyPr wrap="square">
            <a:spAutoFit/>
          </a:bodyPr>
          <a:lstStyle/>
          <a:p>
            <a:pPr marL="342900" indent="-342900">
              <a:buFont typeface="Wingdings" panose="05000000000000000000" pitchFamily="2" charset="2"/>
              <a:buChar char="q"/>
            </a:pPr>
            <a:r>
              <a:rPr lang="en-US" sz="2000" dirty="0">
                <a:solidFill>
                  <a:srgbClr val="C00000"/>
                </a:solidFill>
              </a:rPr>
              <a:t>What would be the expected duration of the chain A + B + C?      </a:t>
            </a:r>
            <a:endParaRPr lang="en-US" sz="2000" dirty="0"/>
          </a:p>
          <a:p>
            <a:r>
              <a:rPr lang="en-US" sz="2000" dirty="0"/>
              <a:t>     12.33 + 10.33 + 25.66 = 48.65</a:t>
            </a:r>
          </a:p>
          <a:p>
            <a:endParaRPr lang="en-US" sz="2000" dirty="0">
              <a:solidFill>
                <a:srgbClr val="C00000"/>
              </a:solidFill>
            </a:endParaRPr>
          </a:p>
          <a:p>
            <a:pPr marL="342900" indent="-342900">
              <a:buFont typeface="Wingdings" panose="05000000000000000000" pitchFamily="2" charset="2"/>
              <a:buChar char="q"/>
            </a:pPr>
            <a:r>
              <a:rPr lang="en-US" sz="2000" dirty="0">
                <a:solidFill>
                  <a:srgbClr val="C00000"/>
                </a:solidFill>
              </a:rPr>
              <a:t>What would be the standard deviation  for A + B+ C?</a:t>
            </a:r>
          </a:p>
          <a:p>
            <a:r>
              <a:rPr lang="en-US" sz="2000" b="1" dirty="0"/>
              <a:t>     Square</a:t>
            </a:r>
            <a:r>
              <a:rPr lang="en-US" sz="2000" dirty="0"/>
              <a:t> </a:t>
            </a:r>
            <a:r>
              <a:rPr lang="en-US" sz="2000" b="1" dirty="0"/>
              <a:t>root</a:t>
            </a:r>
            <a:r>
              <a:rPr lang="en-US" sz="2000" dirty="0"/>
              <a:t> of (1</a:t>
            </a:r>
            <a:r>
              <a:rPr lang="en-US" sz="2000" baseline="30000" dirty="0"/>
              <a:t>2</a:t>
            </a:r>
            <a:r>
              <a:rPr lang="en-US" sz="2000" dirty="0"/>
              <a:t> + 1</a:t>
            </a:r>
            <a:r>
              <a:rPr lang="en-US" sz="2000" baseline="30000" dirty="0"/>
              <a:t>2</a:t>
            </a:r>
            <a:r>
              <a:rPr lang="en-US" sz="2000" dirty="0"/>
              <a:t> + 3</a:t>
            </a:r>
            <a:r>
              <a:rPr lang="en-US" sz="2000" baseline="30000" dirty="0"/>
              <a:t>2</a:t>
            </a:r>
            <a:r>
              <a:rPr lang="en-US" sz="2000" dirty="0"/>
              <a:t>) = 3.32</a:t>
            </a:r>
            <a:br>
              <a:rPr lang="en-US" sz="2000" dirty="0">
                <a:solidFill>
                  <a:srgbClr val="C00000"/>
                </a:solidFill>
              </a:rPr>
            </a:br>
            <a:br>
              <a:rPr lang="en-US" sz="2000" dirty="0"/>
            </a:br>
            <a:endParaRPr lang="en-US" sz="2000" dirty="0">
              <a:solidFill>
                <a:srgbClr val="C00000"/>
              </a:solidFill>
            </a:endParaRPr>
          </a:p>
        </p:txBody>
      </p:sp>
      <p:sp>
        <p:nvSpPr>
          <p:cNvPr id="13" name="Content Placeholder 2">
            <a:extLst>
              <a:ext uri="{FF2B5EF4-FFF2-40B4-BE49-F238E27FC236}">
                <a16:creationId xmlns:a16="http://schemas.microsoft.com/office/drawing/2014/main" id="{B739A0E9-9A85-4A28-8D41-D131DCADF1CE}"/>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683580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the likelihood of meeting a target</a:t>
            </a:r>
            <a:endParaRPr lang="en-GB" dirty="0"/>
          </a:p>
        </p:txBody>
      </p:sp>
      <p:sp>
        <p:nvSpPr>
          <p:cNvPr id="3" name="Content Placeholder 2"/>
          <p:cNvSpPr>
            <a:spLocks noGrp="1"/>
          </p:cNvSpPr>
          <p:nvPr>
            <p:ph idx="1"/>
          </p:nvPr>
        </p:nvSpPr>
        <p:spPr>
          <a:xfrm>
            <a:off x="596899" y="2009504"/>
            <a:ext cx="11169277" cy="3810725"/>
          </a:xfrm>
        </p:spPr>
        <p:txBody>
          <a:bodyPr>
            <a:noAutofit/>
          </a:bodyPr>
          <a:lstStyle/>
          <a:p>
            <a:r>
              <a:rPr lang="en-US" sz="2400" dirty="0"/>
              <a:t>Say the target for completing A+B+C was 52 days (T). Calculate the z value.</a:t>
            </a:r>
            <a:br>
              <a:rPr lang="en-US" sz="2400" dirty="0"/>
            </a:br>
            <a:br>
              <a:rPr lang="en-US" sz="2400" dirty="0"/>
            </a:br>
            <a:r>
              <a:rPr lang="en-US" sz="2400" dirty="0"/>
              <a:t>				       z = (T – </a:t>
            </a:r>
            <a:r>
              <a:rPr lang="en-US" sz="2400" dirty="0" err="1"/>
              <a:t>te</a:t>
            </a:r>
            <a:r>
              <a:rPr lang="en-US" sz="2400" dirty="0"/>
              <a:t>)/s </a:t>
            </a:r>
            <a:br>
              <a:rPr lang="en-US" sz="2400" dirty="0"/>
            </a:br>
            <a:endParaRPr lang="en-US" sz="2400" dirty="0"/>
          </a:p>
          <a:p>
            <a:r>
              <a:rPr lang="en-US" sz="2400" dirty="0"/>
              <a:t>In this example,  z = (52 - 48.33)/3.32</a:t>
            </a:r>
            <a:br>
              <a:rPr lang="en-US" sz="2400" dirty="0"/>
            </a:br>
            <a:r>
              <a:rPr lang="en-US" sz="2400" dirty="0"/>
              <a:t>                          = 1.01</a:t>
            </a:r>
          </a:p>
          <a:p>
            <a:endParaRPr lang="en-US" sz="2400" dirty="0"/>
          </a:p>
          <a:p>
            <a:endParaRPr lang="en-US" sz="2400"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25</a:t>
            </a:fld>
            <a:endParaRPr lang="en-US" sz="1400" b="1" dirty="0"/>
          </a:p>
        </p:txBody>
      </p:sp>
      <p:grpSp>
        <p:nvGrpSpPr>
          <p:cNvPr id="5" name="Group 6">
            <a:extLst>
              <a:ext uri="{FF2B5EF4-FFF2-40B4-BE49-F238E27FC236}">
                <a16:creationId xmlns:a16="http://schemas.microsoft.com/office/drawing/2014/main" id="{0F6F60A4-1171-4836-B7B4-A995F7A1ACEF}"/>
              </a:ext>
            </a:extLst>
          </p:cNvPr>
          <p:cNvGrpSpPr>
            <a:grpSpLocks/>
          </p:cNvGrpSpPr>
          <p:nvPr/>
        </p:nvGrpSpPr>
        <p:grpSpPr bwMode="auto">
          <a:xfrm>
            <a:off x="5588000" y="2573382"/>
            <a:ext cx="6178176" cy="4132218"/>
            <a:chOff x="385" y="603"/>
            <a:chExt cx="4989" cy="2864"/>
          </a:xfrm>
        </p:grpSpPr>
        <p:pic>
          <p:nvPicPr>
            <p:cNvPr id="6" name="Picture 3">
              <a:extLst>
                <a:ext uri="{FF2B5EF4-FFF2-40B4-BE49-F238E27FC236}">
                  <a16:creationId xmlns:a16="http://schemas.microsoft.com/office/drawing/2014/main" id="{CC383661-922F-4CE3-AE6B-C0D7CF070C18}"/>
                </a:ext>
              </a:extLst>
            </p:cNvPr>
            <p:cNvPicPr>
              <a:picLocks noChangeAspect="1" noChangeArrowheads="1"/>
            </p:cNvPicPr>
            <p:nvPr/>
          </p:nvPicPr>
          <p:blipFill>
            <a:blip r:embed="rId2" cstate="print"/>
            <a:srcRect/>
            <a:stretch>
              <a:fillRect/>
            </a:stretch>
          </p:blipFill>
          <p:spPr bwMode="auto">
            <a:xfrm>
              <a:off x="385" y="603"/>
              <a:ext cx="4989" cy="2864"/>
            </a:xfrm>
            <a:prstGeom prst="rect">
              <a:avLst/>
            </a:prstGeom>
            <a:noFill/>
            <a:ln>
              <a:noFill/>
            </a:ln>
            <a:effectLst/>
          </p:spPr>
        </p:pic>
        <p:sp>
          <p:nvSpPr>
            <p:cNvPr id="7" name="Line 4">
              <a:extLst>
                <a:ext uri="{FF2B5EF4-FFF2-40B4-BE49-F238E27FC236}">
                  <a16:creationId xmlns:a16="http://schemas.microsoft.com/office/drawing/2014/main" id="{A944C4EC-55B6-445D-88D9-50862C5A7408}"/>
                </a:ext>
              </a:extLst>
            </p:cNvPr>
            <p:cNvSpPr>
              <a:spLocks noChangeShapeType="1"/>
            </p:cNvSpPr>
            <p:nvPr/>
          </p:nvSpPr>
          <p:spPr bwMode="auto">
            <a:xfrm flipV="1">
              <a:off x="3739" y="2597"/>
              <a:ext cx="0" cy="357"/>
            </a:xfrm>
            <a:prstGeom prst="line">
              <a:avLst/>
            </a:prstGeom>
            <a:noFill/>
            <a:ln w="28575">
              <a:solidFill>
                <a:srgbClr val="FF0000"/>
              </a:solidFill>
              <a:round/>
              <a:headEnd/>
              <a:tailEnd/>
            </a:ln>
            <a:effectLst/>
          </p:spPr>
          <p:txBody>
            <a:bodyPr/>
            <a:lstStyle/>
            <a:p>
              <a:endParaRPr lang="en-US"/>
            </a:p>
          </p:txBody>
        </p:sp>
        <p:sp>
          <p:nvSpPr>
            <p:cNvPr id="8" name="Line 5">
              <a:extLst>
                <a:ext uri="{FF2B5EF4-FFF2-40B4-BE49-F238E27FC236}">
                  <a16:creationId xmlns:a16="http://schemas.microsoft.com/office/drawing/2014/main" id="{DD5992B8-0DE3-421D-97FD-3DB83E138C12}"/>
                </a:ext>
              </a:extLst>
            </p:cNvPr>
            <p:cNvSpPr>
              <a:spLocks noChangeShapeType="1"/>
            </p:cNvSpPr>
            <p:nvPr/>
          </p:nvSpPr>
          <p:spPr bwMode="auto">
            <a:xfrm flipH="1">
              <a:off x="1006" y="2605"/>
              <a:ext cx="2724" cy="0"/>
            </a:xfrm>
            <a:prstGeom prst="line">
              <a:avLst/>
            </a:prstGeom>
            <a:noFill/>
            <a:ln w="38100">
              <a:solidFill>
                <a:srgbClr val="FF0000"/>
              </a:solidFill>
              <a:round/>
              <a:headEnd/>
              <a:tailEnd/>
            </a:ln>
            <a:effectLst/>
          </p:spPr>
          <p:txBody>
            <a:bodyPr/>
            <a:lstStyle/>
            <a:p>
              <a:endParaRPr lang="en-US"/>
            </a:p>
          </p:txBody>
        </p:sp>
      </p:grpSp>
      <p:sp>
        <p:nvSpPr>
          <p:cNvPr id="9" name="Rectangle 8">
            <a:extLst>
              <a:ext uri="{FF2B5EF4-FFF2-40B4-BE49-F238E27FC236}">
                <a16:creationId xmlns:a16="http://schemas.microsoft.com/office/drawing/2014/main" id="{821CF999-05B7-4D3F-BC2B-8C7CA2547588}"/>
              </a:ext>
            </a:extLst>
          </p:cNvPr>
          <p:cNvSpPr/>
          <p:nvPr/>
        </p:nvSpPr>
        <p:spPr>
          <a:xfrm>
            <a:off x="1093718" y="5188477"/>
            <a:ext cx="4741262" cy="646331"/>
          </a:xfrm>
          <a:prstGeom prst="rect">
            <a:avLst/>
          </a:prstGeom>
        </p:spPr>
        <p:txBody>
          <a:bodyPr wrap="square">
            <a:spAutoFit/>
          </a:bodyPr>
          <a:lstStyle/>
          <a:p>
            <a:r>
              <a:rPr lang="en-GB" b="1" dirty="0">
                <a:solidFill>
                  <a:srgbClr val="FF0000"/>
                </a:solidFill>
              </a:rPr>
              <a:t>There is about a 17% chance of not meeting the target of 52 days. </a:t>
            </a:r>
          </a:p>
        </p:txBody>
      </p:sp>
      <p:sp>
        <p:nvSpPr>
          <p:cNvPr id="10" name="Content Placeholder 2">
            <a:extLst>
              <a:ext uri="{FF2B5EF4-FFF2-40B4-BE49-F238E27FC236}">
                <a16:creationId xmlns:a16="http://schemas.microsoft.com/office/drawing/2014/main" id="{C8422A9D-19C7-460E-9877-B78F9E51EB65}"/>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14499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estimates of task duration</a:t>
            </a:r>
            <a:endParaRPr lang="en-GB" dirty="0"/>
          </a:p>
        </p:txBody>
      </p:sp>
      <p:sp>
        <p:nvSpPr>
          <p:cNvPr id="3" name="Content Placeholder 2"/>
          <p:cNvSpPr>
            <a:spLocks noGrp="1"/>
          </p:cNvSpPr>
          <p:nvPr>
            <p:ph idx="1"/>
          </p:nvPr>
        </p:nvSpPr>
        <p:spPr>
          <a:xfrm>
            <a:off x="116115" y="2009504"/>
            <a:ext cx="11650062" cy="2693126"/>
          </a:xfrm>
        </p:spPr>
        <p:txBody>
          <a:bodyPr>
            <a:noAutofit/>
          </a:bodyPr>
          <a:lstStyle/>
          <a:p>
            <a:pPr lvl="1"/>
            <a:r>
              <a:rPr lang="en-US" sz="2200" dirty="0"/>
              <a:t>Estimators add a safety zone to estimate to take account of possible difficulties (risk avoidance)</a:t>
            </a:r>
          </a:p>
          <a:p>
            <a:pPr lvl="1"/>
            <a:r>
              <a:rPr lang="en-US" sz="2200" dirty="0"/>
              <a:t>Developers work to the estimate + safety zone, so time is lost</a:t>
            </a:r>
          </a:p>
          <a:p>
            <a:pPr lvl="1"/>
            <a:r>
              <a:rPr lang="en-US" sz="2200" dirty="0"/>
              <a:t>No advantage is taken of opportunities where tasks can finish early – and provide a buffer for later activities (e.g. Float = time between earliest finish and latest finish  )</a:t>
            </a:r>
          </a:p>
          <a:p>
            <a:endParaRPr lang="en-US" sz="2200"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26</a:t>
            </a:fld>
            <a:endParaRPr lang="en-US" sz="1400" b="1" dirty="0"/>
          </a:p>
        </p:txBody>
      </p:sp>
      <p:sp>
        <p:nvSpPr>
          <p:cNvPr id="5" name="Content Placeholder 2">
            <a:extLst>
              <a:ext uri="{FF2B5EF4-FFF2-40B4-BE49-F238E27FC236}">
                <a16:creationId xmlns:a16="http://schemas.microsoft.com/office/drawing/2014/main" id="{0B4ED281-DB47-438B-8E5B-754B57526CF5}"/>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551714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due to product size</a:t>
            </a:r>
            <a:endParaRPr lang="en-GB" dirty="0"/>
          </a:p>
        </p:txBody>
      </p:sp>
      <p:sp>
        <p:nvSpPr>
          <p:cNvPr id="3" name="Content Placeholder 2"/>
          <p:cNvSpPr>
            <a:spLocks noGrp="1"/>
          </p:cNvSpPr>
          <p:nvPr>
            <p:ph idx="1"/>
          </p:nvPr>
        </p:nvSpPr>
        <p:spPr>
          <a:xfrm>
            <a:off x="596899" y="2009503"/>
            <a:ext cx="11169277" cy="4443547"/>
          </a:xfrm>
        </p:spPr>
        <p:txBody>
          <a:bodyPr>
            <a:noAutofit/>
          </a:bodyPr>
          <a:lstStyle/>
          <a:p>
            <a:pPr marL="0" indent="0">
              <a:buNone/>
            </a:pPr>
            <a:r>
              <a:rPr lang="en-US" sz="2200" dirty="0"/>
              <a:t>Attributes that affect risk:</a:t>
            </a:r>
          </a:p>
          <a:p>
            <a:pPr lvl="1">
              <a:lnSpc>
                <a:spcPct val="100000"/>
              </a:lnSpc>
            </a:pPr>
            <a:r>
              <a:rPr lang="en-US" sz="2200" dirty="0"/>
              <a:t>estimated size of the product in LOC or FP</a:t>
            </a:r>
          </a:p>
          <a:p>
            <a:pPr lvl="1">
              <a:lnSpc>
                <a:spcPct val="100000"/>
              </a:lnSpc>
            </a:pPr>
            <a:r>
              <a:rPr lang="en-US" sz="2200" dirty="0"/>
              <a:t>estimated size of product in number of programs, files, transactions</a:t>
            </a:r>
          </a:p>
          <a:p>
            <a:pPr lvl="1">
              <a:lnSpc>
                <a:spcPct val="100000"/>
              </a:lnSpc>
            </a:pPr>
            <a:r>
              <a:rPr lang="en-US" sz="2200" dirty="0"/>
              <a:t>percentage deviation in size of product from average for previous products</a:t>
            </a:r>
          </a:p>
          <a:p>
            <a:pPr lvl="1">
              <a:lnSpc>
                <a:spcPct val="100000"/>
              </a:lnSpc>
            </a:pPr>
            <a:r>
              <a:rPr lang="en-US" sz="2200" dirty="0"/>
              <a:t>size of database created or used by the product</a:t>
            </a:r>
          </a:p>
          <a:p>
            <a:pPr lvl="1">
              <a:lnSpc>
                <a:spcPct val="100000"/>
              </a:lnSpc>
            </a:pPr>
            <a:r>
              <a:rPr lang="en-US" sz="2200" dirty="0"/>
              <a:t>number of users of the product</a:t>
            </a:r>
          </a:p>
          <a:p>
            <a:pPr lvl="1">
              <a:lnSpc>
                <a:spcPct val="100000"/>
              </a:lnSpc>
            </a:pPr>
            <a:r>
              <a:rPr lang="en-US" sz="2200" dirty="0"/>
              <a:t>number of projected changes to the requirements for the product, before delivery and</a:t>
            </a:r>
            <a:br>
              <a:rPr lang="en-US" sz="2200" dirty="0"/>
            </a:br>
            <a:r>
              <a:rPr lang="en-US" sz="2200" dirty="0"/>
              <a:t>after delivery</a:t>
            </a:r>
          </a:p>
          <a:p>
            <a:pPr lvl="1">
              <a:lnSpc>
                <a:spcPct val="100000"/>
              </a:lnSpc>
            </a:pPr>
            <a:r>
              <a:rPr lang="en-US" sz="2200" dirty="0"/>
              <a:t>amount of reused software</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27</a:t>
            </a:fld>
            <a:endParaRPr lang="en-US" sz="1400" b="1" dirty="0"/>
          </a:p>
        </p:txBody>
      </p:sp>
      <p:sp>
        <p:nvSpPr>
          <p:cNvPr id="5" name="Content Placeholder 2">
            <a:extLst>
              <a:ext uri="{FF2B5EF4-FFF2-40B4-BE49-F238E27FC236}">
                <a16:creationId xmlns:a16="http://schemas.microsoft.com/office/drawing/2014/main" id="{A850B066-6715-4616-9EC2-1E00B68E8C41}"/>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540192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due to business impact</a:t>
            </a:r>
            <a:endParaRPr lang="en-GB" dirty="0"/>
          </a:p>
        </p:txBody>
      </p:sp>
      <p:sp>
        <p:nvSpPr>
          <p:cNvPr id="3" name="Content Placeholder 2"/>
          <p:cNvSpPr>
            <a:spLocks noGrp="1"/>
          </p:cNvSpPr>
          <p:nvPr>
            <p:ph idx="1"/>
          </p:nvPr>
        </p:nvSpPr>
        <p:spPr>
          <a:xfrm>
            <a:off x="457199" y="1970314"/>
            <a:ext cx="11308977" cy="4185530"/>
          </a:xfrm>
        </p:spPr>
        <p:txBody>
          <a:bodyPr>
            <a:noAutofit/>
          </a:bodyPr>
          <a:lstStyle/>
          <a:p>
            <a:pPr marL="0" indent="0">
              <a:buNone/>
            </a:pPr>
            <a:r>
              <a:rPr lang="en-US" sz="2200" dirty="0"/>
              <a:t>Attributes that affect risk:</a:t>
            </a:r>
          </a:p>
          <a:p>
            <a:pPr lvl="1">
              <a:lnSpc>
                <a:spcPct val="100000"/>
              </a:lnSpc>
            </a:pPr>
            <a:r>
              <a:rPr lang="en-US" sz="2200" dirty="0"/>
              <a:t>effect of this product on company revenue (e.g. reuse leads to lower s/w price)</a:t>
            </a:r>
          </a:p>
          <a:p>
            <a:pPr lvl="1">
              <a:lnSpc>
                <a:spcPct val="100000"/>
              </a:lnSpc>
            </a:pPr>
            <a:r>
              <a:rPr lang="en-US" sz="2200" dirty="0"/>
              <a:t>reasonableness of delivery deadline</a:t>
            </a:r>
          </a:p>
          <a:p>
            <a:pPr lvl="1">
              <a:lnSpc>
                <a:spcPct val="100000"/>
              </a:lnSpc>
            </a:pPr>
            <a:r>
              <a:rPr lang="en-US" sz="2200" dirty="0"/>
              <a:t>number of customers who will use this product </a:t>
            </a:r>
          </a:p>
          <a:p>
            <a:pPr lvl="1">
              <a:lnSpc>
                <a:spcPct val="100000"/>
              </a:lnSpc>
            </a:pPr>
            <a:r>
              <a:rPr lang="en-US" sz="2200" dirty="0"/>
              <a:t>interoperability constraints</a:t>
            </a:r>
          </a:p>
          <a:p>
            <a:pPr lvl="1">
              <a:lnSpc>
                <a:spcPct val="100000"/>
              </a:lnSpc>
            </a:pPr>
            <a:r>
              <a:rPr lang="en-US" sz="2200" dirty="0"/>
              <a:t>governmental constraints</a:t>
            </a:r>
          </a:p>
          <a:p>
            <a:pPr lvl="1">
              <a:lnSpc>
                <a:spcPct val="100000"/>
              </a:lnSpc>
            </a:pPr>
            <a:r>
              <a:rPr lang="en-US" sz="2200" dirty="0"/>
              <a:t>costs associated with late delivery</a:t>
            </a:r>
          </a:p>
          <a:p>
            <a:pPr lvl="1">
              <a:lnSpc>
                <a:spcPct val="100000"/>
              </a:lnSpc>
            </a:pPr>
            <a:r>
              <a:rPr lang="en-US" sz="2200" dirty="0"/>
              <a:t>costs associated with a defective product</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28</a:t>
            </a:fld>
            <a:endParaRPr lang="en-US" sz="1400" b="1" dirty="0"/>
          </a:p>
        </p:txBody>
      </p:sp>
      <p:sp>
        <p:nvSpPr>
          <p:cNvPr id="5" name="Content Placeholder 2">
            <a:extLst>
              <a:ext uri="{FF2B5EF4-FFF2-40B4-BE49-F238E27FC236}">
                <a16:creationId xmlns:a16="http://schemas.microsoft.com/office/drawing/2014/main" id="{6421D8A8-F78C-4AD9-845D-D8B1940131E5}"/>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630240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due to customer</a:t>
            </a:r>
            <a:endParaRPr lang="en-GB" dirty="0"/>
          </a:p>
        </p:txBody>
      </p:sp>
      <p:sp>
        <p:nvSpPr>
          <p:cNvPr id="3" name="Content Placeholder 2"/>
          <p:cNvSpPr>
            <a:spLocks noGrp="1"/>
          </p:cNvSpPr>
          <p:nvPr>
            <p:ph idx="1"/>
          </p:nvPr>
        </p:nvSpPr>
        <p:spPr>
          <a:xfrm>
            <a:off x="457199" y="1970314"/>
            <a:ext cx="11308977" cy="4339046"/>
          </a:xfrm>
        </p:spPr>
        <p:txBody>
          <a:bodyPr>
            <a:noAutofit/>
          </a:bodyPr>
          <a:lstStyle/>
          <a:p>
            <a:pPr marL="0" indent="0">
              <a:buNone/>
            </a:pPr>
            <a:r>
              <a:rPr lang="en-US" sz="2200" dirty="0"/>
              <a:t>Questions that must be answered:</a:t>
            </a:r>
          </a:p>
          <a:p>
            <a:pPr lvl="1">
              <a:lnSpc>
                <a:spcPct val="100000"/>
              </a:lnSpc>
            </a:pPr>
            <a:r>
              <a:rPr lang="en-US" sz="2200" dirty="0"/>
              <a:t>Have you worked with the customer in the past?</a:t>
            </a:r>
          </a:p>
          <a:p>
            <a:pPr lvl="1">
              <a:lnSpc>
                <a:spcPct val="100000"/>
              </a:lnSpc>
            </a:pPr>
            <a:r>
              <a:rPr lang="en-US" sz="2200" dirty="0"/>
              <a:t>Does the customer have a solid idea of requirements?</a:t>
            </a:r>
          </a:p>
          <a:p>
            <a:pPr lvl="1">
              <a:lnSpc>
                <a:spcPct val="100000"/>
              </a:lnSpc>
            </a:pPr>
            <a:r>
              <a:rPr lang="en-US" sz="2200" dirty="0"/>
              <a:t>Has the customer agreed to spend time with you? </a:t>
            </a:r>
          </a:p>
          <a:p>
            <a:pPr lvl="1">
              <a:lnSpc>
                <a:spcPct val="100000"/>
              </a:lnSpc>
            </a:pPr>
            <a:r>
              <a:rPr lang="en-US" sz="2200" dirty="0"/>
              <a:t>Is the customer willing to participate in reviews?</a:t>
            </a:r>
          </a:p>
          <a:p>
            <a:pPr lvl="1">
              <a:lnSpc>
                <a:spcPct val="100000"/>
              </a:lnSpc>
            </a:pPr>
            <a:r>
              <a:rPr lang="en-US" sz="2200" dirty="0"/>
              <a:t>Is the customer technically sophisticated?</a:t>
            </a:r>
          </a:p>
          <a:p>
            <a:pPr lvl="1">
              <a:lnSpc>
                <a:spcPct val="100000"/>
              </a:lnSpc>
            </a:pPr>
            <a:r>
              <a:rPr lang="en-US" sz="2200" dirty="0"/>
              <a:t>Is the customer willing to let your people do their job—that is, will the customer resist looking over your shoulder during technically detailed work?</a:t>
            </a:r>
          </a:p>
          <a:p>
            <a:pPr lvl="1">
              <a:lnSpc>
                <a:spcPct val="100000"/>
              </a:lnSpc>
            </a:pPr>
            <a:r>
              <a:rPr lang="en-US" sz="2200" dirty="0"/>
              <a:t>Does the customer understand the software engineering process?</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29</a:t>
            </a:fld>
            <a:endParaRPr lang="en-US" sz="1400" b="1" dirty="0"/>
          </a:p>
        </p:txBody>
      </p:sp>
      <p:sp>
        <p:nvSpPr>
          <p:cNvPr id="5" name="Content Placeholder 2">
            <a:extLst>
              <a:ext uri="{FF2B5EF4-FFF2-40B4-BE49-F238E27FC236}">
                <a16:creationId xmlns:a16="http://schemas.microsoft.com/office/drawing/2014/main" id="{A6F08458-2E6F-456D-B8DE-C9635A84F219}"/>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311164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09946"/>
            <a:ext cx="11029950" cy="522441"/>
          </a:xfrm>
        </p:spPr>
        <p:txBody>
          <a:bodyPr/>
          <a:lstStyle/>
          <a:p>
            <a:pPr algn="ctr"/>
            <a:r>
              <a:rPr lang="en-GB" dirty="0">
                <a:solidFill>
                  <a:srgbClr val="0070C0"/>
                </a:solidFill>
              </a:rPr>
              <a:t>Risk management</a:t>
            </a:r>
          </a:p>
        </p:txBody>
      </p:sp>
      <p:sp>
        <p:nvSpPr>
          <p:cNvPr id="3" name="Content Placeholder 2"/>
          <p:cNvSpPr>
            <a:spLocks noGrp="1"/>
          </p:cNvSpPr>
          <p:nvPr>
            <p:ph idx="4294967295"/>
          </p:nvPr>
        </p:nvSpPr>
        <p:spPr>
          <a:xfrm>
            <a:off x="825910" y="1373546"/>
            <a:ext cx="10923638" cy="4894519"/>
          </a:xfrm>
        </p:spPr>
        <p:txBody>
          <a:bodyPr>
            <a:noAutofit/>
          </a:bodyPr>
          <a:lstStyle/>
          <a:p>
            <a:pPr marL="0" indent="0">
              <a:buNone/>
            </a:pPr>
            <a:r>
              <a:rPr lang="en-US" sz="2200" u="sng" dirty="0">
                <a:solidFill>
                  <a:srgbClr val="C00000"/>
                </a:solidFill>
              </a:rPr>
              <a:t>Reactive (Low Risk Impact)</a:t>
            </a:r>
          </a:p>
          <a:p>
            <a:pPr>
              <a:buFont typeface="Wingdings" pitchFamily="2" charset="2"/>
              <a:buChar char="q"/>
            </a:pPr>
            <a:r>
              <a:rPr lang="en-US" sz="2200" dirty="0"/>
              <a:t>project team reacts to risks when they occur</a:t>
            </a:r>
          </a:p>
          <a:p>
            <a:pPr>
              <a:buFont typeface="Wingdings" pitchFamily="2" charset="2"/>
              <a:buChar char="q"/>
            </a:pPr>
            <a:r>
              <a:rPr lang="en-US" sz="2200" dirty="0"/>
              <a:t>mitigation—plan for additional resources to reduce the severity of damages</a:t>
            </a:r>
          </a:p>
          <a:p>
            <a:pPr>
              <a:buFont typeface="Wingdings" pitchFamily="2" charset="2"/>
              <a:buChar char="q"/>
            </a:pPr>
            <a:r>
              <a:rPr lang="en-US" sz="2200" dirty="0"/>
              <a:t>fix on failure—resources are found and applied when the risk strikes</a:t>
            </a:r>
          </a:p>
          <a:p>
            <a:pPr marL="0" indent="0">
              <a:buNone/>
            </a:pPr>
            <a:br>
              <a:rPr lang="en-US" sz="2200" u="sng" dirty="0">
                <a:solidFill>
                  <a:srgbClr val="C00000"/>
                </a:solidFill>
              </a:rPr>
            </a:br>
            <a:r>
              <a:rPr lang="en-US" sz="2200" u="sng" dirty="0">
                <a:solidFill>
                  <a:srgbClr val="C00000"/>
                </a:solidFill>
              </a:rPr>
              <a:t>Proactive (High Risk Impact)</a:t>
            </a:r>
          </a:p>
          <a:p>
            <a:pPr>
              <a:buFont typeface="Wingdings" pitchFamily="2" charset="2"/>
              <a:buChar char="q"/>
            </a:pPr>
            <a:r>
              <a:rPr lang="en-US" sz="2200" dirty="0"/>
              <a:t>formal risk analysis is performed</a:t>
            </a:r>
          </a:p>
          <a:p>
            <a:pPr>
              <a:buFont typeface="Wingdings" pitchFamily="2" charset="2"/>
              <a:buChar char="q"/>
            </a:pPr>
            <a:r>
              <a:rPr lang="en-US" sz="2200" dirty="0"/>
              <a:t>organization corrects the root causes of risk</a:t>
            </a:r>
          </a:p>
          <a:p>
            <a:pPr marL="576263" lvl="1" indent="-342900">
              <a:buFont typeface="Wingdings" pitchFamily="2" charset="2"/>
              <a:buChar char="§"/>
            </a:pPr>
            <a:r>
              <a:rPr lang="en-US" sz="2200" dirty="0"/>
              <a:t>examining risk sources that lie beyond the bounds of the software</a:t>
            </a:r>
            <a:br>
              <a:rPr lang="en-US" sz="2200" dirty="0"/>
            </a:br>
            <a:r>
              <a:rPr lang="en-US" sz="2200" dirty="0"/>
              <a:t>(C=A/B in a loop operation)</a:t>
            </a:r>
          </a:p>
          <a:p>
            <a:pPr marL="576263" lvl="1" indent="-342900">
              <a:buFont typeface="Wingdings" pitchFamily="2" charset="2"/>
              <a:buChar char="§"/>
            </a:pPr>
            <a:r>
              <a:rPr lang="en-US" sz="2200" dirty="0"/>
              <a:t>developing the skill to manage change  </a:t>
            </a:r>
            <a:endParaRPr lang="en-US" sz="2200" dirty="0">
              <a:latin typeface="+mj-lt"/>
            </a:endParaRPr>
          </a:p>
        </p:txBody>
      </p:sp>
      <p:sp>
        <p:nvSpPr>
          <p:cNvPr id="5" name="Content Placeholder 2">
            <a:extLst>
              <a:ext uri="{FF2B5EF4-FFF2-40B4-BE49-F238E27FC236}">
                <a16:creationId xmlns:a16="http://schemas.microsoft.com/office/drawing/2014/main" id="{5A402C2A-8EED-4404-B2E4-7F90AF39D6C0}"/>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Slide Number Placeholder 3">
            <a:extLst>
              <a:ext uri="{FF2B5EF4-FFF2-40B4-BE49-F238E27FC236}">
                <a16:creationId xmlns:a16="http://schemas.microsoft.com/office/drawing/2014/main" id="{139545C6-C5EF-4968-80AD-9D42D3049087}"/>
              </a:ext>
            </a:extLst>
          </p:cNvPr>
          <p:cNvSpPr>
            <a:spLocks noGrp="1"/>
          </p:cNvSpPr>
          <p:nvPr>
            <p:ph type="sldNum" sz="quarter" idx="12"/>
          </p:nvPr>
        </p:nvSpPr>
        <p:spPr>
          <a:xfrm rot="5400000">
            <a:off x="11201400" y="302344"/>
            <a:ext cx="250720" cy="737419"/>
          </a:xfrm>
        </p:spPr>
        <p:txBody>
          <a:bodyPr vert="vert270"/>
          <a:lstStyle/>
          <a:p>
            <a:r>
              <a:rPr lang="en-US" sz="1400" b="1" dirty="0"/>
              <a:t>Slide-</a:t>
            </a:r>
            <a:fld id="{D57F1E4F-1CFF-5643-939E-217C01CDF565}" type="slidenum">
              <a:rPr lang="en-US" sz="1400" b="1" smtClean="0"/>
              <a:pPr/>
              <a:t>3</a:t>
            </a:fld>
            <a:endParaRPr lang="en-US" sz="1400" b="1" dirty="0"/>
          </a:p>
        </p:txBody>
      </p:sp>
    </p:spTree>
    <p:extLst>
      <p:ext uri="{BB962C8B-B14F-4D97-AF65-F5344CB8AC3E}">
        <p14:creationId xmlns:p14="http://schemas.microsoft.com/office/powerpoint/2010/main" val="2176326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due to process maturity</a:t>
            </a:r>
            <a:endParaRPr lang="en-GB" dirty="0"/>
          </a:p>
        </p:txBody>
      </p:sp>
      <p:sp>
        <p:nvSpPr>
          <p:cNvPr id="3" name="Content Placeholder 2"/>
          <p:cNvSpPr>
            <a:spLocks noGrp="1"/>
          </p:cNvSpPr>
          <p:nvPr>
            <p:ph idx="1"/>
          </p:nvPr>
        </p:nvSpPr>
        <p:spPr>
          <a:xfrm>
            <a:off x="457200" y="2009503"/>
            <a:ext cx="11308977" cy="4352109"/>
          </a:xfrm>
        </p:spPr>
        <p:txBody>
          <a:bodyPr>
            <a:noAutofit/>
          </a:bodyPr>
          <a:lstStyle/>
          <a:p>
            <a:pPr marL="0" indent="0">
              <a:buNone/>
            </a:pPr>
            <a:r>
              <a:rPr lang="en-US" sz="2200" dirty="0"/>
              <a:t>Questions that must be answered:</a:t>
            </a:r>
          </a:p>
          <a:p>
            <a:pPr lvl="1"/>
            <a:r>
              <a:rPr lang="en-US" sz="2200" dirty="0"/>
              <a:t>Have you established a common process framework? </a:t>
            </a:r>
          </a:p>
          <a:p>
            <a:pPr lvl="1">
              <a:lnSpc>
                <a:spcPct val="100000"/>
              </a:lnSpc>
            </a:pPr>
            <a:r>
              <a:rPr lang="en-US" sz="2200" dirty="0"/>
              <a:t>Is it followed by project teams?</a:t>
            </a:r>
          </a:p>
          <a:p>
            <a:pPr lvl="1">
              <a:lnSpc>
                <a:spcPct val="100000"/>
              </a:lnSpc>
            </a:pPr>
            <a:r>
              <a:rPr lang="en-US" sz="2200" dirty="0"/>
              <a:t>Do you have management support for software engineering?</a:t>
            </a:r>
          </a:p>
          <a:p>
            <a:pPr lvl="1">
              <a:lnSpc>
                <a:spcPct val="100000"/>
              </a:lnSpc>
            </a:pPr>
            <a:r>
              <a:rPr lang="en-US" sz="2200" dirty="0"/>
              <a:t>Do you have a proactive approach to SQA? </a:t>
            </a:r>
          </a:p>
          <a:p>
            <a:pPr lvl="1">
              <a:lnSpc>
                <a:spcPct val="100000"/>
              </a:lnSpc>
            </a:pPr>
            <a:r>
              <a:rPr lang="en-US" sz="2200" dirty="0"/>
              <a:t>Do you conduct formal technical reviews?</a:t>
            </a:r>
          </a:p>
          <a:p>
            <a:pPr lvl="1">
              <a:lnSpc>
                <a:spcPct val="100000"/>
              </a:lnSpc>
            </a:pPr>
            <a:r>
              <a:rPr lang="en-US" sz="2200" dirty="0"/>
              <a:t>Are CASE (computer aided software engineering) tools used for analysis, design and testing?</a:t>
            </a:r>
          </a:p>
          <a:p>
            <a:pPr lvl="1">
              <a:lnSpc>
                <a:spcPct val="100000"/>
              </a:lnSpc>
            </a:pPr>
            <a:r>
              <a:rPr lang="en-US" sz="2200" dirty="0"/>
              <a:t>Are the tools integrated with one another?</a:t>
            </a:r>
          </a:p>
          <a:p>
            <a:pPr lvl="1">
              <a:lnSpc>
                <a:spcPct val="100000"/>
              </a:lnSpc>
            </a:pPr>
            <a:r>
              <a:rPr lang="en-US" sz="2200" dirty="0"/>
              <a:t>Have document formats been established?</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30</a:t>
            </a:fld>
            <a:endParaRPr lang="en-US" sz="1400" b="1" dirty="0"/>
          </a:p>
        </p:txBody>
      </p:sp>
      <p:sp>
        <p:nvSpPr>
          <p:cNvPr id="5" name="Content Placeholder 2">
            <a:extLst>
              <a:ext uri="{FF2B5EF4-FFF2-40B4-BE49-F238E27FC236}">
                <a16:creationId xmlns:a16="http://schemas.microsoft.com/office/drawing/2014/main" id="{5A01EC90-8FD7-45D6-88F6-F4A277C4B0DF}"/>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680583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Risk</a:t>
            </a:r>
            <a:endParaRPr lang="en-GB" dirty="0"/>
          </a:p>
        </p:txBody>
      </p:sp>
      <p:sp>
        <p:nvSpPr>
          <p:cNvPr id="3" name="Content Placeholder 2"/>
          <p:cNvSpPr>
            <a:spLocks noGrp="1"/>
          </p:cNvSpPr>
          <p:nvPr>
            <p:ph idx="1"/>
          </p:nvPr>
        </p:nvSpPr>
        <p:spPr>
          <a:xfrm>
            <a:off x="457200" y="2040836"/>
            <a:ext cx="11308977" cy="4094922"/>
          </a:xfrm>
        </p:spPr>
        <p:txBody>
          <a:bodyPr>
            <a:noAutofit/>
          </a:bodyPr>
          <a:lstStyle/>
          <a:p>
            <a:pPr lvl="1">
              <a:lnSpc>
                <a:spcPct val="100000"/>
              </a:lnSpc>
            </a:pPr>
            <a:r>
              <a:rPr lang="en-US" sz="2200" dirty="0"/>
              <a:t>Is the technology new to your organization?</a:t>
            </a:r>
          </a:p>
          <a:p>
            <a:pPr lvl="1">
              <a:lnSpc>
                <a:spcPct val="100000"/>
              </a:lnSpc>
            </a:pPr>
            <a:r>
              <a:rPr lang="en-US" sz="2200" dirty="0"/>
              <a:t>Are new algorithms, I/O technology required?</a:t>
            </a:r>
          </a:p>
          <a:p>
            <a:pPr lvl="1">
              <a:lnSpc>
                <a:spcPct val="100000"/>
              </a:lnSpc>
            </a:pPr>
            <a:r>
              <a:rPr lang="en-US" sz="2200" dirty="0"/>
              <a:t>Is new or unproven hardware involved?</a:t>
            </a:r>
          </a:p>
          <a:p>
            <a:pPr lvl="1">
              <a:lnSpc>
                <a:spcPct val="100000"/>
              </a:lnSpc>
            </a:pPr>
            <a:r>
              <a:rPr lang="en-US" sz="2200" dirty="0"/>
              <a:t>Does the application interface with new software?</a:t>
            </a:r>
          </a:p>
          <a:p>
            <a:pPr lvl="1">
              <a:lnSpc>
                <a:spcPct val="100000"/>
              </a:lnSpc>
            </a:pPr>
            <a:r>
              <a:rPr lang="en-US" sz="2200" dirty="0"/>
              <a:t>Is a specialized user interface required? </a:t>
            </a:r>
          </a:p>
          <a:p>
            <a:pPr lvl="1">
              <a:lnSpc>
                <a:spcPct val="100000"/>
              </a:lnSpc>
            </a:pPr>
            <a:r>
              <a:rPr lang="en-US" sz="2200" dirty="0"/>
              <a:t>Is the application radically different from the pervious?</a:t>
            </a:r>
          </a:p>
          <a:p>
            <a:pPr lvl="1">
              <a:lnSpc>
                <a:spcPct val="100000"/>
              </a:lnSpc>
            </a:pPr>
            <a:r>
              <a:rPr lang="en-US" sz="2200" dirty="0"/>
              <a:t>Are there significant performance constraints?</a:t>
            </a:r>
          </a:p>
          <a:p>
            <a:pPr lvl="1">
              <a:lnSpc>
                <a:spcPct val="100000"/>
              </a:lnSpc>
            </a:pPr>
            <a:r>
              <a:rPr lang="en-US" sz="2200" dirty="0"/>
              <a:t>Is there doubt the functionality requested is "do-able?"</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31</a:t>
            </a:fld>
            <a:endParaRPr lang="en-US" sz="1400" b="1" dirty="0"/>
          </a:p>
        </p:txBody>
      </p:sp>
      <p:sp>
        <p:nvSpPr>
          <p:cNvPr id="5" name="Content Placeholder 2">
            <a:extLst>
              <a:ext uri="{FF2B5EF4-FFF2-40B4-BE49-F238E27FC236}">
                <a16:creationId xmlns:a16="http://schemas.microsoft.com/office/drawing/2014/main" id="{5B356454-FEF4-433F-B25A-CCD09A18769B}"/>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030462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613954" y="1972493"/>
            <a:ext cx="11025052" cy="1493377"/>
          </a:xfrm>
        </p:spPr>
        <p:txBody>
          <a:bodyPr>
            <a:noAutofit/>
          </a:bodyPr>
          <a:lstStyle/>
          <a:p>
            <a:pPr>
              <a:lnSpc>
                <a:spcPct val="90000"/>
              </a:lnSpc>
              <a:spcBef>
                <a:spcPts val="300"/>
              </a:spcBef>
            </a:pPr>
            <a:r>
              <a:rPr lang="en-US" sz="2000" dirty="0">
                <a:ea typeface="ＭＳ Ｐゴシック" pitchFamily="34" charset="-128"/>
              </a:rPr>
              <a:t>Bob Hughes and Mike </a:t>
            </a:r>
            <a:r>
              <a:rPr lang="en-US" sz="2000" dirty="0" err="1">
                <a:ea typeface="ＭＳ Ｐゴシック" pitchFamily="34" charset="-128"/>
              </a:rPr>
              <a:t>Cotterel</a:t>
            </a:r>
            <a:r>
              <a:rPr lang="en-US" sz="2000" dirty="0">
                <a:ea typeface="ＭＳ Ｐゴシック" pitchFamily="34" charset="-128"/>
              </a:rPr>
              <a:t> (1999). </a:t>
            </a:r>
            <a:r>
              <a:rPr lang="en-US" sz="2000" i="1" dirty="0">
                <a:ea typeface="ＭＳ Ｐゴシック" pitchFamily="34" charset="-128"/>
              </a:rPr>
              <a:t>Software Project Management </a:t>
            </a:r>
            <a:r>
              <a:rPr lang="en-US" sz="2000" dirty="0">
                <a:ea typeface="ＭＳ Ｐゴシック" pitchFamily="34" charset="-128"/>
              </a:rPr>
              <a:t>(Second Edition)</a:t>
            </a:r>
            <a:r>
              <a:rPr lang="en-US" sz="2000" i="1" dirty="0">
                <a:ea typeface="ＭＳ Ｐゴシック" pitchFamily="34" charset="-128"/>
              </a:rPr>
              <a:t>.</a:t>
            </a:r>
          </a:p>
          <a:p>
            <a:pPr>
              <a:lnSpc>
                <a:spcPct val="90000"/>
              </a:lnSpc>
              <a:spcBef>
                <a:spcPts val="300"/>
              </a:spcBef>
            </a:pPr>
            <a:r>
              <a:rPr lang="en-US" sz="2000" dirty="0">
                <a:ea typeface="ＭＳ Ｐゴシック" pitchFamily="34" charset="-128"/>
              </a:rPr>
              <a:t>PMBOK Guide: Project Lifecycle (5</a:t>
            </a:r>
            <a:r>
              <a:rPr lang="en-US" sz="2000" baseline="30000" dirty="0">
                <a:ea typeface="ＭＳ Ｐゴシック" pitchFamily="34" charset="-128"/>
              </a:rPr>
              <a:t>th</a:t>
            </a:r>
            <a:r>
              <a:rPr lang="en-US" sz="2000" dirty="0">
                <a:ea typeface="ＭＳ Ｐゴシック" pitchFamily="34" charset="-128"/>
              </a:rPr>
              <a:t> Edition)</a:t>
            </a:r>
          </a:p>
          <a:p>
            <a:pPr>
              <a:lnSpc>
                <a:spcPct val="90000"/>
              </a:lnSpc>
              <a:spcBef>
                <a:spcPts val="300"/>
              </a:spcBef>
            </a:pPr>
            <a:endParaRPr lang="en-US" sz="2000" dirty="0">
              <a:ea typeface="ＭＳ Ｐゴシック" pitchFamily="34" charset="-128"/>
            </a:endParaRPr>
          </a:p>
        </p:txBody>
      </p:sp>
      <p:sp>
        <p:nvSpPr>
          <p:cNvPr id="7"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32</a:t>
            </a:fld>
            <a:r>
              <a:rPr lang="en-US" sz="1400" b="1" dirty="0"/>
              <a:t> </a:t>
            </a:r>
          </a:p>
        </p:txBody>
      </p:sp>
      <p:sp>
        <p:nvSpPr>
          <p:cNvPr id="5" name="Content Placeholder 2">
            <a:extLst>
              <a:ext uri="{FF2B5EF4-FFF2-40B4-BE49-F238E27FC236}">
                <a16:creationId xmlns:a16="http://schemas.microsoft.com/office/drawing/2014/main" id="{761D6B9D-680C-49DF-B31F-7390EDE5DF2B}"/>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136447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975" y="509947"/>
            <a:ext cx="11029950" cy="566686"/>
          </a:xfrm>
        </p:spPr>
        <p:txBody>
          <a:bodyPr>
            <a:normAutofit/>
          </a:bodyPr>
          <a:lstStyle/>
          <a:p>
            <a:pPr algn="ctr"/>
            <a:r>
              <a:rPr lang="en-GB" dirty="0">
                <a:solidFill>
                  <a:srgbClr val="0070C0"/>
                </a:solidFill>
              </a:rPr>
              <a:t>Risk Projection &amp; building a risk table</a:t>
            </a:r>
          </a:p>
        </p:txBody>
      </p:sp>
      <p:sp>
        <p:nvSpPr>
          <p:cNvPr id="3" name="Content Placeholder 2"/>
          <p:cNvSpPr>
            <a:spLocks noGrp="1"/>
          </p:cNvSpPr>
          <p:nvPr>
            <p:ph idx="4294967295"/>
          </p:nvPr>
        </p:nvSpPr>
        <p:spPr>
          <a:xfrm>
            <a:off x="516194" y="1211314"/>
            <a:ext cx="11442700" cy="5086247"/>
          </a:xfrm>
        </p:spPr>
        <p:txBody>
          <a:bodyPr>
            <a:noAutofit/>
          </a:bodyPr>
          <a:lstStyle/>
          <a:p>
            <a:pPr>
              <a:buFont typeface="Wingdings" pitchFamily="2" charset="2"/>
              <a:buChar char="q"/>
            </a:pPr>
            <a:r>
              <a:rPr lang="en-US" sz="2200" dirty="0"/>
              <a:t>Risk projection, also called risk estimation, attempts to rate each risk in two ways</a:t>
            </a:r>
          </a:p>
          <a:p>
            <a:pPr lvl="1"/>
            <a:r>
              <a:rPr lang="en-US" sz="2200" dirty="0">
                <a:solidFill>
                  <a:srgbClr val="C00000"/>
                </a:solidFill>
              </a:rPr>
              <a:t>Probability:</a:t>
            </a:r>
            <a:r>
              <a:rPr lang="en-US" sz="2200" dirty="0"/>
              <a:t> the likelihood or probability that the risk is real</a:t>
            </a:r>
          </a:p>
          <a:p>
            <a:pPr lvl="1"/>
            <a:r>
              <a:rPr lang="en-US" sz="2200" dirty="0">
                <a:solidFill>
                  <a:srgbClr val="C00000"/>
                </a:solidFill>
              </a:rPr>
              <a:t>Consequences: </a:t>
            </a:r>
            <a:r>
              <a:rPr lang="en-US" sz="2200" dirty="0"/>
              <a:t>the consequences of the problems associated with the risk, should it occur</a:t>
            </a:r>
          </a:p>
          <a:p>
            <a:endParaRPr lang="en-US" sz="2200" dirty="0"/>
          </a:p>
          <a:p>
            <a:pPr>
              <a:buFont typeface="Wingdings" pitchFamily="2" charset="2"/>
              <a:buChar char="q"/>
            </a:pPr>
            <a:r>
              <a:rPr lang="en-US" sz="2200" dirty="0"/>
              <a:t>The project planner, along with other managers and technical staff, performs</a:t>
            </a:r>
            <a:br>
              <a:rPr lang="en-US" sz="2200" dirty="0"/>
            </a:br>
            <a:r>
              <a:rPr lang="en-US" sz="2200" dirty="0"/>
              <a:t> </a:t>
            </a:r>
            <a:r>
              <a:rPr lang="en-US" sz="2200" dirty="0">
                <a:solidFill>
                  <a:srgbClr val="C00000"/>
                </a:solidFill>
              </a:rPr>
              <a:t>four risk projection activities</a:t>
            </a:r>
            <a:r>
              <a:rPr lang="en-US" sz="2200" dirty="0"/>
              <a:t>: </a:t>
            </a:r>
          </a:p>
          <a:p>
            <a:pPr lvl="1"/>
            <a:r>
              <a:rPr lang="en-US" sz="2200" dirty="0">
                <a:solidFill>
                  <a:srgbClr val="C00000"/>
                </a:solidFill>
              </a:rPr>
              <a:t>Probability:</a:t>
            </a:r>
            <a:r>
              <a:rPr lang="en-US" sz="2200" dirty="0"/>
              <a:t> establish a scale that reflects the perceived likelihood of a risk, </a:t>
            </a:r>
          </a:p>
          <a:p>
            <a:pPr lvl="1"/>
            <a:r>
              <a:rPr lang="en-US" sz="2200" dirty="0">
                <a:solidFill>
                  <a:srgbClr val="C00000"/>
                </a:solidFill>
              </a:rPr>
              <a:t>Consequences: </a:t>
            </a:r>
            <a:r>
              <a:rPr lang="en-US" sz="2200" dirty="0"/>
              <a:t>define the consequences of the risk,</a:t>
            </a:r>
          </a:p>
          <a:p>
            <a:pPr lvl="1"/>
            <a:r>
              <a:rPr lang="en-US" sz="2200" dirty="0">
                <a:solidFill>
                  <a:srgbClr val="C00000"/>
                </a:solidFill>
              </a:rPr>
              <a:t>Impact: </a:t>
            </a:r>
            <a:r>
              <a:rPr lang="en-US" sz="2200" dirty="0"/>
              <a:t>estimate the impact of the risk on the project and the product,</a:t>
            </a:r>
          </a:p>
          <a:p>
            <a:pPr lvl="1"/>
            <a:r>
              <a:rPr lang="en-US" sz="2200" dirty="0">
                <a:solidFill>
                  <a:srgbClr val="C00000"/>
                </a:solidFill>
              </a:rPr>
              <a:t>Accuracy: </a:t>
            </a:r>
            <a:r>
              <a:rPr lang="en-US" sz="2200" dirty="0"/>
              <a:t>note the overall accuracy of the risk projection so that there will be no misunderstandings. </a:t>
            </a:r>
            <a:endParaRPr lang="en-US" sz="2200" dirty="0">
              <a:latin typeface="+mj-lt"/>
            </a:endParaRPr>
          </a:p>
        </p:txBody>
      </p:sp>
      <p:sp>
        <p:nvSpPr>
          <p:cNvPr id="5" name="Slide Number Placeholder 3">
            <a:extLst>
              <a:ext uri="{FF2B5EF4-FFF2-40B4-BE49-F238E27FC236}">
                <a16:creationId xmlns:a16="http://schemas.microsoft.com/office/drawing/2014/main" id="{BAE69392-D690-462D-A656-66D59786F967}"/>
              </a:ext>
            </a:extLst>
          </p:cNvPr>
          <p:cNvSpPr>
            <a:spLocks noGrp="1"/>
          </p:cNvSpPr>
          <p:nvPr>
            <p:ph type="sldNum" sz="quarter" idx="12"/>
          </p:nvPr>
        </p:nvSpPr>
        <p:spPr>
          <a:xfrm rot="5400000">
            <a:off x="11201400" y="302344"/>
            <a:ext cx="250720" cy="737419"/>
          </a:xfrm>
        </p:spPr>
        <p:txBody>
          <a:bodyPr vert="vert270"/>
          <a:lstStyle/>
          <a:p>
            <a:r>
              <a:rPr lang="en-US" sz="1400" b="1" dirty="0"/>
              <a:t>Slide-</a:t>
            </a:r>
            <a:fld id="{D57F1E4F-1CFF-5643-939E-217C01CDF565}" type="slidenum">
              <a:rPr lang="en-US" sz="1400" b="1" smtClean="0"/>
              <a:pPr/>
              <a:t>4</a:t>
            </a:fld>
            <a:endParaRPr lang="en-US" sz="1400" b="1" dirty="0"/>
          </a:p>
        </p:txBody>
      </p:sp>
      <p:sp>
        <p:nvSpPr>
          <p:cNvPr id="6" name="Content Placeholder 2">
            <a:extLst>
              <a:ext uri="{FF2B5EF4-FFF2-40B4-BE49-F238E27FC236}">
                <a16:creationId xmlns:a16="http://schemas.microsoft.com/office/drawing/2014/main" id="{5C618C70-4C95-42F6-B174-B14CFEBFE046}"/>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97558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736" y="524694"/>
            <a:ext cx="11029950" cy="522441"/>
          </a:xfrm>
        </p:spPr>
        <p:txBody>
          <a:bodyPr/>
          <a:lstStyle/>
          <a:p>
            <a:pPr algn="ctr"/>
            <a:r>
              <a:rPr lang="en-GB" dirty="0">
                <a:solidFill>
                  <a:srgbClr val="0070C0"/>
                </a:solidFill>
              </a:rPr>
              <a:t>         Risk component &amp; drivers</a:t>
            </a:r>
          </a:p>
        </p:txBody>
      </p:sp>
      <p:sp>
        <p:nvSpPr>
          <p:cNvPr id="3" name="Content Placeholder 2"/>
          <p:cNvSpPr>
            <a:spLocks noGrp="1"/>
          </p:cNvSpPr>
          <p:nvPr>
            <p:ph idx="4294967295"/>
          </p:nvPr>
        </p:nvSpPr>
        <p:spPr>
          <a:xfrm>
            <a:off x="464164" y="1211313"/>
            <a:ext cx="11137900" cy="5012506"/>
          </a:xfrm>
        </p:spPr>
        <p:txBody>
          <a:bodyPr>
            <a:noAutofit/>
          </a:bodyPr>
          <a:lstStyle/>
          <a:p>
            <a:pPr>
              <a:buFont typeface="Wingdings" pitchFamily="2" charset="2"/>
              <a:buChar char="q"/>
            </a:pPr>
            <a:r>
              <a:rPr lang="en-US" sz="2200" dirty="0">
                <a:solidFill>
                  <a:srgbClr val="000000"/>
                </a:solidFill>
                <a:latin typeface="+mj-lt"/>
                <a:cs typeface="Times New Roman" pitchFamily="18" charset="0"/>
              </a:rPr>
              <a:t>The major risk components (risk categories) are defined in the following manner: </a:t>
            </a:r>
          </a:p>
          <a:p>
            <a:pPr lvl="1"/>
            <a:r>
              <a:rPr lang="en-US" sz="2200" dirty="0">
                <a:solidFill>
                  <a:srgbClr val="C00000"/>
                </a:solidFill>
                <a:latin typeface="+mj-lt"/>
              </a:rPr>
              <a:t>Performance risk: </a:t>
            </a:r>
            <a:r>
              <a:rPr lang="en-US" sz="2200" dirty="0">
                <a:latin typeface="+mj-lt"/>
              </a:rPr>
              <a:t>the degree of uncertainty that the product will meet its requirements and be fit for its intended use</a:t>
            </a:r>
          </a:p>
          <a:p>
            <a:pPr lvl="1"/>
            <a:r>
              <a:rPr lang="en-US" sz="2200" dirty="0">
                <a:solidFill>
                  <a:srgbClr val="C00000"/>
                </a:solidFill>
                <a:latin typeface="+mj-lt"/>
              </a:rPr>
              <a:t>Cost risk: </a:t>
            </a:r>
            <a:r>
              <a:rPr lang="en-US" sz="2200" dirty="0">
                <a:latin typeface="+mj-lt"/>
              </a:rPr>
              <a:t>the degree of uncertainty that the project budget will be maintained</a:t>
            </a:r>
          </a:p>
          <a:p>
            <a:pPr lvl="1"/>
            <a:r>
              <a:rPr lang="en-US" sz="2200" dirty="0">
                <a:solidFill>
                  <a:srgbClr val="C00000"/>
                </a:solidFill>
                <a:latin typeface="+mj-lt"/>
              </a:rPr>
              <a:t>Support risk: </a:t>
            </a:r>
            <a:r>
              <a:rPr lang="en-US" sz="2200" dirty="0">
                <a:latin typeface="+mj-lt"/>
              </a:rPr>
              <a:t>the degree of uncertainty that the resultant software will be easy to correct, adapt, and enhance</a:t>
            </a:r>
          </a:p>
          <a:p>
            <a:pPr lvl="1"/>
            <a:r>
              <a:rPr lang="en-US" sz="2200" dirty="0">
                <a:solidFill>
                  <a:srgbClr val="C00000"/>
                </a:solidFill>
                <a:latin typeface="+mj-lt"/>
              </a:rPr>
              <a:t>Schedule risk: </a:t>
            </a:r>
            <a:r>
              <a:rPr lang="en-US" sz="2200" dirty="0">
                <a:latin typeface="+mj-lt"/>
              </a:rPr>
              <a:t>the degree of uncertainty that the project schedule will be maintained and that the product will be delivered on time</a:t>
            </a:r>
          </a:p>
          <a:p>
            <a:pPr>
              <a:buFont typeface="Wingdings" pitchFamily="2" charset="2"/>
              <a:buChar char="q"/>
            </a:pPr>
            <a:r>
              <a:rPr lang="en-US" sz="2200" dirty="0">
                <a:solidFill>
                  <a:srgbClr val="000000"/>
                </a:solidFill>
                <a:latin typeface="+mj-lt"/>
                <a:cs typeface="Times New Roman" pitchFamily="18" charset="0"/>
              </a:rPr>
              <a:t>The impact of each risk driver on the risk component is divided into one of four impact categories— </a:t>
            </a:r>
            <a:r>
              <a:rPr lang="en-US" sz="2200" i="1" dirty="0">
                <a:solidFill>
                  <a:srgbClr val="000000"/>
                </a:solidFill>
                <a:latin typeface="+mj-lt"/>
                <a:cs typeface="Times New Roman" pitchFamily="18" charset="0"/>
              </a:rPr>
              <a:t>negligible, marginal, critical, </a:t>
            </a:r>
            <a:r>
              <a:rPr lang="en-US" sz="2200" dirty="0">
                <a:solidFill>
                  <a:srgbClr val="000000"/>
                </a:solidFill>
                <a:latin typeface="+mj-lt"/>
                <a:cs typeface="Times New Roman" pitchFamily="18" charset="0"/>
              </a:rPr>
              <a:t>or</a:t>
            </a:r>
            <a:r>
              <a:rPr lang="en-US" sz="2200" i="1" dirty="0">
                <a:solidFill>
                  <a:srgbClr val="000000"/>
                </a:solidFill>
                <a:latin typeface="+mj-lt"/>
                <a:cs typeface="Times New Roman" pitchFamily="18" charset="0"/>
              </a:rPr>
              <a:t> catastrophic</a:t>
            </a:r>
            <a:endParaRPr lang="en-US" sz="2200" dirty="0">
              <a:latin typeface="+mj-lt"/>
            </a:endParaRPr>
          </a:p>
          <a:p>
            <a:pPr algn="just"/>
            <a:endParaRPr lang="en-US" sz="2200" dirty="0">
              <a:latin typeface="+mj-lt"/>
            </a:endParaRPr>
          </a:p>
        </p:txBody>
      </p:sp>
      <p:sp>
        <p:nvSpPr>
          <p:cNvPr id="5" name="Content Placeholder 2">
            <a:extLst>
              <a:ext uri="{FF2B5EF4-FFF2-40B4-BE49-F238E27FC236}">
                <a16:creationId xmlns:a16="http://schemas.microsoft.com/office/drawing/2014/main" id="{6A45AE04-123D-445D-8E66-DB17F8F0BF2A}"/>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5C84FDEE-56A4-4850-9B9D-3DE6778CE77F}"/>
              </a:ext>
            </a:extLst>
          </p:cNvPr>
          <p:cNvSpPr>
            <a:spLocks noGrp="1"/>
          </p:cNvSpPr>
          <p:nvPr>
            <p:ph type="sldNum" sz="quarter" idx="12"/>
          </p:nvPr>
        </p:nvSpPr>
        <p:spPr>
          <a:xfrm rot="5400000">
            <a:off x="11201400" y="302344"/>
            <a:ext cx="250720" cy="737419"/>
          </a:xfrm>
        </p:spPr>
        <p:txBody>
          <a:bodyPr vert="vert270"/>
          <a:lstStyle/>
          <a:p>
            <a:r>
              <a:rPr lang="en-US" sz="1400" b="1" dirty="0"/>
              <a:t>Slide-</a:t>
            </a:r>
            <a:fld id="{D57F1E4F-1CFF-5643-939E-217C01CDF565}" type="slidenum">
              <a:rPr lang="en-US" sz="1400" b="1" smtClean="0"/>
              <a:pPr/>
              <a:t>5</a:t>
            </a:fld>
            <a:endParaRPr lang="en-US" sz="1400" b="1" dirty="0"/>
          </a:p>
        </p:txBody>
      </p:sp>
    </p:spTree>
    <p:extLst>
      <p:ext uri="{BB962C8B-B14F-4D97-AF65-F5344CB8AC3E}">
        <p14:creationId xmlns:p14="http://schemas.microsoft.com/office/powerpoint/2010/main" val="334700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1729" y="539444"/>
            <a:ext cx="11029950" cy="566686"/>
          </a:xfrm>
        </p:spPr>
        <p:txBody>
          <a:bodyPr/>
          <a:lstStyle/>
          <a:p>
            <a:pPr algn="ctr"/>
            <a:r>
              <a:rPr lang="en-GB" dirty="0">
                <a:solidFill>
                  <a:srgbClr val="0070C0"/>
                </a:solidFill>
              </a:rPr>
              <a:t>Impact  assessment – table-1</a:t>
            </a:r>
          </a:p>
        </p:txBody>
      </p:sp>
      <p:pic>
        <p:nvPicPr>
          <p:cNvPr id="6" name="Picture 3"/>
          <p:cNvPicPr>
            <a:picLocks noChangeAspect="1" noChangeArrowheads="1"/>
          </p:cNvPicPr>
          <p:nvPr/>
        </p:nvPicPr>
        <p:blipFill>
          <a:blip r:embed="rId2" cstate="print"/>
          <a:srcRect/>
          <a:stretch>
            <a:fillRect/>
          </a:stretch>
        </p:blipFill>
        <p:spPr bwMode="auto">
          <a:xfrm>
            <a:off x="1028699" y="1147198"/>
            <a:ext cx="10135830" cy="5528309"/>
          </a:xfrm>
          <a:prstGeom prst="rect">
            <a:avLst/>
          </a:prstGeom>
          <a:noFill/>
          <a:ln w="12700">
            <a:noFill/>
            <a:miter lim="800000"/>
            <a:headEnd/>
            <a:tailEnd/>
          </a:ln>
          <a:effectLst/>
        </p:spPr>
      </p:pic>
      <p:sp>
        <p:nvSpPr>
          <p:cNvPr id="5" name="Slide Number Placeholder 3">
            <a:extLst>
              <a:ext uri="{FF2B5EF4-FFF2-40B4-BE49-F238E27FC236}">
                <a16:creationId xmlns:a16="http://schemas.microsoft.com/office/drawing/2014/main" id="{6478CD29-ABF7-44A9-B9EF-EEE28BAA837B}"/>
              </a:ext>
            </a:extLst>
          </p:cNvPr>
          <p:cNvSpPr>
            <a:spLocks noGrp="1"/>
          </p:cNvSpPr>
          <p:nvPr>
            <p:ph type="sldNum" sz="quarter" idx="12"/>
          </p:nvPr>
        </p:nvSpPr>
        <p:spPr>
          <a:xfrm rot="5400000">
            <a:off x="11201400" y="302344"/>
            <a:ext cx="250720" cy="737419"/>
          </a:xfrm>
        </p:spPr>
        <p:txBody>
          <a:bodyPr vert="vert270"/>
          <a:lstStyle/>
          <a:p>
            <a:r>
              <a:rPr lang="en-US" sz="1400" b="1" dirty="0"/>
              <a:t>Slide-</a:t>
            </a:r>
            <a:fld id="{D57F1E4F-1CFF-5643-939E-217C01CDF565}" type="slidenum">
              <a:rPr lang="en-US" sz="1400" b="1" smtClean="0"/>
              <a:pPr/>
              <a:t>6</a:t>
            </a:fld>
            <a:endParaRPr lang="en-US" sz="1400" b="1" dirty="0"/>
          </a:p>
        </p:txBody>
      </p:sp>
      <p:sp>
        <p:nvSpPr>
          <p:cNvPr id="7" name="Content Placeholder 2">
            <a:extLst>
              <a:ext uri="{FF2B5EF4-FFF2-40B4-BE49-F238E27FC236}">
                <a16:creationId xmlns:a16="http://schemas.microsoft.com/office/drawing/2014/main" id="{990951E9-DB6F-4528-A2E5-E95C35ED1F8C}"/>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176677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24696"/>
            <a:ext cx="11029950" cy="610930"/>
          </a:xfrm>
        </p:spPr>
        <p:txBody>
          <a:bodyPr>
            <a:normAutofit/>
          </a:bodyPr>
          <a:lstStyle/>
          <a:p>
            <a:pPr algn="ctr"/>
            <a:r>
              <a:rPr lang="en-GB" dirty="0">
                <a:solidFill>
                  <a:srgbClr val="0070C0"/>
                </a:solidFill>
              </a:rPr>
              <a:t>                Risk check list</a:t>
            </a:r>
          </a:p>
        </p:txBody>
      </p:sp>
      <p:sp>
        <p:nvSpPr>
          <p:cNvPr id="3" name="Content Placeholder 2"/>
          <p:cNvSpPr>
            <a:spLocks noGrp="1"/>
          </p:cNvSpPr>
          <p:nvPr>
            <p:ph idx="4294967295"/>
          </p:nvPr>
        </p:nvSpPr>
        <p:spPr>
          <a:xfrm>
            <a:off x="529304" y="1305949"/>
            <a:ext cx="11176000" cy="4505325"/>
          </a:xfrm>
        </p:spPr>
        <p:txBody>
          <a:bodyPr>
            <a:noAutofit/>
          </a:bodyPr>
          <a:lstStyle/>
          <a:p>
            <a:r>
              <a:rPr lang="en-US" sz="2000" dirty="0">
                <a:solidFill>
                  <a:srgbClr val="C00000"/>
                </a:solidFill>
              </a:rPr>
              <a:t>Product size (PS) </a:t>
            </a:r>
            <a:r>
              <a:rPr lang="en-US" sz="2000" dirty="0"/>
              <a:t>— risks associated with the overall size of the software to be built or modified</a:t>
            </a:r>
          </a:p>
          <a:p>
            <a:r>
              <a:rPr lang="en-US" sz="2000" dirty="0">
                <a:solidFill>
                  <a:srgbClr val="C00000"/>
                </a:solidFill>
              </a:rPr>
              <a:t>Business impact (BU) </a:t>
            </a:r>
            <a:r>
              <a:rPr lang="en-US" sz="2000" dirty="0"/>
              <a:t>— risks associated with constraints imposed by management or the marketplace</a:t>
            </a:r>
          </a:p>
          <a:p>
            <a:r>
              <a:rPr lang="en-US" sz="2000" dirty="0">
                <a:solidFill>
                  <a:srgbClr val="C00000"/>
                </a:solidFill>
              </a:rPr>
              <a:t>Customer characteristics (CU) </a:t>
            </a:r>
            <a:r>
              <a:rPr lang="en-US" sz="2000" dirty="0"/>
              <a:t>— risks associated with the sophistication of the customer and the developer's ability to communicate with the customer in a timely manner</a:t>
            </a:r>
          </a:p>
          <a:p>
            <a:r>
              <a:rPr lang="en-US" sz="2000" dirty="0">
                <a:solidFill>
                  <a:srgbClr val="C00000"/>
                </a:solidFill>
              </a:rPr>
              <a:t>Process definition (PR) </a:t>
            </a:r>
            <a:r>
              <a:rPr lang="en-US" sz="2000" dirty="0"/>
              <a:t>— risks associated with the degree to which the software process has been defined and is followed by the development organization </a:t>
            </a:r>
            <a:r>
              <a:rPr lang="en-US" sz="2000" dirty="0">
                <a:solidFill>
                  <a:srgbClr val="7030A0"/>
                </a:solidFill>
                <a:latin typeface="Calibri" panose="020F0502020204030204" pitchFamily="34" charset="0"/>
                <a:cs typeface="Calibri" panose="020F0502020204030204" pitchFamily="34" charset="0"/>
              </a:rPr>
              <a:t>[autopilot performance fixing with XP]</a:t>
            </a:r>
          </a:p>
          <a:p>
            <a:r>
              <a:rPr lang="en-US" sz="2000" dirty="0">
                <a:solidFill>
                  <a:srgbClr val="C00000"/>
                </a:solidFill>
              </a:rPr>
              <a:t>Development environment (DE) </a:t>
            </a:r>
            <a:r>
              <a:rPr lang="en-US" sz="2000" dirty="0"/>
              <a:t>— risks associated with the availability and quality of the tools to be used to build the product </a:t>
            </a:r>
            <a:r>
              <a:rPr lang="en-US" sz="2000" dirty="0">
                <a:solidFill>
                  <a:srgbClr val="7030A0"/>
                </a:solidFill>
                <a:latin typeface="Calibri" panose="020F0502020204030204" pitchFamily="34" charset="0"/>
                <a:cs typeface="Calibri" panose="020F0502020204030204" pitchFamily="34" charset="0"/>
              </a:rPr>
              <a:t>[resource allocation plan]</a:t>
            </a:r>
          </a:p>
          <a:p>
            <a:r>
              <a:rPr lang="en-US" sz="2000" dirty="0">
                <a:solidFill>
                  <a:srgbClr val="C00000"/>
                </a:solidFill>
              </a:rPr>
              <a:t>Technology to be built (TE) </a:t>
            </a:r>
            <a:r>
              <a:rPr lang="en-US" sz="2000" dirty="0"/>
              <a:t>— risks associated with the complexity of the system to be built and the "</a:t>
            </a:r>
            <a:r>
              <a:rPr lang="en-US" sz="2000" dirty="0">
                <a:solidFill>
                  <a:srgbClr val="7030A0"/>
                </a:solidFill>
              </a:rPr>
              <a:t>newness" </a:t>
            </a:r>
            <a:r>
              <a:rPr lang="en-US" sz="2000" dirty="0"/>
              <a:t>of the technology that is packaged by the system</a:t>
            </a:r>
          </a:p>
          <a:p>
            <a:r>
              <a:rPr lang="en-US" sz="2000" dirty="0">
                <a:solidFill>
                  <a:srgbClr val="C00000"/>
                </a:solidFill>
              </a:rPr>
              <a:t>Staff size and experience (ST) </a:t>
            </a:r>
            <a:r>
              <a:rPr lang="en-US" sz="2000" dirty="0"/>
              <a:t>— risks associated with the overall technical and project experience of the software engineers who will do the work</a:t>
            </a:r>
            <a:endParaRPr lang="en-US" sz="2000" dirty="0">
              <a:latin typeface="+mj-lt"/>
            </a:endParaRPr>
          </a:p>
        </p:txBody>
      </p:sp>
      <p:sp>
        <p:nvSpPr>
          <p:cNvPr id="5" name="Content Placeholder 2">
            <a:extLst>
              <a:ext uri="{FF2B5EF4-FFF2-40B4-BE49-F238E27FC236}">
                <a16:creationId xmlns:a16="http://schemas.microsoft.com/office/drawing/2014/main" id="{13AC7684-1D71-4B12-BE9A-C83089F23266}"/>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Slide Number Placeholder 3">
            <a:extLst>
              <a:ext uri="{FF2B5EF4-FFF2-40B4-BE49-F238E27FC236}">
                <a16:creationId xmlns:a16="http://schemas.microsoft.com/office/drawing/2014/main" id="{DBEB3806-517C-4533-A3D0-570C893113C8}"/>
              </a:ext>
            </a:extLst>
          </p:cNvPr>
          <p:cNvSpPr>
            <a:spLocks noGrp="1"/>
          </p:cNvSpPr>
          <p:nvPr>
            <p:ph type="sldNum" sz="quarter" idx="12"/>
          </p:nvPr>
        </p:nvSpPr>
        <p:spPr>
          <a:xfrm rot="5400000">
            <a:off x="11201400" y="302344"/>
            <a:ext cx="250720" cy="737419"/>
          </a:xfrm>
        </p:spPr>
        <p:txBody>
          <a:bodyPr vert="vert270"/>
          <a:lstStyle/>
          <a:p>
            <a:r>
              <a:rPr lang="en-US" sz="1400" b="1" dirty="0"/>
              <a:t>Slide-</a:t>
            </a:r>
            <a:fld id="{D57F1E4F-1CFF-5643-939E-217C01CDF565}" type="slidenum">
              <a:rPr lang="en-US" sz="1400" b="1" smtClean="0"/>
              <a:pPr/>
              <a:t>7</a:t>
            </a:fld>
            <a:endParaRPr lang="en-US" sz="1400" b="1" dirty="0"/>
          </a:p>
        </p:txBody>
      </p:sp>
    </p:spTree>
    <p:extLst>
      <p:ext uri="{BB962C8B-B14F-4D97-AF65-F5344CB8AC3E}">
        <p14:creationId xmlns:p14="http://schemas.microsoft.com/office/powerpoint/2010/main" val="96163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Building  risk  table - 2</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8</a:t>
            </a:fld>
            <a:endParaRPr lang="en-US" sz="1400" b="1" dirty="0"/>
          </a:p>
        </p:txBody>
      </p:sp>
      <p:pic>
        <p:nvPicPr>
          <p:cNvPr id="5" name="Picture 3"/>
          <p:cNvPicPr>
            <a:picLocks noChangeAspect="1" noChangeArrowheads="1"/>
          </p:cNvPicPr>
          <p:nvPr/>
        </p:nvPicPr>
        <p:blipFill>
          <a:blip r:embed="rId2" cstate="print"/>
          <a:srcRect/>
          <a:stretch>
            <a:fillRect/>
          </a:stretch>
        </p:blipFill>
        <p:spPr>
          <a:xfrm>
            <a:off x="952500" y="1825625"/>
            <a:ext cx="10426700" cy="4816475"/>
          </a:xfrm>
          <a:prstGeom prst="rect">
            <a:avLst/>
          </a:prstGeom>
        </p:spPr>
      </p:pic>
      <p:sp>
        <p:nvSpPr>
          <p:cNvPr id="6" name="Text Box 4">
            <a:extLst>
              <a:ext uri="{FF2B5EF4-FFF2-40B4-BE49-F238E27FC236}">
                <a16:creationId xmlns:a16="http://schemas.microsoft.com/office/drawing/2014/main" id="{2A80034F-E2C7-4F9E-9AFD-BFB011B4C98B}"/>
              </a:ext>
            </a:extLst>
          </p:cNvPr>
          <p:cNvSpPr txBox="1">
            <a:spLocks noChangeArrowheads="1"/>
          </p:cNvSpPr>
          <p:nvPr/>
        </p:nvSpPr>
        <p:spPr bwMode="auto">
          <a:xfrm>
            <a:off x="4158343" y="5786512"/>
            <a:ext cx="6248400" cy="369332"/>
          </a:xfrm>
          <a:prstGeom prst="rect">
            <a:avLst/>
          </a:prstGeom>
          <a:noFill/>
          <a:ln w="12700">
            <a:noFill/>
            <a:miter lim="800000"/>
            <a:headEnd/>
            <a:tailEnd/>
          </a:ln>
          <a:effectLst/>
        </p:spPr>
        <p:txBody>
          <a:bodyPr wrap="square">
            <a:spAutoFit/>
          </a:bodyPr>
          <a:lstStyle/>
          <a:p>
            <a:pPr>
              <a:spcBef>
                <a:spcPct val="50000"/>
              </a:spcBef>
            </a:pPr>
            <a:r>
              <a:rPr lang="en-US" b="1" dirty="0">
                <a:solidFill>
                  <a:srgbClr val="C00000"/>
                </a:solidFill>
              </a:rPr>
              <a:t>RMMM </a:t>
            </a:r>
            <a:r>
              <a:rPr lang="en-US" dirty="0">
                <a:solidFill>
                  <a:srgbClr val="C00000"/>
                </a:solidFill>
              </a:rPr>
              <a:t>= Risk Mitigation, Monitoring and Management Plan</a:t>
            </a:r>
          </a:p>
        </p:txBody>
      </p:sp>
      <p:sp>
        <p:nvSpPr>
          <p:cNvPr id="7" name="Content Placeholder 2">
            <a:extLst>
              <a:ext uri="{FF2B5EF4-FFF2-40B4-BE49-F238E27FC236}">
                <a16:creationId xmlns:a16="http://schemas.microsoft.com/office/drawing/2014/main" id="{51D31BC0-4468-4928-935A-DD19D6B43EFB}"/>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245310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Assessing  risk  impact</a:t>
            </a:r>
          </a:p>
        </p:txBody>
      </p:sp>
      <p:sp>
        <p:nvSpPr>
          <p:cNvPr id="3" name="Content Placeholder 2"/>
          <p:cNvSpPr>
            <a:spLocks noGrp="1"/>
          </p:cNvSpPr>
          <p:nvPr>
            <p:ph idx="1"/>
          </p:nvPr>
        </p:nvSpPr>
        <p:spPr>
          <a:xfrm>
            <a:off x="482600" y="2022204"/>
            <a:ext cx="11315700" cy="3870596"/>
          </a:xfrm>
        </p:spPr>
        <p:txBody>
          <a:bodyPr>
            <a:noAutofit/>
          </a:bodyPr>
          <a:lstStyle/>
          <a:p>
            <a:pPr>
              <a:buFont typeface="Wingdings" pitchFamily="2" charset="2"/>
              <a:buChar char="q"/>
            </a:pPr>
            <a:r>
              <a:rPr lang="en-US" sz="2000" dirty="0"/>
              <a:t>The following steps are recommended to determine the overall consequences of a risk: </a:t>
            </a:r>
          </a:p>
          <a:p>
            <a:pPr lvl="1"/>
            <a:r>
              <a:rPr lang="en-US" sz="2000" dirty="0"/>
              <a:t>determine the average probability of occurrence value for each risk component. </a:t>
            </a:r>
          </a:p>
          <a:p>
            <a:pPr lvl="1"/>
            <a:r>
              <a:rPr lang="en-US" sz="2000" dirty="0"/>
              <a:t>determine the impact for each component based on the criteria shown (table. 1)</a:t>
            </a:r>
          </a:p>
          <a:p>
            <a:pPr lvl="1"/>
            <a:r>
              <a:rPr lang="en-US" sz="2000" dirty="0"/>
              <a:t>complete the risk table and analyze the results  </a:t>
            </a:r>
          </a:p>
          <a:p>
            <a:endParaRPr lang="en-US" sz="2000" dirty="0"/>
          </a:p>
          <a:p>
            <a:pPr>
              <a:buFont typeface="Wingdings" pitchFamily="2" charset="2"/>
              <a:buChar char="q"/>
            </a:pPr>
            <a:r>
              <a:rPr lang="en-US" sz="2000" dirty="0"/>
              <a:t>The overall risk exposure, RE, is determined using the following relationship:</a:t>
            </a:r>
          </a:p>
          <a:p>
            <a:pPr marL="0" indent="0">
              <a:buNone/>
            </a:pPr>
            <a:r>
              <a:rPr lang="en-US" sz="2000" dirty="0">
                <a:latin typeface="Courier New" panose="02070309020205020404" pitchFamily="49" charset="0"/>
                <a:cs typeface="Courier New" panose="02070309020205020404" pitchFamily="49" charset="0"/>
              </a:rPr>
              <a:t>                    </a:t>
            </a:r>
            <a:r>
              <a:rPr lang="en-US" sz="2000" b="1" dirty="0">
                <a:solidFill>
                  <a:srgbClr val="C00000"/>
                </a:solidFill>
                <a:latin typeface="Courier New" panose="02070309020205020404" pitchFamily="49" charset="0"/>
                <a:cs typeface="Courier New" panose="02070309020205020404" pitchFamily="49" charset="0"/>
              </a:rPr>
              <a:t>RE = P x C</a:t>
            </a:r>
            <a:endParaRPr lang="en-US" sz="2000" dirty="0"/>
          </a:p>
          <a:p>
            <a:pPr marL="0" indent="0">
              <a:buNone/>
            </a:pPr>
            <a:r>
              <a:rPr lang="en-US" sz="2000" dirty="0"/>
              <a:t>    where P is the probability of occurrence for a risk, and C is the cost to the project should the risk occur.</a:t>
            </a:r>
            <a:endParaRPr lang="en-US" sz="2000" dirty="0">
              <a:latin typeface="+mj-lt"/>
            </a:endParaRP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9</a:t>
            </a:fld>
            <a:endParaRPr lang="en-US" sz="1400" b="1" dirty="0"/>
          </a:p>
        </p:txBody>
      </p:sp>
      <p:sp>
        <p:nvSpPr>
          <p:cNvPr id="5" name="Content Placeholder 2">
            <a:extLst>
              <a:ext uri="{FF2B5EF4-FFF2-40B4-BE49-F238E27FC236}">
                <a16:creationId xmlns:a16="http://schemas.microsoft.com/office/drawing/2014/main" id="{9816F02B-C472-4579-8B72-47395C35D2BF}"/>
              </a:ext>
            </a:extLst>
          </p:cNvPr>
          <p:cNvSpPr>
            <a:spLocks noGrp="1"/>
          </p:cNvSpPr>
          <p:nvPr/>
        </p:nvSpPr>
        <p:spPr>
          <a:xfrm>
            <a:off x="11587316" y="361510"/>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350181203"/>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1046</TotalTime>
  <Words>2700</Words>
  <Application>Microsoft Office PowerPoint</Application>
  <PresentationFormat>Widescreen</PresentationFormat>
  <Paragraphs>352</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Avant Garde</vt:lpstr>
      <vt:lpstr>Calibri</vt:lpstr>
      <vt:lpstr>Courier New</vt:lpstr>
      <vt:lpstr>Gill Sans MT</vt:lpstr>
      <vt:lpstr>Times</vt:lpstr>
      <vt:lpstr>Wingdings</vt:lpstr>
      <vt:lpstr>Wingdings 2</vt:lpstr>
      <vt:lpstr>Dividend</vt:lpstr>
      <vt:lpstr>PowerPoint Presentation</vt:lpstr>
      <vt:lpstr>Risk overview</vt:lpstr>
      <vt:lpstr>Risk management</vt:lpstr>
      <vt:lpstr>Risk Projection &amp; building a risk table</vt:lpstr>
      <vt:lpstr>         Risk component &amp; drivers</vt:lpstr>
      <vt:lpstr>Impact  assessment – table-1</vt:lpstr>
      <vt:lpstr>                Risk check list</vt:lpstr>
      <vt:lpstr>Building  risk  table - 2</vt:lpstr>
      <vt:lpstr>Assessing  risk  impact</vt:lpstr>
      <vt:lpstr>Assessing  risk  impact</vt:lpstr>
      <vt:lpstr>Risk  assessment</vt:lpstr>
      <vt:lpstr>A framework for dealing with risk - risk management </vt:lpstr>
      <vt:lpstr>Risk identification</vt:lpstr>
      <vt:lpstr>Boehm’s top 10 development risks</vt:lpstr>
      <vt:lpstr>Boehm’s top 10 development risks</vt:lpstr>
      <vt:lpstr>Risk prioritization</vt:lpstr>
      <vt:lpstr>Risk exposure example</vt:lpstr>
      <vt:lpstr>Risk probability: qualitative descriptors</vt:lpstr>
      <vt:lpstr>Risk impact: qualitative descriptors</vt:lpstr>
      <vt:lpstr>Probability-impact  matrix</vt:lpstr>
      <vt:lpstr>Risk planning</vt:lpstr>
      <vt:lpstr>Risk reduction leverage (RRL)</vt:lpstr>
      <vt:lpstr>Evaluating Risk to the schedule</vt:lpstr>
      <vt:lpstr>Evaluating Risk to the schedule</vt:lpstr>
      <vt:lpstr>Assessing the likelihood of meeting a target</vt:lpstr>
      <vt:lpstr>Problem  with estimates of task duration</vt:lpstr>
      <vt:lpstr>Risk due to product size</vt:lpstr>
      <vt:lpstr>Risk due to business impact</vt:lpstr>
      <vt:lpstr>Risk due to customer</vt:lpstr>
      <vt:lpstr>Risk due to process maturity</vt:lpstr>
      <vt:lpstr>Technology Risk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SDPM - Ch.09 - Risk Management</dc:title>
  <dc:subject>Software Development Project Management</dc:subject>
  <dc:creator>M. Mahmudul Hasan</dc:creator>
  <cp:lastModifiedBy>M. Mahmudul Hasan</cp:lastModifiedBy>
  <cp:revision>176</cp:revision>
  <dcterms:created xsi:type="dcterms:W3CDTF">2019-05-13T08:37:20Z</dcterms:created>
  <dcterms:modified xsi:type="dcterms:W3CDTF">2019-11-19T02:22:32Z</dcterms:modified>
</cp:coreProperties>
</file>