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57" r:id="rId3"/>
    <p:sldId id="260" r:id="rId4"/>
    <p:sldId id="261" r:id="rId5"/>
    <p:sldId id="262" r:id="rId6"/>
    <p:sldId id="263" r:id="rId7"/>
    <p:sldId id="265" r:id="rId8"/>
    <p:sldId id="266" r:id="rId9"/>
    <p:sldId id="267" r:id="rId10"/>
    <p:sldId id="268" r:id="rId11"/>
    <p:sldId id="276" r:id="rId12"/>
    <p:sldId id="277" r:id="rId13"/>
    <p:sldId id="270" r:id="rId14"/>
    <p:sldId id="271" r:id="rId15"/>
    <p:sldId id="272" r:id="rId16"/>
    <p:sldId id="2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27/11/2019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11/27/2019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11/27/2019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11/27/2019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11/27/2019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11/27/2019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871505" y="1407603"/>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Development project management</a:t>
            </a:r>
          </a:p>
          <a:p>
            <a:pPr marL="0" indent="0" algn="ctr">
              <a:buFont typeface="Wingdings 2" panose="05020102010507070707" pitchFamily="18" charset="2"/>
              <a:buNone/>
            </a:pPr>
            <a:r>
              <a:rPr lang="en-US" sz="2400" cap="all" dirty="0">
                <a:solidFill>
                  <a:srgbClr val="FFFFFF"/>
                </a:solidFill>
              </a:rPr>
              <a:t>CSC 4125</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678366"/>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dirty="0">
                <a:solidFill>
                  <a:srgbClr val="C00000"/>
                </a:solidFill>
              </a:rPr>
              <a:t>Chapter 10</a:t>
            </a:r>
            <a:br>
              <a:rPr lang="en-US" sz="2500" dirty="0">
                <a:solidFill>
                  <a:srgbClr val="C00000"/>
                </a:solidFill>
              </a:rPr>
            </a:br>
            <a:endParaRPr lang="en-US" sz="2500" dirty="0">
              <a:solidFill>
                <a:srgbClr val="0070C0"/>
              </a:solidFill>
            </a:endParaRPr>
          </a:p>
          <a:p>
            <a:r>
              <a:rPr lang="en-US" sz="2900" dirty="0">
                <a:solidFill>
                  <a:srgbClr val="0070C0"/>
                </a:solidFill>
              </a:rPr>
              <a:t>Monitoring and Control</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progress – timeline chart</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613954" y="1972493"/>
            <a:ext cx="6100355" cy="4571998"/>
          </a:xfrm>
        </p:spPr>
        <p:txBody>
          <a:bodyPr>
            <a:noAutofit/>
          </a:bodyPr>
          <a:lstStyle/>
          <a:p>
            <a:pPr marL="0" indent="0">
              <a:buNone/>
            </a:pPr>
            <a:endParaRPr lang="en-US" sz="2200" dirty="0"/>
          </a:p>
          <a:p>
            <a:pPr marL="0" indent="0">
              <a:buNone/>
            </a:pPr>
            <a:endParaRPr lang="en-US" sz="2200" u="sng" dirty="0"/>
          </a:p>
        </p:txBody>
      </p:sp>
      <p:sp>
        <p:nvSpPr>
          <p:cNvPr id="9" name="Content Placeholder 2"/>
          <p:cNvSpPr txBox="1">
            <a:spLocks/>
          </p:cNvSpPr>
          <p:nvPr/>
        </p:nvSpPr>
        <p:spPr>
          <a:xfrm>
            <a:off x="8786389" y="6172288"/>
            <a:ext cx="2068845" cy="47062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Fig4: Timeline chart</a:t>
            </a:r>
            <a:endParaRPr lang="en-US" sz="2200" u="sng" dirty="0"/>
          </a:p>
        </p:txBody>
      </p:sp>
      <p:sp>
        <p:nvSpPr>
          <p:cNvPr id="10" name="Content Placeholder 2"/>
          <p:cNvSpPr txBox="1">
            <a:spLocks/>
          </p:cNvSpPr>
          <p:nvPr/>
        </p:nvSpPr>
        <p:spPr>
          <a:xfrm>
            <a:off x="581192" y="2225048"/>
            <a:ext cx="5976362" cy="263433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Planned time is plotted along the horizontal axis and elapsed time down the vertical axis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881052"/>
            <a:ext cx="4908177" cy="4291236"/>
          </a:xfrm>
          <a:prstGeom prst="rect">
            <a:avLst/>
          </a:prstGeom>
        </p:spPr>
      </p:pic>
      <p:sp>
        <p:nvSpPr>
          <p:cNvPr id="8" name="Content Placeholder 2">
            <a:extLst>
              <a:ext uri="{FF2B5EF4-FFF2-40B4-BE49-F238E27FC236}">
                <a16:creationId xmlns:a16="http://schemas.microsoft.com/office/drawing/2014/main" id="{D4921F8E-B87F-42E1-878C-3B34A338B99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74421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 exercise</a:t>
            </a:r>
          </a:p>
        </p:txBody>
      </p:sp>
      <p:sp>
        <p:nvSpPr>
          <p:cNvPr id="3" name="Content Placeholder 2"/>
          <p:cNvSpPr>
            <a:spLocks noGrp="1"/>
          </p:cNvSpPr>
          <p:nvPr>
            <p:ph idx="1"/>
          </p:nvPr>
        </p:nvSpPr>
        <p:spPr>
          <a:xfrm>
            <a:off x="581192" y="2103119"/>
            <a:ext cx="11029616" cy="3762104"/>
          </a:xfrm>
        </p:spPr>
        <p:txBody>
          <a:bodyPr>
            <a:noAutofit/>
          </a:bodyPr>
          <a:lstStyle/>
          <a:p>
            <a:r>
              <a:rPr lang="en-US" altLang="en-US" sz="2400" dirty="0">
                <a:ea typeface="ＭＳ Ｐゴシック" panose="020B0600070205080204" pitchFamily="34" charset="-128"/>
              </a:rPr>
              <a:t>Assume you are a software project manager and you’ve been asked to compute earned value statistics for a small software project. </a:t>
            </a:r>
          </a:p>
          <a:p>
            <a:r>
              <a:rPr lang="en-US" altLang="en-US" sz="2400" dirty="0">
                <a:ea typeface="ＭＳ Ｐゴシック" panose="020B0600070205080204" pitchFamily="34" charset="-128"/>
              </a:rPr>
              <a:t>The project has 56 planned work tasks that are estimated to require 582 person-days to complete. </a:t>
            </a:r>
          </a:p>
          <a:p>
            <a:r>
              <a:rPr lang="en-US" altLang="en-US" sz="2400" dirty="0">
                <a:ea typeface="ＭＳ Ｐゴシック" panose="020B0600070205080204" pitchFamily="34" charset="-128"/>
              </a:rPr>
              <a:t>At the time that you’ve been asked to do the earned value analysis, 12 tasks have been completed. </a:t>
            </a:r>
          </a:p>
          <a:p>
            <a:r>
              <a:rPr lang="en-US" altLang="en-US" sz="2400" dirty="0">
                <a:ea typeface="ＭＳ Ｐゴシック" panose="020B0600070205080204" pitchFamily="34" charset="-128"/>
              </a:rPr>
              <a:t>However the project schedule indicates that 15 tasks should have been completed. </a:t>
            </a:r>
          </a:p>
          <a:p>
            <a:r>
              <a:rPr lang="en-US" altLang="en-US" sz="2400" dirty="0">
                <a:ea typeface="ＭＳ Ｐゴシック" panose="020B0600070205080204" pitchFamily="34" charset="-128"/>
              </a:rPr>
              <a:t>The following scheduling data (in person-days) </a:t>
            </a:r>
            <a:r>
              <a:rPr lang="fr-FR" altLang="en-US" sz="2400" dirty="0">
                <a:ea typeface="ＭＳ Ｐゴシック" panose="020B0600070205080204" pitchFamily="34" charset="-128"/>
              </a:rPr>
              <a:t>are avalable:</a:t>
            </a:r>
            <a:r>
              <a:rPr lang="ja-JP" altLang="en-US" sz="2000" dirty="0">
                <a:ea typeface="ＭＳ Ｐゴシック" panose="020B0600070205080204" pitchFamily="34" charset="-128"/>
              </a:rPr>
              <a:t>    </a:t>
            </a:r>
            <a:endParaRPr lang="en-US" altLang="en-US" sz="20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0EE4479E-7E7C-47D1-AEA0-81E424AC956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812801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 exercise</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7" name="Picture 16"/>
          <p:cNvPicPr>
            <a:picLocks noChangeAspect="1"/>
          </p:cNvPicPr>
          <p:nvPr/>
        </p:nvPicPr>
        <p:blipFill>
          <a:blip r:embed="rId2"/>
          <a:stretch>
            <a:fillRect/>
          </a:stretch>
        </p:blipFill>
        <p:spPr>
          <a:xfrm>
            <a:off x="581191" y="2049916"/>
            <a:ext cx="4826831" cy="4350884"/>
          </a:xfrm>
          <a:prstGeom prst="rect">
            <a:avLst/>
          </a:prstGeom>
        </p:spPr>
      </p:pic>
      <p:sp>
        <p:nvSpPr>
          <p:cNvPr id="18" name="Content Placeholder 2"/>
          <p:cNvSpPr>
            <a:spLocks noGrp="1"/>
          </p:cNvSpPr>
          <p:nvPr>
            <p:ph idx="1"/>
          </p:nvPr>
        </p:nvSpPr>
        <p:spPr>
          <a:xfrm>
            <a:off x="5647614" y="1977458"/>
            <a:ext cx="5963194" cy="4495800"/>
          </a:xfrm>
        </p:spPr>
        <p:txBody>
          <a:bodyPr>
            <a:normAutofit fontScale="92500" lnSpcReduction="20000"/>
          </a:bodyPr>
          <a:lstStyle/>
          <a:p>
            <a:r>
              <a:rPr lang="en-US" altLang="en-US" sz="1600" dirty="0">
                <a:ea typeface="ＭＳ Ｐゴシック" panose="020B0600070205080204" pitchFamily="34" charset="-128"/>
              </a:rPr>
              <a:t>BAC = 582.00</a:t>
            </a:r>
            <a:br>
              <a:rPr lang="en-US" altLang="en-US" sz="1600" dirty="0">
                <a:ea typeface="ＭＳ Ｐゴシック" panose="020B0600070205080204" pitchFamily="34" charset="-128"/>
              </a:rPr>
            </a:br>
            <a:endParaRPr lang="en-US" altLang="en-US" sz="1600" dirty="0">
              <a:ea typeface="ＭＳ Ｐゴシック" panose="020B0600070205080204" pitchFamily="34" charset="-128"/>
            </a:endParaRPr>
          </a:p>
          <a:p>
            <a:r>
              <a:rPr lang="en-US" altLang="en-US" sz="1600" dirty="0">
                <a:ea typeface="ＭＳ Ｐゴシック" panose="020B0600070205080204" pitchFamily="34" charset="-128"/>
              </a:rPr>
              <a:t>SPI = BCWP/ BCWS = 126.5/ 156.5 = 0.808307</a:t>
            </a:r>
            <a:endParaRPr lang="en-US" altLang="en-US" sz="1600" dirty="0">
              <a:solidFill>
                <a:srgbClr val="0070C0"/>
              </a:solidFill>
              <a:ea typeface="ＭＳ Ｐゴシック" panose="020B0600070205080204" pitchFamily="34" charset="-128"/>
            </a:endParaRPr>
          </a:p>
          <a:p>
            <a:endParaRPr lang="en-US" altLang="en-US" sz="1600" dirty="0">
              <a:ea typeface="ＭＳ Ｐゴシック" panose="020B0600070205080204" pitchFamily="34" charset="-128"/>
            </a:endParaRPr>
          </a:p>
          <a:p>
            <a:r>
              <a:rPr lang="en-US" altLang="en-US" sz="1600" dirty="0">
                <a:ea typeface="ＭＳ Ｐゴシック" panose="020B0600070205080204" pitchFamily="34" charset="-128"/>
              </a:rPr>
              <a:t>SV = BCWP - BCWS = 126.5 - 156.5 =  -30 person-day</a:t>
            </a:r>
          </a:p>
          <a:p>
            <a:endParaRPr lang="en-US" altLang="en-US" sz="1600" dirty="0">
              <a:ea typeface="ＭＳ Ｐゴシック" panose="020B0600070205080204" pitchFamily="34" charset="-128"/>
            </a:endParaRPr>
          </a:p>
          <a:p>
            <a:r>
              <a:rPr lang="en-US" altLang="en-US" sz="1600" dirty="0">
                <a:ea typeface="ＭＳ Ｐゴシック" panose="020B0600070205080204" pitchFamily="34" charset="-128"/>
              </a:rPr>
              <a:t>% schedule for completion = BCWS/ BAC = 156.5/ 582.00 = 26.89% </a:t>
            </a:r>
          </a:p>
          <a:p>
            <a:pPr>
              <a:buFont typeface="Wingdings" panose="05000000000000000000" pitchFamily="2" charset="2"/>
              <a:buNone/>
            </a:pPr>
            <a:r>
              <a:rPr lang="en-US" altLang="en-US" sz="1600" dirty="0">
                <a:solidFill>
                  <a:srgbClr val="0070C0"/>
                </a:solidFill>
                <a:ea typeface="ＭＳ Ｐゴシック" panose="020B0600070205080204" pitchFamily="34" charset="-128"/>
              </a:rPr>
              <a:t>       [% of work scheduled to be done at this time]</a:t>
            </a:r>
          </a:p>
          <a:p>
            <a:endParaRPr lang="en-US" altLang="en-US" sz="1600" dirty="0">
              <a:ea typeface="ＭＳ Ｐゴシック" panose="020B0600070205080204" pitchFamily="34" charset="-128"/>
            </a:endParaRPr>
          </a:p>
          <a:p>
            <a:r>
              <a:rPr lang="en-US" altLang="en-US" sz="1600" dirty="0">
                <a:ea typeface="ＭＳ Ｐゴシック" panose="020B0600070205080204" pitchFamily="34" charset="-128"/>
              </a:rPr>
              <a:t>% complete = BCWP/ BAC = 126.5/ 582.00 = 21.74%</a:t>
            </a:r>
            <a:br>
              <a:rPr lang="en-US" altLang="en-US" sz="1600" dirty="0">
                <a:ea typeface="ＭＳ Ｐゴシック" panose="020B0600070205080204" pitchFamily="34" charset="-128"/>
              </a:rPr>
            </a:br>
            <a:r>
              <a:rPr lang="en-US" altLang="en-US" sz="1600" dirty="0">
                <a:solidFill>
                  <a:srgbClr val="0070C0"/>
                </a:solidFill>
                <a:ea typeface="ＭＳ Ｐゴシック" panose="020B0600070205080204" pitchFamily="34" charset="-128"/>
              </a:rPr>
              <a:t> [% of work completed at this time]</a:t>
            </a:r>
          </a:p>
          <a:p>
            <a:endParaRPr lang="en-US" altLang="en-US" sz="1600" dirty="0">
              <a:ea typeface="ＭＳ Ｐゴシック" panose="020B0600070205080204" pitchFamily="34" charset="-128"/>
            </a:endParaRPr>
          </a:p>
          <a:p>
            <a:r>
              <a:rPr lang="en-US" altLang="en-US" sz="1600" dirty="0">
                <a:ea typeface="ＭＳ Ｐゴシック" panose="020B0600070205080204" pitchFamily="34" charset="-128"/>
              </a:rPr>
              <a:t>CPI = BCWP/ ACWP = 0.99</a:t>
            </a:r>
            <a:endParaRPr lang="en-US" altLang="en-US" sz="1600" dirty="0">
              <a:solidFill>
                <a:srgbClr val="0070C0"/>
              </a:solidFill>
              <a:ea typeface="ＭＳ Ｐゴシック" panose="020B0600070205080204" pitchFamily="34" charset="-128"/>
            </a:endParaRPr>
          </a:p>
          <a:p>
            <a:endParaRPr lang="en-US" altLang="en-US" sz="1600" dirty="0">
              <a:ea typeface="ＭＳ Ｐゴシック" panose="020B0600070205080204" pitchFamily="34" charset="-128"/>
            </a:endParaRPr>
          </a:p>
          <a:p>
            <a:r>
              <a:rPr lang="en-US" altLang="en-US" sz="1600" dirty="0">
                <a:ea typeface="ＭＳ Ｐゴシック" panose="020B0600070205080204" pitchFamily="34" charset="-128"/>
              </a:rPr>
              <a:t>CV = BCWP – ACWP = -1 person-day</a:t>
            </a:r>
          </a:p>
        </p:txBody>
      </p:sp>
      <p:sp>
        <p:nvSpPr>
          <p:cNvPr id="6" name="Content Placeholder 2">
            <a:extLst>
              <a:ext uri="{FF2B5EF4-FFF2-40B4-BE49-F238E27FC236}">
                <a16:creationId xmlns:a16="http://schemas.microsoft.com/office/drawing/2014/main" id="{D2B216DB-C31E-4971-93E1-B5338EAEAA7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72502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Prioritizing monitoring</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613954" y="1972493"/>
            <a:ext cx="6100355" cy="4571998"/>
          </a:xfrm>
        </p:spPr>
        <p:txBody>
          <a:bodyPr>
            <a:noAutofit/>
          </a:bodyPr>
          <a:lstStyle/>
          <a:p>
            <a:pPr marL="0" indent="0">
              <a:buNone/>
            </a:pPr>
            <a:endParaRPr lang="en-US" sz="2200" dirty="0"/>
          </a:p>
          <a:p>
            <a:pPr marL="0" indent="0">
              <a:buNone/>
            </a:pPr>
            <a:endParaRPr lang="en-US" sz="2200" u="sng" dirty="0"/>
          </a:p>
        </p:txBody>
      </p:sp>
      <p:sp>
        <p:nvSpPr>
          <p:cNvPr id="10" name="Content Placeholder 2"/>
          <p:cNvSpPr txBox="1">
            <a:spLocks/>
          </p:cNvSpPr>
          <p:nvPr/>
        </p:nvSpPr>
        <p:spPr>
          <a:xfrm>
            <a:off x="411375" y="2111356"/>
            <a:ext cx="11029616" cy="443313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dirty="0">
                <a:solidFill>
                  <a:srgbClr val="C00000"/>
                </a:solidFill>
              </a:rPr>
              <a:t>Critical path activities </a:t>
            </a:r>
            <a:r>
              <a:rPr lang="en-US" sz="2200" dirty="0"/>
              <a:t>– any delay in an activity on the critical path will cause a delay in the completion date for the project</a:t>
            </a:r>
          </a:p>
          <a:p>
            <a:r>
              <a:rPr lang="en-US" sz="2200" dirty="0">
                <a:solidFill>
                  <a:srgbClr val="C00000"/>
                </a:solidFill>
              </a:rPr>
              <a:t>Activities with no free float </a:t>
            </a:r>
            <a:r>
              <a:rPr lang="en-US" sz="2200" dirty="0"/>
              <a:t>– a delay in any activity with no free float will delay at least some subsequent activities even though, if the delay is less than the total float , it might not delay the project completion date. These subsequent delays can have serious effect on our resource schedule as a delay in a subsequent activity could mean that the resources for that activity will become unavailable before that activity is completed because they are committed to elsewhere</a:t>
            </a:r>
          </a:p>
          <a:p>
            <a:r>
              <a:rPr lang="en-US" sz="2200" dirty="0">
                <a:solidFill>
                  <a:srgbClr val="C00000"/>
                </a:solidFill>
              </a:rPr>
              <a:t>Activities with less than a specified float </a:t>
            </a:r>
            <a:r>
              <a:rPr lang="en-US" sz="2200" dirty="0"/>
              <a:t>– if any activity has very little float, it might use up this float before the regular activity monitoring brings the problem to the project manager’s attention. It is common practice to monitor closely those activities with less than one week free float</a:t>
            </a:r>
          </a:p>
        </p:txBody>
      </p:sp>
      <p:sp>
        <p:nvSpPr>
          <p:cNvPr id="6" name="Content Placeholder 2">
            <a:extLst>
              <a:ext uri="{FF2B5EF4-FFF2-40B4-BE49-F238E27FC236}">
                <a16:creationId xmlns:a16="http://schemas.microsoft.com/office/drawing/2014/main" id="{72D07C2D-21C1-439A-ADA8-6A6D2A07A5E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2490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Prioritizing monitoring</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10" name="Content Placeholder 2"/>
          <p:cNvSpPr txBox="1">
            <a:spLocks/>
          </p:cNvSpPr>
          <p:nvPr/>
        </p:nvSpPr>
        <p:spPr>
          <a:xfrm>
            <a:off x="411375" y="2111356"/>
            <a:ext cx="11029616" cy="259127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solidFill>
                  <a:srgbClr val="C00000"/>
                </a:solidFill>
              </a:rPr>
              <a:t>High risk activities </a:t>
            </a:r>
            <a:r>
              <a:rPr lang="en-US" sz="2400" dirty="0"/>
              <a:t>– a set of high risk activities should have been identified as part of initial risk profiling exercise which will give close attention because they are most likely to overrun or overspend </a:t>
            </a:r>
          </a:p>
          <a:p>
            <a:r>
              <a:rPr lang="en-US" sz="2400" dirty="0">
                <a:solidFill>
                  <a:srgbClr val="C00000"/>
                </a:solidFill>
              </a:rPr>
              <a:t>Activities using critical resources </a:t>
            </a:r>
            <a:r>
              <a:rPr lang="en-US" sz="2400" dirty="0"/>
              <a:t>– Staff or other resources might be available only for a limited period, especially if they are controlled outside the project team. In any event, an activity that demands a critical resource requires a high level of monitoring</a:t>
            </a:r>
          </a:p>
        </p:txBody>
      </p:sp>
      <p:sp>
        <p:nvSpPr>
          <p:cNvPr id="6" name="Content Placeholder 2">
            <a:extLst>
              <a:ext uri="{FF2B5EF4-FFF2-40B4-BE49-F238E27FC236}">
                <a16:creationId xmlns:a16="http://schemas.microsoft.com/office/drawing/2014/main" id="{7A18D461-3AD4-4DE5-BEA4-5A2C5188B76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0093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project back to target</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10" name="Content Placeholder 2"/>
          <p:cNvSpPr txBox="1">
            <a:spLocks/>
          </p:cNvSpPr>
          <p:nvPr/>
        </p:nvSpPr>
        <p:spPr>
          <a:xfrm>
            <a:off x="581191" y="2111356"/>
            <a:ext cx="10859799" cy="233001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solidFill>
                  <a:srgbClr val="C00000"/>
                </a:solidFill>
              </a:rPr>
              <a:t>Shorten the critical path </a:t>
            </a:r>
            <a:r>
              <a:rPr lang="en-US" sz="2400" dirty="0"/>
              <a:t>– shorten the timescale for critical activities by putting experienced programmer should be significantly more productive than a more junior member of the team</a:t>
            </a:r>
          </a:p>
          <a:p>
            <a:r>
              <a:rPr lang="en-US" sz="2400" dirty="0">
                <a:solidFill>
                  <a:srgbClr val="C00000"/>
                </a:solidFill>
              </a:rPr>
              <a:t>Reconsider the precedence requirements </a:t>
            </a:r>
            <a:r>
              <a:rPr lang="en-US" sz="2400" dirty="0"/>
              <a:t>– alter normal planned practice to start prerequisite requirements as earlier as possible</a:t>
            </a:r>
          </a:p>
        </p:txBody>
      </p:sp>
      <p:sp>
        <p:nvSpPr>
          <p:cNvPr id="6" name="Content Placeholder 2">
            <a:extLst>
              <a:ext uri="{FF2B5EF4-FFF2-40B4-BE49-F238E27FC236}">
                <a16:creationId xmlns:a16="http://schemas.microsoft.com/office/drawing/2014/main" id="{2FD02EA3-D4C7-4937-9E68-894A49E5E9B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5119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1493377"/>
          </a:xfrm>
        </p:spPr>
        <p:txBody>
          <a:bodyPr>
            <a:noAutofit/>
          </a:bodyPr>
          <a:lstStyle/>
          <a:p>
            <a:pPr>
              <a:lnSpc>
                <a:spcPct val="90000"/>
              </a:lnSpc>
              <a:spcBef>
                <a:spcPts val="300"/>
              </a:spcBef>
            </a:pPr>
            <a:r>
              <a:rPr lang="en-US" sz="2000" dirty="0">
                <a:ea typeface="ＭＳ Ｐゴシック" pitchFamily="34" charset="-128"/>
              </a:rPr>
              <a:t>Bob Hughes and Mike </a:t>
            </a:r>
            <a:r>
              <a:rPr lang="en-US" sz="2000" dirty="0" err="1">
                <a:ea typeface="ＭＳ Ｐゴシック" pitchFamily="34" charset="-128"/>
              </a:rPr>
              <a:t>Cotterel</a:t>
            </a:r>
            <a:r>
              <a:rPr lang="en-US" sz="2000" dirty="0">
                <a:ea typeface="ＭＳ Ｐゴシック" pitchFamily="34" charset="-128"/>
              </a:rPr>
              <a:t> (1999). </a:t>
            </a:r>
            <a:r>
              <a:rPr lang="en-US" sz="2000" i="1" dirty="0">
                <a:ea typeface="ＭＳ Ｐゴシック" pitchFamily="34" charset="-128"/>
              </a:rPr>
              <a:t>Software Project Management </a:t>
            </a:r>
            <a:r>
              <a:rPr lang="en-US" sz="2000" dirty="0">
                <a:ea typeface="ＭＳ Ｐゴシック" pitchFamily="34" charset="-128"/>
              </a:rPr>
              <a:t>(Second Edition)</a:t>
            </a:r>
            <a:r>
              <a:rPr lang="en-US" sz="2000" i="1" dirty="0">
                <a:ea typeface="ＭＳ Ｐゴシック" pitchFamily="34" charset="-128"/>
              </a:rPr>
              <a:t>.</a:t>
            </a:r>
          </a:p>
          <a:p>
            <a:pPr>
              <a:lnSpc>
                <a:spcPct val="90000"/>
              </a:lnSpc>
              <a:spcBef>
                <a:spcPts val="300"/>
              </a:spcBef>
            </a:pPr>
            <a:r>
              <a:rPr lang="en-US" sz="2000" dirty="0">
                <a:ea typeface="ＭＳ Ｐゴシック" pitchFamily="34" charset="-128"/>
              </a:rPr>
              <a:t>PMBOK Guide: Project Lifecycle (5</a:t>
            </a:r>
            <a:r>
              <a:rPr lang="en-US" sz="2000" baseline="30000" dirty="0">
                <a:ea typeface="ＭＳ Ｐゴシック" pitchFamily="34" charset="-128"/>
              </a:rPr>
              <a:t>th</a:t>
            </a:r>
            <a:r>
              <a:rPr lang="en-US" sz="2000" dirty="0">
                <a:ea typeface="ＭＳ Ｐゴシック" pitchFamily="34" charset="-128"/>
              </a:rPr>
              <a:t> Edition)</a:t>
            </a:r>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16</a:t>
            </a:fld>
            <a:r>
              <a:rPr lang="en-US" sz="1400" b="1" dirty="0"/>
              <a:t> </a:t>
            </a:r>
          </a:p>
        </p:txBody>
      </p:sp>
      <p:sp>
        <p:nvSpPr>
          <p:cNvPr id="5" name="Content Placeholder 2">
            <a:extLst>
              <a:ext uri="{FF2B5EF4-FFF2-40B4-BE49-F238E27FC236}">
                <a16:creationId xmlns:a16="http://schemas.microsoft.com/office/drawing/2014/main" id="{761D6B9D-680C-49DF-B31F-7390EDE5DF2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monitoring?</a:t>
            </a:r>
          </a:p>
        </p:txBody>
      </p:sp>
      <p:sp>
        <p:nvSpPr>
          <p:cNvPr id="3" name="Content Placeholder 2"/>
          <p:cNvSpPr>
            <a:spLocks noGrp="1"/>
          </p:cNvSpPr>
          <p:nvPr>
            <p:ph idx="1"/>
          </p:nvPr>
        </p:nvSpPr>
        <p:spPr>
          <a:xfrm>
            <a:off x="701469" y="2074455"/>
            <a:ext cx="11064708" cy="3242128"/>
          </a:xfrm>
        </p:spPr>
        <p:txBody>
          <a:bodyPr>
            <a:noAutofit/>
          </a:bodyPr>
          <a:lstStyle/>
          <a:p>
            <a:pPr>
              <a:buFont typeface="Wingdings" panose="05000000000000000000" pitchFamily="2" charset="2"/>
              <a:buChar char="q"/>
            </a:pPr>
            <a:r>
              <a:rPr lang="en-GB" sz="2200" dirty="0"/>
              <a:t>Once work schedules have been published and the project is under way, attention must be focused on ensuring progress. </a:t>
            </a:r>
          </a:p>
          <a:p>
            <a:pPr>
              <a:buFont typeface="Wingdings" panose="05000000000000000000" pitchFamily="2" charset="2"/>
              <a:buChar char="q"/>
            </a:pPr>
            <a:r>
              <a:rPr lang="en-GB" sz="2200" dirty="0"/>
              <a:t>This requires monitoring of what is happening, comparison of actual achievement against the schedule</a:t>
            </a:r>
          </a:p>
          <a:p>
            <a:pPr>
              <a:buFont typeface="Wingdings" panose="05000000000000000000" pitchFamily="2" charset="2"/>
              <a:buChar char="q"/>
            </a:pPr>
            <a:r>
              <a:rPr lang="en-GB" sz="2200" dirty="0"/>
              <a:t>Where necessary, revision of plans and schedules to bring the project as far as possible back on target.</a:t>
            </a:r>
          </a:p>
          <a:p>
            <a:pPr>
              <a:buFont typeface="Wingdings" panose="05000000000000000000" pitchFamily="2" charset="2"/>
              <a:buChar char="q"/>
            </a:pPr>
            <a:endParaRPr lang="en-GB" sz="2200" dirty="0"/>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2</a:t>
            </a:fld>
            <a:endParaRPr lang="en-US" sz="1400" b="1" dirty="0"/>
          </a:p>
        </p:txBody>
      </p:sp>
      <p:sp>
        <p:nvSpPr>
          <p:cNvPr id="5" name="Content Placeholder 2">
            <a:extLst>
              <a:ext uri="{FF2B5EF4-FFF2-40B4-BE49-F238E27FC236}">
                <a16:creationId xmlns:a16="http://schemas.microsoft.com/office/drawing/2014/main" id="{D0484D1B-862A-4FA1-931A-D46A085AB35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framework</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3</a:t>
            </a:fld>
            <a:endParaRPr lang="en-US" sz="1400" b="1" dirty="0"/>
          </a:p>
        </p:txBody>
      </p:sp>
      <p:grpSp>
        <p:nvGrpSpPr>
          <p:cNvPr id="6" name="Group 5"/>
          <p:cNvGrpSpPr/>
          <p:nvPr/>
        </p:nvGrpSpPr>
        <p:grpSpPr>
          <a:xfrm>
            <a:off x="2339639" y="1862090"/>
            <a:ext cx="5924551" cy="4811688"/>
            <a:chOff x="3576852" y="1817712"/>
            <a:chExt cx="5924551" cy="4811688"/>
          </a:xfrm>
        </p:grpSpPr>
        <p:sp>
          <p:nvSpPr>
            <p:cNvPr id="7" name="Flowchart: Terminator 6"/>
            <p:cNvSpPr/>
            <p:nvPr/>
          </p:nvSpPr>
          <p:spPr>
            <a:xfrm>
              <a:off x="8554020" y="6317208"/>
              <a:ext cx="933735" cy="31219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End Project</a:t>
              </a:r>
            </a:p>
          </p:txBody>
        </p:sp>
        <p:sp>
          <p:nvSpPr>
            <p:cNvPr id="8" name="Rectangle 7"/>
            <p:cNvSpPr/>
            <p:nvPr/>
          </p:nvSpPr>
          <p:spPr>
            <a:xfrm>
              <a:off x="8677986" y="4892154"/>
              <a:ext cx="685800" cy="565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Review</a:t>
              </a:r>
            </a:p>
            <a:p>
              <a:pPr algn="ctr"/>
              <a:r>
                <a:rPr lang="en-US" sz="1100" dirty="0"/>
                <a:t>project</a:t>
              </a:r>
            </a:p>
          </p:txBody>
        </p:sp>
        <p:sp>
          <p:nvSpPr>
            <p:cNvPr id="9" name="Rectangle 8"/>
            <p:cNvSpPr/>
            <p:nvPr/>
          </p:nvSpPr>
          <p:spPr>
            <a:xfrm>
              <a:off x="8540372" y="3963253"/>
              <a:ext cx="961031" cy="58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Document conclusions</a:t>
              </a:r>
            </a:p>
          </p:txBody>
        </p:sp>
        <p:sp>
          <p:nvSpPr>
            <p:cNvPr id="10" name="Flowchart: Terminator 9"/>
            <p:cNvSpPr/>
            <p:nvPr/>
          </p:nvSpPr>
          <p:spPr>
            <a:xfrm>
              <a:off x="8709262" y="3324652"/>
              <a:ext cx="623248" cy="20045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End</a:t>
              </a:r>
            </a:p>
          </p:txBody>
        </p:sp>
        <p:cxnSp>
          <p:nvCxnSpPr>
            <p:cNvPr id="11" name="Straight Connector 10"/>
            <p:cNvCxnSpPr>
              <a:stCxn id="25" idx="2"/>
              <a:endCxn id="7" idx="1"/>
            </p:cNvCxnSpPr>
            <p:nvPr/>
          </p:nvCxnSpPr>
          <p:spPr>
            <a:xfrm flipV="1">
              <a:off x="4491251" y="6473304"/>
              <a:ext cx="4062768" cy="3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3576852" y="1817712"/>
              <a:ext cx="4043149" cy="4659288"/>
              <a:chOff x="2052851" y="1905000"/>
              <a:chExt cx="4043149" cy="4659288"/>
            </a:xfrm>
          </p:grpSpPr>
          <p:sp>
            <p:nvSpPr>
              <p:cNvPr id="20" name="Flowchart: Terminator 19"/>
              <p:cNvSpPr/>
              <p:nvPr/>
            </p:nvSpPr>
            <p:spPr>
              <a:xfrm>
                <a:off x="2700551" y="1905000"/>
                <a:ext cx="533400" cy="37303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sp>
            <p:nvSpPr>
              <p:cNvPr id="21" name="Rectangle 20"/>
              <p:cNvSpPr/>
              <p:nvPr/>
            </p:nvSpPr>
            <p:spPr>
              <a:xfrm>
                <a:off x="2586251" y="2539564"/>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Publish Initial Plan</a:t>
                </a:r>
              </a:p>
            </p:txBody>
          </p:sp>
          <p:sp>
            <p:nvSpPr>
              <p:cNvPr id="22" name="Rectangle 21"/>
              <p:cNvSpPr/>
              <p:nvPr/>
            </p:nvSpPr>
            <p:spPr>
              <a:xfrm>
                <a:off x="2510051" y="3410689"/>
                <a:ext cx="914400" cy="60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Gather Project Information</a:t>
                </a:r>
              </a:p>
            </p:txBody>
          </p:sp>
          <p:sp>
            <p:nvSpPr>
              <p:cNvPr id="23" name="Rectangle 22"/>
              <p:cNvSpPr/>
              <p:nvPr/>
            </p:nvSpPr>
            <p:spPr>
              <a:xfrm>
                <a:off x="2561230" y="4273853"/>
                <a:ext cx="812042" cy="532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Compare progress vs. targets</a:t>
                </a:r>
              </a:p>
            </p:txBody>
          </p:sp>
          <p:sp>
            <p:nvSpPr>
              <p:cNvPr id="24" name="Diamond 23"/>
              <p:cNvSpPr/>
              <p:nvPr/>
            </p:nvSpPr>
            <p:spPr>
              <a:xfrm>
                <a:off x="2052851" y="5067641"/>
                <a:ext cx="1828800" cy="6107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Satisfactory</a:t>
                </a:r>
                <a:br>
                  <a:rPr lang="en-US" sz="1100" dirty="0"/>
                </a:br>
                <a:r>
                  <a:rPr lang="en-US" sz="1100" dirty="0"/>
                  <a:t>?</a:t>
                </a:r>
              </a:p>
            </p:txBody>
          </p:sp>
          <p:sp>
            <p:nvSpPr>
              <p:cNvPr id="25" name="Diamond 24"/>
              <p:cNvSpPr/>
              <p:nvPr/>
            </p:nvSpPr>
            <p:spPr>
              <a:xfrm>
                <a:off x="2129051" y="5939903"/>
                <a:ext cx="1676400" cy="6243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Project Completed</a:t>
                </a:r>
                <a:br>
                  <a:rPr lang="en-US" sz="1100" dirty="0"/>
                </a:br>
                <a:r>
                  <a:rPr lang="en-US" sz="1100" dirty="0"/>
                  <a:t>?</a:t>
                </a:r>
              </a:p>
            </p:txBody>
          </p:sp>
          <p:sp>
            <p:nvSpPr>
              <p:cNvPr id="26" name="Rectangle 25"/>
              <p:cNvSpPr/>
              <p:nvPr/>
            </p:nvSpPr>
            <p:spPr>
              <a:xfrm>
                <a:off x="4670377" y="3842270"/>
                <a:ext cx="685800" cy="60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Publish revised plan</a:t>
                </a:r>
              </a:p>
            </p:txBody>
          </p:sp>
          <p:sp>
            <p:nvSpPr>
              <p:cNvPr id="27" name="Rectangle 26"/>
              <p:cNvSpPr/>
              <p:nvPr/>
            </p:nvSpPr>
            <p:spPr>
              <a:xfrm>
                <a:off x="4610100" y="5072190"/>
                <a:ext cx="806355" cy="60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Take remedial action</a:t>
                </a:r>
              </a:p>
            </p:txBody>
          </p:sp>
          <p:cxnSp>
            <p:nvCxnSpPr>
              <p:cNvPr id="28" name="Straight Connector 27"/>
              <p:cNvCxnSpPr>
                <a:stCxn id="20" idx="2"/>
                <a:endCxn id="21" idx="0"/>
              </p:cNvCxnSpPr>
              <p:nvPr/>
            </p:nvCxnSpPr>
            <p:spPr>
              <a:xfrm>
                <a:off x="2967251" y="2278039"/>
                <a:ext cx="0"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2"/>
                <a:endCxn id="22" idx="0"/>
              </p:cNvCxnSpPr>
              <p:nvPr/>
            </p:nvCxnSpPr>
            <p:spPr>
              <a:xfrm>
                <a:off x="2967251" y="3149164"/>
                <a:ext cx="0"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2"/>
                <a:endCxn id="23" idx="0"/>
              </p:cNvCxnSpPr>
              <p:nvPr/>
            </p:nvCxnSpPr>
            <p:spPr>
              <a:xfrm>
                <a:off x="2967251" y="4012328"/>
                <a:ext cx="0"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2"/>
                <a:endCxn id="24" idx="0"/>
              </p:cNvCxnSpPr>
              <p:nvPr/>
            </p:nvCxnSpPr>
            <p:spPr>
              <a:xfrm>
                <a:off x="2967251" y="4806116"/>
                <a:ext cx="0"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4" idx="2"/>
                <a:endCxn id="25" idx="0"/>
              </p:cNvCxnSpPr>
              <p:nvPr/>
            </p:nvCxnSpPr>
            <p:spPr>
              <a:xfrm>
                <a:off x="2967251" y="5678378"/>
                <a:ext cx="0"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4" idx="3"/>
                <a:endCxn id="27" idx="1"/>
              </p:cNvCxnSpPr>
              <p:nvPr/>
            </p:nvCxnSpPr>
            <p:spPr>
              <a:xfrm>
                <a:off x="3881651" y="5373010"/>
                <a:ext cx="7284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7" idx="0"/>
                <a:endCxn id="26" idx="2"/>
              </p:cNvCxnSpPr>
              <p:nvPr/>
            </p:nvCxnSpPr>
            <p:spPr>
              <a:xfrm flipH="1" flipV="1">
                <a:off x="5013277" y="4443909"/>
                <a:ext cx="1" cy="628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2967251" y="3279926"/>
                <a:ext cx="3128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6" idx="0"/>
              </p:cNvCxnSpPr>
              <p:nvPr/>
            </p:nvCxnSpPr>
            <p:spPr>
              <a:xfrm flipH="1" flipV="1">
                <a:off x="5008444" y="3279925"/>
                <a:ext cx="4833" cy="562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0" y="3279925"/>
                <a:ext cx="0" cy="2972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5" idx="3"/>
              </p:cNvCxnSpPr>
              <p:nvPr/>
            </p:nvCxnSpPr>
            <p:spPr>
              <a:xfrm flipV="1">
                <a:off x="3805451" y="6252095"/>
                <a:ext cx="2290549" cy="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stCxn id="7" idx="0"/>
              <a:endCxn id="8" idx="2"/>
            </p:cNvCxnSpPr>
            <p:nvPr/>
          </p:nvCxnSpPr>
          <p:spPr>
            <a:xfrm flipH="1" flipV="1">
              <a:off x="9020887" y="5457398"/>
              <a:ext cx="1" cy="859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9" idx="2"/>
            </p:cNvCxnSpPr>
            <p:nvPr/>
          </p:nvCxnSpPr>
          <p:spPr>
            <a:xfrm flipV="1">
              <a:off x="9020887" y="4543852"/>
              <a:ext cx="1" cy="34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0"/>
              <a:endCxn id="10" idx="2"/>
            </p:cNvCxnSpPr>
            <p:nvPr/>
          </p:nvCxnSpPr>
          <p:spPr>
            <a:xfrm flipH="1" flipV="1">
              <a:off x="9020887" y="3525103"/>
              <a:ext cx="1" cy="438151"/>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572453" y="5061582"/>
              <a:ext cx="389850"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No</a:t>
              </a:r>
            </a:p>
          </p:txBody>
        </p:sp>
        <p:sp>
          <p:nvSpPr>
            <p:cNvPr id="17" name="Rectangle 16"/>
            <p:cNvSpPr/>
            <p:nvPr/>
          </p:nvSpPr>
          <p:spPr>
            <a:xfrm>
              <a:off x="6279800" y="5937824"/>
              <a:ext cx="389850"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No</a:t>
              </a:r>
            </a:p>
          </p:txBody>
        </p:sp>
        <p:sp>
          <p:nvSpPr>
            <p:cNvPr id="18" name="Rectangle 17"/>
            <p:cNvSpPr/>
            <p:nvPr/>
          </p:nvSpPr>
          <p:spPr>
            <a:xfrm>
              <a:off x="4452334" y="5594442"/>
              <a:ext cx="401970"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Yes</a:t>
              </a:r>
            </a:p>
          </p:txBody>
        </p:sp>
        <p:sp>
          <p:nvSpPr>
            <p:cNvPr id="19" name="Rectangle 18"/>
            <p:cNvSpPr/>
            <p:nvPr/>
          </p:nvSpPr>
          <p:spPr>
            <a:xfrm>
              <a:off x="6779051" y="6274269"/>
              <a:ext cx="401970"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Yes</a:t>
              </a:r>
            </a:p>
          </p:txBody>
        </p:sp>
      </p:grpSp>
      <p:sp>
        <p:nvSpPr>
          <p:cNvPr id="39" name="Content Placeholder 2">
            <a:extLst>
              <a:ext uri="{FF2B5EF4-FFF2-40B4-BE49-F238E27FC236}">
                <a16:creationId xmlns:a16="http://schemas.microsoft.com/office/drawing/2014/main" id="{F16BFBF1-6021-4BD7-9029-99EBA266FB1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30611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responsibility</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4</a:t>
            </a:fld>
            <a:endParaRPr lang="en-US" sz="1400" b="1" dirty="0"/>
          </a:p>
        </p:txBody>
      </p:sp>
      <p:grpSp>
        <p:nvGrpSpPr>
          <p:cNvPr id="39" name="Group 38"/>
          <p:cNvGrpSpPr/>
          <p:nvPr/>
        </p:nvGrpSpPr>
        <p:grpSpPr>
          <a:xfrm>
            <a:off x="2377440" y="1925820"/>
            <a:ext cx="6964593" cy="4762363"/>
            <a:chOff x="1884857" y="1828800"/>
            <a:chExt cx="6492066" cy="4541767"/>
          </a:xfrm>
        </p:grpSpPr>
        <p:grpSp>
          <p:nvGrpSpPr>
            <p:cNvPr id="40" name="Group 39"/>
            <p:cNvGrpSpPr/>
            <p:nvPr/>
          </p:nvGrpSpPr>
          <p:grpSpPr>
            <a:xfrm>
              <a:off x="2083394" y="4583592"/>
              <a:ext cx="6170908" cy="276999"/>
              <a:chOff x="2083394" y="4583592"/>
              <a:chExt cx="6170908" cy="276999"/>
            </a:xfrm>
          </p:grpSpPr>
          <p:sp>
            <p:nvSpPr>
              <p:cNvPr id="90" name="Rectangle 89"/>
              <p:cNvSpPr/>
              <p:nvPr/>
            </p:nvSpPr>
            <p:spPr>
              <a:xfrm>
                <a:off x="2083394" y="4583592"/>
                <a:ext cx="1094147" cy="276999"/>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Team Leader</a:t>
                </a:r>
              </a:p>
            </p:txBody>
          </p:sp>
          <p:sp>
            <p:nvSpPr>
              <p:cNvPr id="91" name="Rectangle 90"/>
              <p:cNvSpPr/>
              <p:nvPr/>
            </p:nvSpPr>
            <p:spPr>
              <a:xfrm>
                <a:off x="3775648" y="4583592"/>
                <a:ext cx="1094147" cy="276999"/>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Team Leader</a:t>
                </a:r>
              </a:p>
            </p:txBody>
          </p:sp>
          <p:sp>
            <p:nvSpPr>
              <p:cNvPr id="92" name="Rectangle 91"/>
              <p:cNvSpPr/>
              <p:nvPr/>
            </p:nvSpPr>
            <p:spPr>
              <a:xfrm>
                <a:off x="5467902" y="4583592"/>
                <a:ext cx="1094147" cy="276999"/>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Team Leader</a:t>
                </a:r>
              </a:p>
            </p:txBody>
          </p:sp>
          <p:sp>
            <p:nvSpPr>
              <p:cNvPr id="93" name="Rectangle 92"/>
              <p:cNvSpPr/>
              <p:nvPr/>
            </p:nvSpPr>
            <p:spPr>
              <a:xfrm>
                <a:off x="7160155" y="4583592"/>
                <a:ext cx="1094147" cy="276999"/>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Team Leader</a:t>
                </a:r>
              </a:p>
            </p:txBody>
          </p:sp>
        </p:grpSp>
        <p:sp>
          <p:nvSpPr>
            <p:cNvPr id="41" name="Rectangle 40"/>
            <p:cNvSpPr/>
            <p:nvPr/>
          </p:nvSpPr>
          <p:spPr>
            <a:xfrm>
              <a:off x="1884857" y="5724236"/>
              <a:ext cx="1338829" cy="461665"/>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Analysis/Design</a:t>
              </a:r>
            </a:p>
            <a:p>
              <a:pPr algn="ctr"/>
              <a:r>
                <a:rPr lang="en-US" sz="1200" b="1" dirty="0">
                  <a:ln w="0"/>
                  <a:effectLst>
                    <a:outerShdw blurRad="38100" dist="19050" dir="2700000" algn="tl" rotWithShape="0">
                      <a:schemeClr val="dk1">
                        <a:alpha val="40000"/>
                      </a:schemeClr>
                    </a:outerShdw>
                  </a:effectLst>
                </a:rPr>
                <a:t>section</a:t>
              </a:r>
            </a:p>
          </p:txBody>
        </p:sp>
        <p:sp>
          <p:nvSpPr>
            <p:cNvPr id="42" name="Rectangle 41"/>
            <p:cNvSpPr/>
            <p:nvPr/>
          </p:nvSpPr>
          <p:spPr>
            <a:xfrm>
              <a:off x="3748849" y="5724236"/>
              <a:ext cx="1185967" cy="461665"/>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Programming</a:t>
              </a:r>
            </a:p>
            <a:p>
              <a:pPr algn="ctr"/>
              <a:r>
                <a:rPr lang="en-US" sz="1200" b="1" dirty="0">
                  <a:ln w="0"/>
                  <a:effectLst>
                    <a:outerShdw blurRad="38100" dist="19050" dir="2700000" algn="tl" rotWithShape="0">
                      <a:schemeClr val="dk1">
                        <a:alpha val="40000"/>
                      </a:schemeClr>
                    </a:outerShdw>
                  </a:effectLst>
                </a:rPr>
                <a:t>section</a:t>
              </a:r>
            </a:p>
          </p:txBody>
        </p:sp>
        <p:sp>
          <p:nvSpPr>
            <p:cNvPr id="43" name="Rectangle 42"/>
            <p:cNvSpPr/>
            <p:nvPr/>
          </p:nvSpPr>
          <p:spPr>
            <a:xfrm>
              <a:off x="5347555" y="5724236"/>
              <a:ext cx="1267719" cy="461665"/>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Quality control</a:t>
              </a:r>
            </a:p>
            <a:p>
              <a:pPr algn="ctr"/>
              <a:r>
                <a:rPr lang="en-US" sz="1200" b="1" dirty="0">
                  <a:ln w="0"/>
                  <a:effectLst>
                    <a:outerShdw blurRad="38100" dist="19050" dir="2700000" algn="tl" rotWithShape="0">
                      <a:schemeClr val="dk1">
                        <a:alpha val="40000"/>
                      </a:schemeClr>
                    </a:outerShdw>
                  </a:effectLst>
                </a:rPr>
                <a:t>section</a:t>
              </a:r>
            </a:p>
          </p:txBody>
        </p:sp>
        <p:sp>
          <p:nvSpPr>
            <p:cNvPr id="44" name="Rectangle 43"/>
            <p:cNvSpPr/>
            <p:nvPr/>
          </p:nvSpPr>
          <p:spPr>
            <a:xfrm>
              <a:off x="7066948" y="5724236"/>
              <a:ext cx="1309975" cy="646331"/>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User</a:t>
              </a:r>
            </a:p>
            <a:p>
              <a:pPr algn="ctr"/>
              <a:r>
                <a:rPr lang="en-US" sz="1200" b="1" dirty="0">
                  <a:ln w="0"/>
                  <a:effectLst>
                    <a:outerShdw blurRad="38100" dist="19050" dir="2700000" algn="tl" rotWithShape="0">
                      <a:schemeClr val="dk1">
                        <a:alpha val="40000"/>
                      </a:schemeClr>
                    </a:outerShdw>
                  </a:effectLst>
                </a:rPr>
                <a:t>Documentation</a:t>
              </a:r>
            </a:p>
            <a:p>
              <a:pPr algn="ctr"/>
              <a:r>
                <a:rPr lang="en-US" sz="1200" b="1" dirty="0">
                  <a:ln w="0"/>
                  <a:effectLst>
                    <a:outerShdw blurRad="38100" dist="19050" dir="2700000" algn="tl" rotWithShape="0">
                      <a:schemeClr val="dk1">
                        <a:alpha val="40000"/>
                      </a:schemeClr>
                    </a:outerShdw>
                  </a:effectLst>
                </a:rPr>
                <a:t>section</a:t>
              </a:r>
            </a:p>
          </p:txBody>
        </p:sp>
        <p:grpSp>
          <p:nvGrpSpPr>
            <p:cNvPr id="45" name="Group 44"/>
            <p:cNvGrpSpPr/>
            <p:nvPr/>
          </p:nvGrpSpPr>
          <p:grpSpPr>
            <a:xfrm>
              <a:off x="3238085" y="1828800"/>
              <a:ext cx="3797567" cy="1521690"/>
              <a:chOff x="4428074" y="1828800"/>
              <a:chExt cx="3797567" cy="1521690"/>
            </a:xfrm>
          </p:grpSpPr>
          <p:sp>
            <p:nvSpPr>
              <p:cNvPr id="84" name="Rectangle 83"/>
              <p:cNvSpPr/>
              <p:nvPr/>
            </p:nvSpPr>
            <p:spPr>
              <a:xfrm>
                <a:off x="4428074" y="1828800"/>
                <a:ext cx="1627753" cy="276999"/>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Steering Committee</a:t>
                </a:r>
              </a:p>
            </p:txBody>
          </p:sp>
          <p:sp>
            <p:nvSpPr>
              <p:cNvPr id="85" name="Rectangle 84"/>
              <p:cNvSpPr/>
              <p:nvPr/>
            </p:nvSpPr>
            <p:spPr>
              <a:xfrm>
                <a:off x="7645033" y="2105799"/>
                <a:ext cx="580608" cy="276999"/>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client</a:t>
                </a:r>
              </a:p>
            </p:txBody>
          </p:sp>
          <p:sp>
            <p:nvSpPr>
              <p:cNvPr id="86" name="Rectangle 85"/>
              <p:cNvSpPr/>
              <p:nvPr/>
            </p:nvSpPr>
            <p:spPr>
              <a:xfrm>
                <a:off x="4551344" y="3073491"/>
                <a:ext cx="1381212" cy="276999"/>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Project Manager</a:t>
                </a:r>
              </a:p>
            </p:txBody>
          </p:sp>
          <p:cxnSp>
            <p:nvCxnSpPr>
              <p:cNvPr id="87" name="Straight Arrow Connector 86"/>
              <p:cNvCxnSpPr/>
              <p:nvPr/>
            </p:nvCxnSpPr>
            <p:spPr>
              <a:xfrm flipH="1" flipV="1">
                <a:off x="5241950" y="2105799"/>
                <a:ext cx="1" cy="942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3"/>
                <a:endCxn id="85" idx="1"/>
              </p:cNvCxnSpPr>
              <p:nvPr/>
            </p:nvCxnSpPr>
            <p:spPr>
              <a:xfrm>
                <a:off x="6055827" y="1967300"/>
                <a:ext cx="1589206" cy="276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stCxn id="90" idx="0"/>
            </p:cNvCxnSpPr>
            <p:nvPr/>
          </p:nvCxnSpPr>
          <p:spPr>
            <a:xfrm flipV="1">
              <a:off x="2630468" y="4114800"/>
              <a:ext cx="0" cy="4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4322720" y="4114800"/>
              <a:ext cx="1" cy="4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014973" y="4109003"/>
              <a:ext cx="1" cy="4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7707225" y="4109003"/>
              <a:ext cx="1" cy="4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630467" y="4117112"/>
              <a:ext cx="5076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86" idx="2"/>
            </p:cNvCxnSpPr>
            <p:nvPr/>
          </p:nvCxnSpPr>
          <p:spPr>
            <a:xfrm flipV="1">
              <a:off x="4051960" y="3350490"/>
              <a:ext cx="1" cy="76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019304" y="4800600"/>
              <a:ext cx="1069935" cy="930609"/>
              <a:chOff x="2019304" y="4860591"/>
              <a:chExt cx="1069935" cy="930609"/>
            </a:xfrm>
          </p:grpSpPr>
          <p:grpSp>
            <p:nvGrpSpPr>
              <p:cNvPr id="77" name="Group 76"/>
              <p:cNvGrpSpPr/>
              <p:nvPr/>
            </p:nvGrpSpPr>
            <p:grpSpPr>
              <a:xfrm>
                <a:off x="2019304" y="4860591"/>
                <a:ext cx="1069935" cy="549609"/>
                <a:chOff x="2019304" y="4860591"/>
                <a:chExt cx="1069935" cy="549609"/>
              </a:xfrm>
            </p:grpSpPr>
            <p:cxnSp>
              <p:nvCxnSpPr>
                <p:cNvPr id="82" name="Straight Connector 81"/>
                <p:cNvCxnSpPr/>
                <p:nvPr/>
              </p:nvCxnSpPr>
              <p:spPr>
                <a:xfrm>
                  <a:off x="2019304" y="5410200"/>
                  <a:ext cx="1069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2554271" y="4860591"/>
                  <a:ext cx="1" cy="54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flipV="1">
                <a:off x="201930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24384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27432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308494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806865" y="4800600"/>
              <a:ext cx="1069935" cy="930609"/>
              <a:chOff x="2019304" y="4860591"/>
              <a:chExt cx="1069935" cy="930609"/>
            </a:xfrm>
          </p:grpSpPr>
          <p:grpSp>
            <p:nvGrpSpPr>
              <p:cNvPr id="70" name="Group 69"/>
              <p:cNvGrpSpPr/>
              <p:nvPr/>
            </p:nvGrpSpPr>
            <p:grpSpPr>
              <a:xfrm>
                <a:off x="2019304" y="4860591"/>
                <a:ext cx="1069935" cy="549609"/>
                <a:chOff x="2019304" y="4860591"/>
                <a:chExt cx="1069935" cy="549609"/>
              </a:xfrm>
            </p:grpSpPr>
            <p:cxnSp>
              <p:nvCxnSpPr>
                <p:cNvPr id="75" name="Straight Connector 74"/>
                <p:cNvCxnSpPr/>
                <p:nvPr/>
              </p:nvCxnSpPr>
              <p:spPr>
                <a:xfrm>
                  <a:off x="2019304" y="5410200"/>
                  <a:ext cx="1069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554271" y="4860591"/>
                  <a:ext cx="1" cy="54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flipV="1">
                <a:off x="201930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24384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27432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08494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5446447" y="4800600"/>
              <a:ext cx="1069935" cy="930609"/>
              <a:chOff x="2019304" y="4860591"/>
              <a:chExt cx="1069935" cy="930609"/>
            </a:xfrm>
          </p:grpSpPr>
          <p:grpSp>
            <p:nvGrpSpPr>
              <p:cNvPr id="63" name="Group 62"/>
              <p:cNvGrpSpPr/>
              <p:nvPr/>
            </p:nvGrpSpPr>
            <p:grpSpPr>
              <a:xfrm>
                <a:off x="2019304" y="4860591"/>
                <a:ext cx="1069935" cy="549609"/>
                <a:chOff x="2019304" y="4860591"/>
                <a:chExt cx="1069935" cy="549609"/>
              </a:xfrm>
            </p:grpSpPr>
            <p:cxnSp>
              <p:nvCxnSpPr>
                <p:cNvPr id="68" name="Straight Connector 67"/>
                <p:cNvCxnSpPr/>
                <p:nvPr/>
              </p:nvCxnSpPr>
              <p:spPr>
                <a:xfrm>
                  <a:off x="2019304" y="5410200"/>
                  <a:ext cx="1069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2554271" y="4860591"/>
                  <a:ext cx="1" cy="54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p:nvPr/>
            </p:nvCxnSpPr>
            <p:spPr>
              <a:xfrm flipV="1">
                <a:off x="201930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4384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27432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494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7186968" y="4800600"/>
              <a:ext cx="1069935" cy="930609"/>
              <a:chOff x="2019304" y="4860591"/>
              <a:chExt cx="1069935" cy="930609"/>
            </a:xfrm>
          </p:grpSpPr>
          <p:grpSp>
            <p:nvGrpSpPr>
              <p:cNvPr id="56" name="Group 55"/>
              <p:cNvGrpSpPr/>
              <p:nvPr/>
            </p:nvGrpSpPr>
            <p:grpSpPr>
              <a:xfrm>
                <a:off x="2019304" y="4860591"/>
                <a:ext cx="1069935" cy="549609"/>
                <a:chOff x="2019304" y="4860591"/>
                <a:chExt cx="1069935" cy="549609"/>
              </a:xfrm>
            </p:grpSpPr>
            <p:cxnSp>
              <p:nvCxnSpPr>
                <p:cNvPr id="61" name="Straight Connector 60"/>
                <p:cNvCxnSpPr/>
                <p:nvPr/>
              </p:nvCxnSpPr>
              <p:spPr>
                <a:xfrm>
                  <a:off x="2019304" y="5410200"/>
                  <a:ext cx="1069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2554271" y="4860591"/>
                  <a:ext cx="1" cy="54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p:cNvCxnSpPr/>
              <p:nvPr/>
            </p:nvCxnSpPr>
            <p:spPr>
              <a:xfrm flipV="1">
                <a:off x="201930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4384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27432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08494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94" name="Straight Arrow Connector 93"/>
          <p:cNvCxnSpPr>
            <a:stCxn id="86" idx="3"/>
          </p:cNvCxnSpPr>
          <p:nvPr/>
        </p:nvCxnSpPr>
        <p:spPr>
          <a:xfrm flipV="1">
            <a:off x="5443149" y="2610678"/>
            <a:ext cx="1837120" cy="765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3E1D5D97-F692-4237-9302-C9C172F1EC83}"/>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4979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Progress</a:t>
            </a:r>
            <a:endParaRPr lang="en-GB" dirty="0"/>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5</a:t>
            </a:fld>
            <a:endParaRPr lang="en-US" sz="1400" b="1" dirty="0"/>
          </a:p>
        </p:txBody>
      </p:sp>
      <p:graphicFrame>
        <p:nvGraphicFramePr>
          <p:cNvPr id="6" name="Content Placeholder 4"/>
          <p:cNvGraphicFramePr>
            <a:graphicFrameLocks noGrp="1"/>
          </p:cNvGraphicFramePr>
          <p:nvPr>
            <p:ph idx="1"/>
          </p:nvPr>
        </p:nvGraphicFramePr>
        <p:xfrm>
          <a:off x="705392" y="2121762"/>
          <a:ext cx="10905415" cy="4386842"/>
        </p:xfrm>
        <a:graphic>
          <a:graphicData uri="http://schemas.openxmlformats.org/drawingml/2006/table">
            <a:tbl>
              <a:tblPr firstRow="1" bandRow="1">
                <a:tableStyleId>{5C22544A-7EE6-4342-B048-85BDC9FD1C3A}</a:tableStyleId>
              </a:tblPr>
              <a:tblGrid>
                <a:gridCol w="2908111">
                  <a:extLst>
                    <a:ext uri="{9D8B030D-6E8A-4147-A177-3AD203B41FA5}">
                      <a16:colId xmlns:a16="http://schemas.microsoft.com/office/drawing/2014/main" val="20000"/>
                    </a:ext>
                  </a:extLst>
                </a:gridCol>
                <a:gridCol w="3635138">
                  <a:extLst>
                    <a:ext uri="{9D8B030D-6E8A-4147-A177-3AD203B41FA5}">
                      <a16:colId xmlns:a16="http://schemas.microsoft.com/office/drawing/2014/main" val="20001"/>
                    </a:ext>
                  </a:extLst>
                </a:gridCol>
                <a:gridCol w="4362166">
                  <a:extLst>
                    <a:ext uri="{9D8B030D-6E8A-4147-A177-3AD203B41FA5}">
                      <a16:colId xmlns:a16="http://schemas.microsoft.com/office/drawing/2014/main" val="20002"/>
                    </a:ext>
                  </a:extLst>
                </a:gridCol>
              </a:tblGrid>
              <a:tr h="443268">
                <a:tc>
                  <a:txBody>
                    <a:bodyPr/>
                    <a:lstStyle/>
                    <a:p>
                      <a:r>
                        <a:rPr lang="en-US" sz="2000" dirty="0"/>
                        <a:t>Report type</a:t>
                      </a:r>
                    </a:p>
                  </a:txBody>
                  <a:tcPr/>
                </a:tc>
                <a:tc>
                  <a:txBody>
                    <a:bodyPr/>
                    <a:lstStyle/>
                    <a:p>
                      <a:r>
                        <a:rPr lang="en-US" sz="2000" dirty="0"/>
                        <a:t>Examples</a:t>
                      </a:r>
                    </a:p>
                  </a:txBody>
                  <a:tcPr/>
                </a:tc>
                <a:tc>
                  <a:txBody>
                    <a:bodyPr/>
                    <a:lstStyle/>
                    <a:p>
                      <a:r>
                        <a:rPr lang="en-US" sz="2000" dirty="0"/>
                        <a:t>Comment</a:t>
                      </a:r>
                    </a:p>
                  </a:txBody>
                  <a:tcPr/>
                </a:tc>
                <a:extLst>
                  <a:ext uri="{0D108BD9-81ED-4DB2-BD59-A6C34878D82A}">
                    <a16:rowId xmlns:a16="http://schemas.microsoft.com/office/drawing/2014/main" val="10000"/>
                  </a:ext>
                </a:extLst>
              </a:tr>
              <a:tr h="874391">
                <a:tc>
                  <a:txBody>
                    <a:bodyPr/>
                    <a:lstStyle/>
                    <a:p>
                      <a:r>
                        <a:rPr lang="en-US" sz="2000" dirty="0"/>
                        <a:t>Oral formal regular</a:t>
                      </a:r>
                    </a:p>
                  </a:txBody>
                  <a:tcPr/>
                </a:tc>
                <a:tc>
                  <a:txBody>
                    <a:bodyPr/>
                    <a:lstStyle/>
                    <a:p>
                      <a:r>
                        <a:rPr lang="en-US" sz="2000" dirty="0"/>
                        <a:t>Weekly</a:t>
                      </a:r>
                      <a:r>
                        <a:rPr lang="en-US" sz="2000" baseline="0" dirty="0"/>
                        <a:t> or monthly progress meetings</a:t>
                      </a:r>
                      <a:endParaRPr lang="en-US" sz="2000" dirty="0"/>
                    </a:p>
                  </a:txBody>
                  <a:tcPr/>
                </a:tc>
                <a:tc>
                  <a:txBody>
                    <a:bodyPr/>
                    <a:lstStyle/>
                    <a:p>
                      <a:r>
                        <a:rPr lang="en-US" sz="2000" dirty="0"/>
                        <a:t>While reports may be oral formal written minutes should be kept</a:t>
                      </a:r>
                    </a:p>
                  </a:txBody>
                  <a:tcPr/>
                </a:tc>
                <a:extLst>
                  <a:ext uri="{0D108BD9-81ED-4DB2-BD59-A6C34878D82A}">
                    <a16:rowId xmlns:a16="http://schemas.microsoft.com/office/drawing/2014/main" val="10001"/>
                  </a:ext>
                </a:extLst>
              </a:tr>
              <a:tr h="874391">
                <a:tc>
                  <a:txBody>
                    <a:bodyPr/>
                    <a:lstStyle/>
                    <a:p>
                      <a:r>
                        <a:rPr lang="en-US" sz="2000" dirty="0"/>
                        <a:t>Oral</a:t>
                      </a:r>
                      <a:r>
                        <a:rPr lang="en-US" sz="2000" baseline="0" dirty="0"/>
                        <a:t> formal ad hoc</a:t>
                      </a:r>
                      <a:endParaRPr lang="en-US" sz="2000" dirty="0"/>
                    </a:p>
                  </a:txBody>
                  <a:tcPr/>
                </a:tc>
                <a:tc>
                  <a:txBody>
                    <a:bodyPr/>
                    <a:lstStyle/>
                    <a:p>
                      <a:r>
                        <a:rPr lang="en-US" sz="2000" dirty="0"/>
                        <a:t>End-of-stage review meetings</a:t>
                      </a:r>
                    </a:p>
                  </a:txBody>
                  <a:tcPr/>
                </a:tc>
                <a:tc>
                  <a:txBody>
                    <a:bodyPr/>
                    <a:lstStyle/>
                    <a:p>
                      <a:r>
                        <a:rPr lang="en-US" sz="2000" dirty="0"/>
                        <a:t>While</a:t>
                      </a:r>
                      <a:r>
                        <a:rPr lang="en-US" sz="2000" baseline="0" dirty="0"/>
                        <a:t> largely oral, likely to receive and generate written reports</a:t>
                      </a:r>
                      <a:endParaRPr lang="en-US" sz="2000" dirty="0"/>
                    </a:p>
                  </a:txBody>
                  <a:tcPr/>
                </a:tc>
                <a:extLst>
                  <a:ext uri="{0D108BD9-81ED-4DB2-BD59-A6C34878D82A}">
                    <a16:rowId xmlns:a16="http://schemas.microsoft.com/office/drawing/2014/main" val="10002"/>
                  </a:ext>
                </a:extLst>
              </a:tr>
              <a:tr h="619361">
                <a:tc>
                  <a:txBody>
                    <a:bodyPr/>
                    <a:lstStyle/>
                    <a:p>
                      <a:r>
                        <a:rPr lang="en-US" sz="2000" dirty="0"/>
                        <a:t>Written formal regular</a:t>
                      </a:r>
                    </a:p>
                  </a:txBody>
                  <a:tcPr/>
                </a:tc>
                <a:tc>
                  <a:txBody>
                    <a:bodyPr/>
                    <a:lstStyle/>
                    <a:p>
                      <a:r>
                        <a:rPr lang="en-US" sz="2000" dirty="0"/>
                        <a:t>Job</a:t>
                      </a:r>
                      <a:r>
                        <a:rPr lang="en-US" sz="2000" baseline="0" dirty="0"/>
                        <a:t> sheets, progress reports</a:t>
                      </a:r>
                      <a:endParaRPr lang="en-US" sz="2000" dirty="0"/>
                    </a:p>
                  </a:txBody>
                  <a:tcPr/>
                </a:tc>
                <a:tc>
                  <a:txBody>
                    <a:bodyPr/>
                    <a:lstStyle/>
                    <a:p>
                      <a:r>
                        <a:rPr lang="en-US" sz="2000" dirty="0"/>
                        <a:t>Normally weekly using forms</a:t>
                      </a:r>
                    </a:p>
                  </a:txBody>
                  <a:tcPr/>
                </a:tc>
                <a:extLst>
                  <a:ext uri="{0D108BD9-81ED-4DB2-BD59-A6C34878D82A}">
                    <a16:rowId xmlns:a16="http://schemas.microsoft.com/office/drawing/2014/main" val="10003"/>
                  </a:ext>
                </a:extLst>
              </a:tr>
              <a:tr h="6193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Written formal ad hoc</a:t>
                      </a:r>
                    </a:p>
                  </a:txBody>
                  <a:tcPr/>
                </a:tc>
                <a:tc>
                  <a:txBody>
                    <a:bodyPr/>
                    <a:lstStyle/>
                    <a:p>
                      <a:r>
                        <a:rPr lang="en-US" sz="2000" dirty="0"/>
                        <a:t>Exception</a:t>
                      </a:r>
                      <a:r>
                        <a:rPr lang="en-US" sz="2000" baseline="0" dirty="0"/>
                        <a:t> reports, change reports</a:t>
                      </a:r>
                      <a:endParaRPr lang="en-US" sz="2000" dirty="0"/>
                    </a:p>
                  </a:txBody>
                  <a:tcPr/>
                </a:tc>
                <a:tc>
                  <a:txBody>
                    <a:bodyPr/>
                    <a:lstStyle/>
                    <a:p>
                      <a:endParaRPr lang="en-US" sz="2000" dirty="0"/>
                    </a:p>
                  </a:txBody>
                  <a:tcPr/>
                </a:tc>
                <a:extLst>
                  <a:ext uri="{0D108BD9-81ED-4DB2-BD59-A6C34878D82A}">
                    <a16:rowId xmlns:a16="http://schemas.microsoft.com/office/drawing/2014/main" val="10004"/>
                  </a:ext>
                </a:extLst>
              </a:tr>
              <a:tr h="8743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Oral</a:t>
                      </a:r>
                      <a:r>
                        <a:rPr lang="en-US" sz="2000" baseline="0" dirty="0"/>
                        <a:t> informal ad hoc</a:t>
                      </a:r>
                      <a:endParaRPr lang="en-US" sz="2000" dirty="0"/>
                    </a:p>
                  </a:txBody>
                  <a:tcPr/>
                </a:tc>
                <a:tc>
                  <a:txBody>
                    <a:bodyPr/>
                    <a:lstStyle/>
                    <a:p>
                      <a:r>
                        <a:rPr lang="en-US" sz="2000" dirty="0"/>
                        <a:t>Canteen discussion, social interaction</a:t>
                      </a:r>
                    </a:p>
                  </a:txBody>
                  <a:tcPr/>
                </a:tc>
                <a:tc>
                  <a:txBody>
                    <a:bodyPr/>
                    <a:lstStyle/>
                    <a:p>
                      <a:r>
                        <a:rPr lang="en-US" sz="2000" dirty="0"/>
                        <a:t>Often provides early warning; must be backed up by formal reporting</a:t>
                      </a:r>
                    </a:p>
                  </a:txBody>
                  <a:tcPr/>
                </a:tc>
                <a:extLst>
                  <a:ext uri="{0D108BD9-81ED-4DB2-BD59-A6C34878D82A}">
                    <a16:rowId xmlns:a16="http://schemas.microsoft.com/office/drawing/2014/main" val="10005"/>
                  </a:ext>
                </a:extLst>
              </a:tr>
            </a:tbl>
          </a:graphicData>
        </a:graphic>
      </p:graphicFrame>
      <p:sp>
        <p:nvSpPr>
          <p:cNvPr id="5" name="Content Placeholder 2">
            <a:extLst>
              <a:ext uri="{FF2B5EF4-FFF2-40B4-BE49-F238E27FC236}">
                <a16:creationId xmlns:a16="http://schemas.microsoft.com/office/drawing/2014/main" id="{16275D3B-5CA7-4493-A1BB-2DF8263C73F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0053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Progress</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3" name="Content Placeholder 2"/>
          <p:cNvSpPr>
            <a:spLocks noGrp="1"/>
          </p:cNvSpPr>
          <p:nvPr>
            <p:ph idx="1"/>
          </p:nvPr>
        </p:nvSpPr>
        <p:spPr>
          <a:xfrm>
            <a:off x="613954" y="1972493"/>
            <a:ext cx="11025052" cy="4571998"/>
          </a:xfrm>
        </p:spPr>
        <p:txBody>
          <a:bodyPr>
            <a:noAutofit/>
          </a:bodyPr>
          <a:lstStyle/>
          <a:p>
            <a:pPr marL="0" indent="0">
              <a:buNone/>
            </a:pPr>
            <a:r>
              <a:rPr lang="en-GB" sz="2200" u="sng" dirty="0">
                <a:solidFill>
                  <a:srgbClr val="C00000"/>
                </a:solidFill>
              </a:rPr>
              <a:t>Setting checkpoints</a:t>
            </a:r>
            <a:endParaRPr lang="en-US" sz="2200" u="sng" dirty="0">
              <a:solidFill>
                <a:srgbClr val="C00000"/>
              </a:solidFill>
            </a:endParaRPr>
          </a:p>
          <a:p>
            <a:r>
              <a:rPr lang="en-US" sz="2200" dirty="0"/>
              <a:t>It is essential to set a series of checkpoints in the initial activity plan. </a:t>
            </a:r>
          </a:p>
          <a:p>
            <a:pPr>
              <a:buFontTx/>
              <a:buChar char="-"/>
            </a:pPr>
            <a:r>
              <a:rPr lang="en-US" sz="2200" dirty="0"/>
              <a:t>Checkpoints may be: Regular (e.g. monthly)</a:t>
            </a:r>
          </a:p>
          <a:p>
            <a:pPr>
              <a:buFontTx/>
              <a:buChar char="-"/>
            </a:pPr>
            <a:r>
              <a:rPr lang="en-US" sz="2200" dirty="0"/>
              <a:t>Tied to specific events such as the production of a report or other deliverable (milestone)</a:t>
            </a:r>
            <a:br>
              <a:rPr lang="en-US" sz="2200" dirty="0"/>
            </a:br>
            <a:endParaRPr lang="en-US" sz="2200" dirty="0"/>
          </a:p>
          <a:p>
            <a:pPr marL="0" indent="0">
              <a:buNone/>
            </a:pPr>
            <a:r>
              <a:rPr lang="en-US" sz="2200" u="sng" dirty="0">
                <a:solidFill>
                  <a:srgbClr val="C00000"/>
                </a:solidFill>
              </a:rPr>
              <a:t>Taking Snap-Shots</a:t>
            </a:r>
          </a:p>
          <a:p>
            <a:r>
              <a:rPr lang="en-US" sz="2200" dirty="0"/>
              <a:t>Team leaders need to assess progress daily</a:t>
            </a:r>
          </a:p>
          <a:p>
            <a:r>
              <a:rPr lang="en-US" sz="2200" dirty="0"/>
              <a:t>Project managers find weekly or monthly reporting appropriate</a:t>
            </a:r>
          </a:p>
          <a:p>
            <a:r>
              <a:rPr lang="en-US" sz="2200" dirty="0"/>
              <a:t>The higher the level, the less frequent and less detailed the reporting needs to be</a:t>
            </a:r>
          </a:p>
          <a:p>
            <a:pPr marL="0" indent="0">
              <a:buNone/>
            </a:pPr>
            <a:endParaRPr lang="en-US" sz="2200" u="sng" dirty="0"/>
          </a:p>
        </p:txBody>
      </p:sp>
      <p:sp>
        <p:nvSpPr>
          <p:cNvPr id="6" name="Content Placeholder 2">
            <a:extLst>
              <a:ext uri="{FF2B5EF4-FFF2-40B4-BE49-F238E27FC236}">
                <a16:creationId xmlns:a16="http://schemas.microsoft.com/office/drawing/2014/main" id="{C36062CF-2FD6-46C7-9A8F-277E684899E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443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progress – </a:t>
            </a:r>
            <a:r>
              <a:rPr lang="en-US" dirty="0" err="1"/>
              <a:t>gantt</a:t>
            </a:r>
            <a:r>
              <a:rPr lang="en-US" dirty="0"/>
              <a:t> chart</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218" y="2061234"/>
            <a:ext cx="5394959" cy="4075250"/>
          </a:xfrm>
          <a:prstGeom prst="rect">
            <a:avLst/>
          </a:prstGeom>
        </p:spPr>
      </p:pic>
      <p:sp>
        <p:nvSpPr>
          <p:cNvPr id="10" name="Content Placeholder 2"/>
          <p:cNvSpPr txBox="1">
            <a:spLocks/>
          </p:cNvSpPr>
          <p:nvPr/>
        </p:nvSpPr>
        <p:spPr>
          <a:xfrm>
            <a:off x="8164286" y="6136484"/>
            <a:ext cx="3601891" cy="47062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Fig1: Gantt chart</a:t>
            </a:r>
            <a:endParaRPr lang="en-US" sz="2200" u="sng" dirty="0"/>
          </a:p>
        </p:txBody>
      </p:sp>
      <p:sp>
        <p:nvSpPr>
          <p:cNvPr id="11" name="Content Placeholder 2"/>
          <p:cNvSpPr txBox="1">
            <a:spLocks/>
          </p:cNvSpPr>
          <p:nvPr/>
        </p:nvSpPr>
        <p:spPr>
          <a:xfrm>
            <a:off x="394856" y="2211985"/>
            <a:ext cx="5796938" cy="301315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An activity bar chart indicating </a:t>
            </a:r>
            <a:r>
              <a:rPr lang="en-US" sz="2200" dirty="0">
                <a:solidFill>
                  <a:srgbClr val="7030A0"/>
                </a:solidFill>
              </a:rPr>
              <a:t>scheduled activity dates and durations</a:t>
            </a:r>
          </a:p>
          <a:p>
            <a:pPr>
              <a:buFont typeface="Wingdings" panose="05000000000000000000" pitchFamily="2" charset="2"/>
              <a:buChar char="q"/>
            </a:pPr>
            <a:r>
              <a:rPr lang="en-US" sz="2200" dirty="0"/>
              <a:t>Reported progress is recorded on the chart and ‘today cursor’ provides an immediate visual indication of which activities are ahead and behind schedule</a:t>
            </a:r>
            <a:endParaRPr lang="en-US" sz="2200" u="sng" dirty="0"/>
          </a:p>
        </p:txBody>
      </p:sp>
      <p:sp>
        <p:nvSpPr>
          <p:cNvPr id="7" name="Content Placeholder 2">
            <a:extLst>
              <a:ext uri="{FF2B5EF4-FFF2-40B4-BE49-F238E27FC236}">
                <a16:creationId xmlns:a16="http://schemas.microsoft.com/office/drawing/2014/main" id="{C94C6EAA-3D95-4E83-B0D4-9CBB242030E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7870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progress – slip chart</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795" y="1907550"/>
            <a:ext cx="4904382" cy="4253771"/>
          </a:xfrm>
          <a:prstGeom prst="rect">
            <a:avLst/>
          </a:prstGeom>
        </p:spPr>
      </p:pic>
      <p:sp>
        <p:nvSpPr>
          <p:cNvPr id="7" name="Content Placeholder 2"/>
          <p:cNvSpPr>
            <a:spLocks noGrp="1"/>
          </p:cNvSpPr>
          <p:nvPr>
            <p:ph idx="1"/>
          </p:nvPr>
        </p:nvSpPr>
        <p:spPr>
          <a:xfrm>
            <a:off x="613954" y="1972493"/>
            <a:ext cx="6100355" cy="4571998"/>
          </a:xfrm>
        </p:spPr>
        <p:txBody>
          <a:bodyPr>
            <a:noAutofit/>
          </a:bodyPr>
          <a:lstStyle/>
          <a:p>
            <a:pPr marL="0" indent="0">
              <a:buNone/>
            </a:pPr>
            <a:endParaRPr lang="en-US" sz="2200" dirty="0"/>
          </a:p>
          <a:p>
            <a:pPr marL="0" indent="0">
              <a:buNone/>
            </a:pPr>
            <a:endParaRPr lang="en-US" sz="2200" u="sng" dirty="0"/>
          </a:p>
        </p:txBody>
      </p:sp>
      <p:sp>
        <p:nvSpPr>
          <p:cNvPr id="9" name="Content Placeholder 2"/>
          <p:cNvSpPr txBox="1">
            <a:spLocks/>
          </p:cNvSpPr>
          <p:nvPr/>
        </p:nvSpPr>
        <p:spPr>
          <a:xfrm>
            <a:off x="7223760" y="6161322"/>
            <a:ext cx="4968240" cy="47062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Fig2: Slip chart - Emphasizes the relative position</a:t>
            </a:r>
            <a:br>
              <a:rPr lang="en-US" dirty="0"/>
            </a:br>
            <a:r>
              <a:rPr lang="en-US" dirty="0"/>
              <a:t>of each activity in a specific week</a:t>
            </a:r>
            <a:endParaRPr lang="en-US" sz="2200" u="sng" dirty="0"/>
          </a:p>
        </p:txBody>
      </p:sp>
      <p:sp>
        <p:nvSpPr>
          <p:cNvPr id="10" name="Content Placeholder 2"/>
          <p:cNvSpPr txBox="1">
            <a:spLocks/>
          </p:cNvSpPr>
          <p:nvPr/>
        </p:nvSpPr>
        <p:spPr>
          <a:xfrm>
            <a:off x="581192" y="2225048"/>
            <a:ext cx="5976362" cy="138030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It provides a </a:t>
            </a:r>
            <a:r>
              <a:rPr lang="en-US" sz="2200" dirty="0">
                <a:solidFill>
                  <a:srgbClr val="7030A0"/>
                </a:solidFill>
              </a:rPr>
              <a:t>striking visual indication </a:t>
            </a:r>
            <a:r>
              <a:rPr lang="en-US" sz="2200" dirty="0"/>
              <a:t>of those activities that are not progressing to schedule (late) – the more the slip line bends, the greater the variation from the plan</a:t>
            </a:r>
            <a:endParaRPr lang="en-US" sz="2200" u="sng" dirty="0"/>
          </a:p>
        </p:txBody>
      </p:sp>
      <p:sp>
        <p:nvSpPr>
          <p:cNvPr id="8" name="Content Placeholder 2">
            <a:extLst>
              <a:ext uri="{FF2B5EF4-FFF2-40B4-BE49-F238E27FC236}">
                <a16:creationId xmlns:a16="http://schemas.microsoft.com/office/drawing/2014/main" id="{FD537E70-A383-434B-85C1-5CEF80DF229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72560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progress – ball chart</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613954" y="1972493"/>
            <a:ext cx="6100355" cy="4571998"/>
          </a:xfrm>
        </p:spPr>
        <p:txBody>
          <a:bodyPr>
            <a:noAutofit/>
          </a:bodyPr>
          <a:lstStyle/>
          <a:p>
            <a:pPr marL="0" indent="0">
              <a:buNone/>
            </a:pPr>
            <a:endParaRPr lang="en-US" sz="2200" dirty="0"/>
          </a:p>
          <a:p>
            <a:pPr marL="0" indent="0">
              <a:buNone/>
            </a:pPr>
            <a:endParaRPr lang="en-US" sz="2200" u="sng" dirty="0"/>
          </a:p>
        </p:txBody>
      </p:sp>
      <p:sp>
        <p:nvSpPr>
          <p:cNvPr id="9" name="Content Placeholder 2"/>
          <p:cNvSpPr txBox="1">
            <a:spLocks/>
          </p:cNvSpPr>
          <p:nvPr/>
        </p:nvSpPr>
        <p:spPr>
          <a:xfrm>
            <a:off x="8564321" y="6073864"/>
            <a:ext cx="1951280" cy="47062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Fig3: Ball chart</a:t>
            </a:r>
            <a:endParaRPr lang="en-US" sz="2200" u="sng" dirty="0"/>
          </a:p>
        </p:txBody>
      </p:sp>
      <p:sp>
        <p:nvSpPr>
          <p:cNvPr id="10" name="Content Placeholder 2"/>
          <p:cNvSpPr txBox="1">
            <a:spLocks/>
          </p:cNvSpPr>
          <p:nvPr/>
        </p:nvSpPr>
        <p:spPr>
          <a:xfrm>
            <a:off x="581192" y="2225048"/>
            <a:ext cx="5976362" cy="263433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A more striking way of showing whether or</a:t>
            </a:r>
            <a:br>
              <a:rPr lang="en-US" sz="2200" dirty="0"/>
            </a:br>
            <a:r>
              <a:rPr lang="en-US" sz="2200" dirty="0"/>
              <a:t>not targets have been met is to use a ball chart</a:t>
            </a:r>
          </a:p>
          <a:p>
            <a:pPr>
              <a:buFont typeface="Wingdings" panose="05000000000000000000" pitchFamily="2" charset="2"/>
              <a:buChar char="q"/>
            </a:pPr>
            <a:r>
              <a:rPr lang="en-US" sz="2200" dirty="0"/>
              <a:t>The circles indicate start and completion points </a:t>
            </a:r>
            <a:br>
              <a:rPr lang="en-US" sz="2200" dirty="0"/>
            </a:br>
            <a:r>
              <a:rPr lang="en-US" sz="2200" dirty="0"/>
              <a:t> for activities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737" y="1966162"/>
            <a:ext cx="5378440" cy="4107702"/>
          </a:xfrm>
          <a:prstGeom prst="rect">
            <a:avLst/>
          </a:prstGeom>
        </p:spPr>
      </p:pic>
      <p:sp>
        <p:nvSpPr>
          <p:cNvPr id="11" name="Content Placeholder 2">
            <a:extLst>
              <a:ext uri="{FF2B5EF4-FFF2-40B4-BE49-F238E27FC236}">
                <a16:creationId xmlns:a16="http://schemas.microsoft.com/office/drawing/2014/main" id="{B6F28AD6-FAEE-411A-9443-BFF206EC18B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9082582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1049</Words>
  <Application>Microsoft Office PowerPoint</Application>
  <PresentationFormat>Widescreen</PresentationFormat>
  <Paragraphs>153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Gill Sans MT</vt:lpstr>
      <vt:lpstr>Wingdings</vt:lpstr>
      <vt:lpstr>Wingdings 2</vt:lpstr>
      <vt:lpstr>Dividend</vt:lpstr>
      <vt:lpstr>PowerPoint Presentation</vt:lpstr>
      <vt:lpstr>Why monitoring?</vt:lpstr>
      <vt:lpstr>framework</vt:lpstr>
      <vt:lpstr>responsibility</vt:lpstr>
      <vt:lpstr>Assessing Progress</vt:lpstr>
      <vt:lpstr>Assessing Progress</vt:lpstr>
      <vt:lpstr>Visualizing progress – gantt chart</vt:lpstr>
      <vt:lpstr>Visualizing progress – slip chart</vt:lpstr>
      <vt:lpstr>Visualizing progress – ball chart</vt:lpstr>
      <vt:lpstr>Visualizing progress – timeline chart</vt:lpstr>
      <vt:lpstr>EVA exercise</vt:lpstr>
      <vt:lpstr>EVA exercise</vt:lpstr>
      <vt:lpstr>Prioritizing monitoring</vt:lpstr>
      <vt:lpstr>Prioritizing monitoring</vt:lpstr>
      <vt:lpstr>Getting the project back to target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SDPM - Ch.10 - Monitoring and Control</dc:title>
  <dc:subject>Software Development Project Management</dc:subject>
  <dc:creator>M. Mahmudul Hasan</dc:creator>
  <cp:lastModifiedBy>M. Mahmudul Hasan</cp:lastModifiedBy>
  <cp:revision>167</cp:revision>
  <dcterms:created xsi:type="dcterms:W3CDTF">2019-05-13T08:37:20Z</dcterms:created>
  <dcterms:modified xsi:type="dcterms:W3CDTF">2019-11-27T08:18:27Z</dcterms:modified>
</cp:coreProperties>
</file>