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13" r:id="rId9"/>
    <p:sldId id="312" r:id="rId10"/>
    <p:sldId id="314" r:id="rId11"/>
    <p:sldId id="315" r:id="rId12"/>
    <p:sldId id="305" r:id="rId13"/>
    <p:sldId id="297" r:id="rId14"/>
    <p:sldId id="29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01/10/2019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quality and testing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4133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825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2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2500" dirty="0">
                <a:solidFill>
                  <a:schemeClr val="tx2"/>
                </a:solidFill>
              </a:rPr>
              <a:t>software quality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5400000">
            <a:off x="11196149" y="207287"/>
            <a:ext cx="249407" cy="867220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10</a:t>
            </a:fld>
            <a:r>
              <a:rPr lang="en-US" sz="1400" b="1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8206" y="539444"/>
            <a:ext cx="11029950" cy="537190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Software quality criteria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0658" y="1238865"/>
            <a:ext cx="11120285" cy="52504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GB" sz="2200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Maintainability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The effort required to locate and fix a 	defect in an operational program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Testability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The effort required to program to ensure that it performs its intendent functions.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Flexibility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The effort required to modify an operational program.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Portability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The effort required to transfer a program from one hardware and/or software environment to another</a:t>
            </a:r>
          </a:p>
          <a:p>
            <a:pPr marL="324000" lvl="1" indent="0">
              <a:buNone/>
            </a:pPr>
            <a:endParaRPr lang="en-GB" sz="2200" dirty="0">
              <a:solidFill>
                <a:srgbClr val="00206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12F5E9-4D3E-4C75-B578-AD8B25C350BA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366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5400000">
            <a:off x="11196149" y="207287"/>
            <a:ext cx="249407" cy="867220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11</a:t>
            </a:fld>
            <a:r>
              <a:rPr lang="en-US" sz="1400" b="1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8206" y="539444"/>
            <a:ext cx="11029950" cy="537190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Software quality criteria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0658" y="1283110"/>
            <a:ext cx="11120285" cy="2905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GB" sz="2200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Reusability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The extend to which parts of a software system can be reused in other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Interoperability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The effort required to couple one system with another</a:t>
            </a:r>
          </a:p>
          <a:p>
            <a:pPr marL="324000" lvl="1" indent="0">
              <a:buNone/>
            </a:pPr>
            <a:endParaRPr lang="en-GB" sz="2200" dirty="0">
              <a:solidFill>
                <a:srgbClr val="002060"/>
              </a:solidFill>
            </a:endParaRPr>
          </a:p>
          <a:p>
            <a:pPr marL="324000" lvl="1" indent="0">
              <a:buNone/>
            </a:pPr>
            <a:endParaRPr lang="en-GB" sz="2200" dirty="0">
              <a:solidFill>
                <a:srgbClr val="00206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12F5E9-4D3E-4C75-B578-AD8B25C350BA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625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5400000">
            <a:off x="11166656" y="192541"/>
            <a:ext cx="278900" cy="896717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12</a:t>
            </a:fld>
            <a:r>
              <a:rPr lang="en-US" sz="1400" b="1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09946"/>
            <a:ext cx="11029950" cy="62568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              ISO-9126 Quality Framework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2026" y="1599364"/>
            <a:ext cx="5909839" cy="442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ISO (International Organization for Standardization)</a:t>
            </a:r>
          </a:p>
          <a:p>
            <a:r>
              <a:rPr lang="en-US" altLang="en-US" sz="2200" dirty="0">
                <a:solidFill>
                  <a:srgbClr val="C00000"/>
                </a:solidFill>
              </a:rPr>
              <a:t>ISO-9126: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200" dirty="0"/>
              <a:t>The mostly influential one in the software </a:t>
            </a:r>
            <a:r>
              <a:rPr lang="en-US" altLang="en-US" sz="2200" dirty="0">
                <a:solidFill>
                  <a:srgbClr val="7030A0"/>
                </a:solidFill>
              </a:rPr>
              <a:t>engineering community today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200" dirty="0"/>
              <a:t>Provides a </a:t>
            </a:r>
            <a:r>
              <a:rPr lang="en-US" altLang="en-US" sz="2200" dirty="0">
                <a:solidFill>
                  <a:srgbClr val="7030A0"/>
                </a:solidFill>
              </a:rPr>
              <a:t>hierarchical framework for quality </a:t>
            </a:r>
            <a:r>
              <a:rPr lang="en-US" altLang="en-US" sz="2200" dirty="0"/>
              <a:t>definition, organized into quality characteristics and sub-characteristics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200" dirty="0">
                <a:solidFill>
                  <a:srgbClr val="7030A0"/>
                </a:solidFill>
              </a:rPr>
              <a:t>Six top-level quality characteristics</a:t>
            </a:r>
            <a:r>
              <a:rPr lang="en-US" altLang="en-US" sz="2200" dirty="0"/>
              <a:t>,  each associated with its own exclusive(non-overlapping) sub-characteristics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61472" y="1555119"/>
            <a:ext cx="5670176" cy="442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u="sng" dirty="0"/>
              <a:t>Quality characteristics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Functionality: </a:t>
            </a:r>
            <a:r>
              <a:rPr lang="en-US" sz="2200" dirty="0"/>
              <a:t>what is needed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Reliability: </a:t>
            </a:r>
            <a:r>
              <a:rPr lang="en-US" sz="2200" dirty="0"/>
              <a:t>functions correctly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Usability: </a:t>
            </a:r>
            <a:r>
              <a:rPr lang="en-US" sz="2200" dirty="0"/>
              <a:t>effort to use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Efficiency: </a:t>
            </a:r>
            <a:r>
              <a:rPr lang="en-US" sz="2200" dirty="0"/>
              <a:t>resource needed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Maintainability: </a:t>
            </a:r>
            <a:r>
              <a:rPr lang="en-US" sz="2200" dirty="0"/>
              <a:t>correct/improve/adapt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Portability: </a:t>
            </a:r>
            <a:r>
              <a:rPr lang="en-US" sz="2200" dirty="0"/>
              <a:t>from one environment to another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9F5ABB-CB01-494D-A17C-3722FFD6EE33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679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5400000">
            <a:off x="11046542" y="147487"/>
            <a:ext cx="353961" cy="1002891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13</a:t>
            </a:fld>
            <a:r>
              <a:rPr lang="en-US" sz="1400" b="1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2232" y="524695"/>
            <a:ext cx="11029950" cy="64042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quality expectations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7841" y="1429336"/>
            <a:ext cx="5472740" cy="4658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External/Consumer expectations</a:t>
            </a:r>
          </a:p>
          <a:p>
            <a:pPr lvl="1"/>
            <a:r>
              <a:rPr lang="en-US" sz="2200" dirty="0"/>
              <a:t>“good enough” for the PRICE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7030A0"/>
                </a:solidFill>
              </a:rPr>
              <a:t>Fit-for-use: </a:t>
            </a:r>
            <a:r>
              <a:rPr lang="en-US" sz="2200" dirty="0"/>
              <a:t>doing the “right things”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7030A0"/>
                </a:solidFill>
              </a:rPr>
              <a:t>Conformance: </a:t>
            </a:r>
            <a:r>
              <a:rPr lang="en-US" sz="2200" dirty="0"/>
              <a:t>doing the “things right”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Expectations for different software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General: </a:t>
            </a:r>
            <a:r>
              <a:rPr lang="en-US" sz="2200" dirty="0"/>
              <a:t>functionality &amp; reliability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Usability: </a:t>
            </a:r>
            <a:r>
              <a:rPr lang="en-US" sz="2200" dirty="0"/>
              <a:t>GUI/end-user/web/etc.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Safety: </a:t>
            </a:r>
            <a:r>
              <a:rPr lang="en-US" sz="2200" dirty="0"/>
              <a:t>safety-critical systems (autopilot)</a:t>
            </a:r>
          </a:p>
          <a:p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80750" y="1346875"/>
            <a:ext cx="5352490" cy="4247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Internal/Producer expectations</a:t>
            </a:r>
          </a:p>
          <a:p>
            <a:pPr lvl="1"/>
            <a:r>
              <a:rPr lang="en-US" sz="2200" dirty="0"/>
              <a:t>“good enough” for the COST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Mirror consumer side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Functionality &amp; correctness via V&amp;V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Service related: </a:t>
            </a:r>
            <a:r>
              <a:rPr lang="en-US" sz="2200" dirty="0"/>
              <a:t>maintainability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Interfacing units: </a:t>
            </a:r>
            <a:r>
              <a:rPr lang="en-US" sz="2200" dirty="0"/>
              <a:t>interoperability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3rd party: </a:t>
            </a:r>
            <a:r>
              <a:rPr lang="en-US" sz="2200" dirty="0"/>
              <a:t>modularity (outsource)</a:t>
            </a:r>
          </a:p>
          <a:p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6B4E05-D759-491A-9F04-0EC5B6DE2591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228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3"/>
            <a:ext cx="11025052" cy="266576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Software Testing And Quality Assurance – Theory and Practice - </a:t>
            </a:r>
            <a:r>
              <a:rPr lang="en-US" sz="2000" dirty="0" err="1"/>
              <a:t>Kshirasagar</a:t>
            </a:r>
            <a:r>
              <a:rPr lang="en-US" sz="2000" dirty="0"/>
              <a:t> Naik &amp; </a:t>
            </a:r>
            <a:r>
              <a:rPr lang="en-US" sz="2000" dirty="0" err="1"/>
              <a:t>Priyadarshi</a:t>
            </a:r>
            <a:r>
              <a:rPr lang="en-US" sz="2000" dirty="0"/>
              <a:t> </a:t>
            </a:r>
            <a:r>
              <a:rPr lang="en-US" sz="2000" dirty="0" err="1"/>
              <a:t>Tripathy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Software Quality Engineering: Testing, Quality Assurance and Quantifiable Improvement - Jeff Tian</a:t>
            </a:r>
            <a:endParaRPr lang="en-US" sz="2200" dirty="0"/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14</a:t>
            </a:fld>
            <a:r>
              <a:rPr lang="en-US" sz="1400" b="1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8C0018-837A-43B9-8331-EB4108BAA15D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44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5400000">
            <a:off x="11085536" y="185165"/>
            <a:ext cx="323149" cy="955710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2</a:t>
            </a:fld>
            <a:r>
              <a:rPr lang="en-US" sz="1400" b="1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7484" y="495199"/>
            <a:ext cx="11029950" cy="53719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          quality perspectives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4098" y="1209368"/>
            <a:ext cx="10652865" cy="5471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</a:rPr>
              <a:t>Subject of SQAT: People’s perspectives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External/Consumer: </a:t>
            </a:r>
            <a:r>
              <a:rPr lang="en-US" sz="2400" dirty="0"/>
              <a:t>customers and users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Internal/Producer: </a:t>
            </a:r>
            <a:r>
              <a:rPr lang="en-US" sz="2400" dirty="0"/>
              <a:t>developer, testers, and managers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Other: </a:t>
            </a:r>
            <a:r>
              <a:rPr lang="en-US" sz="2400" dirty="0"/>
              <a:t>3rd party, indirect users (email notification)</a:t>
            </a:r>
          </a:p>
          <a:p>
            <a:pPr marL="324000" lvl="1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</a:rPr>
              <a:t>Objects of SQAT: </a:t>
            </a:r>
          </a:p>
          <a:p>
            <a:pPr lvl="1"/>
            <a:r>
              <a:rPr lang="en-US" sz="2400" dirty="0"/>
              <a:t>Software products, systems, and services</a:t>
            </a:r>
          </a:p>
          <a:p>
            <a:pPr lvl="1"/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</a:rPr>
              <a:t>External View</a:t>
            </a:r>
          </a:p>
          <a:p>
            <a:pPr lvl="1"/>
            <a:r>
              <a:rPr lang="en-US" sz="2400" dirty="0"/>
              <a:t>mostly sees a software system as a black box, where one can observe its behavior but not see through inside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</a:rPr>
              <a:t>Internal View</a:t>
            </a:r>
          </a:p>
          <a:p>
            <a:pPr lvl="1"/>
            <a:r>
              <a:rPr lang="en-US" sz="2400" dirty="0"/>
              <a:t>mostly sees a software system as a white box, or more appropriately a clear box, where one can see what is inside and how it works</a:t>
            </a: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9EED1F-E740-4030-A4F1-E2B19CAB6B4A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Image result for blackbox and whitebox testing">
            <a:extLst>
              <a:ext uri="{FF2B5EF4-FFF2-40B4-BE49-F238E27FC236}">
                <a16:creationId xmlns:a16="http://schemas.microsoft.com/office/drawing/2014/main" id="{99955B74-CF0C-4127-AF25-8D920DAEE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955" y="1065877"/>
            <a:ext cx="4380271" cy="344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51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5400000">
            <a:off x="11218273" y="258906"/>
            <a:ext cx="293652" cy="778730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3</a:t>
            </a:fld>
            <a:r>
              <a:rPr lang="en-US" sz="1400" b="1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1227" y="495197"/>
            <a:ext cx="11029950" cy="59618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     Views in software quality (</a:t>
            </a:r>
            <a:r>
              <a:rPr lang="en-US" sz="2200" dirty="0" err="1">
                <a:solidFill>
                  <a:srgbClr val="0070C0"/>
                </a:solidFill>
              </a:rPr>
              <a:t>Kitchenham</a:t>
            </a:r>
            <a:r>
              <a:rPr lang="en-US" sz="2200" dirty="0">
                <a:solidFill>
                  <a:srgbClr val="0070C0"/>
                </a:solidFill>
              </a:rPr>
              <a:t> and </a:t>
            </a:r>
            <a:r>
              <a:rPr lang="en-US" sz="2200" dirty="0" err="1">
                <a:solidFill>
                  <a:srgbClr val="0070C0"/>
                </a:solidFill>
              </a:rPr>
              <a:t>Pfleeger</a:t>
            </a:r>
            <a:r>
              <a:rPr lang="en-US" dirty="0">
                <a:solidFill>
                  <a:srgbClr val="0070C0"/>
                </a:solidFill>
              </a:rPr>
              <a:t>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2559" y="1386350"/>
            <a:ext cx="11127357" cy="451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003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1.   Mystical view (misconception)</a:t>
            </a:r>
          </a:p>
          <a:p>
            <a:pPr lvl="2"/>
            <a:r>
              <a:rPr lang="en-US" sz="2200" dirty="0"/>
              <a:t>Quality is something that can be recognized through experience, but not defined in some tractable form</a:t>
            </a:r>
          </a:p>
          <a:p>
            <a:pPr lvl="2"/>
            <a:r>
              <a:rPr lang="en-US" sz="2200" dirty="0"/>
              <a:t>A good quality object stands out, and it is easily recognized</a:t>
            </a:r>
            <a:br>
              <a:rPr lang="en-US" sz="2200" dirty="0"/>
            </a:br>
            <a:endParaRPr lang="en-US" sz="2200" dirty="0"/>
          </a:p>
          <a:p>
            <a:pPr marL="24003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2.   User view</a:t>
            </a:r>
          </a:p>
          <a:p>
            <a:pPr lvl="2"/>
            <a:r>
              <a:rPr lang="en-US" sz="2200" dirty="0"/>
              <a:t>Quality concerns the extent to which a product meets user </a:t>
            </a:r>
            <a:r>
              <a:rPr lang="en-US" sz="2200" dirty="0">
                <a:solidFill>
                  <a:srgbClr val="7030A0"/>
                </a:solidFill>
              </a:rPr>
              <a:t>needs and expectations</a:t>
            </a:r>
          </a:p>
          <a:p>
            <a:pPr lvl="2"/>
            <a:r>
              <a:rPr lang="en-US" sz="2200" dirty="0"/>
              <a:t>A product is of good quality if it </a:t>
            </a:r>
            <a:r>
              <a:rPr lang="en-US" sz="2200" dirty="0">
                <a:solidFill>
                  <a:srgbClr val="7030A0"/>
                </a:solidFill>
              </a:rPr>
              <a:t>satisfies a large number of users</a:t>
            </a:r>
          </a:p>
          <a:p>
            <a:pPr lvl="2"/>
            <a:r>
              <a:rPr lang="en-US" sz="2200" dirty="0"/>
              <a:t>It is useful to </a:t>
            </a:r>
            <a:r>
              <a:rPr lang="en-US" sz="2200" dirty="0">
                <a:solidFill>
                  <a:srgbClr val="7030A0"/>
                </a:solidFill>
              </a:rPr>
              <a:t>identify the product attributes which the users consider to be important</a:t>
            </a:r>
          </a:p>
          <a:p>
            <a:pPr lvl="2"/>
            <a:r>
              <a:rPr lang="en-US" sz="2200" dirty="0"/>
              <a:t>This view may encompass many subject elements, e.g. </a:t>
            </a:r>
            <a:r>
              <a:rPr lang="en-US" sz="2200" dirty="0">
                <a:solidFill>
                  <a:srgbClr val="7030A0"/>
                </a:solidFill>
              </a:rPr>
              <a:t>usability, reliability, efficiency, etc</a:t>
            </a:r>
            <a:r>
              <a:rPr lang="en-US" sz="2200" dirty="0"/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730EB8-4383-4B82-A2BC-69306C94E755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Image result for userview of software quality">
            <a:extLst>
              <a:ext uri="{FF2B5EF4-FFF2-40B4-BE49-F238E27FC236}">
                <a16:creationId xmlns:a16="http://schemas.microsoft.com/office/drawing/2014/main" id="{C38C0B53-D03E-4FC8-8214-FD1147B2A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553" y="2481417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29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5400000">
            <a:off x="11181402" y="251532"/>
            <a:ext cx="308400" cy="808226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4</a:t>
            </a:fld>
            <a:r>
              <a:rPr lang="en-US" sz="1400" b="1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8206" y="465702"/>
            <a:ext cx="11029950" cy="56668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Views in software quality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48535" y="1407636"/>
            <a:ext cx="10533982" cy="4317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003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3.   Manufacturing view</a:t>
            </a:r>
          </a:p>
          <a:p>
            <a:pPr lvl="2"/>
            <a:r>
              <a:rPr lang="en-US" sz="2200" dirty="0"/>
              <a:t>Conformance to </a:t>
            </a:r>
            <a:r>
              <a:rPr lang="en-US" sz="2200" dirty="0">
                <a:solidFill>
                  <a:srgbClr val="7030A0"/>
                </a:solidFill>
              </a:rPr>
              <a:t>process standards/requirements</a:t>
            </a:r>
          </a:p>
          <a:p>
            <a:pPr lvl="2"/>
            <a:r>
              <a:rPr lang="en-US" sz="2200" dirty="0"/>
              <a:t>Quality is seen as </a:t>
            </a:r>
            <a:r>
              <a:rPr lang="en-US" sz="2200" dirty="0">
                <a:solidFill>
                  <a:srgbClr val="7030A0"/>
                </a:solidFill>
              </a:rPr>
              <a:t>conforming to requirements leads to consistency in products</a:t>
            </a:r>
          </a:p>
          <a:p>
            <a:pPr lvl="2"/>
            <a:r>
              <a:rPr lang="en-US" sz="2200" dirty="0"/>
              <a:t>Any </a:t>
            </a:r>
            <a:r>
              <a:rPr lang="en-US" sz="2200" dirty="0">
                <a:solidFill>
                  <a:srgbClr val="7030A0"/>
                </a:solidFill>
              </a:rPr>
              <a:t>deviation from the requirements is seen as reducing the quality </a:t>
            </a:r>
            <a:r>
              <a:rPr lang="en-US" sz="2200" dirty="0"/>
              <a:t>of the product</a:t>
            </a:r>
          </a:p>
          <a:p>
            <a:pPr lvl="2"/>
            <a:r>
              <a:rPr lang="en-US" sz="2200" dirty="0"/>
              <a:t>Products are manufactured “</a:t>
            </a:r>
            <a:r>
              <a:rPr lang="en-US" sz="2200" dirty="0">
                <a:solidFill>
                  <a:srgbClr val="7030A0"/>
                </a:solidFill>
              </a:rPr>
              <a:t>right the first time</a:t>
            </a:r>
            <a:r>
              <a:rPr lang="en-US" sz="2200" dirty="0"/>
              <a:t>” so that the cost can be reduced</a:t>
            </a:r>
            <a:br>
              <a:rPr lang="en-US" sz="2200" dirty="0"/>
            </a:br>
            <a:r>
              <a:rPr lang="en-US" sz="2200" dirty="0"/>
              <a:t>(very low changing possibility and without re-work)</a:t>
            </a:r>
          </a:p>
          <a:p>
            <a:pPr lvl="2"/>
            <a:r>
              <a:rPr lang="en-US" sz="2200" dirty="0"/>
              <a:t>Product </a:t>
            </a:r>
            <a:r>
              <a:rPr lang="en-US" sz="2200" dirty="0">
                <a:solidFill>
                  <a:srgbClr val="7030A0"/>
                </a:solidFill>
              </a:rPr>
              <a:t>quality can be incrementally improved </a:t>
            </a:r>
            <a:r>
              <a:rPr lang="en-US" sz="2200" dirty="0"/>
              <a:t>by </a:t>
            </a:r>
            <a:r>
              <a:rPr lang="en-US" sz="2200" dirty="0">
                <a:solidFill>
                  <a:srgbClr val="7030A0"/>
                </a:solidFill>
              </a:rPr>
              <a:t>improving the process</a:t>
            </a:r>
          </a:p>
          <a:p>
            <a:pPr lvl="2"/>
            <a:r>
              <a:rPr lang="en-US" sz="2200" dirty="0"/>
              <a:t>The CMM and ISO 9001 models are based on the manufacturing view</a:t>
            </a:r>
          </a:p>
          <a:p>
            <a:endParaRPr 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94705B-8CEC-4233-8D1D-BA000903BFFE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Image result for manufacturing view  of software quality">
            <a:extLst>
              <a:ext uri="{FF2B5EF4-FFF2-40B4-BE49-F238E27FC236}">
                <a16:creationId xmlns:a16="http://schemas.microsoft.com/office/drawing/2014/main" id="{32F6988D-243D-4E28-982A-2B198E5E8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050" y="88859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74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5400000">
            <a:off x="11225649" y="251534"/>
            <a:ext cx="205158" cy="763981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5</a:t>
            </a:fld>
            <a:r>
              <a:rPr lang="en-US" sz="1400" b="1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987" y="509947"/>
            <a:ext cx="11029950" cy="55193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        Views in software quality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3064" y="1363392"/>
            <a:ext cx="11127357" cy="3914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003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4.   Product view</a:t>
            </a:r>
            <a:endParaRPr lang="en-US" sz="2200" dirty="0"/>
          </a:p>
          <a:p>
            <a:pPr lvl="2"/>
            <a:r>
              <a:rPr lang="en-US" sz="2200" dirty="0"/>
              <a:t>If a product is manufactured with good internal properties, then it will have good external properties</a:t>
            </a:r>
          </a:p>
          <a:p>
            <a:pPr marL="4572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5.   Value-based view</a:t>
            </a:r>
            <a:endParaRPr lang="en-US" sz="2200" dirty="0"/>
          </a:p>
          <a:p>
            <a:pPr lvl="2"/>
            <a:r>
              <a:rPr lang="en-US" sz="2200" dirty="0"/>
              <a:t>Customers’ willingness to pay for a software</a:t>
            </a:r>
          </a:p>
          <a:p>
            <a:pPr lvl="2"/>
            <a:r>
              <a:rPr lang="en-US" sz="2200" dirty="0"/>
              <a:t>Value-based view represents the merger of two concepts: </a:t>
            </a:r>
            <a:r>
              <a:rPr lang="en-US" sz="2200" dirty="0">
                <a:solidFill>
                  <a:srgbClr val="7030A0"/>
                </a:solidFill>
              </a:rPr>
              <a:t>excellence and worth</a:t>
            </a:r>
          </a:p>
          <a:p>
            <a:pPr lvl="2"/>
            <a:r>
              <a:rPr lang="en-US" sz="2200" dirty="0"/>
              <a:t>Quality is a measure of excellence, and value is a measure of worth</a:t>
            </a:r>
          </a:p>
          <a:p>
            <a:pPr lvl="2"/>
            <a:r>
              <a:rPr lang="en-US" sz="2200" dirty="0"/>
              <a:t>The value-based view makes a </a:t>
            </a:r>
            <a:r>
              <a:rPr lang="en-US" sz="2200" dirty="0">
                <a:solidFill>
                  <a:srgbClr val="7030A0"/>
                </a:solidFill>
              </a:rPr>
              <a:t>trade-off between cost and quality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6BE716-220D-4447-A17E-F144B2726B75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 descr="Image result for value based view of software quality">
            <a:extLst>
              <a:ext uri="{FF2B5EF4-FFF2-40B4-BE49-F238E27FC236}">
                <a16:creationId xmlns:a16="http://schemas.microsoft.com/office/drawing/2014/main" id="{89B4A9A3-B122-4509-BF6A-FA0CB614F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889" y="456324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9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5400000">
            <a:off x="11203526" y="273655"/>
            <a:ext cx="308397" cy="763981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6</a:t>
            </a:fld>
            <a:r>
              <a:rPr lang="en-US" sz="1400" b="1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3239" y="509947"/>
            <a:ext cx="11029950" cy="59618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            Why measure quality?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0044" y="1319146"/>
            <a:ext cx="11127357" cy="442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Measurement allows us to have a </a:t>
            </a:r>
            <a:r>
              <a:rPr lang="en-US" sz="2200" dirty="0">
                <a:solidFill>
                  <a:srgbClr val="7030A0"/>
                </a:solidFill>
              </a:rPr>
              <a:t>quantitative</a:t>
            </a:r>
            <a:r>
              <a:rPr lang="en-US" sz="2200" dirty="0"/>
              <a:t> view of the </a:t>
            </a:r>
            <a:r>
              <a:rPr lang="en-US" sz="2200" dirty="0">
                <a:solidFill>
                  <a:srgbClr val="0070C0"/>
                </a:solidFill>
              </a:rPr>
              <a:t>quality concept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What are the reasons for developing a quantitative view of quality?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Baseline: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Measurement allows us to establish baselines for qualities to achieve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Quality improvement based on cost: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Organizations make continuous improvements in their process models and an improvement has a cost associated with it. Measurement is key to process improvement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Know the present level for future planning: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The needs for improvements can be investigated after performing measurements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250581-89D9-4732-9D0B-6A22861A72B3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09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5400000">
            <a:off x="11159279" y="244159"/>
            <a:ext cx="337897" cy="793478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7</a:t>
            </a:fld>
            <a:r>
              <a:rPr lang="en-US" sz="1400" b="1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24695"/>
            <a:ext cx="11029950" cy="55193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      </a:t>
            </a:r>
            <a:r>
              <a:rPr lang="en-GB" dirty="0">
                <a:solidFill>
                  <a:srgbClr val="0070C0"/>
                </a:solidFill>
              </a:rPr>
              <a:t>Software quality Factor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2611" y="2041818"/>
            <a:ext cx="8901828" cy="442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u="sng" dirty="0">
                <a:solidFill>
                  <a:srgbClr val="C00000"/>
                </a:solidFill>
              </a:rPr>
              <a:t>Quality Factors</a:t>
            </a:r>
          </a:p>
          <a:p>
            <a:r>
              <a:rPr lang="en-US" sz="2200" dirty="0"/>
              <a:t>A quality factor represents the behavioral characteristic of a system</a:t>
            </a:r>
          </a:p>
          <a:p>
            <a:r>
              <a:rPr lang="en-US" sz="2200" dirty="0"/>
              <a:t>Examples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Correctness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Reliability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Efficiency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Testability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Portability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9EF0A5-4967-4712-BF3C-8D7B3EE1F56F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A66F80-AA1E-456A-A5B9-083672AA420B}"/>
              </a:ext>
            </a:extLst>
          </p:cNvPr>
          <p:cNvSpPr txBox="1">
            <a:spLocks/>
          </p:cNvSpPr>
          <p:nvPr/>
        </p:nvSpPr>
        <p:spPr>
          <a:xfrm>
            <a:off x="681075" y="1292641"/>
            <a:ext cx="10652865" cy="845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2200" dirty="0"/>
              <a:t>Software Quality in terms of quality factors and quality criteria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0070C0"/>
                </a:solidFill>
              </a:rPr>
              <a:t>McCall’s Quality Factors and Criteria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418984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5400000">
            <a:off x="11196149" y="207287"/>
            <a:ext cx="249407" cy="867220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8</a:t>
            </a:fld>
            <a:r>
              <a:rPr lang="en-US" sz="1400" b="1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8206" y="539444"/>
            <a:ext cx="11029950" cy="537190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Software quality factor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0658" y="1238865"/>
            <a:ext cx="11120285" cy="52504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Correctness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The extend to which a program satisfies its specifications and fulfils the user’s objectives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Reliability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The extend to which a program can be expected to perform its intendent functions with required precession.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Efficiency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The amount of computing resources and code required by program to perform a function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Integrity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The extend to which access to a software or data by unauthorized persons can be controlled.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Usability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The effort required to learn, operate, prepare input, and interpret output of a program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12F5E9-4D3E-4C75-B578-AD8B25C350BA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929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5400000">
            <a:off x="11024418" y="95868"/>
            <a:ext cx="324466" cy="1076632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9</a:t>
            </a:fld>
            <a:r>
              <a:rPr lang="en-US" sz="1400" b="1" dirty="0"/>
              <a:t>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43896" y="1474840"/>
            <a:ext cx="10879393" cy="3229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u="sng" dirty="0">
                <a:solidFill>
                  <a:srgbClr val="C00000"/>
                </a:solidFill>
              </a:rPr>
              <a:t>Software Quality Criteria</a:t>
            </a:r>
          </a:p>
          <a:p>
            <a:r>
              <a:rPr lang="en-US" sz="2200" dirty="0"/>
              <a:t>A quality criterion is an attribute of a quality factor that is related to software development</a:t>
            </a:r>
          </a:p>
          <a:p>
            <a:r>
              <a:rPr lang="en-US" sz="2200" dirty="0"/>
              <a:t>Example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/>
              <a:t>Modularity, testability, maintainability, reusability</a:t>
            </a:r>
            <a:endParaRPr lang="en-US" sz="2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C00000"/>
                </a:solidFill>
              </a:rPr>
              <a:t>Modularity</a:t>
            </a:r>
            <a:r>
              <a:rPr lang="en-US" sz="2200" dirty="0"/>
              <a:t> is an attribute of the architecture of a software system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A highly modular software allows designers to put cohesive components in one module, thereby increasing the maintainability of the system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9EF0A5-4967-4712-BF3C-8D7B3EE1F56F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57E667-F1AC-422A-9680-CE40CB031CC1}"/>
              </a:ext>
            </a:extLst>
          </p:cNvPr>
          <p:cNvSpPr txBox="1">
            <a:spLocks/>
          </p:cNvSpPr>
          <p:nvPr/>
        </p:nvSpPr>
        <p:spPr>
          <a:xfrm>
            <a:off x="0" y="524695"/>
            <a:ext cx="11029950" cy="5519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rgbClr val="0070C0"/>
                </a:solidFill>
              </a:rPr>
              <a:t>      </a:t>
            </a:r>
            <a:r>
              <a:rPr lang="en-GB" dirty="0">
                <a:solidFill>
                  <a:srgbClr val="0070C0"/>
                </a:solidFill>
              </a:rPr>
              <a:t>Software quality criteria</a:t>
            </a:r>
          </a:p>
        </p:txBody>
      </p:sp>
    </p:spTree>
    <p:extLst>
      <p:ext uri="{BB962C8B-B14F-4D97-AF65-F5344CB8AC3E}">
        <p14:creationId xmlns:p14="http://schemas.microsoft.com/office/powerpoint/2010/main" val="25329158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901</Words>
  <Application>Microsoft Office PowerPoint</Application>
  <PresentationFormat>Widescreen</PresentationFormat>
  <Paragraphs>159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Courier New</vt:lpstr>
      <vt:lpstr>Gill Sans MT</vt:lpstr>
      <vt:lpstr>Wingdings</vt:lpstr>
      <vt:lpstr>Wingdings 2</vt:lpstr>
      <vt:lpstr>Dividend</vt:lpstr>
      <vt:lpstr>PowerPoint Presentation</vt:lpstr>
      <vt:lpstr>          quality perspectives</vt:lpstr>
      <vt:lpstr>     Views in software quality (Kitchenham and Pfleeger)</vt:lpstr>
      <vt:lpstr>Views in software quality</vt:lpstr>
      <vt:lpstr>        Views in software quality</vt:lpstr>
      <vt:lpstr>            Why measure quality?</vt:lpstr>
      <vt:lpstr>      Software quality Factor</vt:lpstr>
      <vt:lpstr>Software quality factor</vt:lpstr>
      <vt:lpstr>PowerPoint Presentation</vt:lpstr>
      <vt:lpstr>Software quality criteria</vt:lpstr>
      <vt:lpstr>Software quality criteria</vt:lpstr>
      <vt:lpstr>              ISO-9126 Quality Framework</vt:lpstr>
      <vt:lpstr>quality expectations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SQAT - Ch.02 - Software Quality</dc:title>
  <dc:subject>Software Quality and Testing</dc:subject>
  <dc:creator>M. Mahmudul Hasan</dc:creator>
  <cp:lastModifiedBy> </cp:lastModifiedBy>
  <cp:revision>89</cp:revision>
  <dcterms:created xsi:type="dcterms:W3CDTF">2019-09-22T04:52:04Z</dcterms:created>
  <dcterms:modified xsi:type="dcterms:W3CDTF">2019-10-01T07:06:13Z</dcterms:modified>
</cp:coreProperties>
</file>