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maturity models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TMM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099" y="2021319"/>
            <a:ext cx="10952843" cy="3022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1: INITIAL</a:t>
            </a:r>
          </a:p>
          <a:p>
            <a:pPr lvl="1"/>
            <a:r>
              <a:rPr lang="en-US" altLang="en-US" sz="2200" dirty="0"/>
              <a:t>There are </a:t>
            </a:r>
            <a:r>
              <a:rPr lang="en-US" altLang="en-US" sz="2200" dirty="0">
                <a:solidFill>
                  <a:srgbClr val="7030A0"/>
                </a:solidFill>
              </a:rPr>
              <a:t>no maturity goals </a:t>
            </a:r>
            <a:r>
              <a:rPr lang="en-US" altLang="en-US" sz="2200" dirty="0"/>
              <a:t>to be met at this level, </a:t>
            </a:r>
            <a:r>
              <a:rPr lang="en-US" altLang="en-US" sz="2200" dirty="0">
                <a:solidFill>
                  <a:srgbClr val="7030A0"/>
                </a:solidFill>
              </a:rPr>
              <a:t>testing begins after code is written</a:t>
            </a:r>
          </a:p>
          <a:p>
            <a:pPr lvl="1"/>
            <a:r>
              <a:rPr lang="en-US" altLang="en-US" sz="2200" dirty="0"/>
              <a:t>An organization performs testing to </a:t>
            </a:r>
            <a:r>
              <a:rPr lang="en-US" altLang="en-US" sz="2200" dirty="0">
                <a:solidFill>
                  <a:srgbClr val="7030A0"/>
                </a:solidFill>
              </a:rPr>
              <a:t>demonstrate that the system works</a:t>
            </a:r>
          </a:p>
          <a:p>
            <a:pPr lvl="1"/>
            <a:r>
              <a:rPr lang="en-US" altLang="en-US" sz="2200" dirty="0"/>
              <a:t>Test cases are designed and executed in an </a:t>
            </a:r>
            <a:r>
              <a:rPr lang="en-US" altLang="en-US" sz="2200" dirty="0">
                <a:solidFill>
                  <a:srgbClr val="7030A0"/>
                </a:solidFill>
              </a:rPr>
              <a:t>ad hoc manner</a:t>
            </a:r>
          </a:p>
          <a:p>
            <a:pPr lvl="1"/>
            <a:r>
              <a:rPr lang="en-US" altLang="en-US" sz="2200" dirty="0"/>
              <a:t>No serious effort is made to track the progress of testing, </a:t>
            </a:r>
            <a:r>
              <a:rPr lang="en-US" altLang="en-US" sz="2200" dirty="0">
                <a:solidFill>
                  <a:srgbClr val="7030A0"/>
                </a:solidFill>
              </a:rPr>
              <a:t>testing is not viewed as a critical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F3D728-518B-4E24-81AA-FCF9EF4EA794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9696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TMM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099" y="2021319"/>
            <a:ext cx="10952843" cy="458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2 : PHASE DEFINITION</a:t>
            </a:r>
          </a:p>
          <a:p>
            <a:pPr lvl="1"/>
            <a:r>
              <a:rPr lang="en-US" altLang="en-US" sz="2200" dirty="0"/>
              <a:t>Develop </a:t>
            </a:r>
            <a:r>
              <a:rPr lang="en-US" altLang="en-US" sz="2200" dirty="0">
                <a:solidFill>
                  <a:srgbClr val="7030A0"/>
                </a:solidFill>
              </a:rPr>
              <a:t>testing and debugging goals</a:t>
            </a:r>
          </a:p>
          <a:p>
            <a:pPr lvl="1"/>
            <a:r>
              <a:rPr lang="en-US" altLang="en-US" sz="2200" dirty="0"/>
              <a:t>Initiate a test planning process: Identify test objectives, Analyze risks, Devise strategies, Develop test specifications, Allocate resources</a:t>
            </a:r>
          </a:p>
          <a:p>
            <a:pPr lvl="1"/>
            <a:r>
              <a:rPr lang="en-US" altLang="en-US" sz="2200" dirty="0"/>
              <a:t>Institutionalize basic testing techniques and methods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3 – INTEGRATION</a:t>
            </a:r>
          </a:p>
          <a:p>
            <a:pPr lvl="1"/>
            <a:r>
              <a:rPr lang="en-US" altLang="en-US" sz="2200" dirty="0"/>
              <a:t>Establish a software </a:t>
            </a:r>
            <a:r>
              <a:rPr lang="en-US" altLang="en-US" sz="2200" dirty="0">
                <a:solidFill>
                  <a:srgbClr val="7030A0"/>
                </a:solidFill>
              </a:rPr>
              <a:t>test group</a:t>
            </a:r>
          </a:p>
          <a:p>
            <a:pPr lvl="1"/>
            <a:r>
              <a:rPr lang="en-US" altLang="en-US" sz="2200" dirty="0"/>
              <a:t>Establish a technical </a:t>
            </a:r>
            <a:r>
              <a:rPr lang="en-US" altLang="en-US" sz="2200" dirty="0">
                <a:solidFill>
                  <a:srgbClr val="7030A0"/>
                </a:solidFill>
              </a:rPr>
              <a:t>training program</a:t>
            </a:r>
          </a:p>
          <a:p>
            <a:pPr lvl="1"/>
            <a:r>
              <a:rPr lang="en-US" altLang="en-US" sz="2200" dirty="0"/>
              <a:t>Integrate testing into the </a:t>
            </a:r>
            <a:r>
              <a:rPr lang="en-US" altLang="en-US" sz="2200" dirty="0">
                <a:solidFill>
                  <a:srgbClr val="7030A0"/>
                </a:solidFill>
              </a:rPr>
              <a:t>software lifecycle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Control and monitor </a:t>
            </a:r>
            <a:r>
              <a:rPr lang="en-US" altLang="en-US" sz="2200" dirty="0"/>
              <a:t>the testing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AF8DB8-5516-4DF6-A3BC-26FF0254BA3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24219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TMM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464" y="2017528"/>
            <a:ext cx="10881359" cy="4294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4 – MANAGEMENT AND MEASUREMENT</a:t>
            </a:r>
          </a:p>
          <a:p>
            <a:pPr lvl="1"/>
            <a:r>
              <a:rPr lang="en-US" altLang="en-US" sz="2200" dirty="0"/>
              <a:t>Establish an </a:t>
            </a:r>
            <a:r>
              <a:rPr lang="en-US" altLang="en-US" sz="2200" dirty="0">
                <a:solidFill>
                  <a:srgbClr val="7030A0"/>
                </a:solidFill>
              </a:rPr>
              <a:t>organization-wide review program</a:t>
            </a:r>
          </a:p>
          <a:p>
            <a:pPr lvl="1"/>
            <a:r>
              <a:rPr lang="en-US" altLang="en-US" sz="2200" dirty="0"/>
              <a:t>Establish a </a:t>
            </a:r>
            <a:r>
              <a:rPr lang="en-US" altLang="en-US" sz="2200" dirty="0">
                <a:solidFill>
                  <a:srgbClr val="7030A0"/>
                </a:solidFill>
              </a:rPr>
              <a:t>test management program</a:t>
            </a:r>
          </a:p>
          <a:p>
            <a:pPr lvl="1"/>
            <a:r>
              <a:rPr lang="en-US" altLang="en-US" sz="2200" dirty="0"/>
              <a:t>Evaluate software quality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5 –OPTIMIZATION/DEFECT PREVENTION AND QUALITY CONTROL</a:t>
            </a:r>
          </a:p>
          <a:p>
            <a:pPr lvl="1"/>
            <a:r>
              <a:rPr lang="en-US" altLang="en-US" sz="2200" dirty="0"/>
              <a:t>Application of process data for defect prevention</a:t>
            </a:r>
          </a:p>
          <a:p>
            <a:pPr lvl="1"/>
            <a:r>
              <a:rPr lang="en-US" altLang="en-US" sz="2200" dirty="0"/>
              <a:t>Statistical quality control</a:t>
            </a:r>
          </a:p>
          <a:p>
            <a:pPr lvl="1"/>
            <a:r>
              <a:rPr lang="en-US" altLang="en-US" sz="2200" dirty="0"/>
              <a:t>Test process optimization</a:t>
            </a: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45864A-5FEC-4B4D-A50A-592182CE4712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6501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44531" y="214661"/>
            <a:ext cx="249407" cy="852472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729" y="480450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874" y="1178613"/>
            <a:ext cx="11090315" cy="4956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A </a:t>
            </a:r>
            <a:r>
              <a:rPr lang="en-US" altLang="en-US" sz="2200" dirty="0">
                <a:solidFill>
                  <a:srgbClr val="7030A0"/>
                </a:solidFill>
              </a:rPr>
              <a:t>process comprises a set of activities </a:t>
            </a:r>
            <a:r>
              <a:rPr lang="en-US" altLang="en-US" sz="2200" dirty="0"/>
              <a:t>that are executed to develop products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activities are in the form of methods, techniques</a:t>
            </a:r>
            <a:r>
              <a:rPr lang="en-US" altLang="en-US" sz="2200" dirty="0"/>
              <a:t>, strategies, procedures, and practices</a:t>
            </a:r>
          </a:p>
          <a:p>
            <a:pPr lvl="1"/>
            <a:r>
              <a:rPr lang="en-US" altLang="en-US" sz="2200" dirty="0"/>
              <a:t>The activities heavily </a:t>
            </a:r>
            <a:r>
              <a:rPr lang="en-US" altLang="en-US" sz="2200" dirty="0">
                <a:solidFill>
                  <a:srgbClr val="7030A0"/>
                </a:solidFill>
              </a:rPr>
              <a:t>rely on information repositories, such as documents</a:t>
            </a:r>
            <a:r>
              <a:rPr lang="en-US" altLang="en-US" sz="2200" dirty="0"/>
              <a:t>, standards, and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Different processes are driven by different goals and availability of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7030A0"/>
                </a:solidFill>
              </a:rPr>
              <a:t>It is useful to follow a defined process </a:t>
            </a:r>
            <a:r>
              <a:rPr lang="en-US" altLang="en-US" sz="2200" dirty="0"/>
              <a:t>because of the following benefits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repeated </a:t>
            </a:r>
            <a:r>
              <a:rPr lang="en-US" altLang="en-US" sz="2200" dirty="0"/>
              <a:t>in subsequent projects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evaluated by using a variety of metrics</a:t>
            </a:r>
            <a:r>
              <a:rPr lang="en-US" altLang="en-US" sz="2200" dirty="0"/>
              <a:t>, such as </a:t>
            </a:r>
            <a:r>
              <a:rPr lang="en-US" altLang="en-US" sz="2200" dirty="0">
                <a:solidFill>
                  <a:srgbClr val="7030A0"/>
                </a:solidFill>
              </a:rPr>
              <a:t>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quality</a:t>
            </a:r>
            <a:r>
              <a:rPr lang="en-US" altLang="en-US" sz="2200" dirty="0"/>
              <a:t>, and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7030A0"/>
                </a:solidFill>
              </a:rPr>
              <a:t>time </a:t>
            </a:r>
            <a:r>
              <a:rPr lang="en-US" altLang="en-US" sz="2200" dirty="0"/>
              <a:t>to deliver</a:t>
            </a:r>
          </a:p>
          <a:p>
            <a:pPr lvl="1"/>
            <a:r>
              <a:rPr lang="en-US" altLang="en-US" sz="2200" dirty="0"/>
              <a:t>Actions can be taken to </a:t>
            </a:r>
            <a:r>
              <a:rPr lang="en-US" altLang="en-US" sz="2200" dirty="0">
                <a:solidFill>
                  <a:srgbClr val="7030A0"/>
                </a:solidFill>
              </a:rPr>
              <a:t>improve the process </a:t>
            </a:r>
            <a:r>
              <a:rPr lang="en-US" altLang="en-US" sz="2200" dirty="0"/>
              <a:t>to achieve better results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C1F852-B84A-4007-821D-5B8A6D7034F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7896" y="2034021"/>
            <a:ext cx="10722912" cy="36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A software process comprises the following tasks.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Documentation</a:t>
            </a: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72B37-B817-4172-94A2-517B6AAFE78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35195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(Verification)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034020"/>
            <a:ext cx="11279504" cy="3008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To be able to </a:t>
            </a:r>
            <a:r>
              <a:rPr lang="en-US" altLang="en-US" sz="2200" dirty="0">
                <a:solidFill>
                  <a:srgbClr val="C00000"/>
                </a:solidFill>
              </a:rPr>
              <a:t>improve a defined process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organizations need to evaluate its capabilities and limitations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Capability Maturity Model (CMM) </a:t>
            </a:r>
            <a:r>
              <a:rPr lang="en-US" altLang="en-US" sz="2200" dirty="0"/>
              <a:t>allows an organization to </a:t>
            </a:r>
            <a:r>
              <a:rPr lang="en-US" altLang="en-US" sz="2200" dirty="0">
                <a:solidFill>
                  <a:srgbClr val="7030A0"/>
                </a:solidFill>
              </a:rPr>
              <a:t>evaluate its software development processes</a:t>
            </a:r>
            <a:r>
              <a:rPr lang="en-US" altLang="en-US" sz="2200" dirty="0"/>
              <a:t> and supports incremental process improvement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Test Process Improvement (TPI) </a:t>
            </a:r>
            <a:r>
              <a:rPr lang="en-US" altLang="en-US" sz="2200" dirty="0"/>
              <a:t>model 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improve the testing process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Testing Maturity Model (TMM) </a:t>
            </a:r>
            <a:r>
              <a:rPr lang="en-US" altLang="en-US" sz="2200" dirty="0"/>
              <a:t>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evaluate a testing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A905DE-98AB-44A7-AB46-D40048BD1DE0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6306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Capability Maturity Model (CMM)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034019"/>
            <a:ext cx="11279504" cy="4823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In the CMM model, the maturity level of an organization tells us to what extent an organization can </a:t>
            </a:r>
            <a:r>
              <a:rPr lang="en-US" altLang="en-US" sz="2200" dirty="0">
                <a:solidFill>
                  <a:srgbClr val="7030A0"/>
                </a:solidFill>
              </a:rPr>
              <a:t>produce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low 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high quality software</a:t>
            </a:r>
          </a:p>
          <a:p>
            <a:r>
              <a:rPr lang="en-US" altLang="en-US" sz="2200" dirty="0"/>
              <a:t>Having </a:t>
            </a:r>
            <a:r>
              <a:rPr lang="en-US" altLang="en-US" sz="2200" dirty="0">
                <a:solidFill>
                  <a:srgbClr val="7030A0"/>
                </a:solidFill>
              </a:rPr>
              <a:t>known the current maturity level</a:t>
            </a:r>
            <a:r>
              <a:rPr lang="en-US" altLang="en-US" sz="2200" dirty="0"/>
              <a:t>, an organization can work to </a:t>
            </a:r>
            <a:r>
              <a:rPr lang="en-US" altLang="en-US" sz="2200" dirty="0">
                <a:solidFill>
                  <a:srgbClr val="7030A0"/>
                </a:solidFill>
              </a:rPr>
              <a:t>reach the next higher level</a:t>
            </a:r>
          </a:p>
          <a:p>
            <a:r>
              <a:rPr lang="en-US" altLang="en-US" sz="2200" dirty="0"/>
              <a:t>There are five maturity levels in the CMM model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1: Initial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2: Repeatable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3: Defined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4: Managed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5: Optimizing</a:t>
            </a:r>
          </a:p>
          <a:p>
            <a:pPr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FE9F6C-F9D2-4C08-90CB-B0F2C2C3D651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6661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15036" y="214663"/>
            <a:ext cx="323146" cy="896717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495197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CMM Maturity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158" y="1254404"/>
            <a:ext cx="11390796" cy="5279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Initial: </a:t>
            </a:r>
            <a:r>
              <a:rPr lang="en-US" altLang="en-US" sz="2200" dirty="0"/>
              <a:t>processes are </a:t>
            </a:r>
            <a:r>
              <a:rPr lang="en-US" altLang="en-US" sz="2200" dirty="0">
                <a:solidFill>
                  <a:srgbClr val="7030A0"/>
                </a:solidFill>
              </a:rPr>
              <a:t>disorganized</a:t>
            </a:r>
            <a:r>
              <a:rPr lang="en-US" altLang="en-US" sz="2200" dirty="0"/>
              <a:t>, even chaotic. </a:t>
            </a:r>
            <a:r>
              <a:rPr lang="en-US" altLang="en-US" sz="2200" dirty="0">
                <a:solidFill>
                  <a:srgbClr val="7030A0"/>
                </a:solidFill>
              </a:rPr>
              <a:t>Success</a:t>
            </a:r>
            <a:r>
              <a:rPr lang="en-US" altLang="en-US" sz="2200" dirty="0"/>
              <a:t> is likely to depend on </a:t>
            </a:r>
            <a:r>
              <a:rPr lang="en-US" altLang="en-US" sz="2200" dirty="0">
                <a:solidFill>
                  <a:srgbClr val="7030A0"/>
                </a:solidFill>
              </a:rPr>
              <a:t>individual efforts, </a:t>
            </a:r>
            <a:r>
              <a:rPr lang="en-US" altLang="en-US" sz="2200" dirty="0"/>
              <a:t>and is </a:t>
            </a:r>
            <a:r>
              <a:rPr lang="en-US" altLang="en-US" sz="2200" dirty="0">
                <a:solidFill>
                  <a:srgbClr val="7030A0"/>
                </a:solidFill>
              </a:rPr>
              <a:t>not considered to be repeatable</a:t>
            </a:r>
            <a:r>
              <a:rPr lang="en-US" altLang="en-US" sz="2200" dirty="0"/>
              <a:t>, because processes would </a:t>
            </a:r>
            <a:r>
              <a:rPr lang="en-US" altLang="en-US" sz="2200" dirty="0">
                <a:solidFill>
                  <a:srgbClr val="7030A0"/>
                </a:solidFill>
              </a:rPr>
              <a:t>not be sufficiently defined </a:t>
            </a:r>
            <a:r>
              <a:rPr lang="en-US" altLang="en-US" sz="2200" dirty="0"/>
              <a:t>and documented to allow them to be replicated.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Repeatable: </a:t>
            </a:r>
            <a:r>
              <a:rPr lang="en-US" altLang="en-US" sz="2200" dirty="0">
                <a:solidFill>
                  <a:srgbClr val="7030A0"/>
                </a:solidFill>
              </a:rPr>
              <a:t>basic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project management techniques are established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7030A0"/>
                </a:solidFill>
              </a:rPr>
              <a:t>successes could be repeated</a:t>
            </a:r>
            <a:r>
              <a:rPr lang="en-US" altLang="en-US" sz="2200" dirty="0"/>
              <a:t>, because the requisite processes would have been made established, defined, and documented.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Defined:  </a:t>
            </a:r>
            <a:r>
              <a:rPr lang="en-US" altLang="en-US" sz="2200" dirty="0"/>
              <a:t>an organization has </a:t>
            </a:r>
            <a:r>
              <a:rPr lang="en-US" altLang="en-US" sz="2200" dirty="0">
                <a:solidFill>
                  <a:srgbClr val="7030A0"/>
                </a:solidFill>
              </a:rPr>
              <a:t>developed its own standard </a:t>
            </a:r>
            <a:r>
              <a:rPr lang="en-US" altLang="en-US" sz="2200" dirty="0"/>
              <a:t>software process through greater attention to documentation, standardization, and integration.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Managed:</a:t>
            </a:r>
            <a:r>
              <a:rPr lang="en-US" altLang="en-US" sz="2200" dirty="0"/>
              <a:t>  an organization </a:t>
            </a:r>
            <a:r>
              <a:rPr lang="en-US" altLang="en-US" sz="2200" dirty="0">
                <a:solidFill>
                  <a:srgbClr val="7030A0"/>
                </a:solidFill>
              </a:rPr>
              <a:t>monitors and controls its own processes </a:t>
            </a:r>
            <a:r>
              <a:rPr lang="en-US" altLang="en-US" sz="2200" dirty="0"/>
              <a:t>through data collection and analysis.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Optimizing:</a:t>
            </a:r>
            <a:r>
              <a:rPr lang="en-US" altLang="en-US" sz="2200" dirty="0"/>
              <a:t>  </a:t>
            </a:r>
            <a:r>
              <a:rPr lang="en-US" altLang="en-US" sz="2200" dirty="0">
                <a:solidFill>
                  <a:srgbClr val="7030A0"/>
                </a:solidFill>
              </a:rPr>
              <a:t>processes are constantly being improved through monitoring feedback </a:t>
            </a:r>
            <a:r>
              <a:rPr lang="en-US" altLang="en-US" sz="2200" dirty="0"/>
              <a:t>from current processes and introducing innovative processes to better serve the organization's particular needs.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3B886D-B330-4BE9-828B-103F5F3C2BB2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3709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process improvement (TPI)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45" y="2954594"/>
            <a:ext cx="4854268" cy="322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Identifying test goals</a:t>
            </a:r>
          </a:p>
          <a:p>
            <a:pPr lvl="1"/>
            <a:r>
              <a:rPr lang="en-US" altLang="en-US" sz="2200" dirty="0"/>
              <a:t>Preparing a test plan</a:t>
            </a:r>
          </a:p>
          <a:p>
            <a:pPr lvl="1"/>
            <a:r>
              <a:rPr lang="en-US" altLang="en-US" sz="2200" dirty="0"/>
              <a:t>Identifying different kinds of tests</a:t>
            </a:r>
          </a:p>
          <a:p>
            <a:pPr lvl="1"/>
            <a:r>
              <a:rPr lang="en-US" altLang="en-US" sz="2200" dirty="0"/>
              <a:t>Hiring test personnel</a:t>
            </a:r>
          </a:p>
          <a:p>
            <a:pPr lvl="1"/>
            <a:r>
              <a:rPr lang="en-US" altLang="en-US" sz="2200" dirty="0"/>
              <a:t>Designing test cases</a:t>
            </a:r>
          </a:p>
          <a:p>
            <a:pPr lvl="1"/>
            <a:r>
              <a:rPr lang="en-US" altLang="en-US" sz="2200" dirty="0"/>
              <a:t>Procuring test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69720" y="2696087"/>
            <a:ext cx="5626100" cy="3517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Assigning test cases to test engineers</a:t>
            </a:r>
          </a:p>
          <a:p>
            <a:pPr lvl="1"/>
            <a:r>
              <a:rPr lang="en-US" altLang="en-US" sz="2200" dirty="0"/>
              <a:t>Prioritizing test cases for execution</a:t>
            </a:r>
          </a:p>
          <a:p>
            <a:pPr lvl="1"/>
            <a:r>
              <a:rPr lang="en-US" altLang="en-US" sz="2200" dirty="0"/>
              <a:t>Organizing the execution of test cases into multiple test cycles</a:t>
            </a:r>
          </a:p>
          <a:p>
            <a:pPr lvl="1"/>
            <a:r>
              <a:rPr lang="en-US" altLang="en-US" sz="2200" dirty="0"/>
              <a:t>Executing test cases</a:t>
            </a:r>
          </a:p>
          <a:p>
            <a:pPr lvl="1"/>
            <a:r>
              <a:rPr lang="en-US" altLang="en-US" sz="2200" dirty="0"/>
              <a:t>Reporting defects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6600" y="1983219"/>
            <a:ext cx="10769600" cy="1013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A test process is a certain way of performing activities related to defect detection. </a:t>
            </a:r>
            <a:br>
              <a:rPr lang="en-US" altLang="en-US" sz="2200" dirty="0"/>
            </a:br>
            <a:r>
              <a:rPr lang="en-US" altLang="en-US" sz="2200" dirty="0"/>
              <a:t>A few such activities are as follows: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0CD66-8F88-41ED-88E0-9434775431D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3162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74027" y="229410"/>
            <a:ext cx="323149" cy="808226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480449"/>
            <a:ext cx="11029950" cy="6699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842" y="1475628"/>
            <a:ext cx="10820400" cy="4531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Why does a test process need to be improved?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Quality:  </a:t>
            </a:r>
            <a:r>
              <a:rPr lang="en-US" sz="2200" dirty="0"/>
              <a:t>a better test process should </a:t>
            </a:r>
            <a:r>
              <a:rPr lang="en-US" sz="2200" dirty="0">
                <a:solidFill>
                  <a:srgbClr val="7030A0"/>
                </a:solidFill>
              </a:rPr>
              <a:t>give more insights into the quality characteristics </a:t>
            </a:r>
            <a:r>
              <a:rPr lang="en-US" sz="2200" dirty="0"/>
              <a:t>of a system being tested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Lead Time: </a:t>
            </a:r>
            <a:r>
              <a:rPr lang="en-US" sz="2200" dirty="0"/>
              <a:t>a better test process saves testing time, and thereby gives more time to other areas of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Cost:  </a:t>
            </a:r>
            <a:r>
              <a:rPr lang="en-US" sz="2200" dirty="0"/>
              <a:t>a better test process is expected to be carried out with a lower cost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How to improve a test process?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1: Determine an area for improvement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2: Evaluate the current state of the test process (baseline- quality, time, cost)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3: Identify the next desired state and the means to achieve it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4: Implement the necessary changes to the process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F597DA-6272-4E9C-ADFB-F9A23ED9BE4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26190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51905" y="222036"/>
            <a:ext cx="264155" cy="88196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09" y="465701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Testing Maturity Model (TMM)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873" y="1283110"/>
            <a:ext cx="11346837" cy="52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Similar to the concept of evaluating and improving software development processes, there is a need for a framework to </a:t>
            </a:r>
            <a:r>
              <a:rPr lang="en-US" altLang="en-US" sz="2200" dirty="0">
                <a:solidFill>
                  <a:srgbClr val="0070C0"/>
                </a:solidFill>
              </a:rPr>
              <a:t>assess and improve  testing processes</a:t>
            </a:r>
          </a:p>
          <a:p>
            <a:r>
              <a:rPr lang="en-US" altLang="en-US" sz="2200" dirty="0"/>
              <a:t>Continuous improvement of testing processes is an ideal goal of organizations</a:t>
            </a:r>
          </a:p>
          <a:p>
            <a:r>
              <a:rPr lang="en-US" altLang="en-US" sz="2200" dirty="0"/>
              <a:t>Evaluation plays a key role in process improvement</a:t>
            </a:r>
          </a:p>
          <a:p>
            <a:r>
              <a:rPr lang="en-US" altLang="en-US" sz="2200" dirty="0"/>
              <a:t>TMM pioneered by Ilene </a:t>
            </a:r>
            <a:r>
              <a:rPr lang="en-US" altLang="en-US" sz="2200" dirty="0" err="1"/>
              <a:t>Burnstein</a:t>
            </a:r>
            <a:r>
              <a:rPr lang="en-US" altLang="en-US" sz="2200" dirty="0"/>
              <a:t> to help organizations evaluate and improve their testing processes</a:t>
            </a:r>
          </a:p>
          <a:p>
            <a:r>
              <a:rPr lang="en-US" altLang="en-US" sz="2200" dirty="0"/>
              <a:t>The TMM framework describes an </a:t>
            </a:r>
            <a:r>
              <a:rPr lang="en-US" altLang="en-US" sz="2200" dirty="0">
                <a:solidFill>
                  <a:srgbClr val="7030A0"/>
                </a:solidFill>
              </a:rPr>
              <a:t>evolutionary</a:t>
            </a:r>
            <a:r>
              <a:rPr lang="en-US" altLang="en-US" sz="2200" dirty="0"/>
              <a:t> path of test process </a:t>
            </a:r>
            <a:r>
              <a:rPr lang="en-US" altLang="en-US" sz="2200" dirty="0">
                <a:solidFill>
                  <a:srgbClr val="0070C0"/>
                </a:solidFill>
              </a:rPr>
              <a:t>maturity in five levels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Each level is characterized by the concepts of 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Supporting 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Activities, Tasks, and Responsibilities (ATRs) -  views from manager, developer, tester, customer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2FE311-7192-47C1-9882-8D6179061B3B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4034909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1004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Software process</vt:lpstr>
      <vt:lpstr>Software process</vt:lpstr>
      <vt:lpstr>Process improvement (Verification)</vt:lpstr>
      <vt:lpstr>Capability Maturity Model (CMM)</vt:lpstr>
      <vt:lpstr>CMM Maturity levels</vt:lpstr>
      <vt:lpstr>Test process improvement (TPI)</vt:lpstr>
      <vt:lpstr>Test process improvement (TPI)</vt:lpstr>
      <vt:lpstr>Testing Maturity Model (TMM)</vt:lpstr>
      <vt:lpstr>TMM levels</vt:lpstr>
      <vt:lpstr>TMM levels</vt:lpstr>
      <vt:lpstr>TMM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Ch.03 - Maturity Models</dc:title>
  <dc:subject>Software Quality and Testing</dc:subject>
  <dc:creator>M. Mahmudul Hasan</dc:creator>
  <cp:lastModifiedBy> </cp:lastModifiedBy>
  <cp:revision>91</cp:revision>
  <dcterms:created xsi:type="dcterms:W3CDTF">2019-09-22T04:52:04Z</dcterms:created>
  <dcterms:modified xsi:type="dcterms:W3CDTF">2019-10-10T04:07:28Z</dcterms:modified>
</cp:coreProperties>
</file>