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9"/>
  </p:notesMasterIdLst>
  <p:sldIdLst>
    <p:sldId id="256" r:id="rId2"/>
    <p:sldId id="298" r:id="rId3"/>
    <p:sldId id="300" r:id="rId4"/>
    <p:sldId id="299" r:id="rId5"/>
    <p:sldId id="301" r:id="rId6"/>
    <p:sldId id="302" r:id="rId7"/>
    <p:sldId id="303" r:id="rId8"/>
    <p:sldId id="304" r:id="rId9"/>
    <p:sldId id="308" r:id="rId10"/>
    <p:sldId id="305" r:id="rId11"/>
    <p:sldId id="306" r:id="rId12"/>
    <p:sldId id="307" r:id="rId13"/>
    <p:sldId id="310" r:id="rId14"/>
    <p:sldId id="309" r:id="rId15"/>
    <p:sldId id="312" r:id="rId16"/>
    <p:sldId id="311" r:id="rId17"/>
    <p:sldId id="29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15/10/2019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10/15/2019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10/15/2019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10/15/2019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10/15/2019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10/15/2019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10/15/2019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10/15/2019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10/15/2019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10/15/2019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10/15/2019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quality and testing</a:t>
            </a:r>
          </a:p>
          <a:p>
            <a:pPr marL="0" indent="0" algn="ctr">
              <a:buFont typeface="Wingdings 2" panose="05020102010507070707" pitchFamily="18" charset="2"/>
              <a:buNone/>
            </a:pPr>
            <a:r>
              <a:rPr lang="en-US" sz="2400" cap="all" dirty="0">
                <a:solidFill>
                  <a:srgbClr val="FFFFFF"/>
                </a:solidFill>
              </a:rPr>
              <a:t>CSC 4133</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825850"/>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4</a:t>
            </a:r>
            <a:br>
              <a:rPr lang="en-US" sz="3000" dirty="0">
                <a:solidFill>
                  <a:srgbClr val="C00000"/>
                </a:solidFill>
              </a:rPr>
            </a:br>
            <a:br>
              <a:rPr lang="en-US" sz="3000" dirty="0">
                <a:solidFill>
                  <a:schemeClr val="tx2"/>
                </a:solidFill>
              </a:rPr>
            </a:br>
            <a:r>
              <a:rPr lang="en-US" sz="2500" dirty="0">
                <a:solidFill>
                  <a:schemeClr val="tx2"/>
                </a:solidFill>
              </a:rPr>
              <a:t>quality assurance and engineering</a:t>
            </a:r>
            <a:endParaRPr lang="en-US" sz="3000" dirty="0">
              <a:solidFill>
                <a:srgbClr val="0070C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436205"/>
            <a:ext cx="11029950" cy="565150"/>
          </a:xfrm>
        </p:spPr>
        <p:txBody>
          <a:bodyPr/>
          <a:lstStyle/>
          <a:p>
            <a:pPr algn="ctr"/>
            <a:r>
              <a:rPr lang="en-US" dirty="0">
                <a:solidFill>
                  <a:srgbClr val="0070C0"/>
                </a:solidFill>
              </a:rPr>
              <a:t>QA Activities: Mapping from </a:t>
            </a:r>
            <a:r>
              <a:rPr lang="en-US" b="1" dirty="0">
                <a:solidFill>
                  <a:srgbClr val="0070C0"/>
                </a:solidFill>
              </a:rPr>
              <a:t>DC</a:t>
            </a:r>
            <a:r>
              <a:rPr lang="en-US" dirty="0">
                <a:solidFill>
                  <a:srgbClr val="0070C0"/>
                </a:solidFill>
              </a:rPr>
              <a:t> </a:t>
            </a:r>
            <a:r>
              <a:rPr lang="en-US" b="1" dirty="0">
                <a:solidFill>
                  <a:srgbClr val="0070C0"/>
                </a:solidFill>
              </a:rPr>
              <a:t>view</a:t>
            </a:r>
            <a:r>
              <a:rPr lang="en-US" dirty="0">
                <a:solidFill>
                  <a:srgbClr val="0070C0"/>
                </a:solidFill>
              </a:rPr>
              <a:t> to </a:t>
            </a:r>
            <a:r>
              <a:rPr lang="en-US" b="1" dirty="0">
                <a:solidFill>
                  <a:srgbClr val="0070C0"/>
                </a:solidFill>
              </a:rPr>
              <a:t>V&amp;V</a:t>
            </a:r>
            <a:r>
              <a:rPr lang="en-US" dirty="0">
                <a:solidFill>
                  <a:srgbClr val="0070C0"/>
                </a:solidFill>
              </a:rPr>
              <a:t> </a:t>
            </a:r>
            <a:r>
              <a:rPr lang="en-US" b="1" dirty="0">
                <a:solidFill>
                  <a:srgbClr val="0070C0"/>
                </a:solidFill>
              </a:rPr>
              <a:t>view</a:t>
            </a:r>
            <a:endParaRPr lang="en-GB" dirty="0">
              <a:solidFill>
                <a:srgbClr val="0070C0"/>
              </a:solidFill>
            </a:endParaRPr>
          </a:p>
        </p:txBody>
      </p:sp>
      <p:graphicFrame>
        <p:nvGraphicFramePr>
          <p:cNvPr id="6" name="Content Placeholder 4"/>
          <p:cNvGraphicFramePr>
            <a:graphicFrameLocks/>
          </p:cNvGraphicFramePr>
          <p:nvPr>
            <p:extLst>
              <p:ext uri="{D42A27DB-BD31-4B8C-83A1-F6EECF244321}">
                <p14:modId xmlns:p14="http://schemas.microsoft.com/office/powerpoint/2010/main" val="550471821"/>
              </p:ext>
            </p:extLst>
          </p:nvPr>
        </p:nvGraphicFramePr>
        <p:xfrm>
          <a:off x="457200" y="1005840"/>
          <a:ext cx="11385756" cy="5852160"/>
        </p:xfrm>
        <a:graphic>
          <a:graphicData uri="http://schemas.openxmlformats.org/drawingml/2006/table">
            <a:tbl>
              <a:tblPr firstRow="1" bandRow="1">
                <a:tableStyleId>{5C22544A-7EE6-4342-B048-85BDC9FD1C3A}</a:tableStyleId>
              </a:tblPr>
              <a:tblGrid>
                <a:gridCol w="2457898">
                  <a:extLst>
                    <a:ext uri="{9D8B030D-6E8A-4147-A177-3AD203B41FA5}">
                      <a16:colId xmlns:a16="http://schemas.microsoft.com/office/drawing/2014/main" val="20000"/>
                    </a:ext>
                  </a:extLst>
                </a:gridCol>
                <a:gridCol w="4388269">
                  <a:extLst>
                    <a:ext uri="{9D8B030D-6E8A-4147-A177-3AD203B41FA5}">
                      <a16:colId xmlns:a16="http://schemas.microsoft.com/office/drawing/2014/main" val="20001"/>
                    </a:ext>
                  </a:extLst>
                </a:gridCol>
                <a:gridCol w="4539589">
                  <a:extLst>
                    <a:ext uri="{9D8B030D-6E8A-4147-A177-3AD203B41FA5}">
                      <a16:colId xmlns:a16="http://schemas.microsoft.com/office/drawing/2014/main" val="20002"/>
                    </a:ext>
                  </a:extLst>
                </a:gridCol>
              </a:tblGrid>
              <a:tr h="475681">
                <a:tc>
                  <a:txBody>
                    <a:bodyPr/>
                    <a:lstStyle/>
                    <a:p>
                      <a:r>
                        <a:rPr lang="en-US" sz="2000" dirty="0">
                          <a:solidFill>
                            <a:srgbClr val="0000FF"/>
                          </a:solidFill>
                        </a:rPr>
                        <a:t>DC (defect-centered)</a:t>
                      </a:r>
                      <a:r>
                        <a:rPr lang="en-US" sz="2000" baseline="0" dirty="0">
                          <a:solidFill>
                            <a:srgbClr val="0000FF"/>
                          </a:solidFill>
                        </a:rPr>
                        <a:t> </a:t>
                      </a:r>
                      <a:r>
                        <a:rPr lang="en-US" sz="2000" dirty="0">
                          <a:solidFill>
                            <a:srgbClr val="0000FF"/>
                          </a:solidFill>
                        </a:rPr>
                        <a:t>view</a:t>
                      </a:r>
                    </a:p>
                  </a:txBody>
                  <a:tcPr>
                    <a:solidFill>
                      <a:schemeClr val="accent3">
                        <a:lumMod val="40000"/>
                        <a:lumOff val="60000"/>
                      </a:schemeClr>
                    </a:solidFill>
                  </a:tcPr>
                </a:tc>
                <a:tc>
                  <a:txBody>
                    <a:bodyPr/>
                    <a:lstStyle/>
                    <a:p>
                      <a:r>
                        <a:rPr lang="en-US" sz="2000" dirty="0">
                          <a:solidFill>
                            <a:srgbClr val="0000FF"/>
                          </a:solidFill>
                        </a:rPr>
                        <a:t>QA activity</a:t>
                      </a:r>
                    </a:p>
                  </a:txBody>
                  <a:tcPr>
                    <a:solidFill>
                      <a:schemeClr val="accent3">
                        <a:lumMod val="40000"/>
                        <a:lumOff val="60000"/>
                      </a:schemeClr>
                    </a:solidFill>
                  </a:tcPr>
                </a:tc>
                <a:tc>
                  <a:txBody>
                    <a:bodyPr/>
                    <a:lstStyle/>
                    <a:p>
                      <a:r>
                        <a:rPr lang="en-US" sz="2000" dirty="0">
                          <a:solidFill>
                            <a:srgbClr val="0000FF"/>
                          </a:solidFill>
                        </a:rPr>
                        <a:t>Validation(external</a:t>
                      </a:r>
                      <a:r>
                        <a:rPr lang="en-US" sz="2000" baseline="0" dirty="0">
                          <a:solidFill>
                            <a:srgbClr val="0000FF"/>
                          </a:solidFill>
                        </a:rPr>
                        <a:t> </a:t>
                      </a:r>
                      <a:r>
                        <a:rPr lang="en-US" sz="2000" dirty="0">
                          <a:solidFill>
                            <a:srgbClr val="0000FF"/>
                          </a:solidFill>
                        </a:rPr>
                        <a:t>focus) &amp;Verification (internal focus) view</a:t>
                      </a:r>
                    </a:p>
                  </a:txBody>
                  <a:tcPr>
                    <a:solidFill>
                      <a:schemeClr val="accent3">
                        <a:lumMod val="40000"/>
                        <a:lumOff val="60000"/>
                      </a:schemeClr>
                    </a:solidFill>
                  </a:tcPr>
                </a:tc>
                <a:extLst>
                  <a:ext uri="{0D108BD9-81ED-4DB2-BD59-A6C34878D82A}">
                    <a16:rowId xmlns:a16="http://schemas.microsoft.com/office/drawing/2014/main" val="10000"/>
                  </a:ext>
                </a:extLst>
              </a:tr>
              <a:tr h="275394">
                <a:tc>
                  <a:txBody>
                    <a:bodyPr/>
                    <a:lstStyle/>
                    <a:p>
                      <a:r>
                        <a:rPr lang="en-US" sz="2000" dirty="0">
                          <a:solidFill>
                            <a:srgbClr val="C00000"/>
                          </a:solidFill>
                        </a:rPr>
                        <a:t>Defect prevention</a:t>
                      </a:r>
                    </a:p>
                  </a:txBody>
                  <a:tcPr/>
                </a:tc>
                <a:tc>
                  <a:txBody>
                    <a:bodyPr/>
                    <a:lstStyle/>
                    <a:p>
                      <a:endParaRPr lang="en-US" sz="2000" dirty="0"/>
                    </a:p>
                  </a:txBody>
                  <a:tcPr/>
                </a:tc>
                <a:tc>
                  <a:txBody>
                    <a:bodyPr/>
                    <a:lstStyle/>
                    <a:p>
                      <a:r>
                        <a:rPr lang="en-US" sz="2000" dirty="0"/>
                        <a:t>Both, mostly indirectly</a:t>
                      </a:r>
                    </a:p>
                  </a:txBody>
                  <a:tcPr/>
                </a:tc>
                <a:extLst>
                  <a:ext uri="{0D108BD9-81ED-4DB2-BD59-A6C34878D82A}">
                    <a16:rowId xmlns:a16="http://schemas.microsoft.com/office/drawing/2014/main" val="10001"/>
                  </a:ext>
                </a:extLst>
              </a:tr>
              <a:tr h="275394">
                <a:tc>
                  <a:txBody>
                    <a:bodyPr/>
                    <a:lstStyle/>
                    <a:p>
                      <a:endParaRPr lang="en-US" sz="2000" dirty="0"/>
                    </a:p>
                  </a:txBody>
                  <a:tcPr/>
                </a:tc>
                <a:tc>
                  <a:txBody>
                    <a:bodyPr/>
                    <a:lstStyle/>
                    <a:p>
                      <a:r>
                        <a:rPr lang="en-US" sz="2000" dirty="0"/>
                        <a:t>Requirement</a:t>
                      </a:r>
                      <a:r>
                        <a:rPr lang="en-US" sz="2000" baseline="0" dirty="0"/>
                        <a:t>-related</a:t>
                      </a:r>
                      <a:endParaRPr lang="en-US" sz="2000" dirty="0"/>
                    </a:p>
                  </a:txBody>
                  <a:tcPr/>
                </a:tc>
                <a:tc>
                  <a:txBody>
                    <a:bodyPr/>
                    <a:lstStyle/>
                    <a:p>
                      <a:r>
                        <a:rPr lang="en-US" sz="2000" dirty="0"/>
                        <a:t>Validation, indirectly</a:t>
                      </a:r>
                    </a:p>
                  </a:txBody>
                  <a:tcPr/>
                </a:tc>
                <a:extLst>
                  <a:ext uri="{0D108BD9-81ED-4DB2-BD59-A6C34878D82A}">
                    <a16:rowId xmlns:a16="http://schemas.microsoft.com/office/drawing/2014/main" val="10002"/>
                  </a:ext>
                </a:extLst>
              </a:tr>
              <a:tr h="275394">
                <a:tc>
                  <a:txBody>
                    <a:bodyPr/>
                    <a:lstStyle/>
                    <a:p>
                      <a:endParaRPr lang="en-US" sz="2000" dirty="0"/>
                    </a:p>
                  </a:txBody>
                  <a:tcPr/>
                </a:tc>
                <a:tc>
                  <a:txBody>
                    <a:bodyPr/>
                    <a:lstStyle/>
                    <a:p>
                      <a:r>
                        <a:rPr lang="en-US" sz="2000" dirty="0"/>
                        <a:t>Other defect prevention (Project Plan)</a:t>
                      </a:r>
                    </a:p>
                  </a:txBody>
                  <a:tcPr/>
                </a:tc>
                <a:tc>
                  <a:txBody>
                    <a:bodyPr/>
                    <a:lstStyle/>
                    <a:p>
                      <a:r>
                        <a:rPr lang="en-US" sz="2000" dirty="0"/>
                        <a:t>Verification</a:t>
                      </a:r>
                      <a:r>
                        <a:rPr lang="en-US" sz="2000" baseline="0" dirty="0"/>
                        <a:t> indirectly</a:t>
                      </a:r>
                      <a:endParaRPr lang="en-US" sz="2000" dirty="0"/>
                    </a:p>
                  </a:txBody>
                  <a:tcPr/>
                </a:tc>
                <a:extLst>
                  <a:ext uri="{0D108BD9-81ED-4DB2-BD59-A6C34878D82A}">
                    <a16:rowId xmlns:a16="http://schemas.microsoft.com/office/drawing/2014/main" val="10003"/>
                  </a:ext>
                </a:extLst>
              </a:tr>
              <a:tr h="275394">
                <a:tc>
                  <a:txBody>
                    <a:bodyPr/>
                    <a:lstStyle/>
                    <a:p>
                      <a:endParaRPr lang="en-US" sz="2000" dirty="0"/>
                    </a:p>
                  </a:txBody>
                  <a:tcPr/>
                </a:tc>
                <a:tc>
                  <a:txBody>
                    <a:bodyPr/>
                    <a:lstStyle/>
                    <a:p>
                      <a:r>
                        <a:rPr lang="en-US" sz="2000" dirty="0"/>
                        <a:t>Formal specification</a:t>
                      </a:r>
                    </a:p>
                  </a:txBody>
                  <a:tcPr/>
                </a:tc>
                <a:tc>
                  <a:txBody>
                    <a:bodyPr/>
                    <a:lstStyle/>
                    <a:p>
                      <a:r>
                        <a:rPr lang="en-US" sz="2000" dirty="0"/>
                        <a:t>Validation,</a:t>
                      </a:r>
                      <a:r>
                        <a:rPr lang="en-US" sz="2000" baseline="0" dirty="0"/>
                        <a:t> indirectly</a:t>
                      </a:r>
                      <a:endParaRPr lang="en-US" sz="2000" dirty="0"/>
                    </a:p>
                  </a:txBody>
                  <a:tcPr/>
                </a:tc>
                <a:extLst>
                  <a:ext uri="{0D108BD9-81ED-4DB2-BD59-A6C34878D82A}">
                    <a16:rowId xmlns:a16="http://schemas.microsoft.com/office/drawing/2014/main" val="10004"/>
                  </a:ext>
                </a:extLst>
              </a:tr>
              <a:tr h="275394">
                <a:tc>
                  <a:txBody>
                    <a:bodyPr/>
                    <a:lstStyle/>
                    <a:p>
                      <a:r>
                        <a:rPr lang="en-US" sz="2000" dirty="0">
                          <a:solidFill>
                            <a:srgbClr val="C00000"/>
                          </a:solidFill>
                        </a:rPr>
                        <a:t>Defect </a:t>
                      </a:r>
                      <a:r>
                        <a:rPr lang="en-US" sz="2000" baseline="0" dirty="0">
                          <a:solidFill>
                            <a:srgbClr val="C00000"/>
                          </a:solidFill>
                        </a:rPr>
                        <a:t> Reduction</a:t>
                      </a:r>
                      <a:endParaRPr lang="en-US" sz="2000" dirty="0">
                        <a:solidFill>
                          <a:srgbClr val="C0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Testing type</a:t>
                      </a:r>
                    </a:p>
                  </a:txBody>
                  <a:tcPr/>
                </a:tc>
                <a:tc>
                  <a:txBody>
                    <a:bodyPr/>
                    <a:lstStyle/>
                    <a:p>
                      <a:r>
                        <a:rPr lang="en-US" sz="2000" dirty="0"/>
                        <a:t>Both, but mostly verification</a:t>
                      </a:r>
                    </a:p>
                  </a:txBody>
                  <a:tcPr/>
                </a:tc>
                <a:extLst>
                  <a:ext uri="{0D108BD9-81ED-4DB2-BD59-A6C34878D82A}">
                    <a16:rowId xmlns:a16="http://schemas.microsoft.com/office/drawing/2014/main" val="10006"/>
                  </a:ext>
                </a:extLst>
              </a:tr>
              <a:tr h="275394">
                <a:tc>
                  <a:txBody>
                    <a:bodyPr/>
                    <a:lstStyle/>
                    <a:p>
                      <a:endParaRPr lang="en-US" sz="2000" dirty="0"/>
                    </a:p>
                  </a:txBody>
                  <a:tcPr/>
                </a:tc>
                <a:tc>
                  <a:txBody>
                    <a:bodyPr/>
                    <a:lstStyle/>
                    <a:p>
                      <a:r>
                        <a:rPr lang="en-US" sz="2000" dirty="0"/>
                        <a:t>      Unit </a:t>
                      </a:r>
                    </a:p>
                  </a:txBody>
                  <a:tcPr/>
                </a:tc>
                <a:tc>
                  <a:txBody>
                    <a:bodyPr/>
                    <a:lstStyle/>
                    <a:p>
                      <a:r>
                        <a:rPr lang="en-US" sz="2000" dirty="0"/>
                        <a:t>Verification</a:t>
                      </a:r>
                    </a:p>
                  </a:txBody>
                  <a:tcPr/>
                </a:tc>
                <a:extLst>
                  <a:ext uri="{0D108BD9-81ED-4DB2-BD59-A6C34878D82A}">
                    <a16:rowId xmlns:a16="http://schemas.microsoft.com/office/drawing/2014/main" val="10007"/>
                  </a:ext>
                </a:extLst>
              </a:tr>
              <a:tr h="275394">
                <a:tc>
                  <a:txBody>
                    <a:bodyPr/>
                    <a:lstStyle/>
                    <a:p>
                      <a:endParaRPr lang="en-US" sz="2000" dirty="0"/>
                    </a:p>
                  </a:txBody>
                  <a:tcPr/>
                </a:tc>
                <a:tc>
                  <a:txBody>
                    <a:bodyPr/>
                    <a:lstStyle/>
                    <a:p>
                      <a:r>
                        <a:rPr lang="en-US" sz="2000" baseline="0" dirty="0"/>
                        <a:t>       </a:t>
                      </a:r>
                      <a:r>
                        <a:rPr lang="en-US" sz="2000" dirty="0"/>
                        <a:t>integration</a:t>
                      </a:r>
                    </a:p>
                  </a:txBody>
                  <a:tcPr/>
                </a:tc>
                <a:tc>
                  <a:txBody>
                    <a:bodyPr/>
                    <a:lstStyle/>
                    <a:p>
                      <a:r>
                        <a:rPr lang="en-US" sz="2000" dirty="0"/>
                        <a:t>Both, more verification</a:t>
                      </a:r>
                    </a:p>
                  </a:txBody>
                  <a:tcPr/>
                </a:tc>
                <a:extLst>
                  <a:ext uri="{0D108BD9-81ED-4DB2-BD59-A6C34878D82A}">
                    <a16:rowId xmlns:a16="http://schemas.microsoft.com/office/drawing/2014/main" val="10008"/>
                  </a:ext>
                </a:extLst>
              </a:tr>
              <a:tr h="275394">
                <a:tc>
                  <a:txBody>
                    <a:bodyPr/>
                    <a:lstStyle/>
                    <a:p>
                      <a:endParaRPr lang="en-US" sz="2000" dirty="0"/>
                    </a:p>
                  </a:txBody>
                  <a:tcPr/>
                </a:tc>
                <a:tc>
                  <a:txBody>
                    <a:bodyPr/>
                    <a:lstStyle/>
                    <a:p>
                      <a:r>
                        <a:rPr lang="en-US" sz="2000" dirty="0"/>
                        <a:t>       system</a:t>
                      </a:r>
                    </a:p>
                  </a:txBody>
                  <a:tcPr/>
                </a:tc>
                <a:tc>
                  <a:txBody>
                    <a:bodyPr/>
                    <a:lstStyle/>
                    <a:p>
                      <a:r>
                        <a:rPr lang="en-US" sz="2000" dirty="0"/>
                        <a:t>Both</a:t>
                      </a:r>
                    </a:p>
                  </a:txBody>
                  <a:tcPr/>
                </a:tc>
                <a:extLst>
                  <a:ext uri="{0D108BD9-81ED-4DB2-BD59-A6C34878D82A}">
                    <a16:rowId xmlns:a16="http://schemas.microsoft.com/office/drawing/2014/main" val="10009"/>
                  </a:ext>
                </a:extLst>
              </a:tr>
              <a:tr h="275394">
                <a:tc>
                  <a:txBody>
                    <a:bodyPr/>
                    <a:lstStyle/>
                    <a:p>
                      <a:endParaRPr lang="en-US" sz="2000" dirty="0"/>
                    </a:p>
                  </a:txBody>
                  <a:tcPr/>
                </a:tc>
                <a:tc>
                  <a:txBody>
                    <a:bodyPr/>
                    <a:lstStyle/>
                    <a:p>
                      <a:r>
                        <a:rPr lang="en-US" sz="2000" dirty="0"/>
                        <a:t>       acceptance</a:t>
                      </a:r>
                    </a:p>
                  </a:txBody>
                  <a:tcPr/>
                </a:tc>
                <a:tc>
                  <a:txBody>
                    <a:bodyPr/>
                    <a:lstStyle/>
                    <a:p>
                      <a:r>
                        <a:rPr lang="en-US" sz="2000" dirty="0"/>
                        <a:t>Both, more validation</a:t>
                      </a:r>
                    </a:p>
                  </a:txBody>
                  <a:tcPr/>
                </a:tc>
                <a:extLst>
                  <a:ext uri="{0D108BD9-81ED-4DB2-BD59-A6C34878D82A}">
                    <a16:rowId xmlns:a16="http://schemas.microsoft.com/office/drawing/2014/main" val="10010"/>
                  </a:ext>
                </a:extLst>
              </a:tr>
              <a:tr h="275394">
                <a:tc>
                  <a:txBody>
                    <a:bodyPr/>
                    <a:lstStyle/>
                    <a:p>
                      <a:endParaRPr lang="en-US" sz="2000" dirty="0"/>
                    </a:p>
                  </a:txBody>
                  <a:tcPr/>
                </a:tc>
                <a:tc>
                  <a:txBody>
                    <a:bodyPr/>
                    <a:lstStyle/>
                    <a:p>
                      <a:r>
                        <a:rPr lang="en-US" sz="2000" dirty="0"/>
                        <a:t>       beta</a:t>
                      </a:r>
                    </a:p>
                  </a:txBody>
                  <a:tcPr/>
                </a:tc>
                <a:tc>
                  <a:txBody>
                    <a:bodyPr/>
                    <a:lstStyle/>
                    <a:p>
                      <a:r>
                        <a:rPr lang="en-US" sz="2000" dirty="0"/>
                        <a:t>Validation</a:t>
                      </a:r>
                    </a:p>
                  </a:txBody>
                  <a:tcPr/>
                </a:tc>
                <a:extLst>
                  <a:ext uri="{0D108BD9-81ED-4DB2-BD59-A6C34878D82A}">
                    <a16:rowId xmlns:a16="http://schemas.microsoft.com/office/drawing/2014/main" val="10011"/>
                  </a:ext>
                </a:extLst>
              </a:tr>
              <a:tr h="275394">
                <a:tc>
                  <a:txBody>
                    <a:bodyPr/>
                    <a:lstStyle/>
                    <a:p>
                      <a:r>
                        <a:rPr lang="en-US" sz="2000" dirty="0">
                          <a:solidFill>
                            <a:srgbClr val="C00000"/>
                          </a:solidFill>
                        </a:rPr>
                        <a:t>Defect Containment</a:t>
                      </a:r>
                    </a:p>
                  </a:txBody>
                  <a:tcPr/>
                </a:tc>
                <a:tc>
                  <a:txBody>
                    <a:bodyPr/>
                    <a:lstStyle/>
                    <a:p>
                      <a:endParaRPr lang="en-US" sz="2000" dirty="0"/>
                    </a:p>
                  </a:txBody>
                  <a:tcPr/>
                </a:tc>
                <a:tc>
                  <a:txBody>
                    <a:bodyPr/>
                    <a:lstStyle/>
                    <a:p>
                      <a:r>
                        <a:rPr lang="en-US" sz="2000" dirty="0"/>
                        <a:t>Both,</a:t>
                      </a:r>
                      <a:r>
                        <a:rPr lang="en-US" sz="2000" baseline="0" dirty="0"/>
                        <a:t> but mostly validation</a:t>
                      </a:r>
                      <a:endParaRPr lang="en-US" sz="2000" dirty="0"/>
                    </a:p>
                  </a:txBody>
                  <a:tcPr/>
                </a:tc>
                <a:extLst>
                  <a:ext uri="{0D108BD9-81ED-4DB2-BD59-A6C34878D82A}">
                    <a16:rowId xmlns:a16="http://schemas.microsoft.com/office/drawing/2014/main" val="10012"/>
                  </a:ext>
                </a:extLst>
              </a:tr>
              <a:tr h="275394">
                <a:tc>
                  <a:txBody>
                    <a:bodyPr/>
                    <a:lstStyle/>
                    <a:p>
                      <a:endParaRPr lang="en-US" sz="2000" dirty="0"/>
                    </a:p>
                  </a:txBody>
                  <a:tcPr/>
                </a:tc>
                <a:tc>
                  <a:txBody>
                    <a:bodyPr/>
                    <a:lstStyle/>
                    <a:p>
                      <a:r>
                        <a:rPr lang="en-US" sz="2000" dirty="0"/>
                        <a:t>Operation</a:t>
                      </a:r>
                    </a:p>
                  </a:txBody>
                  <a:tcPr/>
                </a:tc>
                <a:tc>
                  <a:txBody>
                    <a:bodyPr/>
                    <a:lstStyle/>
                    <a:p>
                      <a:r>
                        <a:rPr lang="en-US" sz="2000" dirty="0"/>
                        <a:t>Validation</a:t>
                      </a:r>
                    </a:p>
                  </a:txBody>
                  <a:tcPr/>
                </a:tc>
                <a:extLst>
                  <a:ext uri="{0D108BD9-81ED-4DB2-BD59-A6C34878D82A}">
                    <a16:rowId xmlns:a16="http://schemas.microsoft.com/office/drawing/2014/main" val="10013"/>
                  </a:ext>
                </a:extLst>
              </a:tr>
              <a:tr h="275394">
                <a:tc>
                  <a:txBody>
                    <a:bodyPr/>
                    <a:lstStyle/>
                    <a:p>
                      <a:endParaRPr lang="en-US" sz="2000" dirty="0"/>
                    </a:p>
                  </a:txBody>
                  <a:tcPr/>
                </a:tc>
                <a:tc>
                  <a:txBody>
                    <a:bodyPr/>
                    <a:lstStyle/>
                    <a:p>
                      <a:r>
                        <a:rPr lang="en-US" sz="2000" dirty="0"/>
                        <a:t>Design &amp; implementation</a:t>
                      </a:r>
                    </a:p>
                  </a:txBody>
                  <a:tcPr/>
                </a:tc>
                <a:tc>
                  <a:txBody>
                    <a:bodyPr/>
                    <a:lstStyle/>
                    <a:p>
                      <a:r>
                        <a:rPr lang="en-US" sz="2000" dirty="0"/>
                        <a:t>Both, but mostly verification</a:t>
                      </a:r>
                    </a:p>
                  </a:txBody>
                  <a:tcPr/>
                </a:tc>
                <a:extLst>
                  <a:ext uri="{0D108BD9-81ED-4DB2-BD59-A6C34878D82A}">
                    <a16:rowId xmlns:a16="http://schemas.microsoft.com/office/drawing/2014/main" val="10014"/>
                  </a:ext>
                </a:extLst>
              </a:tr>
            </a:tbl>
          </a:graphicData>
        </a:graphic>
      </p:graphicFrame>
      <p:sp>
        <p:nvSpPr>
          <p:cNvPr id="7" name="Content Placeholder 2">
            <a:extLst>
              <a:ext uri="{FF2B5EF4-FFF2-40B4-BE49-F238E27FC236}">
                <a16:creationId xmlns:a16="http://schemas.microsoft.com/office/drawing/2014/main" id="{1E1C79E1-BFB1-4234-8C0A-C18DAA519BB3}"/>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DAEDC23E-75E5-455A-B3F0-679E01D2B7CD}"/>
              </a:ext>
            </a:extLst>
          </p:cNvPr>
          <p:cNvSpPr txBox="1">
            <a:spLocks/>
          </p:cNvSpPr>
          <p:nvPr/>
        </p:nvSpPr>
        <p:spPr>
          <a:xfrm rot="5400000">
            <a:off x="11196150" y="266281"/>
            <a:ext cx="278903" cy="867220"/>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Slide - </a:t>
            </a:r>
            <a:fld id="{D57F1E4F-1CFF-5643-939E-217C01CDF565}" type="slidenum">
              <a:rPr lang="en-US" sz="1400" b="1" smtClean="0"/>
              <a:pPr/>
              <a:t>10</a:t>
            </a:fld>
            <a:r>
              <a:rPr lang="en-US" sz="1400" b="1"/>
              <a:t> </a:t>
            </a:r>
            <a:endParaRPr lang="en-US" sz="1400" b="1" dirty="0"/>
          </a:p>
        </p:txBody>
      </p:sp>
    </p:spTree>
    <p:extLst>
      <p:ext uri="{BB962C8B-B14F-4D97-AF65-F5344CB8AC3E}">
        <p14:creationId xmlns:p14="http://schemas.microsoft.com/office/powerpoint/2010/main" val="1773663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81403" y="177792"/>
            <a:ext cx="249404" cy="926213"/>
          </a:xfrm>
        </p:spPr>
        <p:txBody>
          <a:bodyPr vert="vert270"/>
          <a:lstStyle/>
          <a:p>
            <a:r>
              <a:rPr lang="en-US" sz="1400" b="1" dirty="0"/>
              <a:t>Slide - </a:t>
            </a:r>
            <a:fld id="{D57F1E4F-1CFF-5643-939E-217C01CDF565}" type="slidenum">
              <a:rPr lang="en-US" sz="1400" b="1" smtClean="0"/>
              <a:pPr/>
              <a:t>11</a:t>
            </a:fld>
            <a:r>
              <a:rPr lang="en-US" sz="1400" b="1" dirty="0"/>
              <a:t> </a:t>
            </a:r>
          </a:p>
        </p:txBody>
      </p:sp>
      <p:sp>
        <p:nvSpPr>
          <p:cNvPr id="2" name="Title 1"/>
          <p:cNvSpPr>
            <a:spLocks noGrp="1"/>
          </p:cNvSpPr>
          <p:nvPr>
            <p:ph type="title" idx="4294967295"/>
          </p:nvPr>
        </p:nvSpPr>
        <p:spPr>
          <a:xfrm>
            <a:off x="368711" y="465701"/>
            <a:ext cx="11029950" cy="596183"/>
          </a:xfrm>
        </p:spPr>
        <p:txBody>
          <a:bodyPr/>
          <a:lstStyle/>
          <a:p>
            <a:pPr algn="ctr"/>
            <a:r>
              <a:rPr lang="en-US" dirty="0">
                <a:solidFill>
                  <a:srgbClr val="0070C0"/>
                </a:solidFill>
              </a:rPr>
              <a:t>Software quality engineering (SQE)</a:t>
            </a:r>
            <a:endParaRPr lang="en-GB" dirty="0">
              <a:solidFill>
                <a:srgbClr val="0070C0"/>
              </a:solidFill>
            </a:endParaRPr>
          </a:p>
        </p:txBody>
      </p:sp>
      <p:sp>
        <p:nvSpPr>
          <p:cNvPr id="5" name="Content Placeholder 2"/>
          <p:cNvSpPr txBox="1">
            <a:spLocks/>
          </p:cNvSpPr>
          <p:nvPr/>
        </p:nvSpPr>
        <p:spPr>
          <a:xfrm>
            <a:off x="263592" y="1057118"/>
            <a:ext cx="11780924" cy="544692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33200" indent="-274320">
              <a:buFont typeface="Wingdings" pitchFamily="2" charset="2"/>
              <a:buChar char="q"/>
            </a:pPr>
            <a:r>
              <a:rPr lang="en-US" sz="2200" dirty="0"/>
              <a:t>To meet or exceed these quality expectations through the selected and execution of appropriate </a:t>
            </a:r>
            <a:br>
              <a:rPr lang="en-US" sz="2200" dirty="0"/>
            </a:br>
            <a:r>
              <a:rPr lang="en-US" sz="2200" dirty="0"/>
              <a:t>  QA activities while </a:t>
            </a:r>
            <a:r>
              <a:rPr lang="en-US" sz="2200" dirty="0">
                <a:solidFill>
                  <a:srgbClr val="7030A0"/>
                </a:solidFill>
              </a:rPr>
              <a:t>minimizing the cost </a:t>
            </a:r>
            <a:r>
              <a:rPr lang="en-US" sz="2200" dirty="0"/>
              <a:t>and other </a:t>
            </a:r>
            <a:r>
              <a:rPr lang="en-US" sz="2200" dirty="0">
                <a:solidFill>
                  <a:srgbClr val="7030A0"/>
                </a:solidFill>
              </a:rPr>
              <a:t>project risks </a:t>
            </a:r>
            <a:r>
              <a:rPr lang="en-US" sz="2200" dirty="0"/>
              <a:t>under the project constraints</a:t>
            </a:r>
          </a:p>
          <a:p>
            <a:pPr marL="133200" indent="-274320">
              <a:buFont typeface="Wingdings" pitchFamily="2" charset="2"/>
              <a:buChar char="q"/>
            </a:pPr>
            <a:r>
              <a:rPr lang="en-US" sz="2200" dirty="0"/>
              <a:t>The SQE process forms an integral part of the overall software engineering process, where other </a:t>
            </a:r>
            <a:br>
              <a:rPr lang="en-US" sz="2200" dirty="0"/>
            </a:br>
            <a:r>
              <a:rPr lang="en-US" sz="2200" dirty="0"/>
              <a:t>   concerns, such as </a:t>
            </a:r>
            <a:r>
              <a:rPr lang="en-US" sz="2200" dirty="0">
                <a:solidFill>
                  <a:srgbClr val="0000FF"/>
                </a:solidFill>
              </a:rPr>
              <a:t>cost</a:t>
            </a:r>
            <a:r>
              <a:rPr lang="en-US" sz="2200" dirty="0"/>
              <a:t> and </a:t>
            </a:r>
            <a:r>
              <a:rPr lang="en-US" sz="2200" dirty="0">
                <a:solidFill>
                  <a:srgbClr val="0000FF"/>
                </a:solidFill>
              </a:rPr>
              <a:t>schedule</a:t>
            </a:r>
            <a:r>
              <a:rPr lang="en-US" sz="2200" dirty="0"/>
              <a:t> are also considered and managed. </a:t>
            </a:r>
          </a:p>
          <a:p>
            <a:pPr marL="133200" indent="-274320">
              <a:buNone/>
            </a:pPr>
            <a:r>
              <a:rPr lang="en-US" altLang="en-US" sz="2200" u="sng" dirty="0">
                <a:solidFill>
                  <a:srgbClr val="C00000"/>
                </a:solidFill>
              </a:rPr>
              <a:t>SQE activities-Generic Testing Process (Systematic testing based on formal models)</a:t>
            </a:r>
          </a:p>
          <a:p>
            <a:pPr marL="133200" indent="-274320">
              <a:buFont typeface="Wingdings" pitchFamily="2" charset="2"/>
              <a:buChar char="q"/>
            </a:pPr>
            <a:r>
              <a:rPr lang="en-US" sz="2200" dirty="0">
                <a:solidFill>
                  <a:srgbClr val="0000FF"/>
                </a:solidFill>
              </a:rPr>
              <a:t>Pre-QA activities: Quality Planning/Test Planning</a:t>
            </a:r>
          </a:p>
          <a:p>
            <a:pPr marL="133200" indent="-274320">
              <a:buFont typeface="Wingdings" pitchFamily="2" charset="2"/>
              <a:buChar char="§"/>
            </a:pPr>
            <a:r>
              <a:rPr lang="en-US" altLang="en-US" sz="2200" dirty="0"/>
              <a:t>Most of the key decisions about testing are made during this stage</a:t>
            </a:r>
            <a:endParaRPr lang="en-US" sz="2200" dirty="0">
              <a:solidFill>
                <a:srgbClr val="0000FF"/>
              </a:solidFill>
            </a:endParaRPr>
          </a:p>
          <a:p>
            <a:pPr>
              <a:buFont typeface="Wingdings" pitchFamily="2" charset="2"/>
              <a:buChar char="v"/>
            </a:pPr>
            <a:r>
              <a:rPr lang="en-GB" altLang="en-US" sz="2200" dirty="0"/>
              <a:t>Set specific quality goals (</a:t>
            </a:r>
            <a:r>
              <a:rPr lang="en-GB" altLang="en-US" sz="2200" dirty="0">
                <a:solidFill>
                  <a:srgbClr val="7030A0"/>
                </a:solidFill>
              </a:rPr>
              <a:t>high-level activities to test planning</a:t>
            </a:r>
            <a:r>
              <a:rPr lang="en-GB" altLang="en-US" sz="2200" dirty="0"/>
              <a:t>)</a:t>
            </a:r>
          </a:p>
          <a:p>
            <a:pPr lvl="1">
              <a:buFont typeface="Wingdings" pitchFamily="2" charset="2"/>
              <a:buChar char="§"/>
            </a:pPr>
            <a:r>
              <a:rPr lang="en-GB" altLang="en-US" sz="2200" dirty="0">
                <a:solidFill>
                  <a:srgbClr val="0070C0"/>
                </a:solidFill>
              </a:rPr>
              <a:t>Identify quality perspective and expectation: </a:t>
            </a:r>
            <a:r>
              <a:rPr lang="en-US" sz="2200" dirty="0"/>
              <a:t>meaningful to target customers and users</a:t>
            </a:r>
            <a:endParaRPr lang="en-GB" altLang="en-US" sz="2200" dirty="0"/>
          </a:p>
          <a:p>
            <a:pPr lvl="1">
              <a:buFont typeface="Wingdings" pitchFamily="2" charset="2"/>
              <a:buChar char="§"/>
            </a:pPr>
            <a:r>
              <a:rPr lang="en-GB" altLang="en-US" sz="2200" dirty="0">
                <a:solidFill>
                  <a:srgbClr val="0070C0"/>
                </a:solidFill>
              </a:rPr>
              <a:t>Select direct quality measures: </a:t>
            </a:r>
            <a:r>
              <a:rPr lang="en-US" sz="2200" dirty="0"/>
              <a:t>quantified measure of the selected quality attributes</a:t>
            </a:r>
            <a:br>
              <a:rPr lang="en-US" sz="2200" dirty="0"/>
            </a:br>
            <a:r>
              <a:rPr lang="en-US" sz="2200" dirty="0"/>
              <a:t>(efficiency, reliability, usefulness target in quantified values)</a:t>
            </a:r>
            <a:endParaRPr lang="en-GB" altLang="en-US" sz="2200" dirty="0"/>
          </a:p>
          <a:p>
            <a:pPr lvl="1">
              <a:buFont typeface="Wingdings" pitchFamily="2" charset="2"/>
              <a:buChar char="§"/>
            </a:pPr>
            <a:r>
              <a:rPr lang="en-GB" altLang="en-US" sz="2200" dirty="0">
                <a:solidFill>
                  <a:srgbClr val="0070C0"/>
                </a:solidFill>
              </a:rPr>
              <a:t>Assess quality expectations vs. Cost: </a:t>
            </a:r>
            <a:r>
              <a:rPr lang="en-US" sz="2200" dirty="0"/>
              <a:t>cost of achieving different quality goals</a:t>
            </a:r>
            <a:endParaRPr lang="en-GB" altLang="en-US" sz="2200" dirty="0"/>
          </a:p>
        </p:txBody>
      </p:sp>
      <p:sp>
        <p:nvSpPr>
          <p:cNvPr id="6" name="Content Placeholder 2">
            <a:extLst>
              <a:ext uri="{FF2B5EF4-FFF2-40B4-BE49-F238E27FC236}">
                <a16:creationId xmlns:a16="http://schemas.microsoft.com/office/drawing/2014/main" id="{315EF73A-07D3-406A-8A6F-980EEB2F1635}"/>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3093671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59281" y="199915"/>
            <a:ext cx="278900" cy="911465"/>
          </a:xfrm>
        </p:spPr>
        <p:txBody>
          <a:bodyPr vert="vert270"/>
          <a:lstStyle/>
          <a:p>
            <a:r>
              <a:rPr lang="en-US" sz="1400" b="1" dirty="0"/>
              <a:t>Slide - </a:t>
            </a:r>
            <a:fld id="{D57F1E4F-1CFF-5643-939E-217C01CDF565}" type="slidenum">
              <a:rPr lang="en-US" sz="1400" b="1" smtClean="0"/>
              <a:pPr/>
              <a:t>12</a:t>
            </a:fld>
            <a:r>
              <a:rPr lang="en-US" sz="1400" b="1" dirty="0"/>
              <a:t> </a:t>
            </a:r>
          </a:p>
        </p:txBody>
      </p:sp>
      <p:sp>
        <p:nvSpPr>
          <p:cNvPr id="2" name="Title 1"/>
          <p:cNvSpPr>
            <a:spLocks noGrp="1"/>
          </p:cNvSpPr>
          <p:nvPr>
            <p:ph type="title" idx="4294967295"/>
          </p:nvPr>
        </p:nvSpPr>
        <p:spPr>
          <a:xfrm>
            <a:off x="162233" y="465701"/>
            <a:ext cx="11029950" cy="581435"/>
          </a:xfrm>
        </p:spPr>
        <p:txBody>
          <a:bodyPr/>
          <a:lstStyle/>
          <a:p>
            <a:pPr algn="ctr"/>
            <a:r>
              <a:rPr lang="en-US" dirty="0">
                <a:solidFill>
                  <a:srgbClr val="0070C0"/>
                </a:solidFill>
              </a:rPr>
              <a:t>Software quality engineering (SQE)</a:t>
            </a:r>
            <a:endParaRPr lang="en-GB" dirty="0">
              <a:solidFill>
                <a:srgbClr val="0070C0"/>
              </a:solidFill>
            </a:endParaRPr>
          </a:p>
        </p:txBody>
      </p:sp>
      <p:sp>
        <p:nvSpPr>
          <p:cNvPr id="5" name="Content Placeholder 2"/>
          <p:cNvSpPr txBox="1">
            <a:spLocks/>
          </p:cNvSpPr>
          <p:nvPr/>
        </p:nvSpPr>
        <p:spPr>
          <a:xfrm>
            <a:off x="488284" y="1142205"/>
            <a:ext cx="11189401" cy="483089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v"/>
            </a:pPr>
            <a:r>
              <a:rPr lang="en-GB" altLang="en-US" sz="2200" dirty="0">
                <a:solidFill>
                  <a:srgbClr val="C00000"/>
                </a:solidFill>
              </a:rPr>
              <a:t>Form an overall QA strategy </a:t>
            </a:r>
            <a:r>
              <a:rPr lang="en-GB" altLang="en-US" sz="2200" dirty="0"/>
              <a:t>(</a:t>
            </a:r>
            <a:r>
              <a:rPr lang="en-GB" altLang="en-US" sz="2200" dirty="0">
                <a:solidFill>
                  <a:srgbClr val="7030A0"/>
                </a:solidFill>
              </a:rPr>
              <a:t>low-level activities to test preparation, test case</a:t>
            </a:r>
            <a:r>
              <a:rPr lang="en-GB" altLang="en-US" sz="2200" dirty="0"/>
              <a:t>)</a:t>
            </a:r>
          </a:p>
          <a:p>
            <a:pPr lvl="1"/>
            <a:r>
              <a:rPr lang="en-GB" altLang="en-US" sz="2200" dirty="0"/>
              <a:t>Select appropriate QA activities to perform</a:t>
            </a:r>
          </a:p>
          <a:p>
            <a:pPr lvl="1"/>
            <a:r>
              <a:rPr lang="en-GB" altLang="en-US" sz="2200" dirty="0"/>
              <a:t>Choose appropriate quality measurements and models to provide feedback, quality assessment and improvement</a:t>
            </a:r>
          </a:p>
          <a:p>
            <a:pPr>
              <a:buNone/>
            </a:pPr>
            <a:r>
              <a:rPr lang="en-US" altLang="en-US" sz="2200" dirty="0"/>
              <a:t>     </a:t>
            </a:r>
            <a:r>
              <a:rPr lang="en-US" altLang="en-US" sz="2200" u="sng" dirty="0">
                <a:solidFill>
                  <a:srgbClr val="C00000"/>
                </a:solidFill>
              </a:rPr>
              <a:t>Test Procedure Preparation</a:t>
            </a:r>
          </a:p>
          <a:p>
            <a:pPr lvl="1"/>
            <a:r>
              <a:rPr lang="en-US" altLang="en-US" sz="2200" dirty="0"/>
              <a:t>Preparing test cases (micro-level)</a:t>
            </a:r>
          </a:p>
          <a:p>
            <a:pPr lvl="2">
              <a:buFont typeface="Courier New" pitchFamily="49" charset="0"/>
              <a:buChar char="o"/>
            </a:pPr>
            <a:r>
              <a:rPr lang="en-US" altLang="en-US" sz="2200" dirty="0"/>
              <a:t>Test case is a collection of entities and related information that allows a test to be executed or a test run to be performed</a:t>
            </a:r>
          </a:p>
          <a:p>
            <a:pPr lvl="2">
              <a:buFont typeface="Courier New" pitchFamily="49" charset="0"/>
              <a:buChar char="o"/>
            </a:pPr>
            <a:r>
              <a:rPr lang="en-US" altLang="en-US" sz="2200" dirty="0"/>
              <a:t>Test case allocation</a:t>
            </a:r>
          </a:p>
          <a:p>
            <a:pPr lvl="2">
              <a:buFont typeface="Courier New" pitchFamily="49" charset="0"/>
              <a:buChar char="o"/>
            </a:pPr>
            <a:r>
              <a:rPr lang="en-US" altLang="en-US" sz="2200" dirty="0"/>
              <a:t>Sequencing of the individual test cases  </a:t>
            </a:r>
            <a:r>
              <a:rPr lang="en-US" altLang="en-US" sz="2200" dirty="0">
                <a:solidFill>
                  <a:srgbClr val="7030A0"/>
                </a:solidFill>
              </a:rPr>
              <a:t>from simple to complex</a:t>
            </a:r>
          </a:p>
        </p:txBody>
      </p:sp>
      <p:sp>
        <p:nvSpPr>
          <p:cNvPr id="6" name="Content Placeholder 2">
            <a:extLst>
              <a:ext uri="{FF2B5EF4-FFF2-40B4-BE49-F238E27FC236}">
                <a16:creationId xmlns:a16="http://schemas.microsoft.com/office/drawing/2014/main" id="{C4D0E084-5358-4273-B3E2-9F654BD50915}"/>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44439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28398" y="215766"/>
            <a:ext cx="291741" cy="951592"/>
          </a:xfrm>
        </p:spPr>
        <p:txBody>
          <a:bodyPr vert="vert270"/>
          <a:lstStyle/>
          <a:p>
            <a:r>
              <a:rPr lang="en-US" sz="1400" b="1" dirty="0"/>
              <a:t>Slide - </a:t>
            </a:r>
            <a:fld id="{D57F1E4F-1CFF-5643-939E-217C01CDF565}" type="slidenum">
              <a:rPr lang="en-US" sz="1400" b="1" smtClean="0"/>
              <a:pPr/>
              <a:t>13</a:t>
            </a:fld>
            <a:r>
              <a:rPr lang="en-US" sz="1400" b="1" dirty="0"/>
              <a:t> </a:t>
            </a:r>
          </a:p>
        </p:txBody>
      </p:sp>
      <p:sp>
        <p:nvSpPr>
          <p:cNvPr id="2" name="Title 1"/>
          <p:cNvSpPr>
            <a:spLocks noGrp="1"/>
          </p:cNvSpPr>
          <p:nvPr>
            <p:ph type="title" idx="4294967295"/>
          </p:nvPr>
        </p:nvSpPr>
        <p:spPr>
          <a:xfrm>
            <a:off x="309716" y="465701"/>
            <a:ext cx="11029950" cy="581435"/>
          </a:xfrm>
        </p:spPr>
        <p:txBody>
          <a:bodyPr/>
          <a:lstStyle/>
          <a:p>
            <a:pPr algn="ctr"/>
            <a:r>
              <a:rPr lang="en-US" dirty="0">
                <a:solidFill>
                  <a:srgbClr val="0070C0"/>
                </a:solidFill>
              </a:rPr>
              <a:t>Software quality engineering (SQE)</a:t>
            </a:r>
            <a:endParaRPr lang="en-GB" dirty="0">
              <a:solidFill>
                <a:srgbClr val="0070C0"/>
              </a:solidFill>
            </a:endParaRPr>
          </a:p>
        </p:txBody>
      </p:sp>
      <p:sp>
        <p:nvSpPr>
          <p:cNvPr id="5" name="Content Placeholder 2"/>
          <p:cNvSpPr txBox="1">
            <a:spLocks/>
          </p:cNvSpPr>
          <p:nvPr/>
        </p:nvSpPr>
        <p:spPr>
          <a:xfrm>
            <a:off x="591524" y="1408358"/>
            <a:ext cx="11189401" cy="450166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solidFill>
                  <a:srgbClr val="C00000"/>
                </a:solidFill>
              </a:rPr>
              <a:t>Preparing test suit (macro-level)</a:t>
            </a:r>
          </a:p>
          <a:p>
            <a:pPr lvl="1">
              <a:buFont typeface="Courier New" pitchFamily="49" charset="0"/>
              <a:buChar char="o"/>
            </a:pPr>
            <a:r>
              <a:rPr lang="en-US" altLang="en-US" sz="2200" dirty="0"/>
              <a:t>The </a:t>
            </a:r>
            <a:r>
              <a:rPr lang="en-US" altLang="en-US" sz="2200" dirty="0">
                <a:solidFill>
                  <a:srgbClr val="7030A0"/>
                </a:solidFill>
              </a:rPr>
              <a:t>collection of individual test cases </a:t>
            </a:r>
            <a:r>
              <a:rPr lang="en-US" altLang="en-US" sz="2200" dirty="0"/>
              <a:t>that will be run in a </a:t>
            </a:r>
            <a:r>
              <a:rPr lang="en-US" altLang="en-US" sz="2200" dirty="0">
                <a:solidFill>
                  <a:srgbClr val="7030A0"/>
                </a:solidFill>
              </a:rPr>
              <a:t>test sequence until some stopping criteria are satisfied </a:t>
            </a:r>
            <a:r>
              <a:rPr lang="en-US" altLang="en-US" sz="2200" dirty="0"/>
              <a:t>is called a test suite.</a:t>
            </a:r>
          </a:p>
          <a:p>
            <a:pPr lvl="1">
              <a:buFont typeface="Courier New" pitchFamily="49" charset="0"/>
              <a:buChar char="o"/>
            </a:pPr>
            <a:r>
              <a:rPr lang="en-US" altLang="en-US" sz="2200" dirty="0"/>
              <a:t>Involves the construction and allocation of </a:t>
            </a:r>
            <a:r>
              <a:rPr lang="en-US" altLang="en-US" sz="2200" dirty="0">
                <a:solidFill>
                  <a:srgbClr val="7030A0"/>
                </a:solidFill>
              </a:rPr>
              <a:t>individual test cases </a:t>
            </a:r>
            <a:r>
              <a:rPr lang="en-US" altLang="en-US" sz="2200" dirty="0"/>
              <a:t>in some </a:t>
            </a:r>
            <a:r>
              <a:rPr lang="en-US" altLang="en-US" sz="2200" dirty="0">
                <a:solidFill>
                  <a:srgbClr val="7030A0"/>
                </a:solidFill>
              </a:rPr>
              <a:t>systematic way </a:t>
            </a:r>
            <a:r>
              <a:rPr lang="en-US" altLang="en-US" sz="2200" dirty="0"/>
              <a:t>based on the </a:t>
            </a:r>
            <a:r>
              <a:rPr lang="en-US" altLang="en-US" sz="2200" dirty="0">
                <a:solidFill>
                  <a:srgbClr val="7030A0"/>
                </a:solidFill>
              </a:rPr>
              <a:t>specific testing techniques </a:t>
            </a:r>
            <a:r>
              <a:rPr lang="en-US" altLang="en-US" sz="2200" dirty="0"/>
              <a:t>used. </a:t>
            </a:r>
          </a:p>
          <a:p>
            <a:pPr lvl="1">
              <a:buFont typeface="Courier New" pitchFamily="49" charset="0"/>
              <a:buChar char="o"/>
            </a:pPr>
            <a:r>
              <a:rPr lang="en-US" altLang="en-US" sz="2200" dirty="0"/>
              <a:t>Another way to obtain a test suite is through </a:t>
            </a:r>
            <a:r>
              <a:rPr lang="en-US" altLang="en-US" sz="2200" dirty="0">
                <a:solidFill>
                  <a:srgbClr val="7030A0"/>
                </a:solidFill>
              </a:rPr>
              <a:t>reuse of test cases </a:t>
            </a:r>
            <a:r>
              <a:rPr lang="en-US" altLang="en-US" sz="2200" dirty="0"/>
              <a:t>for earlier versions of the same product. This kind of testing is commonly referred to as </a:t>
            </a:r>
            <a:r>
              <a:rPr lang="en-US" altLang="en-US" sz="2200" dirty="0">
                <a:solidFill>
                  <a:srgbClr val="7030A0"/>
                </a:solidFill>
              </a:rPr>
              <a:t>regression testing</a:t>
            </a:r>
            <a:r>
              <a:rPr lang="en-US" altLang="en-US" sz="2200" dirty="0"/>
              <a:t>.</a:t>
            </a:r>
          </a:p>
          <a:p>
            <a:pPr lvl="1">
              <a:buFont typeface="Courier New" pitchFamily="49" charset="0"/>
              <a:buChar char="o"/>
            </a:pPr>
            <a:r>
              <a:rPr lang="en-US" altLang="en-US" sz="2200" dirty="0"/>
              <a:t>In general, </a:t>
            </a:r>
            <a:r>
              <a:rPr lang="en-US" altLang="en-US" sz="2200" dirty="0">
                <a:solidFill>
                  <a:srgbClr val="7030A0"/>
                </a:solidFill>
              </a:rPr>
              <a:t>all the test cases should form an integrated suite</a:t>
            </a:r>
            <a:r>
              <a:rPr lang="en-US" altLang="en-US" sz="2200" dirty="0"/>
              <a:t>, regardless of their origin, how they are derived, and what models are used to derive them.</a:t>
            </a:r>
          </a:p>
          <a:p>
            <a:pPr lvl="1">
              <a:buFont typeface="Courier New" pitchFamily="49" charset="0"/>
              <a:buChar char="o"/>
            </a:pPr>
            <a:endParaRPr lang="en-US" altLang="en-US" sz="2200" dirty="0"/>
          </a:p>
          <a:p>
            <a:pPr lvl="1">
              <a:buFont typeface="Courier New" pitchFamily="49" charset="0"/>
              <a:buChar char="o"/>
            </a:pPr>
            <a:endParaRPr lang="en-US" altLang="en-US" sz="2200" dirty="0"/>
          </a:p>
        </p:txBody>
      </p:sp>
      <p:sp>
        <p:nvSpPr>
          <p:cNvPr id="6" name="Content Placeholder 2">
            <a:extLst>
              <a:ext uri="{FF2B5EF4-FFF2-40B4-BE49-F238E27FC236}">
                <a16:creationId xmlns:a16="http://schemas.microsoft.com/office/drawing/2014/main" id="{880A8F1B-F9DA-49B9-B288-65BF561D658B}"/>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164699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29782" y="199913"/>
            <a:ext cx="278903" cy="940962"/>
          </a:xfrm>
        </p:spPr>
        <p:txBody>
          <a:bodyPr vert="vert270"/>
          <a:lstStyle/>
          <a:p>
            <a:r>
              <a:rPr lang="en-US" sz="1400" b="1" dirty="0"/>
              <a:t>Slide - </a:t>
            </a:r>
            <a:fld id="{D57F1E4F-1CFF-5643-939E-217C01CDF565}" type="slidenum">
              <a:rPr lang="en-US" sz="1400" b="1" smtClean="0"/>
              <a:pPr/>
              <a:t>14</a:t>
            </a:fld>
            <a:r>
              <a:rPr lang="en-US" sz="1400" b="1" dirty="0"/>
              <a:t> </a:t>
            </a:r>
          </a:p>
        </p:txBody>
      </p:sp>
      <p:sp>
        <p:nvSpPr>
          <p:cNvPr id="2" name="Title 1"/>
          <p:cNvSpPr>
            <a:spLocks noGrp="1"/>
          </p:cNvSpPr>
          <p:nvPr>
            <p:ph type="title" idx="4294967295"/>
          </p:nvPr>
        </p:nvSpPr>
        <p:spPr>
          <a:xfrm>
            <a:off x="457200" y="480450"/>
            <a:ext cx="11029950" cy="551938"/>
          </a:xfrm>
        </p:spPr>
        <p:txBody>
          <a:bodyPr/>
          <a:lstStyle/>
          <a:p>
            <a:pPr algn="ctr"/>
            <a:r>
              <a:rPr lang="en-US" dirty="0">
                <a:solidFill>
                  <a:srgbClr val="0070C0"/>
                </a:solidFill>
              </a:rPr>
              <a:t>Software quality engineering (SQE)</a:t>
            </a:r>
            <a:endParaRPr lang="en-GB" dirty="0">
              <a:solidFill>
                <a:srgbClr val="0070C0"/>
              </a:solidFill>
            </a:endParaRPr>
          </a:p>
        </p:txBody>
      </p:sp>
      <p:sp>
        <p:nvSpPr>
          <p:cNvPr id="5" name="Content Placeholder 2"/>
          <p:cNvSpPr txBox="1">
            <a:spLocks/>
          </p:cNvSpPr>
          <p:nvPr/>
        </p:nvSpPr>
        <p:spPr>
          <a:xfrm>
            <a:off x="547278" y="1189853"/>
            <a:ext cx="11189401" cy="531418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33200" indent="-274320">
              <a:buFont typeface="Wingdings" pitchFamily="2" charset="2"/>
              <a:buChar char="q"/>
            </a:pPr>
            <a:r>
              <a:rPr lang="en-US" sz="2200" dirty="0">
                <a:solidFill>
                  <a:srgbClr val="0000FF"/>
                </a:solidFill>
              </a:rPr>
              <a:t>In-QA activities:  Test Execution</a:t>
            </a:r>
          </a:p>
          <a:p>
            <a:pPr marL="745200" lvl="3" indent="-274320">
              <a:buFont typeface="Wingdings" pitchFamily="2" charset="2"/>
              <a:buChar char="§"/>
            </a:pPr>
            <a:r>
              <a:rPr lang="en-US" altLang="en-US" sz="2200" dirty="0"/>
              <a:t>Executing planned QA activities and handling discovered defects</a:t>
            </a:r>
          </a:p>
          <a:p>
            <a:pPr marL="745200" lvl="3" indent="-274320">
              <a:buFont typeface="Wingdings" pitchFamily="2" charset="2"/>
              <a:buChar char="§"/>
            </a:pPr>
            <a:r>
              <a:rPr lang="en-US" altLang="en-US" sz="2200" dirty="0"/>
              <a:t>Collect failure information: </a:t>
            </a:r>
            <a:r>
              <a:rPr lang="en-US" altLang="en-US" sz="2200" dirty="0">
                <a:solidFill>
                  <a:srgbClr val="7030A0"/>
                </a:solidFill>
              </a:rPr>
              <a:t>What /where/when/severity/</a:t>
            </a:r>
            <a:r>
              <a:rPr lang="en-US" altLang="en-US" sz="2200" dirty="0"/>
              <a:t>etc.</a:t>
            </a:r>
          </a:p>
          <a:p>
            <a:pPr marL="745200" lvl="3" indent="-274320">
              <a:buFont typeface="Wingdings" pitchFamily="2" charset="2"/>
              <a:buChar char="§"/>
            </a:pPr>
            <a:r>
              <a:rPr lang="en-US" altLang="en-US" sz="2200" dirty="0">
                <a:solidFill>
                  <a:srgbClr val="7030A0"/>
                </a:solidFill>
              </a:rPr>
              <a:t>Documentation</a:t>
            </a:r>
            <a:r>
              <a:rPr lang="en-US" altLang="en-US" sz="2200" dirty="0"/>
              <a:t> of testing activities to check </a:t>
            </a:r>
            <a:r>
              <a:rPr lang="en-US" altLang="en-US" sz="2200" dirty="0">
                <a:solidFill>
                  <a:srgbClr val="7030A0"/>
                </a:solidFill>
              </a:rPr>
              <a:t>future execution </a:t>
            </a:r>
            <a:r>
              <a:rPr lang="en-US" altLang="en-US" sz="2200" dirty="0"/>
              <a:t>results</a:t>
            </a:r>
          </a:p>
          <a:p>
            <a:pPr marL="745200" lvl="3" indent="-274320">
              <a:buFont typeface="Wingdings" pitchFamily="2" charset="2"/>
              <a:buChar char="§"/>
            </a:pPr>
            <a:r>
              <a:rPr lang="en-US" altLang="en-US" sz="2200" dirty="0"/>
              <a:t>Organizations use </a:t>
            </a:r>
            <a:r>
              <a:rPr lang="en-US" altLang="en-US" sz="2200" dirty="0">
                <a:solidFill>
                  <a:srgbClr val="7030A0"/>
                </a:solidFill>
              </a:rPr>
              <a:t>template</a:t>
            </a:r>
            <a:r>
              <a:rPr lang="en-US" altLang="en-US" sz="2200" dirty="0"/>
              <a:t> for test </a:t>
            </a:r>
            <a:r>
              <a:rPr lang="en-US" altLang="en-US" sz="2200" dirty="0">
                <a:solidFill>
                  <a:srgbClr val="7030A0"/>
                </a:solidFill>
              </a:rPr>
              <a:t>execution measurements</a:t>
            </a:r>
            <a:endParaRPr lang="en-US" sz="2200" dirty="0">
              <a:solidFill>
                <a:srgbClr val="7030A0"/>
              </a:solidFill>
            </a:endParaRPr>
          </a:p>
          <a:p>
            <a:pPr marL="133200" indent="-274320">
              <a:buFont typeface="Wingdings" pitchFamily="2" charset="2"/>
              <a:buChar char="q"/>
            </a:pPr>
            <a:r>
              <a:rPr lang="en-US" sz="2200" dirty="0">
                <a:solidFill>
                  <a:srgbClr val="0000FF"/>
                </a:solidFill>
              </a:rPr>
              <a:t>Post-QA activities</a:t>
            </a:r>
            <a:r>
              <a:rPr lang="en-US" sz="2200" dirty="0"/>
              <a:t>: </a:t>
            </a:r>
            <a:r>
              <a:rPr lang="en-US" sz="2200" dirty="0">
                <a:solidFill>
                  <a:srgbClr val="0000FF"/>
                </a:solidFill>
              </a:rPr>
              <a:t>Quality Measurement, Assessment &amp; Improvement</a:t>
            </a:r>
          </a:p>
          <a:p>
            <a:pPr lvl="1">
              <a:buFont typeface="Wingdings" pitchFamily="2" charset="2"/>
              <a:buChar char="§"/>
            </a:pPr>
            <a:r>
              <a:rPr lang="en-GB" altLang="en-US" sz="2200" dirty="0"/>
              <a:t>Follow-up activities - providing feedback &amp; identifying improvement potentials</a:t>
            </a:r>
          </a:p>
          <a:p>
            <a:pPr lvl="1">
              <a:buFont typeface="Wingdings" pitchFamily="2" charset="2"/>
              <a:buChar char="§"/>
            </a:pPr>
            <a:r>
              <a:rPr lang="en-US" altLang="en-US" sz="2200" dirty="0"/>
              <a:t>“</a:t>
            </a:r>
            <a:r>
              <a:rPr lang="en-US" altLang="en-US" sz="2200" dirty="0">
                <a:solidFill>
                  <a:srgbClr val="7030A0"/>
                </a:solidFill>
              </a:rPr>
              <a:t>Post-QA</a:t>
            </a:r>
            <a:r>
              <a:rPr lang="en-US" altLang="en-US" sz="2200" dirty="0"/>
              <a:t>” does not mean after the finish of QA activities. In fact, many of the measurement &amp; analysis activities are carried out </a:t>
            </a:r>
            <a:r>
              <a:rPr lang="en-US" altLang="en-US" sz="2200" dirty="0">
                <a:solidFill>
                  <a:srgbClr val="7030A0"/>
                </a:solidFill>
              </a:rPr>
              <a:t>parallel to QA activities </a:t>
            </a:r>
            <a:r>
              <a:rPr lang="en-US" altLang="en-US" sz="2200" dirty="0"/>
              <a:t>after they are started. In addition, pre-QA activities may overlap with the QA activities as well.</a:t>
            </a:r>
          </a:p>
          <a:p>
            <a:pPr lvl="1">
              <a:buNone/>
            </a:pPr>
            <a:endParaRPr lang="en-US" sz="2200" dirty="0">
              <a:solidFill>
                <a:srgbClr val="0000FF"/>
              </a:solidFill>
            </a:endParaRPr>
          </a:p>
        </p:txBody>
      </p:sp>
      <p:sp>
        <p:nvSpPr>
          <p:cNvPr id="6" name="Content Placeholder 2">
            <a:extLst>
              <a:ext uri="{FF2B5EF4-FFF2-40B4-BE49-F238E27FC236}">
                <a16:creationId xmlns:a16="http://schemas.microsoft.com/office/drawing/2014/main" id="{DB823577-CD90-4BCB-A5BB-6F2EC90614F4}"/>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2449118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a:xfrm rot="5400000">
            <a:off x="11129782" y="170417"/>
            <a:ext cx="264155" cy="955710"/>
          </a:xfrm>
        </p:spPr>
        <p:txBody>
          <a:bodyPr vert="vert270"/>
          <a:lstStyle/>
          <a:p>
            <a:r>
              <a:rPr lang="en-US" sz="1400" b="1" dirty="0"/>
              <a:t>Slide - </a:t>
            </a:r>
            <a:fld id="{D57F1E4F-1CFF-5643-939E-217C01CDF565}" type="slidenum">
              <a:rPr lang="en-US" sz="1400" b="1" smtClean="0"/>
              <a:pPr/>
              <a:t>15</a:t>
            </a:fld>
            <a:r>
              <a:rPr lang="en-US" sz="1400" b="1" dirty="0"/>
              <a:t> </a:t>
            </a:r>
          </a:p>
        </p:txBody>
      </p:sp>
      <p:sp>
        <p:nvSpPr>
          <p:cNvPr id="2" name="Title 1"/>
          <p:cNvSpPr>
            <a:spLocks noGrp="1"/>
          </p:cNvSpPr>
          <p:nvPr>
            <p:ph type="title" idx="4294967295"/>
          </p:nvPr>
        </p:nvSpPr>
        <p:spPr>
          <a:xfrm>
            <a:off x="589936" y="421457"/>
            <a:ext cx="11029950" cy="640428"/>
          </a:xfrm>
        </p:spPr>
        <p:txBody>
          <a:bodyPr/>
          <a:lstStyle/>
          <a:p>
            <a:pPr algn="ctr"/>
            <a:r>
              <a:rPr lang="en-GB" dirty="0">
                <a:solidFill>
                  <a:srgbClr val="0070C0"/>
                </a:solidFill>
              </a:rPr>
              <a:t>Test case</a:t>
            </a:r>
          </a:p>
        </p:txBody>
      </p:sp>
      <p:sp>
        <p:nvSpPr>
          <p:cNvPr id="5" name="Content Placeholder 2"/>
          <p:cNvSpPr txBox="1">
            <a:spLocks/>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graphicFrame>
        <p:nvGraphicFramePr>
          <p:cNvPr id="3" name="Table 2">
            <a:extLst>
              <a:ext uri="{FF2B5EF4-FFF2-40B4-BE49-F238E27FC236}">
                <a16:creationId xmlns:a16="http://schemas.microsoft.com/office/drawing/2014/main" id="{D2D2093E-6599-4C46-9A1D-C432AC739776}"/>
              </a:ext>
            </a:extLst>
          </p:cNvPr>
          <p:cNvGraphicFramePr>
            <a:graphicFrameLocks noGrp="1"/>
          </p:cNvGraphicFramePr>
          <p:nvPr>
            <p:extLst>
              <p:ext uri="{D42A27DB-BD31-4B8C-83A1-F6EECF244321}">
                <p14:modId xmlns:p14="http://schemas.microsoft.com/office/powerpoint/2010/main" val="417444335"/>
              </p:ext>
            </p:extLst>
          </p:nvPr>
        </p:nvGraphicFramePr>
        <p:xfrm>
          <a:off x="610687" y="1251741"/>
          <a:ext cx="10970236" cy="5385562"/>
        </p:xfrm>
        <a:graphic>
          <a:graphicData uri="http://schemas.openxmlformats.org/drawingml/2006/table">
            <a:tbl>
              <a:tblPr firstRow="1" firstCol="1" bandRow="1">
                <a:tableStyleId>{5C22544A-7EE6-4342-B048-85BDC9FD1C3A}</a:tableStyleId>
              </a:tblPr>
              <a:tblGrid>
                <a:gridCol w="3062942">
                  <a:extLst>
                    <a:ext uri="{9D8B030D-6E8A-4147-A177-3AD203B41FA5}">
                      <a16:colId xmlns:a16="http://schemas.microsoft.com/office/drawing/2014/main" val="1248521708"/>
                    </a:ext>
                  </a:extLst>
                </a:gridCol>
                <a:gridCol w="1871295">
                  <a:extLst>
                    <a:ext uri="{9D8B030D-6E8A-4147-A177-3AD203B41FA5}">
                      <a16:colId xmlns:a16="http://schemas.microsoft.com/office/drawing/2014/main" val="3138144569"/>
                    </a:ext>
                  </a:extLst>
                </a:gridCol>
                <a:gridCol w="1611085">
                  <a:extLst>
                    <a:ext uri="{9D8B030D-6E8A-4147-A177-3AD203B41FA5}">
                      <a16:colId xmlns:a16="http://schemas.microsoft.com/office/drawing/2014/main" val="783342894"/>
                    </a:ext>
                  </a:extLst>
                </a:gridCol>
                <a:gridCol w="478972">
                  <a:extLst>
                    <a:ext uri="{9D8B030D-6E8A-4147-A177-3AD203B41FA5}">
                      <a16:colId xmlns:a16="http://schemas.microsoft.com/office/drawing/2014/main" val="1938527443"/>
                    </a:ext>
                  </a:extLst>
                </a:gridCol>
                <a:gridCol w="1496952">
                  <a:extLst>
                    <a:ext uri="{9D8B030D-6E8A-4147-A177-3AD203B41FA5}">
                      <a16:colId xmlns:a16="http://schemas.microsoft.com/office/drawing/2014/main" val="1969169813"/>
                    </a:ext>
                  </a:extLst>
                </a:gridCol>
                <a:gridCol w="2448990">
                  <a:extLst>
                    <a:ext uri="{9D8B030D-6E8A-4147-A177-3AD203B41FA5}">
                      <a16:colId xmlns:a16="http://schemas.microsoft.com/office/drawing/2014/main" val="4115196104"/>
                    </a:ext>
                  </a:extLst>
                </a:gridCol>
              </a:tblGrid>
              <a:tr h="264228">
                <a:tc gridSpan="3">
                  <a:txBody>
                    <a:bodyPr/>
                    <a:lstStyle/>
                    <a:p>
                      <a:pPr marL="0" marR="0">
                        <a:lnSpc>
                          <a:spcPct val="107000"/>
                        </a:lnSpc>
                        <a:spcBef>
                          <a:spcPts val="0"/>
                        </a:spcBef>
                        <a:spcAft>
                          <a:spcPts val="0"/>
                        </a:spcAft>
                      </a:pPr>
                      <a:r>
                        <a:rPr lang="en-US" sz="2000">
                          <a:effectLst/>
                        </a:rPr>
                        <a:t>Project Name: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hMerge="1">
                  <a:txBody>
                    <a:bodyPr/>
                    <a:lstStyle/>
                    <a:p>
                      <a:endParaRPr lang="en-US"/>
                    </a:p>
                  </a:txBody>
                  <a:tcPr/>
                </a:tc>
                <a:tc hMerge="1">
                  <a:txBody>
                    <a:bodyPr/>
                    <a:lstStyle/>
                    <a:p>
                      <a:endParaRPr lang="en-US"/>
                    </a:p>
                  </a:txBody>
                  <a:tcPr/>
                </a:tc>
                <a:tc gridSpan="3">
                  <a:txBody>
                    <a:bodyPr/>
                    <a:lstStyle/>
                    <a:p>
                      <a:pPr marL="0" marR="0">
                        <a:lnSpc>
                          <a:spcPct val="107000"/>
                        </a:lnSpc>
                        <a:spcBef>
                          <a:spcPts val="0"/>
                        </a:spcBef>
                        <a:spcAft>
                          <a:spcPts val="0"/>
                        </a:spcAft>
                      </a:pPr>
                      <a:r>
                        <a:rPr lang="en-US" sz="2000" dirty="0">
                          <a:effectLst/>
                        </a:rPr>
                        <a:t>Test Designed by: 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18429358"/>
                  </a:ext>
                </a:extLst>
              </a:tr>
              <a:tr h="264228">
                <a:tc gridSpan="3">
                  <a:txBody>
                    <a:bodyPr/>
                    <a:lstStyle/>
                    <a:p>
                      <a:pPr marL="0" marR="0">
                        <a:lnSpc>
                          <a:spcPct val="107000"/>
                        </a:lnSpc>
                        <a:spcBef>
                          <a:spcPts val="0"/>
                        </a:spcBef>
                        <a:spcAft>
                          <a:spcPts val="0"/>
                        </a:spcAft>
                      </a:pPr>
                      <a:r>
                        <a:rPr lang="en-US" sz="2000">
                          <a:effectLst/>
                        </a:rPr>
                        <a:t>Test Case ID: FR_10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hMerge="1">
                  <a:txBody>
                    <a:bodyPr/>
                    <a:lstStyle/>
                    <a:p>
                      <a:endParaRPr lang="en-US"/>
                    </a:p>
                  </a:txBody>
                  <a:tcPr/>
                </a:tc>
                <a:tc hMerge="1">
                  <a:txBody>
                    <a:bodyPr/>
                    <a:lstStyle/>
                    <a:p>
                      <a:endParaRPr lang="en-US"/>
                    </a:p>
                  </a:txBody>
                  <a:tcPr/>
                </a:tc>
                <a:tc gridSpan="3">
                  <a:txBody>
                    <a:bodyPr/>
                    <a:lstStyle/>
                    <a:p>
                      <a:pPr marL="0" marR="0">
                        <a:lnSpc>
                          <a:spcPct val="107000"/>
                        </a:lnSpc>
                        <a:spcBef>
                          <a:spcPts val="0"/>
                        </a:spcBef>
                        <a:spcAft>
                          <a:spcPts val="0"/>
                        </a:spcAft>
                      </a:pPr>
                      <a:r>
                        <a:rPr lang="en-US" sz="2000">
                          <a:effectLst/>
                        </a:rPr>
                        <a:t>Test Designed date: date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46353740"/>
                  </a:ext>
                </a:extLst>
              </a:tr>
              <a:tr h="264228">
                <a:tc gridSpan="3">
                  <a:txBody>
                    <a:bodyPr/>
                    <a:lstStyle/>
                    <a:p>
                      <a:pPr marL="0" marR="0">
                        <a:lnSpc>
                          <a:spcPct val="107000"/>
                        </a:lnSpc>
                        <a:spcBef>
                          <a:spcPts val="0"/>
                        </a:spcBef>
                        <a:spcAft>
                          <a:spcPts val="0"/>
                        </a:spcAft>
                      </a:pPr>
                      <a:r>
                        <a:rPr lang="en-US" sz="2000">
                          <a:effectLst/>
                        </a:rPr>
                        <a:t>Test Priority (Low, Medium, High): Medium</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hMerge="1">
                  <a:txBody>
                    <a:bodyPr/>
                    <a:lstStyle/>
                    <a:p>
                      <a:endParaRPr lang="en-US"/>
                    </a:p>
                  </a:txBody>
                  <a:tcPr/>
                </a:tc>
                <a:tc hMerge="1">
                  <a:txBody>
                    <a:bodyPr/>
                    <a:lstStyle/>
                    <a:p>
                      <a:endParaRPr lang="en-US"/>
                    </a:p>
                  </a:txBody>
                  <a:tcPr/>
                </a:tc>
                <a:tc gridSpan="3">
                  <a:txBody>
                    <a:bodyPr/>
                    <a:lstStyle/>
                    <a:p>
                      <a:pPr marL="0" marR="0">
                        <a:lnSpc>
                          <a:spcPct val="107000"/>
                        </a:lnSpc>
                        <a:spcBef>
                          <a:spcPts val="0"/>
                        </a:spcBef>
                        <a:spcAft>
                          <a:spcPts val="0"/>
                        </a:spcAft>
                      </a:pPr>
                      <a:r>
                        <a:rPr lang="en-US" sz="2000">
                          <a:effectLst/>
                        </a:rPr>
                        <a:t>Test Executed by: 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26518176"/>
                  </a:ext>
                </a:extLst>
              </a:tr>
              <a:tr h="264228">
                <a:tc gridSpan="3">
                  <a:txBody>
                    <a:bodyPr/>
                    <a:lstStyle/>
                    <a:p>
                      <a:pPr marL="0" marR="0">
                        <a:lnSpc>
                          <a:spcPct val="107000"/>
                        </a:lnSpc>
                        <a:spcBef>
                          <a:spcPts val="0"/>
                        </a:spcBef>
                        <a:spcAft>
                          <a:spcPts val="0"/>
                        </a:spcAft>
                      </a:pPr>
                      <a:r>
                        <a:rPr lang="en-US" sz="2000">
                          <a:effectLst/>
                        </a:rPr>
                        <a:t>Module Name: login session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hMerge="1">
                  <a:txBody>
                    <a:bodyPr/>
                    <a:lstStyle/>
                    <a:p>
                      <a:endParaRPr lang="en-US"/>
                    </a:p>
                  </a:txBody>
                  <a:tcPr/>
                </a:tc>
                <a:tc hMerge="1">
                  <a:txBody>
                    <a:bodyPr/>
                    <a:lstStyle/>
                    <a:p>
                      <a:endParaRPr lang="en-US"/>
                    </a:p>
                  </a:txBody>
                  <a:tcPr/>
                </a:tc>
                <a:tc gridSpan="3">
                  <a:txBody>
                    <a:bodyPr/>
                    <a:lstStyle/>
                    <a:p>
                      <a:pPr marL="0" marR="0">
                        <a:lnSpc>
                          <a:spcPct val="107000"/>
                        </a:lnSpc>
                        <a:spcBef>
                          <a:spcPts val="0"/>
                        </a:spcBef>
                        <a:spcAft>
                          <a:spcPts val="0"/>
                        </a:spcAft>
                      </a:pPr>
                      <a:r>
                        <a:rPr lang="en-US" sz="2000">
                          <a:effectLst/>
                        </a:rPr>
                        <a:t>Test Execution date: date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1098858"/>
                  </a:ext>
                </a:extLst>
              </a:tr>
              <a:tr h="320983">
                <a:tc gridSpan="3">
                  <a:txBody>
                    <a:bodyPr/>
                    <a:lstStyle/>
                    <a:p>
                      <a:pPr marL="0" marR="0">
                        <a:lnSpc>
                          <a:spcPct val="107000"/>
                        </a:lnSpc>
                        <a:spcBef>
                          <a:spcPts val="0"/>
                        </a:spcBef>
                        <a:spcAft>
                          <a:spcPts val="0"/>
                        </a:spcAft>
                      </a:pPr>
                      <a:r>
                        <a:rPr lang="en-US" sz="2000" dirty="0">
                          <a:effectLst/>
                        </a:rPr>
                        <a:t>Test Title: verify login with valid username and password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hMerge="1">
                  <a:txBody>
                    <a:bodyPr/>
                    <a:lstStyle/>
                    <a:p>
                      <a:endParaRPr lang="en-US"/>
                    </a:p>
                  </a:txBody>
                  <a:tcPr/>
                </a:tc>
                <a:tc hMerge="1">
                  <a:txBody>
                    <a:bodyPr/>
                    <a:lstStyle/>
                    <a:p>
                      <a:endParaRPr lang="en-US"/>
                    </a:p>
                  </a:txBody>
                  <a:tcPr/>
                </a:tc>
                <a:tc gridSpan="3">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30540171"/>
                  </a:ext>
                </a:extLst>
              </a:tr>
              <a:tr h="264228">
                <a:tc gridSpan="3">
                  <a:txBody>
                    <a:bodyPr/>
                    <a:lstStyle/>
                    <a:p>
                      <a:pPr marL="0" marR="0">
                        <a:lnSpc>
                          <a:spcPct val="107000"/>
                        </a:lnSpc>
                        <a:spcBef>
                          <a:spcPts val="0"/>
                        </a:spcBef>
                        <a:spcAft>
                          <a:spcPts val="0"/>
                        </a:spcAft>
                      </a:pPr>
                      <a:r>
                        <a:rPr lang="en-US" sz="2000">
                          <a:effectLst/>
                        </a:rPr>
                        <a:t>Description: Test the website login page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hMerge="1">
                  <a:txBody>
                    <a:bodyPr/>
                    <a:lstStyle/>
                    <a:p>
                      <a:endParaRPr lang="en-US"/>
                    </a:p>
                  </a:txBody>
                  <a:tcPr/>
                </a:tc>
                <a:tc hMerge="1">
                  <a:txBody>
                    <a:bodyPr/>
                    <a:lstStyle/>
                    <a:p>
                      <a:endParaRPr lang="en-US"/>
                    </a:p>
                  </a:txBody>
                  <a:tcPr/>
                </a:tc>
                <a:tc gridSpan="3">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64134212"/>
                  </a:ext>
                </a:extLst>
              </a:tr>
              <a:tr h="397071">
                <a:tc gridSpan="6">
                  <a:txBody>
                    <a:bodyPr/>
                    <a:lstStyle/>
                    <a:p>
                      <a:pPr marL="0" marR="0">
                        <a:lnSpc>
                          <a:spcPct val="107000"/>
                        </a:lnSpc>
                        <a:spcBef>
                          <a:spcPts val="0"/>
                        </a:spcBef>
                        <a:spcAft>
                          <a:spcPts val="0"/>
                        </a:spcAft>
                      </a:pPr>
                      <a:r>
                        <a:rPr lang="en-US" sz="2000" dirty="0">
                          <a:effectLst/>
                        </a:rPr>
                        <a:t>Precondition: user has valid username and password</a:t>
                      </a:r>
                    </a:p>
                    <a:p>
                      <a:pPr marL="0" marR="0">
                        <a:lnSpc>
                          <a:spcPct val="107000"/>
                        </a:lnSpc>
                        <a:spcBef>
                          <a:spcPts val="0"/>
                        </a:spcBef>
                        <a:spcAft>
                          <a:spcPts val="0"/>
                        </a:spcAft>
                      </a:pPr>
                      <a:r>
                        <a:rPr lang="en-US" sz="2000" dirty="0">
                          <a:effectLst/>
                        </a:rPr>
                        <a:t>Dependencies: if any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68645495"/>
                  </a:ext>
                </a:extLst>
              </a:tr>
              <a:tr h="348343">
                <a:tc>
                  <a:txBody>
                    <a:bodyPr/>
                    <a:lstStyle/>
                    <a:p>
                      <a:pPr marL="0" marR="0">
                        <a:lnSpc>
                          <a:spcPct val="107000"/>
                        </a:lnSpc>
                        <a:spcBef>
                          <a:spcPts val="0"/>
                        </a:spcBef>
                        <a:spcAft>
                          <a:spcPts val="0"/>
                        </a:spcAft>
                      </a:pPr>
                      <a:r>
                        <a:rPr lang="en-US" sz="2000" dirty="0">
                          <a:effectLst/>
                        </a:rPr>
                        <a:t>Test Steps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a:txBody>
                    <a:bodyPr/>
                    <a:lstStyle/>
                    <a:p>
                      <a:pPr marL="0" marR="0">
                        <a:lnSpc>
                          <a:spcPct val="107000"/>
                        </a:lnSpc>
                        <a:spcBef>
                          <a:spcPts val="0"/>
                        </a:spcBef>
                        <a:spcAft>
                          <a:spcPts val="0"/>
                        </a:spcAft>
                      </a:pPr>
                      <a:r>
                        <a:rPr lang="en-US" sz="2000">
                          <a:effectLst/>
                        </a:rPr>
                        <a:t>Test Data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gridSpan="2">
                  <a:txBody>
                    <a:bodyPr/>
                    <a:lstStyle/>
                    <a:p>
                      <a:pPr marL="0" marR="0">
                        <a:lnSpc>
                          <a:spcPct val="107000"/>
                        </a:lnSpc>
                        <a:spcBef>
                          <a:spcPts val="0"/>
                        </a:spcBef>
                        <a:spcAft>
                          <a:spcPts val="0"/>
                        </a:spcAft>
                      </a:pPr>
                      <a:r>
                        <a:rPr lang="en-US" sz="2000">
                          <a:effectLst/>
                        </a:rPr>
                        <a:t>Expected Results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hMerge="1">
                  <a:txBody>
                    <a:bodyPr/>
                    <a:lstStyle/>
                    <a:p>
                      <a:endParaRPr lang="en-US"/>
                    </a:p>
                  </a:txBody>
                  <a:tcPr/>
                </a:tc>
                <a:tc>
                  <a:txBody>
                    <a:bodyPr/>
                    <a:lstStyle/>
                    <a:p>
                      <a:pPr marL="0" marR="0">
                        <a:lnSpc>
                          <a:spcPct val="107000"/>
                        </a:lnSpc>
                        <a:spcBef>
                          <a:spcPts val="0"/>
                        </a:spcBef>
                        <a:spcAft>
                          <a:spcPts val="0"/>
                        </a:spcAft>
                      </a:pPr>
                      <a:r>
                        <a:rPr lang="en-US" sz="2000">
                          <a:effectLst/>
                        </a:rPr>
                        <a:t>Actual Results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a:txBody>
                    <a:bodyPr/>
                    <a:lstStyle/>
                    <a:p>
                      <a:pPr marL="0" marR="0">
                        <a:lnSpc>
                          <a:spcPct val="107000"/>
                        </a:lnSpc>
                        <a:spcBef>
                          <a:spcPts val="0"/>
                        </a:spcBef>
                        <a:spcAft>
                          <a:spcPts val="0"/>
                        </a:spcAft>
                      </a:pPr>
                      <a:r>
                        <a:rPr lang="en-US" sz="2000" dirty="0">
                          <a:effectLst/>
                        </a:rPr>
                        <a:t>Status (Pass/Fail)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extLst>
                  <a:ext uri="{0D108BD9-81ED-4DB2-BD59-A6C34878D82A}">
                    <a16:rowId xmlns:a16="http://schemas.microsoft.com/office/drawing/2014/main" val="1802364428"/>
                  </a:ext>
                </a:extLst>
              </a:tr>
              <a:tr h="1255581">
                <a:tc>
                  <a:txBody>
                    <a:bodyPr/>
                    <a:lstStyle/>
                    <a:p>
                      <a:pPr marL="342900" marR="0" lvl="0" indent="-342900">
                        <a:lnSpc>
                          <a:spcPct val="107000"/>
                        </a:lnSpc>
                        <a:spcBef>
                          <a:spcPts val="0"/>
                        </a:spcBef>
                        <a:spcAft>
                          <a:spcPts val="0"/>
                        </a:spcAft>
                        <a:buFont typeface="+mj-lt"/>
                        <a:buAutoNum type="arabicPeriod"/>
                      </a:pPr>
                      <a:r>
                        <a:rPr lang="en-US" sz="2000" dirty="0">
                          <a:effectLst/>
                        </a:rPr>
                        <a:t>Go to the site</a:t>
                      </a:r>
                    </a:p>
                    <a:p>
                      <a:pPr marL="342900" marR="0" lvl="0" indent="-342900">
                        <a:lnSpc>
                          <a:spcPct val="107000"/>
                        </a:lnSpc>
                        <a:spcBef>
                          <a:spcPts val="0"/>
                        </a:spcBef>
                        <a:spcAft>
                          <a:spcPts val="0"/>
                        </a:spcAft>
                        <a:buFont typeface="+mj-lt"/>
                        <a:buAutoNum type="arabicPeriod"/>
                      </a:pPr>
                      <a:r>
                        <a:rPr lang="en-US" sz="2000" dirty="0">
                          <a:effectLst/>
                        </a:rPr>
                        <a:t>Enter username</a:t>
                      </a:r>
                    </a:p>
                    <a:p>
                      <a:pPr marL="342900" marR="0" lvl="0" indent="-342900">
                        <a:lnSpc>
                          <a:spcPct val="107000"/>
                        </a:lnSpc>
                        <a:spcBef>
                          <a:spcPts val="0"/>
                        </a:spcBef>
                        <a:spcAft>
                          <a:spcPts val="0"/>
                        </a:spcAft>
                        <a:buFont typeface="+mj-lt"/>
                        <a:buAutoNum type="arabicPeriod"/>
                      </a:pPr>
                      <a:r>
                        <a:rPr lang="en-US" sz="2000" dirty="0">
                          <a:effectLst/>
                        </a:rPr>
                        <a:t>Enter password</a:t>
                      </a:r>
                    </a:p>
                    <a:p>
                      <a:pPr marL="342900" marR="0" lvl="0" indent="-342900">
                        <a:lnSpc>
                          <a:spcPct val="107000"/>
                        </a:lnSpc>
                        <a:spcBef>
                          <a:spcPts val="0"/>
                        </a:spcBef>
                        <a:spcAft>
                          <a:spcPts val="0"/>
                        </a:spcAft>
                        <a:buFont typeface="+mj-lt"/>
                        <a:buAutoNum type="arabicPeriod"/>
                      </a:pPr>
                      <a:r>
                        <a:rPr lang="en-US" sz="2000" dirty="0">
                          <a:effectLst/>
                        </a:rPr>
                        <a:t>Click submit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a:txBody>
                    <a:bodyPr/>
                    <a:lstStyle/>
                    <a:p>
                      <a:pPr marL="0" marR="0">
                        <a:lnSpc>
                          <a:spcPct val="107000"/>
                        </a:lnSpc>
                        <a:spcBef>
                          <a:spcPts val="0"/>
                        </a:spcBef>
                        <a:spcAft>
                          <a:spcPts val="0"/>
                        </a:spcAft>
                      </a:pPr>
                      <a:r>
                        <a:rPr lang="en-US" sz="2000" dirty="0">
                          <a:effectLst/>
                        </a:rPr>
                        <a:t>Username: urs99 </a:t>
                      </a:r>
                      <a:br>
                        <a:rPr lang="en-US" sz="2000" dirty="0">
                          <a:effectLst/>
                        </a:rPr>
                      </a:br>
                      <a:r>
                        <a:rPr lang="en-US" sz="2000" dirty="0">
                          <a:effectLst/>
                        </a:rPr>
                        <a:t>Password: 321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gridSpan="2">
                  <a:txBody>
                    <a:bodyPr/>
                    <a:lstStyle/>
                    <a:p>
                      <a:pPr marL="0" marR="0">
                        <a:lnSpc>
                          <a:spcPct val="107000"/>
                        </a:lnSpc>
                        <a:spcBef>
                          <a:spcPts val="0"/>
                        </a:spcBef>
                        <a:spcAft>
                          <a:spcPts val="0"/>
                        </a:spcAft>
                      </a:pPr>
                      <a:r>
                        <a:rPr lang="en-US" sz="2000" dirty="0">
                          <a:effectLst/>
                        </a:rPr>
                        <a:t>User should login into the application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hMerge="1">
                  <a:txBody>
                    <a:bodyPr/>
                    <a:lstStyle/>
                    <a:p>
                      <a:endParaRPr lang="en-US"/>
                    </a:p>
                  </a:txBody>
                  <a:tcPr/>
                </a:tc>
                <a:tc>
                  <a:txBody>
                    <a:bodyPr/>
                    <a:lstStyle/>
                    <a:p>
                      <a:pPr marL="0" marR="0">
                        <a:lnSpc>
                          <a:spcPct val="107000"/>
                        </a:lnSpc>
                        <a:spcBef>
                          <a:spcPts val="0"/>
                        </a:spcBef>
                        <a:spcAft>
                          <a:spcPts val="0"/>
                        </a:spcAft>
                      </a:pPr>
                      <a:r>
                        <a:rPr lang="en-US" sz="2000" dirty="0">
                          <a:effectLst/>
                        </a:rPr>
                        <a:t>As expected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a:txBody>
                    <a:bodyPr/>
                    <a:lstStyle/>
                    <a:p>
                      <a:pPr marL="0" marR="0">
                        <a:lnSpc>
                          <a:spcPct val="107000"/>
                        </a:lnSpc>
                        <a:spcBef>
                          <a:spcPts val="0"/>
                        </a:spcBef>
                        <a:spcAft>
                          <a:spcPts val="0"/>
                        </a:spcAft>
                      </a:pPr>
                      <a:r>
                        <a:rPr lang="en-US" sz="2000" dirty="0">
                          <a:effectLst/>
                        </a:rPr>
                        <a:t>Pass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extLst>
                  <a:ext uri="{0D108BD9-81ED-4DB2-BD59-A6C34878D82A}">
                    <a16:rowId xmlns:a16="http://schemas.microsoft.com/office/drawing/2014/main" val="3065623549"/>
                  </a:ext>
                </a:extLst>
              </a:tr>
              <a:tr h="541976">
                <a:tc gridSpan="6">
                  <a:txBody>
                    <a:bodyPr/>
                    <a:lstStyle/>
                    <a:p>
                      <a:pPr marL="0" marR="0">
                        <a:lnSpc>
                          <a:spcPct val="107000"/>
                        </a:lnSpc>
                        <a:spcBef>
                          <a:spcPts val="0"/>
                        </a:spcBef>
                        <a:spcAft>
                          <a:spcPts val="0"/>
                        </a:spcAft>
                      </a:pPr>
                      <a:r>
                        <a:rPr lang="en-US" sz="2000" dirty="0">
                          <a:effectLst/>
                        </a:rPr>
                        <a:t>Post Condition: User is validated with database and successfully login to account. The account session details are logged in the database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56138" marR="5613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72225126"/>
                  </a:ext>
                </a:extLst>
              </a:tr>
            </a:tbl>
          </a:graphicData>
        </a:graphic>
      </p:graphicFrame>
      <p:sp>
        <p:nvSpPr>
          <p:cNvPr id="6" name="Content Placeholder 2">
            <a:extLst>
              <a:ext uri="{FF2B5EF4-FFF2-40B4-BE49-F238E27FC236}">
                <a16:creationId xmlns:a16="http://schemas.microsoft.com/office/drawing/2014/main" id="{F86871EF-9CE1-46C8-8A03-2C0689B65DFE}"/>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3640583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15034" y="170417"/>
            <a:ext cx="264155" cy="955710"/>
          </a:xfrm>
        </p:spPr>
        <p:txBody>
          <a:bodyPr vert="vert270"/>
          <a:lstStyle/>
          <a:p>
            <a:r>
              <a:rPr lang="en-US" sz="1400" b="1" dirty="0"/>
              <a:t>Slide - </a:t>
            </a:r>
            <a:fld id="{D57F1E4F-1CFF-5643-939E-217C01CDF565}" type="slidenum">
              <a:rPr lang="en-US" sz="1400" b="1" smtClean="0"/>
              <a:pPr/>
              <a:t>16</a:t>
            </a:fld>
            <a:r>
              <a:rPr lang="en-US" sz="1400" b="1" dirty="0"/>
              <a:t> </a:t>
            </a:r>
          </a:p>
        </p:txBody>
      </p:sp>
      <p:sp>
        <p:nvSpPr>
          <p:cNvPr id="2" name="Title 1"/>
          <p:cNvSpPr>
            <a:spLocks noGrp="1"/>
          </p:cNvSpPr>
          <p:nvPr>
            <p:ph type="title" idx="4294967295"/>
          </p:nvPr>
        </p:nvSpPr>
        <p:spPr>
          <a:xfrm>
            <a:off x="693175" y="509947"/>
            <a:ext cx="11029950" cy="522441"/>
          </a:xfrm>
        </p:spPr>
        <p:txBody>
          <a:bodyPr/>
          <a:lstStyle/>
          <a:p>
            <a:pPr algn="ctr"/>
            <a:r>
              <a:rPr lang="en-US" dirty="0">
                <a:solidFill>
                  <a:srgbClr val="0070C0"/>
                </a:solidFill>
              </a:rPr>
              <a:t>Testing teams: organization &amp; management</a:t>
            </a:r>
            <a:endParaRPr lang="en-GB" dirty="0">
              <a:solidFill>
                <a:srgbClr val="0070C0"/>
              </a:solidFill>
            </a:endParaRPr>
          </a:p>
        </p:txBody>
      </p:sp>
      <p:sp>
        <p:nvSpPr>
          <p:cNvPr id="5" name="Content Placeholder 2"/>
          <p:cNvSpPr txBox="1">
            <a:spLocks/>
          </p:cNvSpPr>
          <p:nvPr/>
        </p:nvSpPr>
        <p:spPr>
          <a:xfrm>
            <a:off x="606272" y="1268362"/>
            <a:ext cx="11189401" cy="440296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7030A0"/>
                </a:solidFill>
              </a:rPr>
              <a:t>Customers and users</a:t>
            </a:r>
            <a:r>
              <a:rPr lang="en-US" altLang="en-US" sz="2200" dirty="0"/>
              <a:t>, who may also serve as testers informally for </a:t>
            </a:r>
            <a:r>
              <a:rPr lang="en-US" altLang="en-US" sz="2200" dirty="0">
                <a:solidFill>
                  <a:srgbClr val="7030A0"/>
                </a:solidFill>
              </a:rPr>
              <a:t>usability or beta testing</a:t>
            </a:r>
          </a:p>
          <a:p>
            <a:pPr>
              <a:buFont typeface="Wingdings" pitchFamily="2" charset="2"/>
              <a:buChar char="q"/>
            </a:pPr>
            <a:r>
              <a:rPr lang="en-US" altLang="en-US" sz="2200" dirty="0"/>
              <a:t>Independent </a:t>
            </a:r>
            <a:r>
              <a:rPr lang="en-US" altLang="en-US" sz="2200" dirty="0">
                <a:solidFill>
                  <a:srgbClr val="7030A0"/>
                </a:solidFill>
              </a:rPr>
              <a:t>professional testing organizations </a:t>
            </a:r>
            <a:r>
              <a:rPr lang="en-US" altLang="en-US" sz="2200" dirty="0"/>
              <a:t>as </a:t>
            </a:r>
            <a:r>
              <a:rPr lang="en-US" altLang="en-US" sz="2200" dirty="0">
                <a:solidFill>
                  <a:srgbClr val="7030A0"/>
                </a:solidFill>
              </a:rPr>
              <a:t>trusted intermediary </a:t>
            </a:r>
            <a:r>
              <a:rPr lang="en-US" altLang="en-US" sz="2200" dirty="0"/>
              <a:t>between software </a:t>
            </a:r>
            <a:r>
              <a:rPr lang="en-US" altLang="en-US" sz="2200" dirty="0">
                <a:solidFill>
                  <a:srgbClr val="7030A0"/>
                </a:solidFill>
              </a:rPr>
              <a:t>vendors and customers</a:t>
            </a:r>
          </a:p>
          <a:p>
            <a:pPr>
              <a:buFont typeface="Wingdings" pitchFamily="2" charset="2"/>
              <a:buChar char="q"/>
            </a:pPr>
            <a:r>
              <a:rPr lang="en-US" altLang="en-US" sz="2200" dirty="0"/>
              <a:t>Testers and testing teams can be organized into various different structures:</a:t>
            </a:r>
          </a:p>
          <a:p>
            <a:pPr lvl="1"/>
            <a:r>
              <a:rPr lang="en-US" altLang="en-US" sz="2200" dirty="0">
                <a:solidFill>
                  <a:srgbClr val="C00000"/>
                </a:solidFill>
              </a:rPr>
              <a:t>Vertical model: </a:t>
            </a:r>
            <a:r>
              <a:rPr lang="en-GB" altLang="en-US" sz="2200" dirty="0"/>
              <a:t>would recognize around a product, where dedicated people perform one</a:t>
            </a:r>
            <a:br>
              <a:rPr lang="en-GB" altLang="en-US" sz="2200" dirty="0"/>
            </a:br>
            <a:r>
              <a:rPr lang="en-GB" altLang="en-US" sz="2200" dirty="0"/>
              <a:t>or more testing tasks for the product</a:t>
            </a:r>
            <a:endParaRPr lang="en-US" altLang="en-US" sz="2200" dirty="0"/>
          </a:p>
          <a:p>
            <a:pPr lvl="1"/>
            <a:r>
              <a:rPr lang="en-US" altLang="en-US" sz="2200" dirty="0">
                <a:solidFill>
                  <a:srgbClr val="C00000"/>
                </a:solidFill>
              </a:rPr>
              <a:t>Horizontal model: </a:t>
            </a:r>
            <a:r>
              <a:rPr lang="en-GB" altLang="en-US" sz="2200" dirty="0"/>
              <a:t>performs one kind of testing for many different products within the organization</a:t>
            </a:r>
            <a:endParaRPr lang="en-US" altLang="en-US" sz="2200" dirty="0"/>
          </a:p>
          <a:p>
            <a:pPr lvl="1"/>
            <a:r>
              <a:rPr lang="en-US" altLang="en-US" sz="2200" dirty="0">
                <a:solidFill>
                  <a:srgbClr val="C00000"/>
                </a:solidFill>
              </a:rPr>
              <a:t>Mixed model: </a:t>
            </a:r>
            <a:r>
              <a:rPr lang="en-GB" altLang="en-US" sz="2200" dirty="0"/>
              <a:t>often used in large software organizations</a:t>
            </a:r>
            <a:endParaRPr lang="en-US" altLang="en-US" sz="2200" dirty="0"/>
          </a:p>
        </p:txBody>
      </p:sp>
      <p:sp>
        <p:nvSpPr>
          <p:cNvPr id="6" name="Content Placeholder 2">
            <a:extLst>
              <a:ext uri="{FF2B5EF4-FFF2-40B4-BE49-F238E27FC236}">
                <a16:creationId xmlns:a16="http://schemas.microsoft.com/office/drawing/2014/main" id="{6B182257-DC85-4FA6-89C4-BD8AC0C8124E}"/>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a:solidFill>
                  <a:schemeClr val="bg1">
                    <a:lumMod val="50000"/>
                  </a:schemeClr>
                </a:solidFill>
              </a:rPr>
              <a:t>    MMH</a:t>
            </a:r>
            <a:endParaRPr lang="en-US" sz="3800" dirty="0">
              <a:solidFill>
                <a:schemeClr val="bg1">
                  <a:lumMod val="50000"/>
                </a:schemeClr>
              </a:solidFill>
            </a:endParaRPr>
          </a:p>
        </p:txBody>
      </p:sp>
    </p:spTree>
    <p:extLst>
      <p:ext uri="{BB962C8B-B14F-4D97-AF65-F5344CB8AC3E}">
        <p14:creationId xmlns:p14="http://schemas.microsoft.com/office/powerpoint/2010/main" val="3174811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613954" y="1972493"/>
            <a:ext cx="11025052" cy="2665767"/>
          </a:xfrm>
        </p:spPr>
        <p:txBody>
          <a:bodyPr>
            <a:noAutofit/>
          </a:bodyPr>
          <a:lstStyle/>
          <a:p>
            <a:pPr>
              <a:buFont typeface="Wingdings" panose="05000000000000000000" pitchFamily="2" charset="2"/>
              <a:buChar char="q"/>
            </a:pPr>
            <a:r>
              <a:rPr lang="en-US" sz="2000" dirty="0"/>
              <a:t>Software Testing And Quality Assurance – Theory and Practice - </a:t>
            </a:r>
            <a:r>
              <a:rPr lang="en-US" sz="2000" dirty="0" err="1"/>
              <a:t>Kshirasagar</a:t>
            </a:r>
            <a:r>
              <a:rPr lang="en-US" sz="2000" dirty="0"/>
              <a:t> Naik &amp; </a:t>
            </a:r>
            <a:r>
              <a:rPr lang="en-US" sz="2000" dirty="0" err="1"/>
              <a:t>Priyadarshi</a:t>
            </a:r>
            <a:r>
              <a:rPr lang="en-US" sz="2000" dirty="0"/>
              <a:t> </a:t>
            </a:r>
            <a:r>
              <a:rPr lang="en-US" sz="2000" dirty="0" err="1"/>
              <a:t>Tripathy</a:t>
            </a:r>
            <a:endParaRPr lang="en-US" sz="2000" dirty="0"/>
          </a:p>
          <a:p>
            <a:pPr>
              <a:buFont typeface="Wingdings" panose="05000000000000000000" pitchFamily="2" charset="2"/>
              <a:buChar char="q"/>
            </a:pPr>
            <a:r>
              <a:rPr lang="en-GB" sz="2000" dirty="0"/>
              <a:t>Software Quality Engineering: Testing, Quality Assurance and Quantifiable Improvement - Jeff Tian</a:t>
            </a:r>
            <a:endParaRPr lang="en-US" sz="2200" dirty="0"/>
          </a:p>
          <a:p>
            <a:pPr>
              <a:lnSpc>
                <a:spcPct val="90000"/>
              </a:lnSpc>
              <a:spcBef>
                <a:spcPts val="300"/>
              </a:spcBef>
            </a:pPr>
            <a:endParaRPr lang="en-US" sz="2000" dirty="0">
              <a:ea typeface="ＭＳ Ｐゴシック" pitchFamily="34" charset="-128"/>
            </a:endParaRPr>
          </a:p>
        </p:txBody>
      </p:sp>
      <p:sp>
        <p:nvSpPr>
          <p:cNvPr id="7"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17</a:t>
            </a:fld>
            <a:r>
              <a:rPr lang="en-US" sz="1400" b="1" dirty="0"/>
              <a:t> </a:t>
            </a:r>
          </a:p>
        </p:txBody>
      </p:sp>
      <p:sp>
        <p:nvSpPr>
          <p:cNvPr id="5" name="Content Placeholder 2">
            <a:extLst>
              <a:ext uri="{FF2B5EF4-FFF2-40B4-BE49-F238E27FC236}">
                <a16:creationId xmlns:a16="http://schemas.microsoft.com/office/drawing/2014/main" id="{4D8C0018-837A-43B9-8331-EB4108BAA15D}"/>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113644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74030" y="258908"/>
            <a:ext cx="278900" cy="822975"/>
          </a:xfrm>
        </p:spPr>
        <p:txBody>
          <a:bodyPr vert="vert270"/>
          <a:lstStyle/>
          <a:p>
            <a:r>
              <a:rPr lang="en-US" sz="1400" b="1" dirty="0"/>
              <a:t>Slide - </a:t>
            </a:r>
            <a:fld id="{D57F1E4F-1CFF-5643-939E-217C01CDF565}" type="slidenum">
              <a:rPr lang="en-US" sz="1400" b="1" smtClean="0"/>
              <a:pPr/>
              <a:t>2</a:t>
            </a:fld>
            <a:r>
              <a:rPr lang="en-US" sz="1400" b="1" dirty="0"/>
              <a:t> </a:t>
            </a:r>
          </a:p>
        </p:txBody>
      </p:sp>
      <p:sp>
        <p:nvSpPr>
          <p:cNvPr id="2" name="Title 1"/>
          <p:cNvSpPr>
            <a:spLocks noGrp="1"/>
          </p:cNvSpPr>
          <p:nvPr>
            <p:ph type="title" idx="4294967295"/>
          </p:nvPr>
        </p:nvSpPr>
        <p:spPr>
          <a:xfrm>
            <a:off x="427703" y="465701"/>
            <a:ext cx="11029950" cy="581434"/>
          </a:xfrm>
        </p:spPr>
        <p:txBody>
          <a:bodyPr/>
          <a:lstStyle/>
          <a:p>
            <a:pPr algn="ctr"/>
            <a:r>
              <a:rPr lang="en-US" dirty="0">
                <a:solidFill>
                  <a:srgbClr val="0070C0"/>
                </a:solidFill>
              </a:rPr>
              <a:t>Quality Assurance</a:t>
            </a:r>
            <a:endParaRPr lang="en-GB" dirty="0">
              <a:solidFill>
                <a:srgbClr val="0070C0"/>
              </a:solidFill>
            </a:endParaRPr>
          </a:p>
        </p:txBody>
      </p:sp>
      <p:sp>
        <p:nvSpPr>
          <p:cNvPr id="5" name="Content Placeholder 2"/>
          <p:cNvSpPr txBox="1">
            <a:spLocks/>
          </p:cNvSpPr>
          <p:nvPr/>
        </p:nvSpPr>
        <p:spPr>
          <a:xfrm>
            <a:off x="631616" y="1473581"/>
            <a:ext cx="11090315" cy="449951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t>QA focus on </a:t>
            </a:r>
            <a:r>
              <a:rPr lang="en-US" altLang="en-US" sz="2200" dirty="0">
                <a:solidFill>
                  <a:srgbClr val="7030A0"/>
                </a:solidFill>
              </a:rPr>
              <a:t>correctness</a:t>
            </a:r>
            <a:r>
              <a:rPr lang="en-US" altLang="en-US" sz="2200" dirty="0"/>
              <a:t> aspect of quality, and dealing with </a:t>
            </a:r>
            <a:r>
              <a:rPr lang="en-US" altLang="en-US" sz="2200" dirty="0">
                <a:solidFill>
                  <a:srgbClr val="7030A0"/>
                </a:solidFill>
              </a:rPr>
              <a:t>defects</a:t>
            </a:r>
          </a:p>
          <a:p>
            <a:pPr>
              <a:buFont typeface="Wingdings" pitchFamily="2" charset="2"/>
              <a:buChar char="q"/>
            </a:pPr>
            <a:r>
              <a:rPr lang="en-US" altLang="en-US" sz="2200" dirty="0"/>
              <a:t>QA activities can be classified into three generic categories –</a:t>
            </a:r>
          </a:p>
          <a:p>
            <a:pPr lvl="2"/>
            <a:r>
              <a:rPr lang="en-US" altLang="en-US" sz="2200" dirty="0">
                <a:solidFill>
                  <a:srgbClr val="C00000"/>
                </a:solidFill>
              </a:rPr>
              <a:t>Defect Prevention:</a:t>
            </a:r>
            <a:r>
              <a:rPr lang="en-US" altLang="en-US" sz="2200" dirty="0"/>
              <a:t> </a:t>
            </a:r>
            <a:r>
              <a:rPr lang="en-US" sz="2200" dirty="0"/>
              <a:t>QA activities </a:t>
            </a:r>
            <a:r>
              <a:rPr lang="en-US" sz="2200" dirty="0">
                <a:solidFill>
                  <a:srgbClr val="7030A0"/>
                </a:solidFill>
              </a:rPr>
              <a:t>prevent </a:t>
            </a:r>
            <a:r>
              <a:rPr lang="en-US" sz="2200" dirty="0"/>
              <a:t>certain types of faults from being injected into the software since errors are the missing/incorrect human actions that lead to injection of faults into software systems (</a:t>
            </a:r>
            <a:r>
              <a:rPr lang="en-US" sz="2200" dirty="0">
                <a:solidFill>
                  <a:srgbClr val="7030A0"/>
                </a:solidFill>
              </a:rPr>
              <a:t>default values, options to select</a:t>
            </a:r>
            <a:r>
              <a:rPr lang="en-US" sz="2200" dirty="0"/>
              <a:t>)</a:t>
            </a:r>
            <a:endParaRPr lang="en-US" altLang="en-US" sz="2200" dirty="0"/>
          </a:p>
          <a:p>
            <a:pPr lvl="2"/>
            <a:r>
              <a:rPr lang="en-US" altLang="en-US" sz="2200" dirty="0">
                <a:solidFill>
                  <a:srgbClr val="C00000"/>
                </a:solidFill>
              </a:rPr>
              <a:t>Defect Reduction: </a:t>
            </a:r>
            <a:r>
              <a:rPr lang="en-US" sz="2200" dirty="0"/>
              <a:t>QA activities detect and </a:t>
            </a:r>
            <a:r>
              <a:rPr lang="en-US" sz="2200" dirty="0">
                <a:solidFill>
                  <a:srgbClr val="7030A0"/>
                </a:solidFill>
              </a:rPr>
              <a:t>remove</a:t>
            </a:r>
            <a:r>
              <a:rPr lang="en-US" sz="2200" dirty="0"/>
              <a:t> certain faults once they have been injected into the software systems.</a:t>
            </a:r>
            <a:endParaRPr lang="en-US" altLang="en-US" sz="2200" dirty="0"/>
          </a:p>
          <a:p>
            <a:pPr lvl="2"/>
            <a:r>
              <a:rPr lang="en-US" altLang="en-US" sz="2200" dirty="0">
                <a:solidFill>
                  <a:srgbClr val="C00000"/>
                </a:solidFill>
              </a:rPr>
              <a:t>Defect Containment:  </a:t>
            </a:r>
            <a:r>
              <a:rPr lang="en-US" altLang="en-US" sz="2200" dirty="0"/>
              <a:t>control defect through </a:t>
            </a:r>
            <a:r>
              <a:rPr lang="en-US" altLang="en-US" sz="2200" dirty="0">
                <a:solidFill>
                  <a:srgbClr val="7030A0"/>
                </a:solidFill>
              </a:rPr>
              <a:t>fault tolerance</a:t>
            </a:r>
            <a:r>
              <a:rPr lang="en-US" altLang="en-US" sz="2200" dirty="0"/>
              <a:t>, failure prevention, or failure </a:t>
            </a:r>
            <a:r>
              <a:rPr lang="en-US" altLang="en-US" sz="2200" dirty="0">
                <a:solidFill>
                  <a:srgbClr val="7030A0"/>
                </a:solidFill>
              </a:rPr>
              <a:t>impact minimization </a:t>
            </a:r>
            <a:r>
              <a:rPr lang="en-US" altLang="en-US" sz="2200" dirty="0"/>
              <a:t>to assure software reliability and safety (e.g. </a:t>
            </a:r>
            <a:r>
              <a:rPr lang="en-US" altLang="en-US" sz="2200" dirty="0">
                <a:solidFill>
                  <a:srgbClr val="7030A0"/>
                </a:solidFill>
              </a:rPr>
              <a:t>auto save option</a:t>
            </a:r>
            <a:r>
              <a:rPr lang="en-US" altLang="en-US" sz="2200" dirty="0"/>
              <a:t>)</a:t>
            </a:r>
          </a:p>
          <a:p>
            <a:pPr lvl="2"/>
            <a:endParaRPr lang="en-US" altLang="en-US" sz="2200" dirty="0"/>
          </a:p>
        </p:txBody>
      </p:sp>
      <p:sp>
        <p:nvSpPr>
          <p:cNvPr id="6" name="Content Placeholder 2">
            <a:extLst>
              <a:ext uri="{FF2B5EF4-FFF2-40B4-BE49-F238E27FC236}">
                <a16:creationId xmlns:a16="http://schemas.microsoft.com/office/drawing/2014/main" id="{98892DFE-8BA8-41D8-B35A-A36FA700F76A}"/>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198851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59279" y="244158"/>
            <a:ext cx="264155" cy="867220"/>
          </a:xfrm>
        </p:spPr>
        <p:txBody>
          <a:bodyPr vert="vert270"/>
          <a:lstStyle/>
          <a:p>
            <a:r>
              <a:rPr lang="en-US" sz="1400" b="1" dirty="0"/>
              <a:t>Slide - </a:t>
            </a:r>
            <a:fld id="{D57F1E4F-1CFF-5643-939E-217C01CDF565}" type="slidenum">
              <a:rPr lang="en-US" sz="1400" b="1" smtClean="0"/>
              <a:pPr/>
              <a:t>3</a:t>
            </a:fld>
            <a:r>
              <a:rPr lang="en-US" sz="1400" b="1" dirty="0"/>
              <a:t> </a:t>
            </a:r>
          </a:p>
        </p:txBody>
      </p:sp>
      <p:sp>
        <p:nvSpPr>
          <p:cNvPr id="2" name="Title 1"/>
          <p:cNvSpPr>
            <a:spLocks noGrp="1"/>
          </p:cNvSpPr>
          <p:nvPr>
            <p:ph type="title" idx="4294967295"/>
          </p:nvPr>
        </p:nvSpPr>
        <p:spPr>
          <a:xfrm>
            <a:off x="250723" y="495198"/>
            <a:ext cx="11029950" cy="551937"/>
          </a:xfrm>
        </p:spPr>
        <p:txBody>
          <a:bodyPr/>
          <a:lstStyle/>
          <a:p>
            <a:pPr algn="ctr"/>
            <a:r>
              <a:rPr lang="en-US" dirty="0">
                <a:solidFill>
                  <a:srgbClr val="0070C0"/>
                </a:solidFill>
              </a:rPr>
              <a:t>Defect prevention</a:t>
            </a:r>
            <a:endParaRPr lang="en-GB" dirty="0">
              <a:solidFill>
                <a:srgbClr val="0070C0"/>
              </a:solidFill>
            </a:endParaRPr>
          </a:p>
        </p:txBody>
      </p:sp>
      <p:sp>
        <p:nvSpPr>
          <p:cNvPr id="5" name="Content Placeholder 2"/>
          <p:cNvSpPr txBox="1">
            <a:spLocks/>
          </p:cNvSpPr>
          <p:nvPr/>
        </p:nvSpPr>
        <p:spPr>
          <a:xfrm>
            <a:off x="442453" y="1011514"/>
            <a:ext cx="11456460" cy="562526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None/>
            </a:pPr>
            <a:r>
              <a:rPr lang="en-US" sz="2200" dirty="0"/>
              <a:t>Defect prevention can be done by</a:t>
            </a:r>
            <a:r>
              <a:rPr lang="en-US" sz="2200" dirty="0">
                <a:sym typeface="Wingdings" pitchFamily="2" charset="2"/>
              </a:rPr>
              <a:t> two generic ways:</a:t>
            </a:r>
          </a:p>
          <a:p>
            <a:pPr>
              <a:buFont typeface="Wingdings" pitchFamily="2" charset="2"/>
              <a:buChar char="q"/>
            </a:pPr>
            <a:r>
              <a:rPr lang="en-US" sz="2200" dirty="0">
                <a:solidFill>
                  <a:srgbClr val="C00000"/>
                </a:solidFill>
                <a:sym typeface="Wingdings" pitchFamily="2" charset="2"/>
              </a:rPr>
              <a:t>Error source removal </a:t>
            </a:r>
            <a:r>
              <a:rPr lang="en-US" sz="2200" dirty="0">
                <a:sym typeface="Wingdings" pitchFamily="2" charset="2"/>
              </a:rPr>
              <a:t>(known error sources)</a:t>
            </a:r>
            <a:endParaRPr lang="en-US" sz="2200" dirty="0">
              <a:solidFill>
                <a:srgbClr val="C00000"/>
              </a:solidFill>
              <a:sym typeface="Wingdings" pitchFamily="2" charset="2"/>
            </a:endParaRPr>
          </a:p>
          <a:p>
            <a:pPr>
              <a:buFont typeface="Wingdings" pitchFamily="2" charset="2"/>
              <a:buChar char="§"/>
            </a:pPr>
            <a:r>
              <a:rPr lang="en-US" sz="2200" dirty="0">
                <a:sym typeface="Wingdings" pitchFamily="2" charset="2"/>
              </a:rPr>
              <a:t>Eliminating certain error sources such as eliminating ambiguities or correcting human misconceptions, which are the root causes for errors and remove through </a:t>
            </a:r>
            <a:r>
              <a:rPr lang="en-US" altLang="en-US" sz="2200" dirty="0">
                <a:solidFill>
                  <a:srgbClr val="7030A0"/>
                </a:solidFill>
              </a:rPr>
              <a:t>education and training</a:t>
            </a:r>
            <a:r>
              <a:rPr lang="en-US" altLang="en-US" sz="2200" dirty="0"/>
              <a:t> (people-based solution)</a:t>
            </a:r>
          </a:p>
          <a:p>
            <a:pPr>
              <a:buFont typeface="Wingdings" pitchFamily="2" charset="2"/>
              <a:buChar char="q"/>
            </a:pPr>
            <a:r>
              <a:rPr lang="en-US" sz="2200" dirty="0">
                <a:solidFill>
                  <a:srgbClr val="C00000"/>
                </a:solidFill>
                <a:sym typeface="Wingdings" pitchFamily="2" charset="2"/>
              </a:rPr>
              <a:t>Error Blocking</a:t>
            </a:r>
          </a:p>
          <a:p>
            <a:pPr>
              <a:buFont typeface="Wingdings" pitchFamily="2" charset="2"/>
              <a:buChar char="§"/>
            </a:pPr>
            <a:r>
              <a:rPr lang="en-GB" sz="2200" dirty="0"/>
              <a:t>Fault prevention or blocking by directly correcting or blocking these missing or incorrect human actions (i.e. </a:t>
            </a:r>
            <a:r>
              <a:rPr lang="en-GB" sz="2200" dirty="0">
                <a:solidFill>
                  <a:srgbClr val="7030A0"/>
                </a:solidFill>
              </a:rPr>
              <a:t>missing/incorrect  actions, </a:t>
            </a:r>
            <a:r>
              <a:rPr lang="en-GB" sz="2200" dirty="0"/>
              <a:t>e.g. user can not give 0 value to the divisor attribute)</a:t>
            </a:r>
          </a:p>
          <a:p>
            <a:pPr>
              <a:buFont typeface="Wingdings" pitchFamily="2" charset="2"/>
              <a:buChar char="§"/>
            </a:pPr>
            <a:r>
              <a:rPr lang="en-GB" sz="2200" dirty="0"/>
              <a:t>This will result the direct intervention to block errors (fault injections prevented)</a:t>
            </a:r>
          </a:p>
          <a:p>
            <a:pPr>
              <a:buFont typeface="Wingdings" pitchFamily="2" charset="2"/>
              <a:buChar char="§"/>
            </a:pPr>
            <a:r>
              <a:rPr lang="en-GB" sz="2200" dirty="0"/>
              <a:t>Systematic defect prevention via </a:t>
            </a:r>
            <a:r>
              <a:rPr lang="en-GB" sz="2200" dirty="0">
                <a:solidFill>
                  <a:srgbClr val="7030A0"/>
                </a:solidFill>
              </a:rPr>
              <a:t>process improvements </a:t>
            </a:r>
          </a:p>
          <a:p>
            <a:pPr>
              <a:buFont typeface="Wingdings" pitchFamily="2" charset="2"/>
              <a:buChar char="§"/>
            </a:pPr>
            <a:r>
              <a:rPr lang="en-US" altLang="en-US" sz="2200" dirty="0"/>
              <a:t>If </a:t>
            </a:r>
            <a:r>
              <a:rPr lang="en-US" altLang="en-US" sz="2200" dirty="0">
                <a:solidFill>
                  <a:srgbClr val="7030A0"/>
                </a:solidFill>
              </a:rPr>
              <a:t>imprecise designs and implementations</a:t>
            </a:r>
            <a:r>
              <a:rPr lang="en-US" altLang="en-US" sz="2200" dirty="0"/>
              <a:t>, tools and technology that deviate from product specifications or design intensions are the causes for faults, </a:t>
            </a:r>
            <a:r>
              <a:rPr lang="en-US" altLang="en-US" sz="2200" dirty="0">
                <a:solidFill>
                  <a:srgbClr val="7030A0"/>
                </a:solidFill>
              </a:rPr>
              <a:t>formal methods </a:t>
            </a:r>
            <a:r>
              <a:rPr lang="en-US" altLang="en-US" sz="2200" dirty="0"/>
              <a:t>can help prevent such deviations</a:t>
            </a:r>
          </a:p>
        </p:txBody>
      </p:sp>
      <p:sp>
        <p:nvSpPr>
          <p:cNvPr id="6" name="Content Placeholder 2">
            <a:extLst>
              <a:ext uri="{FF2B5EF4-FFF2-40B4-BE49-F238E27FC236}">
                <a16:creationId xmlns:a16="http://schemas.microsoft.com/office/drawing/2014/main" id="{D4AF27A3-E591-4BB8-880D-940CD7A4448C}"/>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55763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81401" y="236785"/>
            <a:ext cx="264155" cy="881968"/>
          </a:xfrm>
        </p:spPr>
        <p:txBody>
          <a:bodyPr vert="vert270"/>
          <a:lstStyle/>
          <a:p>
            <a:r>
              <a:rPr lang="en-US" sz="1400" b="1" dirty="0"/>
              <a:t>Slide - </a:t>
            </a:r>
            <a:fld id="{D57F1E4F-1CFF-5643-939E-217C01CDF565}" type="slidenum">
              <a:rPr lang="en-US" sz="1400" b="1" smtClean="0"/>
              <a:pPr/>
              <a:t>4</a:t>
            </a:fld>
            <a:r>
              <a:rPr lang="en-US" sz="1400" b="1" dirty="0"/>
              <a:t> </a:t>
            </a:r>
          </a:p>
        </p:txBody>
      </p:sp>
      <p:sp>
        <p:nvSpPr>
          <p:cNvPr id="2" name="Title 1"/>
          <p:cNvSpPr>
            <a:spLocks noGrp="1"/>
          </p:cNvSpPr>
          <p:nvPr>
            <p:ph type="title" idx="4294967295"/>
          </p:nvPr>
        </p:nvSpPr>
        <p:spPr>
          <a:xfrm>
            <a:off x="117987" y="524696"/>
            <a:ext cx="11029950" cy="537190"/>
          </a:xfrm>
        </p:spPr>
        <p:txBody>
          <a:bodyPr/>
          <a:lstStyle/>
          <a:p>
            <a:pPr algn="ctr"/>
            <a:r>
              <a:rPr lang="en-US" dirty="0">
                <a:solidFill>
                  <a:srgbClr val="0070C0"/>
                </a:solidFill>
              </a:rPr>
              <a:t>Defect reduction</a:t>
            </a:r>
            <a:endParaRPr lang="en-GB" dirty="0">
              <a:solidFill>
                <a:srgbClr val="0070C0"/>
              </a:solidFill>
            </a:endParaRPr>
          </a:p>
        </p:txBody>
      </p:sp>
      <p:sp>
        <p:nvSpPr>
          <p:cNvPr id="5" name="Content Placeholder 2"/>
          <p:cNvSpPr txBox="1">
            <a:spLocks/>
          </p:cNvSpPr>
          <p:nvPr/>
        </p:nvSpPr>
        <p:spPr>
          <a:xfrm>
            <a:off x="391174" y="1279705"/>
            <a:ext cx="11316010" cy="4457418"/>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lvl="1">
              <a:lnSpc>
                <a:spcPct val="120000"/>
              </a:lnSpc>
              <a:buFont typeface="Wingdings" pitchFamily="2" charset="2"/>
              <a:buChar char="q"/>
            </a:pPr>
            <a:r>
              <a:rPr lang="en-GB" altLang="en-US" sz="2200" dirty="0"/>
              <a:t>It is unrealistic to expect the </a:t>
            </a:r>
            <a:r>
              <a:rPr lang="en-GB" altLang="en-US" sz="2200" dirty="0">
                <a:solidFill>
                  <a:srgbClr val="7030A0"/>
                </a:solidFill>
              </a:rPr>
              <a:t>defect prevention </a:t>
            </a:r>
            <a:r>
              <a:rPr lang="en-GB" altLang="en-US" sz="2200" dirty="0"/>
              <a:t>activities to be </a:t>
            </a:r>
            <a:r>
              <a:rPr lang="en-GB" altLang="en-US" sz="2200" dirty="0">
                <a:solidFill>
                  <a:srgbClr val="7030A0"/>
                </a:solidFill>
              </a:rPr>
              <a:t>100% effective </a:t>
            </a:r>
            <a:r>
              <a:rPr lang="en-GB" altLang="en-US" sz="2200" dirty="0"/>
              <a:t>in preventing accidental fault injections. Following are the techniques to remove as many faults as possible</a:t>
            </a:r>
            <a:endParaRPr lang="en-US" sz="2200" dirty="0">
              <a:sym typeface="Wingdings" pitchFamily="2" charset="2"/>
            </a:endParaRPr>
          </a:p>
          <a:p>
            <a:pPr marL="306000" lvl="1">
              <a:lnSpc>
                <a:spcPct val="120000"/>
              </a:lnSpc>
              <a:buFont typeface="Wingdings" pitchFamily="2" charset="2"/>
              <a:buChar char="q"/>
            </a:pPr>
            <a:r>
              <a:rPr lang="en-US" sz="2200" dirty="0">
                <a:solidFill>
                  <a:srgbClr val="C00000"/>
                </a:solidFill>
                <a:sym typeface="Wingdings" pitchFamily="2" charset="2"/>
              </a:rPr>
              <a:t>Inspection Method to Reduce Defects</a:t>
            </a:r>
          </a:p>
          <a:p>
            <a:pPr>
              <a:lnSpc>
                <a:spcPct val="120000"/>
              </a:lnSpc>
            </a:pPr>
            <a:r>
              <a:rPr lang="en-US" altLang="en-US" sz="2200" dirty="0"/>
              <a:t>The most commonly used static technique uses </a:t>
            </a:r>
            <a:r>
              <a:rPr lang="en-US" altLang="en-US" sz="2200" dirty="0">
                <a:solidFill>
                  <a:srgbClr val="7030A0"/>
                </a:solidFill>
              </a:rPr>
              <a:t>critical reading &amp; analysis </a:t>
            </a:r>
            <a:r>
              <a:rPr lang="en-US" altLang="en-US" sz="2200" dirty="0"/>
              <a:t>of software </a:t>
            </a:r>
            <a:r>
              <a:rPr lang="en-US" altLang="en-US" sz="2200" dirty="0">
                <a:solidFill>
                  <a:srgbClr val="7030A0"/>
                </a:solidFill>
              </a:rPr>
              <a:t>code</a:t>
            </a:r>
            <a:r>
              <a:rPr lang="en-US" altLang="en-US" sz="2200" dirty="0"/>
              <a:t>, </a:t>
            </a:r>
            <a:r>
              <a:rPr lang="en-US" altLang="en-US" sz="2200" dirty="0">
                <a:solidFill>
                  <a:srgbClr val="7030A0"/>
                </a:solidFill>
              </a:rPr>
              <a:t>designs</a:t>
            </a:r>
            <a:r>
              <a:rPr lang="en-US" altLang="en-US" sz="2200" dirty="0"/>
              <a:t>, product </a:t>
            </a:r>
            <a:r>
              <a:rPr lang="en-US" altLang="en-US" sz="2200" dirty="0">
                <a:solidFill>
                  <a:srgbClr val="7030A0"/>
                </a:solidFill>
              </a:rPr>
              <a:t>specifications</a:t>
            </a:r>
            <a:r>
              <a:rPr lang="en-US" altLang="en-US" sz="2200" dirty="0"/>
              <a:t>, </a:t>
            </a:r>
            <a:r>
              <a:rPr lang="en-US" altLang="en-US" sz="2200" dirty="0">
                <a:solidFill>
                  <a:srgbClr val="7030A0"/>
                </a:solidFill>
              </a:rPr>
              <a:t>test plans</a:t>
            </a:r>
            <a:r>
              <a:rPr lang="en-US" altLang="en-US" sz="2200" dirty="0"/>
              <a:t>, etc.</a:t>
            </a:r>
          </a:p>
          <a:p>
            <a:pPr>
              <a:lnSpc>
                <a:spcPct val="120000"/>
              </a:lnSpc>
            </a:pPr>
            <a:r>
              <a:rPr lang="en-US" altLang="en-US" sz="2200" dirty="0"/>
              <a:t>Formality and structures of Inspections varies in</a:t>
            </a:r>
          </a:p>
          <a:p>
            <a:pPr>
              <a:lnSpc>
                <a:spcPct val="120000"/>
              </a:lnSpc>
              <a:buFont typeface="Courier New" panose="02070309020205020404" pitchFamily="49" charset="0"/>
              <a:buChar char="o"/>
            </a:pPr>
            <a:r>
              <a:rPr lang="en-US" altLang="en-US" sz="2200" dirty="0">
                <a:solidFill>
                  <a:srgbClr val="C00000"/>
                </a:solidFill>
              </a:rPr>
              <a:t>Informal</a:t>
            </a:r>
            <a:r>
              <a:rPr lang="en-US" altLang="en-US" sz="2200" dirty="0"/>
              <a:t> reviews/walkthroughs (self-conducted, independent, pass around, canteen discussion)</a:t>
            </a:r>
          </a:p>
          <a:p>
            <a:pPr>
              <a:lnSpc>
                <a:spcPct val="120000"/>
              </a:lnSpc>
              <a:buFont typeface="Courier New" panose="02070309020205020404" pitchFamily="49" charset="0"/>
              <a:buChar char="o"/>
            </a:pPr>
            <a:r>
              <a:rPr lang="en-US" altLang="en-US" sz="2200" dirty="0">
                <a:solidFill>
                  <a:srgbClr val="C00000"/>
                </a:solidFill>
              </a:rPr>
              <a:t>Formal</a:t>
            </a:r>
            <a:r>
              <a:rPr lang="en-US" altLang="en-US" sz="2200" dirty="0"/>
              <a:t> Inspection are typically conducted by multiple human inspectors through some predefined coordination of process.  </a:t>
            </a:r>
          </a:p>
        </p:txBody>
      </p:sp>
      <p:sp>
        <p:nvSpPr>
          <p:cNvPr id="6" name="Content Placeholder 2">
            <a:extLst>
              <a:ext uri="{FF2B5EF4-FFF2-40B4-BE49-F238E27FC236}">
                <a16:creationId xmlns:a16="http://schemas.microsoft.com/office/drawing/2014/main" id="{FC9DB637-0837-4032-8081-E037651A06D9}"/>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193109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49313" y="180131"/>
            <a:ext cx="283836" cy="926465"/>
          </a:xfrm>
        </p:spPr>
        <p:txBody>
          <a:bodyPr vert="vert270"/>
          <a:lstStyle/>
          <a:p>
            <a:r>
              <a:rPr lang="en-US" sz="1400" b="1" dirty="0"/>
              <a:t>Slide - </a:t>
            </a:r>
            <a:fld id="{D57F1E4F-1CFF-5643-939E-217C01CDF565}" type="slidenum">
              <a:rPr lang="en-US" sz="1400" b="1" smtClean="0"/>
              <a:pPr/>
              <a:t>5</a:t>
            </a:fld>
            <a:r>
              <a:rPr lang="en-US" sz="1400" b="1" dirty="0"/>
              <a:t> </a:t>
            </a:r>
          </a:p>
        </p:txBody>
      </p:sp>
      <p:sp>
        <p:nvSpPr>
          <p:cNvPr id="2" name="Title 1"/>
          <p:cNvSpPr>
            <a:spLocks noGrp="1"/>
          </p:cNvSpPr>
          <p:nvPr>
            <p:ph type="title" idx="4294967295"/>
          </p:nvPr>
        </p:nvSpPr>
        <p:spPr>
          <a:xfrm>
            <a:off x="235974" y="554192"/>
            <a:ext cx="11029950" cy="537190"/>
          </a:xfrm>
        </p:spPr>
        <p:txBody>
          <a:bodyPr/>
          <a:lstStyle/>
          <a:p>
            <a:pPr algn="ctr"/>
            <a:r>
              <a:rPr lang="en-US" dirty="0">
                <a:solidFill>
                  <a:srgbClr val="0070C0"/>
                </a:solidFill>
              </a:rPr>
              <a:t>Defect reduction</a:t>
            </a:r>
            <a:endParaRPr lang="en-GB" dirty="0">
              <a:solidFill>
                <a:srgbClr val="0070C0"/>
              </a:solidFill>
            </a:endParaRPr>
          </a:p>
        </p:txBody>
      </p:sp>
      <p:sp>
        <p:nvSpPr>
          <p:cNvPr id="5" name="Content Placeholder 2"/>
          <p:cNvSpPr txBox="1">
            <a:spLocks/>
          </p:cNvSpPr>
          <p:nvPr/>
        </p:nvSpPr>
        <p:spPr>
          <a:xfrm>
            <a:off x="661112" y="1165124"/>
            <a:ext cx="11090315" cy="473423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lvl="1">
              <a:buFont typeface="Wingdings" pitchFamily="2" charset="2"/>
              <a:buChar char="q"/>
            </a:pPr>
            <a:r>
              <a:rPr lang="en-US" altLang="en-US" sz="2200" dirty="0">
                <a:solidFill>
                  <a:srgbClr val="C00000"/>
                </a:solidFill>
                <a:sym typeface="Wingdings" pitchFamily="2" charset="2"/>
              </a:rPr>
              <a:t>Testing </a:t>
            </a:r>
            <a:r>
              <a:rPr lang="en-US" sz="2200" dirty="0">
                <a:solidFill>
                  <a:srgbClr val="C00000"/>
                </a:solidFill>
                <a:sym typeface="Wingdings" pitchFamily="2" charset="2"/>
              </a:rPr>
              <a:t>Method to Reduce Defects</a:t>
            </a:r>
            <a:endParaRPr lang="en-US" altLang="en-US" sz="2200" dirty="0">
              <a:solidFill>
                <a:srgbClr val="C00000"/>
              </a:solidFill>
              <a:sym typeface="Wingdings" pitchFamily="2" charset="2"/>
            </a:endParaRPr>
          </a:p>
          <a:p>
            <a:pPr marL="306000" lvl="1">
              <a:buFont typeface="Wingdings" pitchFamily="2" charset="2"/>
              <a:buChar char="§"/>
            </a:pPr>
            <a:r>
              <a:rPr lang="en-US" altLang="en-US" sz="2200" dirty="0"/>
              <a:t>Involves the </a:t>
            </a:r>
            <a:r>
              <a:rPr lang="en-US" altLang="en-US" sz="2200" dirty="0">
                <a:solidFill>
                  <a:srgbClr val="7030A0"/>
                </a:solidFill>
              </a:rPr>
              <a:t>execution of software </a:t>
            </a:r>
            <a:r>
              <a:rPr lang="en-US" altLang="en-US" sz="2200" dirty="0"/>
              <a:t>and the observation of the program behavior/outcome</a:t>
            </a:r>
          </a:p>
          <a:p>
            <a:pPr marL="306000" lvl="1">
              <a:buFont typeface="Wingdings" pitchFamily="2" charset="2"/>
              <a:buChar char="§"/>
            </a:pPr>
            <a:r>
              <a:rPr lang="en-US" altLang="en-US" sz="2200" dirty="0"/>
              <a:t>If a failure is observed, the execution record is then analyzed to locate &amp; fix the fault(s) that caused the failure.</a:t>
            </a:r>
            <a:endParaRPr lang="en-US" altLang="en-US" sz="2200" dirty="0">
              <a:sym typeface="Wingdings" pitchFamily="2" charset="2"/>
            </a:endParaRPr>
          </a:p>
          <a:p>
            <a:pPr marL="306000" lvl="1">
              <a:buFont typeface="Wingdings" pitchFamily="2" charset="2"/>
              <a:buChar char="q"/>
            </a:pPr>
            <a:r>
              <a:rPr lang="en-US" altLang="en-US" sz="2200" dirty="0">
                <a:solidFill>
                  <a:srgbClr val="C00000"/>
                </a:solidFill>
                <a:sym typeface="Wingdings" pitchFamily="2" charset="2"/>
              </a:rPr>
              <a:t>Other techniques &amp; Risk identification </a:t>
            </a:r>
            <a:r>
              <a:rPr lang="en-US" sz="2200" dirty="0">
                <a:solidFill>
                  <a:srgbClr val="C00000"/>
                </a:solidFill>
                <a:sym typeface="Wingdings" pitchFamily="2" charset="2"/>
              </a:rPr>
              <a:t>Method to Reduce Defects</a:t>
            </a:r>
            <a:endParaRPr lang="en-US" altLang="en-US" sz="2200" dirty="0">
              <a:solidFill>
                <a:srgbClr val="C00000"/>
              </a:solidFill>
              <a:sym typeface="Wingdings" pitchFamily="2" charset="2"/>
            </a:endParaRPr>
          </a:p>
          <a:p>
            <a:pPr>
              <a:buFont typeface="Wingdings" pitchFamily="2" charset="2"/>
              <a:buChar char="§"/>
            </a:pPr>
            <a:r>
              <a:rPr lang="en-US" altLang="en-US" sz="2200" dirty="0"/>
              <a:t>Formal model-based analyses</a:t>
            </a:r>
          </a:p>
          <a:p>
            <a:pPr>
              <a:buFont typeface="Wingdings" pitchFamily="2" charset="2"/>
              <a:buChar char="§"/>
            </a:pPr>
            <a:r>
              <a:rPr lang="en-US" altLang="en-US" sz="2200" dirty="0"/>
              <a:t>Boundary value analysis (e.g. loop condition check)</a:t>
            </a:r>
          </a:p>
          <a:p>
            <a:pPr>
              <a:buFont typeface="Wingdings" pitchFamily="2" charset="2"/>
              <a:buChar char="§"/>
            </a:pPr>
            <a:r>
              <a:rPr lang="en-US" altLang="en-US" sz="2200" dirty="0"/>
              <a:t>Control flow and data flow analyses</a:t>
            </a:r>
          </a:p>
          <a:p>
            <a:pPr>
              <a:buFont typeface="Wingdings" pitchFamily="2" charset="2"/>
              <a:buChar char="§"/>
            </a:pPr>
            <a:r>
              <a:rPr lang="en-US" altLang="en-US" sz="2200" dirty="0"/>
              <a:t>Simulation and Prototyping</a:t>
            </a:r>
          </a:p>
        </p:txBody>
      </p:sp>
      <p:sp>
        <p:nvSpPr>
          <p:cNvPr id="6" name="Content Placeholder 2">
            <a:extLst>
              <a:ext uri="{FF2B5EF4-FFF2-40B4-BE49-F238E27FC236}">
                <a16:creationId xmlns:a16="http://schemas.microsoft.com/office/drawing/2014/main" id="{DECA06E2-B9A5-44F2-80A7-D27C608741E2}"/>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254061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96150" y="266281"/>
            <a:ext cx="278903" cy="867220"/>
          </a:xfrm>
        </p:spPr>
        <p:txBody>
          <a:bodyPr vert="vert270"/>
          <a:lstStyle/>
          <a:p>
            <a:r>
              <a:rPr lang="en-US" sz="1400" b="1" dirty="0"/>
              <a:t>Slide - </a:t>
            </a:r>
            <a:fld id="{D57F1E4F-1CFF-5643-939E-217C01CDF565}" type="slidenum">
              <a:rPr lang="en-US" sz="1400" b="1" smtClean="0"/>
              <a:pPr/>
              <a:t>6</a:t>
            </a:fld>
            <a:r>
              <a:rPr lang="en-US" sz="1400" b="1" dirty="0"/>
              <a:t> </a:t>
            </a:r>
          </a:p>
        </p:txBody>
      </p:sp>
      <p:sp>
        <p:nvSpPr>
          <p:cNvPr id="2" name="Title 1"/>
          <p:cNvSpPr>
            <a:spLocks noGrp="1"/>
          </p:cNvSpPr>
          <p:nvPr>
            <p:ph type="title" idx="4294967295"/>
          </p:nvPr>
        </p:nvSpPr>
        <p:spPr>
          <a:xfrm>
            <a:off x="486697" y="495198"/>
            <a:ext cx="11029950" cy="581435"/>
          </a:xfrm>
        </p:spPr>
        <p:txBody>
          <a:bodyPr/>
          <a:lstStyle/>
          <a:p>
            <a:pPr algn="ctr"/>
            <a:r>
              <a:rPr lang="en-US" dirty="0">
                <a:solidFill>
                  <a:srgbClr val="0070C0"/>
                </a:solidFill>
              </a:rPr>
              <a:t>Defect containment</a:t>
            </a:r>
            <a:endParaRPr lang="en-GB" dirty="0">
              <a:solidFill>
                <a:srgbClr val="0070C0"/>
              </a:solidFill>
            </a:endParaRPr>
          </a:p>
        </p:txBody>
      </p:sp>
      <p:sp>
        <p:nvSpPr>
          <p:cNvPr id="3" name="Content Placeholder 2"/>
          <p:cNvSpPr>
            <a:spLocks noGrp="1"/>
          </p:cNvSpPr>
          <p:nvPr>
            <p:ph idx="4294967295"/>
          </p:nvPr>
        </p:nvSpPr>
        <p:spPr>
          <a:xfrm>
            <a:off x="11550650" y="6581775"/>
            <a:ext cx="641350" cy="276225"/>
          </a:xfrm>
        </p:spPr>
        <p:txBody>
          <a:bodyPr>
            <a:normAutofit fontScale="32500" lnSpcReduction="20000"/>
          </a:bodyPr>
          <a:lstStyle/>
          <a:p>
            <a:pPr marL="0" indent="0">
              <a:buNone/>
            </a:pPr>
            <a:r>
              <a:rPr lang="en-US" sz="3800" dirty="0">
                <a:solidFill>
                  <a:schemeClr val="bg1">
                    <a:lumMod val="50000"/>
                  </a:schemeClr>
                </a:solidFill>
              </a:rPr>
              <a:t>  MMH</a:t>
            </a:r>
          </a:p>
        </p:txBody>
      </p:sp>
      <p:sp>
        <p:nvSpPr>
          <p:cNvPr id="5" name="Content Placeholder 2"/>
          <p:cNvSpPr txBox="1">
            <a:spLocks/>
          </p:cNvSpPr>
          <p:nvPr/>
        </p:nvSpPr>
        <p:spPr>
          <a:xfrm>
            <a:off x="444040" y="1047137"/>
            <a:ext cx="11189401" cy="519143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t>Defect reduction activities can only </a:t>
            </a:r>
            <a:r>
              <a:rPr lang="en-US" altLang="en-US" sz="2200" dirty="0">
                <a:solidFill>
                  <a:srgbClr val="7030A0"/>
                </a:solidFill>
              </a:rPr>
              <a:t>reduce the number of faults to a fairly low level</a:t>
            </a:r>
            <a:r>
              <a:rPr lang="en-US" altLang="en-US" sz="2200" dirty="0"/>
              <a:t>, but </a:t>
            </a:r>
            <a:r>
              <a:rPr lang="en-US" altLang="en-US" sz="2200" dirty="0">
                <a:solidFill>
                  <a:srgbClr val="C00000"/>
                </a:solidFill>
              </a:rPr>
              <a:t>not</a:t>
            </a:r>
            <a:r>
              <a:rPr lang="en-US" altLang="en-US" sz="2200" dirty="0"/>
              <a:t> </a:t>
            </a:r>
            <a:r>
              <a:rPr lang="en-US" altLang="en-US" sz="2200" dirty="0">
                <a:solidFill>
                  <a:srgbClr val="7030A0"/>
                </a:solidFill>
              </a:rPr>
              <a:t>completely eliminate them </a:t>
            </a:r>
            <a:r>
              <a:rPr lang="en-US" altLang="en-US" sz="2200" dirty="0"/>
              <a:t>(because of the large size and high complexity of most software systems in use today as </a:t>
            </a:r>
            <a:r>
              <a:rPr lang="en-US" altLang="en-US" sz="2200" dirty="0">
                <a:solidFill>
                  <a:srgbClr val="7030A0"/>
                </a:solidFill>
              </a:rPr>
              <a:t>complete testing is not possible</a:t>
            </a:r>
            <a:r>
              <a:rPr lang="en-US" altLang="en-US" sz="2200" dirty="0"/>
              <a:t>)</a:t>
            </a:r>
          </a:p>
          <a:p>
            <a:pPr>
              <a:buFont typeface="Wingdings" pitchFamily="2" charset="2"/>
              <a:buChar char="q"/>
            </a:pPr>
            <a:r>
              <a:rPr lang="en-US" altLang="en-US" sz="2200" dirty="0"/>
              <a:t>The containment measures focus on the failures by either containing them to local areas so that there are no global failures observable to users, or limiting the damage caused by software system failures (e.g. </a:t>
            </a:r>
            <a:r>
              <a:rPr lang="en-US" altLang="en-US" sz="2200" dirty="0">
                <a:solidFill>
                  <a:srgbClr val="7030A0"/>
                </a:solidFill>
              </a:rPr>
              <a:t>exception handling</a:t>
            </a:r>
            <a:r>
              <a:rPr lang="en-US" altLang="en-US" sz="2200" dirty="0"/>
              <a:t>) </a:t>
            </a:r>
          </a:p>
          <a:p>
            <a:pPr>
              <a:buFont typeface="Wingdings" pitchFamily="2" charset="2"/>
              <a:buChar char="q"/>
            </a:pPr>
            <a:r>
              <a:rPr lang="en-US" altLang="en-US" sz="2200" dirty="0"/>
              <a:t>Defect Containment can be done in two generic ways:</a:t>
            </a:r>
          </a:p>
          <a:p>
            <a:pPr marL="457200" lvl="1" indent="-457200">
              <a:buFont typeface="Wingdings" pitchFamily="2" charset="2"/>
              <a:buChar char="v"/>
            </a:pPr>
            <a:r>
              <a:rPr lang="en-US" altLang="en-US" sz="2200" dirty="0">
                <a:solidFill>
                  <a:srgbClr val="C00000"/>
                </a:solidFill>
              </a:rPr>
              <a:t>Software fault-tolerance</a:t>
            </a:r>
            <a:endParaRPr lang="en-US" sz="2200" dirty="0">
              <a:solidFill>
                <a:srgbClr val="C00000"/>
              </a:solidFill>
              <a:sym typeface="Wingdings" pitchFamily="2" charset="2"/>
            </a:endParaRPr>
          </a:p>
          <a:p>
            <a:pPr marL="727200" lvl="2" indent="-457200">
              <a:buFont typeface="Wingdings" pitchFamily="2" charset="2"/>
              <a:buChar char="§"/>
            </a:pPr>
            <a:r>
              <a:rPr lang="en-US" sz="2200" dirty="0">
                <a:solidFill>
                  <a:srgbClr val="7030A0"/>
                </a:solidFill>
                <a:sym typeface="Wingdings" pitchFamily="2" charset="2"/>
              </a:rPr>
              <a:t>Recovery: </a:t>
            </a:r>
            <a:r>
              <a:rPr lang="en-US" sz="2200" dirty="0">
                <a:sym typeface="Wingdings" pitchFamily="2" charset="2"/>
              </a:rPr>
              <a:t>rollback &amp; redo</a:t>
            </a:r>
          </a:p>
          <a:p>
            <a:pPr marL="727200" lvl="2" indent="-457200">
              <a:buFont typeface="Wingdings" pitchFamily="2" charset="2"/>
              <a:buChar char="§"/>
            </a:pPr>
            <a:r>
              <a:rPr lang="en-US" sz="2200" dirty="0">
                <a:solidFill>
                  <a:srgbClr val="7030A0"/>
                </a:solidFill>
                <a:sym typeface="Wingdings" pitchFamily="2" charset="2"/>
              </a:rPr>
              <a:t>NVP: </a:t>
            </a:r>
            <a:r>
              <a:rPr lang="en-US" sz="2200" dirty="0">
                <a:sym typeface="Wingdings" pitchFamily="2" charset="2"/>
              </a:rPr>
              <a:t>N-Version programming (fault blocked)</a:t>
            </a:r>
            <a:endParaRPr lang="en-US" altLang="en-US" sz="2200" dirty="0"/>
          </a:p>
          <a:p>
            <a:pPr marL="133200" indent="-457200">
              <a:buFont typeface="Wingdings" pitchFamily="2" charset="2"/>
              <a:buChar char="v"/>
            </a:pPr>
            <a:r>
              <a:rPr lang="en-US" altLang="en-US" sz="2200" dirty="0">
                <a:solidFill>
                  <a:srgbClr val="C00000"/>
                </a:solidFill>
              </a:rPr>
              <a:t>Safety assurance and failure containment</a:t>
            </a:r>
          </a:p>
        </p:txBody>
      </p:sp>
      <p:pic>
        <p:nvPicPr>
          <p:cNvPr id="6" name="Picture 5">
            <a:extLst>
              <a:ext uri="{FF2B5EF4-FFF2-40B4-BE49-F238E27FC236}">
                <a16:creationId xmlns:a16="http://schemas.microsoft.com/office/drawing/2014/main" id="{F59FEFB4-AAB1-4A5F-870B-B6804CF13DDC}"/>
              </a:ext>
            </a:extLst>
          </p:cNvPr>
          <p:cNvPicPr>
            <a:picLocks noChangeAspect="1"/>
          </p:cNvPicPr>
          <p:nvPr/>
        </p:nvPicPr>
        <p:blipFill>
          <a:blip r:embed="rId2"/>
          <a:stretch>
            <a:fillRect/>
          </a:stretch>
        </p:blipFill>
        <p:spPr>
          <a:xfrm>
            <a:off x="7093974" y="3538911"/>
            <a:ext cx="4974036" cy="2881013"/>
          </a:xfrm>
          <a:prstGeom prst="rect">
            <a:avLst/>
          </a:prstGeom>
        </p:spPr>
      </p:pic>
      <p:sp>
        <p:nvSpPr>
          <p:cNvPr id="7" name="Content Placeholder 2">
            <a:extLst>
              <a:ext uri="{FF2B5EF4-FFF2-40B4-BE49-F238E27FC236}">
                <a16:creationId xmlns:a16="http://schemas.microsoft.com/office/drawing/2014/main" id="{A37790B3-A160-443E-B823-93D71B7723AE}"/>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18623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containment</a:t>
            </a:r>
            <a:endParaRPr lang="en-GB" dirty="0"/>
          </a:p>
        </p:txBody>
      </p:sp>
      <p:sp>
        <p:nvSpPr>
          <p:cNvPr id="3" name="Content Placeholder 2"/>
          <p:cNvSpPr>
            <a:spLocks noGrp="1"/>
          </p:cNvSpPr>
          <p:nvPr>
            <p:ph idx="1"/>
          </p:nvPr>
        </p:nvSpPr>
        <p:spPr>
          <a:xfrm>
            <a:off x="11551428" y="6582157"/>
            <a:ext cx="640572" cy="275843"/>
          </a:xfrm>
        </p:spPr>
        <p:txBody>
          <a:bodyPr>
            <a:normAutofit fontScale="32500" lnSpcReduction="20000"/>
          </a:bodyPr>
          <a:lstStyle/>
          <a:p>
            <a:pPr marL="0" indent="0">
              <a:buNone/>
            </a:pPr>
            <a:r>
              <a:rPr lang="en-US" sz="3800" dirty="0">
                <a:solidFill>
                  <a:schemeClr val="bg1">
                    <a:lumMod val="50000"/>
                  </a:schemeClr>
                </a:solidFill>
              </a:rPr>
              <a:t>  MMH</a:t>
            </a:r>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7</a:t>
            </a:fld>
            <a:r>
              <a:rPr lang="en-US" sz="1400" b="1" dirty="0"/>
              <a:t> </a:t>
            </a:r>
          </a:p>
        </p:txBody>
      </p:sp>
      <p:sp>
        <p:nvSpPr>
          <p:cNvPr id="5" name="Content Placeholder 2"/>
          <p:cNvSpPr txBox="1">
            <a:spLocks/>
          </p:cNvSpPr>
          <p:nvPr/>
        </p:nvSpPr>
        <p:spPr>
          <a:xfrm>
            <a:off x="576775" y="1927275"/>
            <a:ext cx="11189401" cy="346065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33200" indent="-457200">
              <a:buFont typeface="Wingdings" pitchFamily="2" charset="2"/>
              <a:buChar char="v"/>
            </a:pPr>
            <a:r>
              <a:rPr lang="en-US" altLang="en-US" sz="2200" dirty="0"/>
              <a:t>Safety assurance &amp; failure containment</a:t>
            </a:r>
          </a:p>
          <a:p>
            <a:pPr lvl="1"/>
            <a:r>
              <a:rPr lang="en-US" sz="2200" dirty="0">
                <a:solidFill>
                  <a:srgbClr val="0000FF"/>
                </a:solidFill>
              </a:rPr>
              <a:t>Safety</a:t>
            </a:r>
            <a:r>
              <a:rPr lang="en-US" sz="2200" dirty="0"/>
              <a:t> : Accident free (e.g. auto pilot safety eliminate pilot error)</a:t>
            </a:r>
          </a:p>
          <a:p>
            <a:pPr lvl="1"/>
            <a:r>
              <a:rPr lang="en-US" sz="2200" dirty="0">
                <a:solidFill>
                  <a:srgbClr val="0000FF"/>
                </a:solidFill>
              </a:rPr>
              <a:t>Accident</a:t>
            </a:r>
            <a:r>
              <a:rPr lang="en-US" sz="2200" dirty="0"/>
              <a:t>: Failure with severe consequences</a:t>
            </a:r>
          </a:p>
          <a:p>
            <a:pPr lvl="1"/>
            <a:r>
              <a:rPr lang="en-US" sz="2200" dirty="0">
                <a:solidFill>
                  <a:srgbClr val="0000FF"/>
                </a:solidFill>
              </a:rPr>
              <a:t>Hazard</a:t>
            </a:r>
            <a:r>
              <a:rPr lang="en-US" sz="2200" dirty="0"/>
              <a:t>: Pre-condition to accident</a:t>
            </a:r>
          </a:p>
          <a:p>
            <a:pPr lvl="1"/>
            <a:r>
              <a:rPr lang="en-US" sz="2200" dirty="0">
                <a:solidFill>
                  <a:srgbClr val="0000FF"/>
                </a:solidFill>
              </a:rPr>
              <a:t>Safety Assurance</a:t>
            </a:r>
            <a:r>
              <a:rPr lang="en-US" sz="2200" dirty="0"/>
              <a:t>: Hazard analysis, hazard  elimination/reduction/control, damage control </a:t>
            </a:r>
          </a:p>
          <a:p>
            <a:pPr marL="133200" indent="-457200">
              <a:buNone/>
            </a:pPr>
            <a:endParaRPr lang="en-US" altLang="en-US" sz="2200" dirty="0"/>
          </a:p>
        </p:txBody>
      </p:sp>
      <p:sp>
        <p:nvSpPr>
          <p:cNvPr id="6" name="Content Placeholder 2">
            <a:extLst>
              <a:ext uri="{FF2B5EF4-FFF2-40B4-BE49-F238E27FC236}">
                <a16:creationId xmlns:a16="http://schemas.microsoft.com/office/drawing/2014/main" id="{32F8D4F5-29F4-480A-934A-B4E257A13F23}"/>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38248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rot="5400000">
            <a:off x="11159278" y="185165"/>
            <a:ext cx="249407" cy="881968"/>
          </a:xfrm>
        </p:spPr>
        <p:txBody>
          <a:bodyPr vert="vert270"/>
          <a:lstStyle/>
          <a:p>
            <a:r>
              <a:rPr lang="en-US" sz="1400" b="1" dirty="0"/>
              <a:t>Slide - </a:t>
            </a:r>
            <a:fld id="{D57F1E4F-1CFF-5643-939E-217C01CDF565}" type="slidenum">
              <a:rPr lang="en-US" sz="1400" b="1" smtClean="0"/>
              <a:pPr/>
              <a:t>8</a:t>
            </a:fld>
            <a:r>
              <a:rPr lang="en-US" sz="1400" b="1" dirty="0"/>
              <a:t> </a:t>
            </a:r>
          </a:p>
        </p:txBody>
      </p:sp>
      <p:sp>
        <p:nvSpPr>
          <p:cNvPr id="2" name="Title 1"/>
          <p:cNvSpPr>
            <a:spLocks noGrp="1"/>
          </p:cNvSpPr>
          <p:nvPr>
            <p:ph type="title" idx="4294967295"/>
          </p:nvPr>
        </p:nvSpPr>
        <p:spPr>
          <a:xfrm>
            <a:off x="176981" y="524695"/>
            <a:ext cx="11029950" cy="537190"/>
          </a:xfrm>
        </p:spPr>
        <p:txBody>
          <a:bodyPr/>
          <a:lstStyle/>
          <a:p>
            <a:pPr algn="ctr"/>
            <a:r>
              <a:rPr lang="en-US" dirty="0">
                <a:solidFill>
                  <a:srgbClr val="0070C0"/>
                </a:solidFill>
              </a:rPr>
              <a:t>QA in software process</a:t>
            </a:r>
            <a:endParaRPr lang="en-GB" dirty="0">
              <a:solidFill>
                <a:srgbClr val="0070C0"/>
              </a:solidFill>
            </a:endParaRPr>
          </a:p>
        </p:txBody>
      </p:sp>
      <p:sp>
        <p:nvSpPr>
          <p:cNvPr id="5" name="Content Placeholder 2"/>
          <p:cNvSpPr txBox="1">
            <a:spLocks/>
          </p:cNvSpPr>
          <p:nvPr/>
        </p:nvSpPr>
        <p:spPr>
          <a:xfrm>
            <a:off x="576776" y="2399678"/>
            <a:ext cx="3052690" cy="218049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Mega-process</a:t>
            </a:r>
          </a:p>
          <a:p>
            <a:pPr lvl="1"/>
            <a:r>
              <a:rPr lang="en-US" altLang="en-US" sz="2200" dirty="0"/>
              <a:t>Initiation</a:t>
            </a:r>
          </a:p>
          <a:p>
            <a:pPr lvl="1"/>
            <a:r>
              <a:rPr lang="en-US" altLang="en-US" sz="2200" dirty="0"/>
              <a:t>Development</a:t>
            </a:r>
          </a:p>
          <a:p>
            <a:pPr lvl="1"/>
            <a:r>
              <a:rPr lang="en-US" altLang="en-US" sz="2200" dirty="0"/>
              <a:t>Maintenance</a:t>
            </a:r>
          </a:p>
          <a:p>
            <a:pPr lvl="1"/>
            <a:r>
              <a:rPr lang="en-US" altLang="en-US" sz="2200" dirty="0"/>
              <a:t>Termination </a:t>
            </a:r>
          </a:p>
        </p:txBody>
      </p:sp>
      <p:sp>
        <p:nvSpPr>
          <p:cNvPr id="6" name="Content Placeholder 2"/>
          <p:cNvSpPr txBox="1">
            <a:spLocks/>
          </p:cNvSpPr>
          <p:nvPr/>
        </p:nvSpPr>
        <p:spPr>
          <a:xfrm>
            <a:off x="3321034" y="1324103"/>
            <a:ext cx="3640204" cy="391157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Development components</a:t>
            </a:r>
          </a:p>
          <a:p>
            <a:pPr lvl="1"/>
            <a:r>
              <a:rPr lang="en-US" altLang="en-US" sz="2200" dirty="0"/>
              <a:t>Requirement</a:t>
            </a:r>
          </a:p>
          <a:p>
            <a:pPr lvl="1"/>
            <a:r>
              <a:rPr lang="en-US" altLang="en-US" sz="2200" dirty="0"/>
              <a:t>Specification</a:t>
            </a:r>
          </a:p>
          <a:p>
            <a:pPr lvl="1"/>
            <a:r>
              <a:rPr lang="en-US" altLang="en-US" sz="2200" dirty="0"/>
              <a:t>Design</a:t>
            </a:r>
          </a:p>
          <a:p>
            <a:pPr lvl="1"/>
            <a:r>
              <a:rPr lang="en-US" altLang="en-US" sz="2200" dirty="0"/>
              <a:t>Coding</a:t>
            </a:r>
          </a:p>
          <a:p>
            <a:pPr lvl="1"/>
            <a:r>
              <a:rPr lang="en-US" altLang="en-US" sz="2200" dirty="0"/>
              <a:t>Testing</a:t>
            </a:r>
          </a:p>
          <a:p>
            <a:pPr lvl="1"/>
            <a:r>
              <a:rPr lang="en-US" altLang="en-US" sz="2200" dirty="0"/>
              <a:t>Release</a:t>
            </a:r>
          </a:p>
        </p:txBody>
      </p:sp>
      <p:sp>
        <p:nvSpPr>
          <p:cNvPr id="7" name="Content Placeholder 2"/>
          <p:cNvSpPr txBox="1">
            <a:spLocks/>
          </p:cNvSpPr>
          <p:nvPr/>
        </p:nvSpPr>
        <p:spPr>
          <a:xfrm>
            <a:off x="7183902" y="1175786"/>
            <a:ext cx="5008098" cy="454386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Process variations</a:t>
            </a:r>
          </a:p>
          <a:p>
            <a:pPr lvl="1"/>
            <a:r>
              <a:rPr lang="en-US" altLang="en-US" sz="2200" dirty="0"/>
              <a:t>Waterfall development process</a:t>
            </a:r>
          </a:p>
          <a:p>
            <a:pPr lvl="1"/>
            <a:r>
              <a:rPr lang="en-US" altLang="en-US" sz="2200" dirty="0"/>
              <a:t>Iterative development process</a:t>
            </a:r>
            <a:br>
              <a:rPr lang="en-US" altLang="en-US" sz="2200" dirty="0"/>
            </a:br>
            <a:r>
              <a:rPr lang="en-US" altLang="en-US" sz="2200" dirty="0"/>
              <a:t>(QA in increments)</a:t>
            </a:r>
          </a:p>
          <a:p>
            <a:pPr lvl="1"/>
            <a:r>
              <a:rPr lang="en-US" altLang="en-US" sz="2200" dirty="0"/>
              <a:t>Spiral development process</a:t>
            </a:r>
            <a:br>
              <a:rPr lang="en-US" altLang="en-US" sz="2200" dirty="0"/>
            </a:br>
            <a:r>
              <a:rPr lang="en-US" altLang="en-US" sz="2200" dirty="0"/>
              <a:t>(QA &amp; risk management)</a:t>
            </a:r>
          </a:p>
          <a:p>
            <a:pPr lvl="1"/>
            <a:r>
              <a:rPr lang="en-US" altLang="en-US" sz="2200" dirty="0"/>
              <a:t>Agile development process</a:t>
            </a:r>
            <a:br>
              <a:rPr lang="en-US" altLang="en-US" sz="2200" dirty="0"/>
            </a:br>
            <a:r>
              <a:rPr lang="en-US" altLang="en-US" sz="2200" dirty="0"/>
              <a:t>(XP- test driven development</a:t>
            </a:r>
            <a:br>
              <a:rPr lang="en-US" altLang="en-US" sz="2200" dirty="0"/>
            </a:br>
            <a:r>
              <a:rPr lang="en-US" altLang="en-US" sz="2200" dirty="0"/>
              <a:t> pair programming)</a:t>
            </a:r>
          </a:p>
          <a:p>
            <a:pPr lvl="1"/>
            <a:r>
              <a:rPr lang="en-US" altLang="en-US" sz="2200" dirty="0"/>
              <a:t>Maintenance processes </a:t>
            </a:r>
            <a:br>
              <a:rPr lang="en-US" altLang="en-US" sz="2200" dirty="0"/>
            </a:br>
            <a:r>
              <a:rPr lang="en-US" altLang="en-US" sz="2200" dirty="0"/>
              <a:t>(focus on defect handling)</a:t>
            </a:r>
          </a:p>
        </p:txBody>
      </p:sp>
      <p:sp>
        <p:nvSpPr>
          <p:cNvPr id="8" name="Content Placeholder 2">
            <a:extLst>
              <a:ext uri="{FF2B5EF4-FFF2-40B4-BE49-F238E27FC236}">
                <a16:creationId xmlns:a16="http://schemas.microsoft.com/office/drawing/2014/main" id="{8BD0A8B4-1791-41AB-B616-4EDE32302709}"/>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291236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in software process</a:t>
            </a:r>
            <a:endParaRPr lang="en-GB" dirty="0"/>
          </a:p>
        </p:txBody>
      </p:sp>
      <p:sp>
        <p:nvSpPr>
          <p:cNvPr id="4" name="Slide Number Placeholder 3"/>
          <p:cNvSpPr>
            <a:spLocks noGrp="1"/>
          </p:cNvSpPr>
          <p:nvPr>
            <p:ph type="sldNum" sz="quarter" idx="12"/>
          </p:nvPr>
        </p:nvSpPr>
        <p:spPr>
          <a:xfrm>
            <a:off x="11766177" y="605119"/>
            <a:ext cx="251652" cy="1236744"/>
          </a:xfrm>
        </p:spPr>
        <p:txBody>
          <a:bodyPr vert="vert270"/>
          <a:lstStyle/>
          <a:p>
            <a:r>
              <a:rPr lang="en-US" sz="1400" b="1" dirty="0"/>
              <a:t>Slide - </a:t>
            </a:r>
            <a:fld id="{D57F1E4F-1CFF-5643-939E-217C01CDF565}" type="slidenum">
              <a:rPr lang="en-US" sz="1400" b="1" smtClean="0"/>
              <a:pPr/>
              <a:t>9</a:t>
            </a:fld>
            <a:r>
              <a:rPr lang="en-US" sz="1400" b="1" dirty="0"/>
              <a:t> </a:t>
            </a:r>
          </a:p>
        </p:txBody>
      </p:sp>
      <p:pic>
        <p:nvPicPr>
          <p:cNvPr id="1026" name="Picture 2"/>
          <p:cNvPicPr>
            <a:picLocks noChangeAspect="1" noChangeArrowheads="1"/>
          </p:cNvPicPr>
          <p:nvPr/>
        </p:nvPicPr>
        <p:blipFill>
          <a:blip r:embed="rId2"/>
          <a:srcRect/>
          <a:stretch>
            <a:fillRect/>
          </a:stretch>
        </p:blipFill>
        <p:spPr bwMode="auto">
          <a:xfrm>
            <a:off x="1899138" y="2219910"/>
            <a:ext cx="7517351" cy="3885467"/>
          </a:xfrm>
          <a:prstGeom prst="rect">
            <a:avLst/>
          </a:prstGeom>
          <a:noFill/>
          <a:ln w="9525">
            <a:noFill/>
            <a:miter lim="800000"/>
            <a:headEnd/>
            <a:tailEnd/>
          </a:ln>
          <a:effectLst/>
        </p:spPr>
      </p:pic>
      <p:sp>
        <p:nvSpPr>
          <p:cNvPr id="6" name="Content Placeholder 2">
            <a:extLst>
              <a:ext uri="{FF2B5EF4-FFF2-40B4-BE49-F238E27FC236}">
                <a16:creationId xmlns:a16="http://schemas.microsoft.com/office/drawing/2014/main" id="{50191264-7216-4DE6-B660-0FC817A02710}"/>
              </a:ext>
            </a:extLst>
          </p:cNvPr>
          <p:cNvSpPr txBox="1">
            <a:spLocks/>
          </p:cNvSpPr>
          <p:nvPr/>
        </p:nvSpPr>
        <p:spPr>
          <a:xfrm>
            <a:off x="11550650" y="372704"/>
            <a:ext cx="641350" cy="276225"/>
          </a:xfrm>
          <a:prstGeom prst="rect">
            <a:avLst/>
          </a:prstGeom>
        </p:spPr>
        <p:txBody>
          <a:bodyPr vert="horz" lIns="91440" tIns="45720" rIns="91440" bIns="45720" rtlCol="0" anchor="ct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800" dirty="0">
                <a:solidFill>
                  <a:schemeClr val="bg1">
                    <a:lumMod val="50000"/>
                  </a:schemeClr>
                </a:solidFill>
              </a:rPr>
              <a:t>    MMH</a:t>
            </a:r>
          </a:p>
        </p:txBody>
      </p:sp>
    </p:spTree>
    <p:extLst>
      <p:ext uri="{BB962C8B-B14F-4D97-AF65-F5344CB8AC3E}">
        <p14:creationId xmlns:p14="http://schemas.microsoft.com/office/powerpoint/2010/main" val="1488640807"/>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1430</Words>
  <Application>Microsoft Office PowerPoint</Application>
  <PresentationFormat>Widescreen</PresentationFormat>
  <Paragraphs>213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Courier New</vt:lpstr>
      <vt:lpstr>Gill Sans MT</vt:lpstr>
      <vt:lpstr>Wingdings</vt:lpstr>
      <vt:lpstr>Wingdings 2</vt:lpstr>
      <vt:lpstr>Dividend</vt:lpstr>
      <vt:lpstr>PowerPoint Presentation</vt:lpstr>
      <vt:lpstr>Quality Assurance</vt:lpstr>
      <vt:lpstr>Defect prevention</vt:lpstr>
      <vt:lpstr>Defect reduction</vt:lpstr>
      <vt:lpstr>Defect reduction</vt:lpstr>
      <vt:lpstr>Defect containment</vt:lpstr>
      <vt:lpstr>Defect containment</vt:lpstr>
      <vt:lpstr>QA in software process</vt:lpstr>
      <vt:lpstr>QA in software process</vt:lpstr>
      <vt:lpstr>QA Activities: Mapping from DC view to V&amp;V view</vt:lpstr>
      <vt:lpstr>Software quality engineering (SQE)</vt:lpstr>
      <vt:lpstr>Software quality engineering (SQE)</vt:lpstr>
      <vt:lpstr>Software quality engineering (SQE)</vt:lpstr>
      <vt:lpstr>Software quality engineering (SQE)</vt:lpstr>
      <vt:lpstr>Test case</vt:lpstr>
      <vt:lpstr>Testing teams: organization &amp; management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SQAT - Ch.04 - Quality Assurance &amp; Engineering</dc:title>
  <dc:subject>Software Quality and Testing</dc:subject>
  <dc:creator>M. Mahmudul Hasan</dc:creator>
  <cp:lastModifiedBy> </cp:lastModifiedBy>
  <cp:revision>139</cp:revision>
  <dcterms:created xsi:type="dcterms:W3CDTF">2019-09-22T04:52:04Z</dcterms:created>
  <dcterms:modified xsi:type="dcterms:W3CDTF">2019-10-15T05:12:07Z</dcterms:modified>
</cp:coreProperties>
</file>