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98" r:id="rId3"/>
    <p:sldId id="313" r:id="rId4"/>
    <p:sldId id="299" r:id="rId5"/>
    <p:sldId id="300" r:id="rId6"/>
    <p:sldId id="308" r:id="rId7"/>
    <p:sldId id="309" r:id="rId8"/>
    <p:sldId id="301" r:id="rId9"/>
    <p:sldId id="302" r:id="rId10"/>
    <p:sldId id="305" r:id="rId11"/>
    <p:sldId id="304" r:id="rId12"/>
    <p:sldId id="306" r:id="rId13"/>
    <p:sldId id="307" r:id="rId14"/>
    <p:sldId id="310" r:id="rId15"/>
    <p:sldId id="311" r:id="rId16"/>
    <p:sldId id="312" r:id="rId17"/>
    <p:sldId id="29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20/10/2019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5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Software testing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09946"/>
            <a:ext cx="9542206" cy="522441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          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50650" y="6581775"/>
            <a:ext cx="641350" cy="2762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8710" y="1411904"/>
            <a:ext cx="11559699" cy="4841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solidFill>
                  <a:srgbClr val="C00000"/>
                </a:solidFill>
              </a:rPr>
              <a:t>Black-box</a:t>
            </a:r>
            <a:r>
              <a:rPr lang="en-GB" sz="2200" dirty="0"/>
              <a:t> testing is Specification-based also known as functional testing</a:t>
            </a:r>
          </a:p>
          <a:p>
            <a:r>
              <a:rPr lang="en-GB" sz="2200" dirty="0"/>
              <a:t>Examines the program that is accessible from outside at the external interface level of a system</a:t>
            </a:r>
          </a:p>
          <a:p>
            <a:r>
              <a:rPr lang="en-GB" sz="2200" dirty="0"/>
              <a:t>Applies the input to a program and observe the externally visible outcome</a:t>
            </a:r>
          </a:p>
          <a:p>
            <a:r>
              <a:rPr lang="en-GB" sz="2200" dirty="0"/>
              <a:t>It is applied to both an entire program as well as to individual program units</a:t>
            </a:r>
          </a:p>
          <a:p>
            <a:r>
              <a:rPr lang="en-GB" sz="2200" dirty="0"/>
              <a:t>Software quality assurance group(preferred) </a:t>
            </a:r>
            <a:r>
              <a:rPr lang="en-US" sz="2200" dirty="0">
                <a:ea typeface="ＭＳ Ｐゴシック" pitchFamily="34" charset="-128"/>
              </a:rPr>
              <a:t>attempts to find errors in the following categories: 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incorrect or missing functions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interface errors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errors in external database access (accessibility)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behavior or performance errors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initialization and termination errors</a:t>
            </a:r>
            <a:endParaRPr lang="en-GB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C7A7EF-C793-453B-9F5D-000AA50C4C7F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7CF004E-43BD-4E84-B50E-016FA40E58AE}"/>
              </a:ext>
            </a:extLst>
          </p:cNvPr>
          <p:cNvSpPr txBox="1">
            <a:spLocks/>
          </p:cNvSpPr>
          <p:nvPr/>
        </p:nvSpPr>
        <p:spPr>
          <a:xfrm rot="5400000">
            <a:off x="11181402" y="222036"/>
            <a:ext cx="278903" cy="86722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432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1225" y="480450"/>
            <a:ext cx="11029950" cy="581435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Testing techniques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2453" y="1271248"/>
            <a:ext cx="11441712" cy="5218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solidFill>
                  <a:srgbClr val="C00000"/>
                </a:solidFill>
              </a:rPr>
              <a:t>White-box </a:t>
            </a:r>
            <a:r>
              <a:rPr lang="en-GB" sz="2200" dirty="0"/>
              <a:t>testing is Implementation-based also known as structural testing</a:t>
            </a:r>
          </a:p>
          <a:p>
            <a:r>
              <a:rPr lang="en-GB" sz="2200" dirty="0"/>
              <a:t>Examines source code with focus on:</a:t>
            </a:r>
          </a:p>
          <a:p>
            <a:pPr marL="817200" lvl="1" indent="-457200">
              <a:buAutoNum type="arabicParenBoth"/>
            </a:pPr>
            <a:r>
              <a:rPr lang="en-GB" sz="2200" dirty="0"/>
              <a:t>Control flow: refers to flow of control from one instruction to another</a:t>
            </a:r>
          </a:p>
          <a:p>
            <a:pPr marL="817200" lvl="1" indent="-457200">
              <a:buAutoNum type="arabicParenBoth"/>
            </a:pPr>
            <a:r>
              <a:rPr lang="en-GB" sz="2200" dirty="0"/>
              <a:t>Data flow: refers to propagation of values from one variable or constant to another variable</a:t>
            </a:r>
          </a:p>
          <a:p>
            <a:r>
              <a:rPr lang="en-GB" sz="2200" dirty="0"/>
              <a:t>Software developers perform structural testing on the individual program units they write</a:t>
            </a:r>
          </a:p>
          <a:p>
            <a:r>
              <a:rPr lang="en-US" sz="2200" dirty="0">
                <a:ea typeface="ＭＳ Ｐゴシック" pitchFamily="34" charset="-128"/>
              </a:rPr>
              <a:t>Using white-box testing methods, you can derive test cases that: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guarantee that all independent paths within a module have been exercised at least once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exercise all logical decisions on their true and false sides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execute all loops at their boundaries and within their operational bounds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exercise internal data structures to ensure their validity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DF9F65-E42A-4706-BE20-8D245EA1AA82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D81AB96-0F28-4180-B498-3879137C0453}"/>
              </a:ext>
            </a:extLst>
          </p:cNvPr>
          <p:cNvSpPr txBox="1">
            <a:spLocks/>
          </p:cNvSpPr>
          <p:nvPr/>
        </p:nvSpPr>
        <p:spPr>
          <a:xfrm rot="5400000">
            <a:off x="11181402" y="222036"/>
            <a:ext cx="278903" cy="86722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03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86697"/>
            <a:ext cx="11029950" cy="50144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    Testing techniques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1696" y="1256499"/>
            <a:ext cx="11184985" cy="5011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00FF"/>
                </a:solidFill>
              </a:rPr>
              <a:t>High-level</a:t>
            </a:r>
            <a:r>
              <a:rPr lang="en-US" sz="2200" dirty="0"/>
              <a:t>: Whole system ==&gt; </a:t>
            </a:r>
            <a:r>
              <a:rPr lang="en-US" sz="2200" dirty="0">
                <a:solidFill>
                  <a:srgbClr val="C00000"/>
                </a:solidFill>
              </a:rPr>
              <a:t>black-box </a:t>
            </a:r>
            <a:r>
              <a:rPr lang="en-US" sz="2200" dirty="0">
                <a:solidFill>
                  <a:srgbClr val="0070C0"/>
                </a:solidFill>
              </a:rPr>
              <a:t>(late in testing, e.g. system testing)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00FF"/>
                </a:solidFill>
              </a:rPr>
              <a:t>Low –level</a:t>
            </a:r>
            <a:r>
              <a:rPr lang="en-US" sz="2200" dirty="0"/>
              <a:t>: Individual statements, data, and other elements ==&gt;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white-box </a:t>
            </a:r>
            <a:r>
              <a:rPr lang="en-US" sz="2200" dirty="0">
                <a:solidFill>
                  <a:srgbClr val="0070C0"/>
                </a:solidFill>
              </a:rPr>
              <a:t>(test in small/early)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00FF"/>
                </a:solidFill>
              </a:rPr>
              <a:t>Middle-levels</a:t>
            </a:r>
            <a:r>
              <a:rPr lang="en-US" sz="2200" dirty="0"/>
              <a:t> of abstraction ==&gt; </a:t>
            </a:r>
            <a:r>
              <a:rPr lang="en-US" sz="2200" dirty="0">
                <a:solidFill>
                  <a:srgbClr val="C00000"/>
                </a:solidFill>
              </a:rPr>
              <a:t>Gray-box</a:t>
            </a:r>
          </a:p>
          <a:p>
            <a:pPr lvl="1"/>
            <a:r>
              <a:rPr lang="en-US" sz="2200" dirty="0"/>
              <a:t>Functional/subroutine/procedure, module , subsystem etc.</a:t>
            </a:r>
          </a:p>
          <a:p>
            <a:pPr lvl="1"/>
            <a:r>
              <a:rPr lang="en-US" sz="2200" dirty="0"/>
              <a:t>Method, class, super-class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Gray-box (mixed black-box  &amp; white-box ) testing: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Many of the middle levels of testing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u="sng" dirty="0"/>
              <a:t>Example</a:t>
            </a:r>
            <a:r>
              <a:rPr lang="en-US" sz="2200" dirty="0"/>
              <a:t>: procedures in modules</a:t>
            </a:r>
          </a:p>
          <a:p>
            <a:pPr lvl="2">
              <a:buFont typeface="Courier New" pitchFamily="49" charset="0"/>
              <a:buChar char="o"/>
            </a:pPr>
            <a:r>
              <a:rPr lang="en-US" sz="2200" dirty="0"/>
              <a:t>Procedures individually as black box</a:t>
            </a:r>
          </a:p>
          <a:p>
            <a:pPr lvl="2">
              <a:buFont typeface="Courier New" pitchFamily="49" charset="0"/>
              <a:buChar char="o"/>
            </a:pPr>
            <a:r>
              <a:rPr lang="en-US" sz="2200" dirty="0"/>
              <a:t>Procedure interconnection  </a:t>
            </a:r>
            <a:r>
              <a:rPr lang="en-US" sz="2200" dirty="0">
                <a:sym typeface="Wingdings" pitchFamily="2" charset="2"/>
              </a:rPr>
              <a:t> white box at module level</a:t>
            </a: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3F43C6-4BCC-4FBB-8101-73D388666973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14E49B4-B3E3-4273-B6A7-6881BBFF00E2}"/>
              </a:ext>
            </a:extLst>
          </p:cNvPr>
          <p:cNvSpPr txBox="1">
            <a:spLocks/>
          </p:cNvSpPr>
          <p:nvPr/>
        </p:nvSpPr>
        <p:spPr>
          <a:xfrm rot="5400000">
            <a:off x="11181402" y="222036"/>
            <a:ext cx="278903" cy="86722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189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484" y="450953"/>
            <a:ext cx="11029950" cy="566686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  When to stop testing?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3928" y="1197507"/>
            <a:ext cx="11184985" cy="5159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Exit Criteria</a:t>
            </a:r>
          </a:p>
          <a:p>
            <a:pPr lvl="1"/>
            <a:r>
              <a:rPr lang="en-US" altLang="en-US" sz="2200" dirty="0"/>
              <a:t>Not finding (any more) defects is NOT an appropriate criteria to stop testing activities (Why?!?)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Resource-based criteria:  </a:t>
            </a:r>
            <a:r>
              <a:rPr lang="en-US" altLang="en-US" sz="2200" dirty="0"/>
              <a:t>A decision is made based on resource consumptions</a:t>
            </a:r>
          </a:p>
          <a:p>
            <a:pPr lvl="1"/>
            <a:r>
              <a:rPr lang="en-US" altLang="en-US" sz="2200" dirty="0"/>
              <a:t>Stop when you run out of time</a:t>
            </a:r>
          </a:p>
          <a:p>
            <a:pPr lvl="1"/>
            <a:r>
              <a:rPr lang="en-US" altLang="en-US" sz="2200" dirty="0"/>
              <a:t>Stop when you run out of money</a:t>
            </a:r>
          </a:p>
          <a:p>
            <a:pPr lvl="1"/>
            <a:r>
              <a:rPr lang="en-US" altLang="en-US" sz="2200" dirty="0"/>
              <a:t>Such criteria are irresponsible , as far as product quality is concerned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Quality-based criteria:</a:t>
            </a:r>
          </a:p>
          <a:p>
            <a:pPr lvl="1"/>
            <a:r>
              <a:rPr lang="en-US" altLang="en-US" sz="2200" dirty="0"/>
              <a:t>Stop when quality goals reached</a:t>
            </a:r>
          </a:p>
          <a:p>
            <a:pPr lvl="2">
              <a:buFont typeface="Courier New" pitchFamily="49" charset="0"/>
              <a:buChar char="o"/>
            </a:pPr>
            <a:r>
              <a:rPr lang="en-US" altLang="en-US" sz="2200" dirty="0"/>
              <a:t>reliability, resemble actual customer usages</a:t>
            </a:r>
          </a:p>
          <a:p>
            <a:pPr lvl="1"/>
            <a:r>
              <a:rPr lang="en-US" altLang="en-US" sz="2200" dirty="0"/>
              <a:t>Other substitute:  Activity completion (“stop when you complete planned test activities”)</a:t>
            </a: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829537-24EA-4B94-B781-6029B4D94564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D932EDC-476E-4DB5-9B59-50B6C28574D8}"/>
              </a:ext>
            </a:extLst>
          </p:cNvPr>
          <p:cNvSpPr txBox="1">
            <a:spLocks/>
          </p:cNvSpPr>
          <p:nvPr/>
        </p:nvSpPr>
        <p:spPr>
          <a:xfrm rot="5400000">
            <a:off x="11181402" y="222036"/>
            <a:ext cx="278903" cy="86722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64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987" y="480450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Manual Testing vs. Automated Testing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2702" y="1449321"/>
            <a:ext cx="6365298" cy="4439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solidFill>
                  <a:srgbClr val="C00000"/>
                </a:solidFill>
              </a:rPr>
              <a:t>Manual Testing</a:t>
            </a:r>
          </a:p>
          <a:p>
            <a:r>
              <a:rPr lang="en-GB" sz="2200" dirty="0"/>
              <a:t>Oldest and most rigorous type of software testing </a:t>
            </a:r>
          </a:p>
          <a:p>
            <a:r>
              <a:rPr lang="en-GB" sz="2200" dirty="0"/>
              <a:t>Requires a tester to perform manual test operations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Hard to repeat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Not always reliable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Costly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Time consuming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Labour intensive </a:t>
            </a:r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87986" y="1272341"/>
            <a:ext cx="5404014" cy="4439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solidFill>
                  <a:srgbClr val="C00000"/>
                </a:solidFill>
              </a:rPr>
              <a:t>Automated Testing</a:t>
            </a:r>
          </a:p>
          <a:p>
            <a:r>
              <a:rPr lang="en-GB" sz="2200" dirty="0"/>
              <a:t>Testing employing software tools </a:t>
            </a:r>
          </a:p>
          <a:p>
            <a:r>
              <a:rPr lang="en-GB" sz="2200" dirty="0"/>
              <a:t>Execute tests without manual intervention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Fast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Repeatable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Reliable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Reusable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Programmable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Saves 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07079-D7B8-4BC8-9D6B-81423B96AB58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E4E6C8F-48F0-436F-BC33-D75C24896AF9}"/>
              </a:ext>
            </a:extLst>
          </p:cNvPr>
          <p:cNvSpPr txBox="1">
            <a:spLocks/>
          </p:cNvSpPr>
          <p:nvPr/>
        </p:nvSpPr>
        <p:spPr>
          <a:xfrm rot="5400000">
            <a:off x="11181402" y="222036"/>
            <a:ext cx="278903" cy="86722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14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975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987" y="450952"/>
            <a:ext cx="11029950" cy="59618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          Test Automation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76440"/>
            <a:ext cx="11188700" cy="5327598"/>
          </a:xfrm>
        </p:spPr>
        <p:txBody>
          <a:bodyPr>
            <a:noAutofit/>
          </a:bodyPr>
          <a:lstStyle/>
          <a:p>
            <a:endParaRPr lang="en-US" altLang="en-US" sz="2200" dirty="0"/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Key issues related to Test Automation</a:t>
            </a:r>
          </a:p>
          <a:p>
            <a:pPr lvl="1"/>
            <a:r>
              <a:rPr lang="en-US" altLang="en-US" sz="2200" dirty="0"/>
              <a:t>Specific needs and potentials for automation &amp; selection of existing testing tools, if available/suitable</a:t>
            </a:r>
          </a:p>
          <a:p>
            <a:pPr lvl="1"/>
            <a:r>
              <a:rPr lang="en-US" altLang="en-US" sz="2200" dirty="0"/>
              <a:t>Availability of user training for these tools and time/effort needed</a:t>
            </a:r>
          </a:p>
          <a:p>
            <a:pPr lvl="1"/>
            <a:r>
              <a:rPr lang="en-US" altLang="en-US" sz="2200" dirty="0"/>
              <a:t>Overall cost, including costs for tool acquisition, support, training, and usage</a:t>
            </a:r>
          </a:p>
          <a:p>
            <a:pPr lvl="1"/>
            <a:r>
              <a:rPr lang="en-US" altLang="en-US" sz="2200" dirty="0"/>
              <a:t>Impact on resource, schedule, and project management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Pre-requisites for test automation </a:t>
            </a:r>
          </a:p>
          <a:p>
            <a:pPr lvl="1"/>
            <a:r>
              <a:rPr lang="en-US" altLang="en-US" sz="2200" dirty="0"/>
              <a:t>The system is stable and its functionalities are well defined</a:t>
            </a:r>
          </a:p>
          <a:p>
            <a:pPr lvl="1"/>
            <a:r>
              <a:rPr lang="en-US" altLang="en-US" sz="2200" dirty="0"/>
              <a:t>The test cases to be automated are unambiguous</a:t>
            </a:r>
          </a:p>
          <a:p>
            <a:pPr lvl="1"/>
            <a:r>
              <a:rPr lang="en-US" altLang="en-US" sz="2200" dirty="0"/>
              <a:t>The test tools and infrastructure are in place</a:t>
            </a:r>
          </a:p>
          <a:p>
            <a:pPr lvl="1"/>
            <a:r>
              <a:rPr lang="en-US" altLang="en-US" sz="2200" dirty="0"/>
              <a:t>The test engineers have prior successful experience with automation</a:t>
            </a:r>
          </a:p>
          <a:p>
            <a:pPr lvl="1"/>
            <a:r>
              <a:rPr lang="en-US" altLang="en-US" sz="2200" dirty="0"/>
              <a:t>Adequate budget should have been allocated for the procurement of tools</a:t>
            </a:r>
            <a:endParaRPr lang="en-US" sz="2200" dirty="0">
              <a:ea typeface="ＭＳ Ｐゴシック" pitchFamily="34" charset="-128"/>
            </a:endParaRPr>
          </a:p>
          <a:p>
            <a:pPr lvl="1">
              <a:buNone/>
            </a:pPr>
            <a:endParaRPr lang="en-US" alt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C24F3B-1242-49A2-9A11-80BE1DC8034F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90B79BB-C2EC-403E-96CF-12E9AEDB629E}"/>
              </a:ext>
            </a:extLst>
          </p:cNvPr>
          <p:cNvSpPr txBox="1">
            <a:spLocks/>
          </p:cNvSpPr>
          <p:nvPr/>
        </p:nvSpPr>
        <p:spPr>
          <a:xfrm rot="5400000">
            <a:off x="11181402" y="222036"/>
            <a:ext cx="278903" cy="86722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15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84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09946"/>
            <a:ext cx="11029950" cy="59618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               Test Automation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4464" y="1191188"/>
            <a:ext cx="11646312" cy="534234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Which Tests/Test cases to automate?</a:t>
            </a:r>
          </a:p>
          <a:p>
            <a:pPr lvl="1"/>
            <a:r>
              <a:rPr lang="en-GB" altLang="en-US" sz="2200" dirty="0"/>
              <a:t>Fully automated testing is not possible, </a:t>
            </a:r>
            <a:r>
              <a:rPr lang="en-US" altLang="en-US" sz="2200" dirty="0"/>
              <a:t>test automation can NOT replace manual testing</a:t>
            </a:r>
          </a:p>
          <a:p>
            <a:pPr lvl="1"/>
            <a:r>
              <a:rPr lang="en-US" altLang="en-US" sz="2200" dirty="0"/>
              <a:t>Tests that should be run for every build of the application (</a:t>
            </a:r>
            <a:r>
              <a:rPr lang="en-US" altLang="en-US" sz="2200" dirty="0">
                <a:sym typeface="Wingdings" panose="05000000000000000000" pitchFamily="2" charset="2"/>
              </a:rPr>
              <a:t>repetitive execution,</a:t>
            </a:r>
            <a:r>
              <a:rPr lang="en-US" altLang="en-US" sz="2200" dirty="0"/>
              <a:t> e.g. regression)</a:t>
            </a:r>
          </a:p>
          <a:p>
            <a:pPr lvl="1"/>
            <a:r>
              <a:rPr lang="en-US" altLang="en-US" sz="2200" dirty="0"/>
              <a:t>Data tests that use multiple data values for the same inputs (e.g. data-driven test)</a:t>
            </a:r>
          </a:p>
          <a:p>
            <a:pPr lvl="1"/>
            <a:r>
              <a:rPr lang="en-US" altLang="en-US" sz="2200" dirty="0"/>
              <a:t>Tests that require detailed information from the application internals (e.g., GUI attributes)</a:t>
            </a:r>
          </a:p>
          <a:p>
            <a:pPr lvl="1"/>
            <a:r>
              <a:rPr lang="en-US" altLang="en-US" sz="2200" dirty="0"/>
              <a:t>Tests to be used for stress or load testing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Which Test/Test cases should NOT be automated?</a:t>
            </a:r>
          </a:p>
          <a:p>
            <a:pPr lvl="1"/>
            <a:r>
              <a:rPr lang="en-US" altLang="en-US" sz="2200" dirty="0"/>
              <a:t>Usability testing (“How easy is the application to  use?”)</a:t>
            </a:r>
          </a:p>
          <a:p>
            <a:pPr lvl="1"/>
            <a:r>
              <a:rPr lang="en-US" altLang="en-US" sz="2200" dirty="0"/>
              <a:t>One-time testing,  “ASAP” testing   –”we need to test NOW!”</a:t>
            </a:r>
          </a:p>
          <a:p>
            <a:pPr lvl="1"/>
            <a:r>
              <a:rPr lang="en-US" altLang="en-US" sz="2200" dirty="0"/>
              <a:t>Ad hoc/random testing: based on intuition, expertise, and knowledge of application</a:t>
            </a:r>
          </a:p>
          <a:p>
            <a:pPr lvl="1"/>
            <a:r>
              <a:rPr lang="en-US" altLang="en-US" sz="2200" dirty="0"/>
              <a:t>Tests without predictable 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C111F7-6C16-4BC2-B815-DE8630F648F0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218D8D6-9942-439B-BB9F-989BF00D2E2B}"/>
              </a:ext>
            </a:extLst>
          </p:cNvPr>
          <p:cNvSpPr txBox="1">
            <a:spLocks/>
          </p:cNvSpPr>
          <p:nvPr/>
        </p:nvSpPr>
        <p:spPr>
          <a:xfrm rot="5400000">
            <a:off x="11181402" y="222036"/>
            <a:ext cx="278903" cy="86722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16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32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3"/>
            <a:ext cx="11025052" cy="26657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17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8C0018-837A-43B9-8331-EB4108BAA15D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1" y="2034020"/>
            <a:ext cx="11217536" cy="2685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200" dirty="0"/>
              <a:t>Testing is one of the most important parts and commonly performed activities in QA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Basic idea of testing involves the </a:t>
            </a:r>
            <a:r>
              <a:rPr lang="en-US" sz="2200" dirty="0">
                <a:solidFill>
                  <a:srgbClr val="7030A0"/>
                </a:solidFill>
              </a:rPr>
              <a:t>execution of software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7030A0"/>
                </a:solidFill>
              </a:rPr>
              <a:t>the observation of its behavior</a:t>
            </a:r>
            <a:br>
              <a:rPr lang="en-US" sz="2200" dirty="0"/>
            </a:br>
            <a:r>
              <a:rPr lang="en-US" sz="2200" dirty="0"/>
              <a:t>or outcome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If a failure is observed, the execution record is analyzed to </a:t>
            </a:r>
            <a:r>
              <a:rPr lang="en-US" sz="2200" dirty="0">
                <a:solidFill>
                  <a:srgbClr val="7030A0"/>
                </a:solidFill>
              </a:rPr>
              <a:t>locate and fix the fault(s) </a:t>
            </a:r>
            <a:r>
              <a:rPr lang="en-US" sz="2200" dirty="0"/>
              <a:t>that caused the failure. Otherwise, we gain some confidence that the software under test is more likely to </a:t>
            </a:r>
            <a:r>
              <a:rPr lang="en-US" sz="2200" dirty="0">
                <a:solidFill>
                  <a:srgbClr val="7030A0"/>
                </a:solidFill>
              </a:rPr>
              <a:t>fulfill its designated functions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F1C8B3-D857-42D3-BC1E-A666F35D6166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19885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225649" y="236783"/>
            <a:ext cx="249403" cy="808227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0954"/>
            <a:ext cx="11029950" cy="6404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     Testing the system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7802" y="1281852"/>
            <a:ext cx="11133730" cy="4882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Software testing is treated as a </a:t>
            </a:r>
            <a:r>
              <a:rPr lang="en-US" altLang="en-US" sz="2200" dirty="0">
                <a:solidFill>
                  <a:srgbClr val="7030A0"/>
                </a:solidFill>
              </a:rPr>
              <a:t>distinct process </a:t>
            </a:r>
            <a:r>
              <a:rPr lang="en-US" altLang="en-US" sz="2200" dirty="0"/>
              <a:t>because it involves a variety of unique activities, techniques, strategies, and policies</a:t>
            </a:r>
          </a:p>
          <a:p>
            <a:r>
              <a:rPr lang="en-US" altLang="en-US" sz="2200" dirty="0"/>
              <a:t>Testing is performed to </a:t>
            </a:r>
            <a:r>
              <a:rPr lang="en-US" altLang="en-US" sz="2200" dirty="0">
                <a:solidFill>
                  <a:srgbClr val="7030A0"/>
                </a:solidFill>
              </a:rPr>
              <a:t>reveal defects </a:t>
            </a:r>
            <a:r>
              <a:rPr lang="en-US" altLang="en-US" sz="2200" dirty="0"/>
              <a:t>and show to what extent the software </a:t>
            </a:r>
            <a:r>
              <a:rPr lang="en-US" altLang="en-US" sz="2200" dirty="0">
                <a:solidFill>
                  <a:srgbClr val="7030A0"/>
                </a:solidFill>
              </a:rPr>
              <a:t>possesses different quality</a:t>
            </a:r>
            <a:r>
              <a:rPr lang="en-US" altLang="en-US" sz="2200" dirty="0"/>
              <a:t> attributes, such as reliability and performance</a:t>
            </a:r>
          </a:p>
          <a:p>
            <a:r>
              <a:rPr lang="en-US" altLang="en-US" sz="2200" dirty="0">
                <a:solidFill>
                  <a:srgbClr val="7030A0"/>
                </a:solidFill>
              </a:rPr>
              <a:t>Testing begins </a:t>
            </a:r>
            <a:r>
              <a:rPr lang="en-US" altLang="en-US" sz="2200" dirty="0"/>
              <a:t>almost at the same time a </a:t>
            </a:r>
            <a:r>
              <a:rPr lang="en-US" altLang="en-US" sz="2200" dirty="0">
                <a:solidFill>
                  <a:srgbClr val="7030A0"/>
                </a:solidFill>
              </a:rPr>
              <a:t>project is conceptualized</a:t>
            </a:r>
          </a:p>
          <a:p>
            <a:r>
              <a:rPr lang="en-US" altLang="en-US" sz="2200" dirty="0"/>
              <a:t>Testing is carried out by </a:t>
            </a:r>
            <a:r>
              <a:rPr lang="en-US" altLang="en-US" sz="2200" dirty="0">
                <a:solidFill>
                  <a:srgbClr val="7030A0"/>
                </a:solidFill>
              </a:rPr>
              <a:t>different people </a:t>
            </a:r>
            <a:r>
              <a:rPr lang="en-US" altLang="en-US" sz="2200" dirty="0"/>
              <a:t>at </a:t>
            </a:r>
            <a:r>
              <a:rPr lang="en-US" altLang="en-US" sz="2200" dirty="0">
                <a:solidFill>
                  <a:srgbClr val="7030A0"/>
                </a:solidFill>
              </a:rPr>
              <a:t>different stages </a:t>
            </a:r>
            <a:r>
              <a:rPr lang="en-US" altLang="en-US" sz="2200" dirty="0"/>
              <a:t>of system development</a:t>
            </a:r>
          </a:p>
          <a:p>
            <a:r>
              <a:rPr lang="en-US" altLang="en-US" sz="2200" dirty="0"/>
              <a:t>A number of </a:t>
            </a:r>
            <a:r>
              <a:rPr lang="en-US" altLang="en-US" sz="2200" dirty="0">
                <a:solidFill>
                  <a:srgbClr val="7030A0"/>
                </a:solidFill>
              </a:rPr>
              <a:t>different strategies/techniques </a:t>
            </a:r>
            <a:r>
              <a:rPr lang="en-US" altLang="en-US" sz="2200" dirty="0"/>
              <a:t>can be applied at each level of testing</a:t>
            </a:r>
          </a:p>
          <a:p>
            <a:r>
              <a:rPr lang="en-US" altLang="en-US" sz="2200" dirty="0"/>
              <a:t>A number of </a:t>
            </a:r>
            <a:r>
              <a:rPr lang="en-US" altLang="en-US" sz="2200" dirty="0">
                <a:solidFill>
                  <a:srgbClr val="7030A0"/>
                </a:solidFill>
              </a:rPr>
              <a:t>metrics</a:t>
            </a:r>
            <a:r>
              <a:rPr lang="en-US" altLang="en-US" sz="2200" dirty="0"/>
              <a:t> can be monitored to measure the progress of testing</a:t>
            </a:r>
          </a:p>
          <a:p>
            <a:r>
              <a:rPr lang="en-US" altLang="en-US" sz="2200" dirty="0"/>
              <a:t>Testing is </a:t>
            </a:r>
            <a:r>
              <a:rPr lang="en-US" altLang="en-US" sz="2200" dirty="0">
                <a:solidFill>
                  <a:srgbClr val="7030A0"/>
                </a:solidFill>
              </a:rPr>
              <a:t>influenced by organizational policies </a:t>
            </a:r>
            <a:r>
              <a:rPr lang="en-US" altLang="en-US" sz="2200" dirty="0"/>
              <a:t>(developer vs individual tester)</a:t>
            </a:r>
          </a:p>
          <a:p>
            <a:r>
              <a:rPr lang="en-US" altLang="en-US" sz="2200" dirty="0"/>
              <a:t>Testing can be performed as a </a:t>
            </a:r>
            <a:r>
              <a:rPr lang="en-US" altLang="en-US" sz="2200" dirty="0">
                <a:solidFill>
                  <a:srgbClr val="7030A0"/>
                </a:solidFill>
              </a:rPr>
              <a:t>combination of manual and automated </a:t>
            </a:r>
            <a:r>
              <a:rPr lang="en-US" altLang="en-US" sz="2200" dirty="0"/>
              <a:t>modes of execution</a:t>
            </a:r>
            <a:br>
              <a:rPr lang="en-US" altLang="en-US" sz="2200" dirty="0"/>
            </a:br>
            <a:r>
              <a:rPr lang="en-US" altLang="en-US" sz="2200" dirty="0"/>
              <a:t>of test cases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04FDBD-D3C7-4575-B59B-458A6D459E80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267779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81402" y="222036"/>
            <a:ext cx="278903" cy="867220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6478" y="495197"/>
            <a:ext cx="11029950" cy="59618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Principles of Testing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8207" y="1222857"/>
            <a:ext cx="11282515" cy="5369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74320"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1 – Testing shows presence of defects</a:t>
            </a:r>
          </a:p>
          <a:p>
            <a:pPr marL="457200" indent="-274320"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2 – Exhaustive testing is impossible</a:t>
            </a:r>
          </a:p>
          <a:p>
            <a:pPr marL="781200" lvl="1" indent="-274320">
              <a:buFont typeface="Wingdings" pitchFamily="2" charset="2"/>
              <a:buChar char="§"/>
            </a:pPr>
            <a:r>
              <a:rPr lang="en-US" sz="2200" dirty="0"/>
              <a:t>Testing everything (all combinations of inputs and preconditions) is not feasible. Instead of exhaustive testing, risk analysis, time &amp; cost analysis, and priorities should be used to focus testing efforts</a:t>
            </a:r>
            <a:endParaRPr lang="en-GB" sz="2200" dirty="0"/>
          </a:p>
          <a:p>
            <a:pPr marL="457200" indent="-274320"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3 – Early testing</a:t>
            </a:r>
          </a:p>
          <a:p>
            <a:pPr marL="727200" lvl="2" indent="-274320">
              <a:buFont typeface="Wingdings" pitchFamily="2" charset="2"/>
              <a:buChar char="§"/>
            </a:pPr>
            <a:r>
              <a:rPr lang="en-US" sz="2200" dirty="0"/>
              <a:t>When defects are found earlier in the lifecycle, they are much easier and cheaper to fix</a:t>
            </a:r>
            <a:endParaRPr lang="en-GB" sz="2200" dirty="0"/>
          </a:p>
          <a:p>
            <a:pPr marL="457200" indent="-274320"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4 – Defect clustering</a:t>
            </a:r>
          </a:p>
          <a:p>
            <a:pPr lvl="2">
              <a:buFont typeface="Wingdings" pitchFamily="2" charset="2"/>
              <a:buChar char="§"/>
            </a:pPr>
            <a:r>
              <a:rPr lang="en-GB" sz="2200" dirty="0"/>
              <a:t>A small number of modules usually contains most of the defects discovered during pre-release testing, or is responsible for most of the operational failures.</a:t>
            </a:r>
          </a:p>
          <a:p>
            <a:pPr lvl="2">
              <a:buFont typeface="Wingdings" pitchFamily="2" charset="2"/>
              <a:buChar char="§"/>
            </a:pPr>
            <a:r>
              <a:rPr lang="en-GB" sz="2200" dirty="0"/>
              <a:t>There is NO equal distribution of defects within one test object. </a:t>
            </a:r>
            <a:r>
              <a:rPr lang="en-GB" sz="2200" dirty="0">
                <a:solidFill>
                  <a:srgbClr val="7030A0"/>
                </a:solidFill>
              </a:rPr>
              <a:t>The place where defect occurs, it’s likely to find some more</a:t>
            </a:r>
            <a:r>
              <a:rPr lang="en-GB" sz="2200" dirty="0"/>
              <a:t>. The testing process must be flexible and respond to</a:t>
            </a:r>
            <a:br>
              <a:rPr lang="en-GB" sz="2200" dirty="0"/>
            </a:br>
            <a:r>
              <a:rPr lang="en-GB" sz="2200" dirty="0"/>
              <a:t>this behaviour.</a:t>
            </a:r>
            <a:endParaRPr lang="en-US" alt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AF56D1-74A4-4B99-BD17-EE4C74E69C4E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249701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987" y="495199"/>
            <a:ext cx="11029950" cy="55193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  Principles of Testing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3376" y="1071518"/>
            <a:ext cx="11273808" cy="553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5 – Pesticide paradox</a:t>
            </a:r>
          </a:p>
          <a:p>
            <a:pPr lvl="1"/>
            <a:r>
              <a:rPr lang="en-GB" sz="2200" dirty="0"/>
              <a:t>If the </a:t>
            </a:r>
            <a:r>
              <a:rPr lang="en-GB" sz="2200" dirty="0">
                <a:solidFill>
                  <a:srgbClr val="7030A0"/>
                </a:solidFill>
              </a:rPr>
              <a:t>same tests </a:t>
            </a:r>
            <a:r>
              <a:rPr lang="en-GB" sz="2200" dirty="0"/>
              <a:t>are repeated over and over again, eventually the same set of test cases will </a:t>
            </a:r>
            <a:r>
              <a:rPr lang="en-GB" sz="2200" dirty="0">
                <a:solidFill>
                  <a:srgbClr val="7030A0"/>
                </a:solidFill>
              </a:rPr>
              <a:t>no longer find any new defects</a:t>
            </a:r>
            <a:r>
              <a:rPr lang="en-GB" sz="2200" dirty="0"/>
              <a:t>. To overcome this “pesticide paradox”, </a:t>
            </a:r>
            <a:r>
              <a:rPr lang="en-GB" sz="2200" dirty="0">
                <a:solidFill>
                  <a:srgbClr val="7030A0"/>
                </a:solidFill>
              </a:rPr>
              <a:t>test cases need to be regularly reviewed </a:t>
            </a:r>
            <a:r>
              <a:rPr lang="en-GB" sz="2200" dirty="0"/>
              <a:t>and revised, and new and different tests need to be written to exercise different parts of the software or system to find potentially more defects.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6 – Testing is context dependent</a:t>
            </a:r>
          </a:p>
          <a:p>
            <a:pPr lvl="1"/>
            <a:r>
              <a:rPr lang="en-GB" sz="2200" dirty="0"/>
              <a:t>Testing is done </a:t>
            </a:r>
            <a:r>
              <a:rPr lang="en-GB" sz="2200" dirty="0">
                <a:solidFill>
                  <a:srgbClr val="7030A0"/>
                </a:solidFill>
              </a:rPr>
              <a:t>differently in different contexts</a:t>
            </a:r>
            <a:r>
              <a:rPr lang="en-GB" sz="2200" dirty="0"/>
              <a:t>, e.g. </a:t>
            </a:r>
            <a:r>
              <a:rPr lang="en-GB" sz="2200" dirty="0">
                <a:solidFill>
                  <a:srgbClr val="7030A0"/>
                </a:solidFill>
              </a:rPr>
              <a:t>safety-critical software is tested differently from an e-commerce site</a:t>
            </a:r>
            <a:r>
              <a:rPr lang="en-GB" sz="22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7 – Absence-of-errors fallacy</a:t>
            </a:r>
          </a:p>
          <a:p>
            <a:pPr lvl="1"/>
            <a:r>
              <a:rPr lang="en-GB" sz="2200" dirty="0"/>
              <a:t>Finding and fixing defects does not help if the system built is unusable and does not fulfil the users’ needs and expectations.    </a:t>
            </a:r>
          </a:p>
          <a:p>
            <a:pPr lvl="1"/>
            <a:r>
              <a:rPr lang="en-GB" sz="2200" dirty="0"/>
              <a:t>Just because </a:t>
            </a:r>
            <a:r>
              <a:rPr lang="en-GB" sz="2200" dirty="0">
                <a:solidFill>
                  <a:srgbClr val="7030A0"/>
                </a:solidFill>
              </a:rPr>
              <a:t>testing didn’t find any defects </a:t>
            </a:r>
            <a:r>
              <a:rPr lang="en-GB" sz="2200" dirty="0"/>
              <a:t>in the software, it does not mean that the </a:t>
            </a:r>
            <a:r>
              <a:rPr lang="en-GB" sz="2200" dirty="0">
                <a:solidFill>
                  <a:srgbClr val="7030A0"/>
                </a:solidFill>
              </a:rPr>
              <a:t>software is ready to be shipped</a:t>
            </a:r>
            <a:r>
              <a:rPr lang="en-GB" sz="2200" dirty="0"/>
              <a:t>.</a:t>
            </a:r>
            <a:endParaRPr lang="en-US" alt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51FCD6-9C2E-4EEC-8121-174431591C11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D3671F6-13F5-4DB5-93C9-F67669A472D0}"/>
              </a:ext>
            </a:extLst>
          </p:cNvPr>
          <p:cNvSpPr txBox="1">
            <a:spLocks/>
          </p:cNvSpPr>
          <p:nvPr/>
        </p:nvSpPr>
        <p:spPr>
          <a:xfrm rot="5400000">
            <a:off x="11181402" y="222036"/>
            <a:ext cx="278903" cy="86722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73AE52F-3D45-4183-9D60-1481DE3DF8E1}"/>
              </a:ext>
            </a:extLst>
          </p:cNvPr>
          <p:cNvSpPr txBox="1">
            <a:spLocks/>
          </p:cNvSpPr>
          <p:nvPr/>
        </p:nvSpPr>
        <p:spPr>
          <a:xfrm rot="5400000">
            <a:off x="11181402" y="222037"/>
            <a:ext cx="278903" cy="86722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545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2" y="2016588"/>
            <a:ext cx="11184985" cy="4132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Unit testing</a:t>
            </a:r>
          </a:p>
          <a:p>
            <a:pPr lvl="1"/>
            <a:r>
              <a:rPr lang="en-GB" sz="2200" dirty="0"/>
              <a:t>Individual program units, such as procedure, methods in isolation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Integration testing</a:t>
            </a:r>
          </a:p>
          <a:p>
            <a:pPr lvl="1"/>
            <a:r>
              <a:rPr lang="en-GB" sz="2200" dirty="0"/>
              <a:t>Modules are assembled to construct larger subsystem and tested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System testing</a:t>
            </a:r>
          </a:p>
          <a:p>
            <a:pPr lvl="1"/>
            <a:r>
              <a:rPr lang="en-GB" sz="2200" dirty="0"/>
              <a:t>Includes wide spectrum of testing such as functionality, load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Acceptance testing</a:t>
            </a:r>
          </a:p>
          <a:p>
            <a:pPr lvl="1"/>
            <a:r>
              <a:rPr lang="en-GB" sz="2200" dirty="0"/>
              <a:t>Customer’s expectations from the system</a:t>
            </a:r>
          </a:p>
        </p:txBody>
      </p:sp>
      <p:sp>
        <p:nvSpPr>
          <p:cNvPr id="7" name="Oval 6"/>
          <p:cNvSpPr/>
          <p:nvPr/>
        </p:nvSpPr>
        <p:spPr>
          <a:xfrm>
            <a:off x="9680917" y="2318825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35550" y="3188677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840350" y="3188677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687950" y="2960077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084212" y="3736144"/>
            <a:ext cx="1752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465212" y="38123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998612" y="38123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36612" y="39647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998612" y="42695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303412" y="41933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693812" y="42695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46212" y="44981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465212" y="45743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160412" y="44981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770012" y="47267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084212" y="41933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389012" y="42695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998612" y="47267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465212" y="47267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303412" y="45743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743049" y="3978812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151012" y="39647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373751" y="4285957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515621" y="408900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404252" y="5412544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9556652" y="5641144"/>
            <a:ext cx="609600" cy="533400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EC5A95B-02FE-4A0A-B2F6-9B5019B6E404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90066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2" y="2019372"/>
            <a:ext cx="11184985" cy="2183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Regression Testing</a:t>
            </a:r>
          </a:p>
          <a:p>
            <a:pPr lvl="1"/>
            <a:r>
              <a:rPr lang="en-GB" sz="2200" dirty="0"/>
              <a:t>New test cases are not designed</a:t>
            </a:r>
          </a:p>
          <a:p>
            <a:pPr lvl="1"/>
            <a:r>
              <a:rPr lang="en-GB" sz="2200" dirty="0"/>
              <a:t>Tests are selected, prioritized and executed</a:t>
            </a:r>
          </a:p>
          <a:p>
            <a:pPr lvl="1"/>
            <a:r>
              <a:rPr lang="en-GB" sz="2200" dirty="0"/>
              <a:t>To ensure that nothing is broken in the new version of the software to accommodate</a:t>
            </a:r>
            <a:br>
              <a:rPr lang="en-GB" sz="2200" dirty="0"/>
            </a:br>
            <a:r>
              <a:rPr lang="en-GB" sz="2200" dirty="0"/>
              <a:t>any change</a:t>
            </a:r>
          </a:p>
        </p:txBody>
      </p:sp>
      <p:pic>
        <p:nvPicPr>
          <p:cNvPr id="6" name="Picture 10" descr="regression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0493" y="4276289"/>
            <a:ext cx="5884464" cy="15640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10969" y="5968453"/>
            <a:ext cx="69508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4000" lvl="1" indent="0">
              <a:buNone/>
            </a:pPr>
            <a:r>
              <a:rPr lang="en-GB" sz="2200" dirty="0"/>
              <a:t>Fig: Regression testing at different software testing levels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54299D-D1A6-4038-8626-05204F13E9F1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20711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95198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   Testing &amp;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50650" y="6581775"/>
            <a:ext cx="641350" cy="2762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908673" y="1273579"/>
            <a:ext cx="5283327" cy="1543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lvl="1"/>
            <a:r>
              <a:rPr lang="en-GB" sz="2200" dirty="0"/>
              <a:t>Test and re-test are test activities</a:t>
            </a:r>
          </a:p>
          <a:p>
            <a:pPr marL="306000" lvl="1"/>
            <a:r>
              <a:rPr lang="en-GB" sz="2200" dirty="0"/>
              <a:t>Debugging and correcting defects are developer activities</a:t>
            </a:r>
            <a:endParaRPr lang="en-GB" alt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6750" y="2934930"/>
            <a:ext cx="5542671" cy="331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lvl="1">
              <a:buNone/>
            </a:pPr>
            <a:r>
              <a:rPr lang="en-GB" sz="2200" u="sng" dirty="0">
                <a:solidFill>
                  <a:srgbClr val="C00000"/>
                </a:solidFill>
              </a:rPr>
              <a:t>Developer Roles &amp; Responsibilities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Implements requirements and develop structures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Design and programs the software 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Creating a product is his success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Perceptions are constructive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Software is known and driven by delivery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213" y="1526593"/>
            <a:ext cx="6398759" cy="87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707626" y="3009579"/>
            <a:ext cx="6095168" cy="3193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lvl="1">
              <a:buNone/>
            </a:pPr>
            <a:r>
              <a:rPr lang="en-GB" sz="2200" u="sng" dirty="0">
                <a:solidFill>
                  <a:srgbClr val="C00000"/>
                </a:solidFill>
              </a:rPr>
              <a:t>Tester Roles &amp; Responsibilities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Plans testing activities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Design test cases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Concerned only on finding defects 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Finding errors made by developer is his success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Perceptions are destructive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Software is unknown (user) and driven by quality</a:t>
            </a:r>
            <a:endParaRPr lang="en-GB" altLang="en-US" sz="2200" u="sng" dirty="0">
              <a:solidFill>
                <a:srgbClr val="C0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2F7214-535C-4DAB-982D-E05C636AD449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9C8BBDD-6F95-4D67-9BBC-0E735283203F}"/>
              </a:ext>
            </a:extLst>
          </p:cNvPr>
          <p:cNvSpPr txBox="1">
            <a:spLocks/>
          </p:cNvSpPr>
          <p:nvPr/>
        </p:nvSpPr>
        <p:spPr>
          <a:xfrm rot="5400000">
            <a:off x="11181402" y="222037"/>
            <a:ext cx="278903" cy="86722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36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80449"/>
            <a:ext cx="11029950" cy="59618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     Testing key question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53760"/>
              </p:ext>
            </p:extLst>
          </p:nvPr>
        </p:nvGraphicFramePr>
        <p:xfrm>
          <a:off x="591525" y="1521579"/>
          <a:ext cx="11029070" cy="45048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r>
                        <a:rPr lang="en-US" sz="2200" b="1" dirty="0"/>
                        <a:t>WHY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 Demonstration of proper behavior or quality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 Defect-free software development (defect detection and removal)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434">
                <a:tc>
                  <a:txBody>
                    <a:bodyPr/>
                    <a:lstStyle/>
                    <a:p>
                      <a:r>
                        <a:rPr lang="en-US" sz="2200" b="1" dirty="0"/>
                        <a:t>HOW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 Techniques/activities/process/etc.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200" baseline="0" dirty="0">
                          <a:solidFill>
                            <a:srgbClr val="002060"/>
                          </a:solidFill>
                        </a:rPr>
                        <a:t>   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Generic</a:t>
                      </a:r>
                      <a:r>
                        <a:rPr lang="en-US" sz="2200" baseline="0" dirty="0">
                          <a:solidFill>
                            <a:srgbClr val="002060"/>
                          </a:solidFill>
                        </a:rPr>
                        <a:t> testing process - 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Test planning and preparation, Test Execution, Analysis </a:t>
                      </a:r>
                      <a:br>
                        <a:rPr lang="en-US" sz="220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   and follow-up</a:t>
                      </a:r>
                      <a:br>
                        <a:rPr lang="en-US" sz="2200" dirty="0">
                          <a:solidFill>
                            <a:srgbClr val="002060"/>
                          </a:solidFill>
                        </a:rPr>
                      </a:b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215">
                <a:tc>
                  <a:txBody>
                    <a:bodyPr/>
                    <a:lstStyle/>
                    <a:p>
                      <a:r>
                        <a:rPr lang="en-US" sz="2200" b="1" dirty="0"/>
                        <a:t>VIEW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Functional/external/black-box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200" baseline="0" dirty="0">
                          <a:solidFill>
                            <a:srgbClr val="002060"/>
                          </a:solidFill>
                        </a:rPr>
                        <a:t>  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Structural/internal/white-box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Gray-box (mixed black-box  &amp; white-box ) testing</a:t>
                      </a:r>
                      <a:br>
                        <a:rPr lang="en-US" sz="2200" dirty="0">
                          <a:solidFill>
                            <a:srgbClr val="002060"/>
                          </a:solidFill>
                        </a:rPr>
                      </a:b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434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EXIT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Functional Coverage (white-box) vs. Usage-based:  quality/reliability goals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D59EC7-F94E-4492-AF30-D7D3DC8A8B8C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C6869FE-FC33-49F4-9951-B6849C98DA0B}"/>
              </a:ext>
            </a:extLst>
          </p:cNvPr>
          <p:cNvSpPr txBox="1">
            <a:spLocks/>
          </p:cNvSpPr>
          <p:nvPr/>
        </p:nvSpPr>
        <p:spPr>
          <a:xfrm rot="5400000">
            <a:off x="11181402" y="222037"/>
            <a:ext cx="278903" cy="86722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95359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1574</Words>
  <Application>Microsoft Office PowerPoint</Application>
  <PresentationFormat>Widescreen</PresentationFormat>
  <Paragraphs>211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testing</vt:lpstr>
      <vt:lpstr>             Testing the system</vt:lpstr>
      <vt:lpstr>          Principles of Testing</vt:lpstr>
      <vt:lpstr>            Principles of Testing</vt:lpstr>
      <vt:lpstr>Testing Levels</vt:lpstr>
      <vt:lpstr>Testing Levels</vt:lpstr>
      <vt:lpstr>             Testing &amp; debugging</vt:lpstr>
      <vt:lpstr>               Testing key question</vt:lpstr>
      <vt:lpstr>                    Testing techniques</vt:lpstr>
      <vt:lpstr>         Testing techniques</vt:lpstr>
      <vt:lpstr>              Testing techniques</vt:lpstr>
      <vt:lpstr>            When to stop testing?</vt:lpstr>
      <vt:lpstr>Manual Testing vs. Automated Testing</vt:lpstr>
      <vt:lpstr>          Test Automation</vt:lpstr>
      <vt:lpstr>               Test Automation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Ch.05 - Software Testing</dc:title>
  <dc:subject>Software Quality and Testing</dc:subject>
  <dc:creator>M. Mahmudul Hasan</dc:creator>
  <cp:lastModifiedBy> </cp:lastModifiedBy>
  <cp:revision>103</cp:revision>
  <dcterms:created xsi:type="dcterms:W3CDTF">2019-09-22T04:52:04Z</dcterms:created>
  <dcterms:modified xsi:type="dcterms:W3CDTF">2019-10-20T05:15:27Z</dcterms:modified>
</cp:coreProperties>
</file>