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299" r:id="rId4"/>
    <p:sldId id="312" r:id="rId5"/>
    <p:sldId id="300" r:id="rId6"/>
    <p:sldId id="302" r:id="rId7"/>
    <p:sldId id="303" r:id="rId8"/>
    <p:sldId id="304" r:id="rId9"/>
    <p:sldId id="306" r:id="rId10"/>
    <p:sldId id="310" r:id="rId11"/>
    <p:sldId id="308" r:id="rId12"/>
    <p:sldId id="311" r:id="rId13"/>
    <p:sldId id="309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6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unit 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2039815"/>
            <a:ext cx="11296357" cy="44313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Brute force testing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most common; but least efficient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memory dumps are taken, run-time traces are invoked, and the program is loaded with output statements</a:t>
            </a:r>
            <a:r>
              <a:rPr lang="en-US" sz="2000" b="1" dirty="0">
                <a:ea typeface="ＭＳ Ｐゴシック" pitchFamily="34" charset="-128"/>
              </a:rPr>
              <a:t> 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Backtracking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common debugging approach that can be used successfully in small programs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source code is traced backward (manually) until the cause is found</a:t>
            </a:r>
            <a:r>
              <a:rPr lang="en-US" sz="2000" b="1" dirty="0">
                <a:ea typeface="ＭＳ Ｐゴシック" pitchFamily="34" charset="-128"/>
              </a:rPr>
              <a:t> 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Cause elimination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“cause hypothesis” is devised</a:t>
            </a:r>
            <a:endParaRPr lang="en-US" sz="2000" b="1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if initial tests indicate that a particular cause hypothesis shows promise, data are refined in an attempt to isolate the bug (c/a-b where the possibility of a-b is zero)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B728D9-382E-469A-B56B-C74D8054CAFB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Unit Testing in extreme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6098" y="1871005"/>
            <a:ext cx="6513342" cy="4529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0000FF"/>
                </a:solidFill>
              </a:rPr>
              <a:t> Pair programming in XP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1.  Pick a requirement, i.e., a story</a:t>
            </a:r>
          </a:p>
          <a:p>
            <a:pPr marL="0" indent="0">
              <a:buNone/>
            </a:pPr>
            <a:r>
              <a:rPr lang="en-US" altLang="en-US" sz="2000" dirty="0"/>
              <a:t>2.  Write a test case that will verify a small part of the story </a:t>
            </a:r>
            <a:br>
              <a:rPr lang="en-US" altLang="en-US" sz="2000" dirty="0"/>
            </a:br>
            <a:r>
              <a:rPr lang="en-US" altLang="en-US" sz="2000" dirty="0"/>
              <a:t>    and assign a fail verdict to it</a:t>
            </a:r>
          </a:p>
          <a:p>
            <a:pPr marL="0" indent="0">
              <a:buNone/>
            </a:pPr>
            <a:r>
              <a:rPr lang="en-US" altLang="en-US" sz="2000" dirty="0"/>
              <a:t>3.  Write the code that implement particular part of the story </a:t>
            </a:r>
            <a:br>
              <a:rPr lang="en-US" altLang="en-US" sz="2000" dirty="0"/>
            </a:br>
            <a:r>
              <a:rPr lang="en-US" altLang="en-US" sz="2000" dirty="0"/>
              <a:t>    to pass the test</a:t>
            </a:r>
          </a:p>
          <a:p>
            <a:pPr marL="0" indent="0">
              <a:buNone/>
            </a:pPr>
            <a:r>
              <a:rPr lang="en-US" altLang="en-US" sz="2000" dirty="0"/>
              <a:t>4.  Execute all tests</a:t>
            </a:r>
          </a:p>
          <a:p>
            <a:pPr marL="0" indent="0">
              <a:buNone/>
            </a:pPr>
            <a:r>
              <a:rPr lang="en-US" altLang="en-US" sz="2000" dirty="0"/>
              <a:t>5.  Rework on the code, and test the code until all tests pass</a:t>
            </a:r>
          </a:p>
          <a:p>
            <a:pPr marL="0" indent="0">
              <a:buNone/>
            </a:pPr>
            <a:r>
              <a:rPr lang="en-US" altLang="en-US" sz="2000" dirty="0"/>
              <a:t>6.  Repeat step 2 to step 5 until the story is fully </a:t>
            </a:r>
            <a:br>
              <a:rPr lang="en-US" altLang="en-US" sz="2000" dirty="0"/>
            </a:br>
            <a:r>
              <a:rPr lang="en-US" altLang="en-US" sz="2000" dirty="0"/>
              <a:t>     implemented</a:t>
            </a:r>
          </a:p>
        </p:txBody>
      </p:sp>
      <p:pic>
        <p:nvPicPr>
          <p:cNvPr id="6" name="Picture 10" descr="testfir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0822" y="1997612"/>
            <a:ext cx="4663159" cy="440318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4D660A-4A9D-4DB8-AF04-B6258561639D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2665767"/>
          </a:xfrm>
        </p:spPr>
        <p:txBody>
          <a:bodyPr>
            <a:noAutofit/>
          </a:bodyPr>
          <a:lstStyle/>
          <a:p>
            <a:pPr lvl="0"/>
            <a:r>
              <a:rPr lang="en-US" sz="2200" dirty="0"/>
              <a:t>A mutation of a program is a modification of the program created by introducing a single, small, legal syntactic change in the code.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Junit</a:t>
            </a:r>
            <a:r>
              <a:rPr lang="en-US" sz="2200" dirty="0"/>
              <a:t> is a framework for performing unit testing of Java programs. </a:t>
            </a:r>
          </a:p>
          <a:p>
            <a:pPr lvl="0"/>
            <a:endParaRPr lang="en-US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6DAF50-0FB7-4701-B2C7-DADACE476F57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9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Tools for 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0836" y="1856938"/>
            <a:ext cx="4121834" cy="4529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Code auditor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Documenters</a:t>
            </a:r>
          </a:p>
          <a:p>
            <a:r>
              <a:rPr lang="en-US" sz="2000" dirty="0"/>
              <a:t>Interactive debuggers</a:t>
            </a:r>
          </a:p>
          <a:p>
            <a:r>
              <a:rPr lang="en-US" sz="2000" dirty="0"/>
              <a:t>Static code (path) analyzer</a:t>
            </a:r>
          </a:p>
          <a:p>
            <a:r>
              <a:rPr lang="en-US" sz="2000" dirty="0"/>
              <a:t>Software inspection support</a:t>
            </a:r>
          </a:p>
          <a:p>
            <a:r>
              <a:rPr lang="en-US" sz="2000" dirty="0"/>
              <a:t>Test coverage analyzer</a:t>
            </a:r>
          </a:p>
          <a:p>
            <a:r>
              <a:rPr lang="en-US" sz="2000" dirty="0"/>
              <a:t>Test data generator</a:t>
            </a:r>
          </a:p>
          <a:p>
            <a:pPr>
              <a:buFont typeface="Wingdings" pitchFamily="2" charset="2"/>
              <a:buChar char="q"/>
            </a:pPr>
            <a:endParaRPr lang="en-US" alt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56252" y="1798322"/>
            <a:ext cx="4121834" cy="4529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Test harness</a:t>
            </a:r>
          </a:p>
          <a:p>
            <a:r>
              <a:rPr lang="en-US" sz="2000" dirty="0"/>
              <a:t>Performance monitors</a:t>
            </a:r>
          </a:p>
          <a:p>
            <a:r>
              <a:rPr lang="en-US" sz="2000" dirty="0"/>
              <a:t>Network analyzers</a:t>
            </a:r>
          </a:p>
          <a:p>
            <a:r>
              <a:rPr lang="en-US" sz="2000" dirty="0"/>
              <a:t>Simulators and emulators</a:t>
            </a:r>
          </a:p>
          <a:p>
            <a:r>
              <a:rPr lang="en-US" sz="2000" dirty="0"/>
              <a:t>Version control</a:t>
            </a:r>
          </a:p>
          <a:p>
            <a:pPr>
              <a:buFont typeface="Wingdings" pitchFamily="2" charset="2"/>
              <a:buChar char="q"/>
            </a:pPr>
            <a:endParaRPr lang="en-US" alt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A4F8AC-7E61-45EE-9461-ABC06044707C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5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26657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C0018-837A-43B9-8331-EB4108BAA15D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373087"/>
            <a:ext cx="640572" cy="2758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5402" y="2057286"/>
            <a:ext cx="7990675" cy="449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Tests a </a:t>
            </a:r>
            <a:r>
              <a:rPr lang="en-US" sz="2200" dirty="0">
                <a:solidFill>
                  <a:srgbClr val="7030A0"/>
                </a:solidFill>
              </a:rPr>
              <a:t>small software unit </a:t>
            </a:r>
            <a:r>
              <a:rPr lang="en-US" sz="2200" dirty="0"/>
              <a:t>at a time, which is typically performed by the </a:t>
            </a:r>
            <a:r>
              <a:rPr lang="en-US" sz="2200" dirty="0">
                <a:solidFill>
                  <a:srgbClr val="7030A0"/>
                </a:solidFill>
              </a:rPr>
              <a:t>individual programmer </a:t>
            </a:r>
            <a:r>
              <a:rPr lang="en-US" sz="2200" dirty="0"/>
              <a:t>who implemented the unit </a:t>
            </a:r>
            <a:r>
              <a:rPr lang="en-US" sz="2200" dirty="0">
                <a:solidFill>
                  <a:srgbClr val="7030A0"/>
                </a:solidFill>
              </a:rPr>
              <a:t>prior to Integration testing</a:t>
            </a:r>
          </a:p>
          <a:p>
            <a:r>
              <a:rPr lang="en-US" sz="2200" dirty="0">
                <a:solidFill>
                  <a:srgbClr val="7030A0"/>
                </a:solidFill>
              </a:rPr>
              <a:t>Unit Testing </a:t>
            </a:r>
            <a:r>
              <a:rPr lang="en-US" sz="2200" dirty="0"/>
              <a:t>is usually performed by using the </a:t>
            </a:r>
            <a:r>
              <a:rPr lang="en-US" sz="2200" dirty="0">
                <a:solidFill>
                  <a:srgbClr val="7030A0"/>
                </a:solidFill>
              </a:rPr>
              <a:t>White Box Testing </a:t>
            </a:r>
            <a:r>
              <a:rPr lang="en-US" sz="2200" dirty="0"/>
              <a:t>method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Static Unit Testing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Dynamic Unit Testing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200" dirty="0"/>
              <a:t>Static and Dynamic analysis are </a:t>
            </a:r>
            <a:r>
              <a:rPr lang="en-US" altLang="en-US" sz="2200" dirty="0">
                <a:solidFill>
                  <a:srgbClr val="7030A0"/>
                </a:solidFill>
              </a:rPr>
              <a:t>complementary</a:t>
            </a:r>
            <a:r>
              <a:rPr lang="en-US" altLang="en-US" sz="2200" dirty="0"/>
              <a:t> in nature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200" dirty="0"/>
              <a:t>It is recommended that </a:t>
            </a:r>
            <a:r>
              <a:rPr lang="en-US" altLang="en-US" sz="2200" dirty="0">
                <a:solidFill>
                  <a:srgbClr val="0070C0"/>
                </a:solidFill>
              </a:rPr>
              <a:t>static unit testing </a:t>
            </a:r>
            <a:r>
              <a:rPr lang="en-US" altLang="en-US" sz="2200" dirty="0"/>
              <a:t>be </a:t>
            </a:r>
            <a:r>
              <a:rPr lang="en-US" altLang="en-US" sz="2200" dirty="0">
                <a:solidFill>
                  <a:srgbClr val="7030A0"/>
                </a:solidFill>
              </a:rPr>
              <a:t>performed prior </a:t>
            </a:r>
            <a:r>
              <a:rPr lang="en-US" altLang="en-US" sz="2200" dirty="0"/>
              <a:t>to the </a:t>
            </a:r>
            <a:r>
              <a:rPr lang="en-US" altLang="en-US" sz="2200" dirty="0">
                <a:solidFill>
                  <a:srgbClr val="0070C0"/>
                </a:solidFill>
              </a:rPr>
              <a:t>dynamic unit testing</a:t>
            </a:r>
          </a:p>
        </p:txBody>
      </p:sp>
      <p:pic>
        <p:nvPicPr>
          <p:cNvPr id="1026" name="Picture 2" descr="Image result for unit testing">
            <a:extLst>
              <a:ext uri="{FF2B5EF4-FFF2-40B4-BE49-F238E27FC236}">
                <a16:creationId xmlns:a16="http://schemas.microsoft.com/office/drawing/2014/main" id="{D7657479-3F6B-4B3B-9275-ACD1421C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335" y="2638730"/>
            <a:ext cx="3652684" cy="30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81401" y="192539"/>
            <a:ext cx="264155" cy="881968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24695"/>
            <a:ext cx="11029950" cy="5666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Static Unit testing (review code)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5907" y="1555839"/>
            <a:ext cx="7459733" cy="3502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Code is examined at </a:t>
            </a:r>
            <a:r>
              <a:rPr lang="en-US" altLang="en-US" sz="2200" dirty="0">
                <a:solidFill>
                  <a:srgbClr val="7030A0"/>
                </a:solidFill>
              </a:rPr>
              <a:t>compile time </a:t>
            </a:r>
            <a:r>
              <a:rPr lang="en-US" altLang="en-US" sz="2200" dirty="0"/>
              <a:t>over all possible behaviors that might arise during run time</a:t>
            </a:r>
          </a:p>
          <a:p>
            <a:r>
              <a:rPr lang="en-US" altLang="en-US" sz="2200" dirty="0">
                <a:solidFill>
                  <a:srgbClr val="7030A0"/>
                </a:solidFill>
              </a:rPr>
              <a:t>Code of each unit </a:t>
            </a:r>
            <a:r>
              <a:rPr lang="en-US" altLang="en-US" sz="2200" dirty="0"/>
              <a:t>is validated </a:t>
            </a:r>
            <a:r>
              <a:rPr lang="en-US" altLang="en-US" sz="2200" dirty="0">
                <a:solidFill>
                  <a:srgbClr val="7030A0"/>
                </a:solidFill>
              </a:rPr>
              <a:t>against requirements </a:t>
            </a:r>
            <a:r>
              <a:rPr lang="en-US" altLang="en-US" sz="2200" dirty="0"/>
              <a:t>of the unit by </a:t>
            </a:r>
            <a:r>
              <a:rPr lang="en-US" altLang="en-US" sz="2200" dirty="0">
                <a:solidFill>
                  <a:srgbClr val="7030A0"/>
                </a:solidFill>
              </a:rPr>
              <a:t>reviewing the code</a:t>
            </a:r>
          </a:p>
          <a:p>
            <a:r>
              <a:rPr lang="en-US" altLang="en-US" sz="2200" dirty="0"/>
              <a:t>In static unit testing, code is reviewed by applying techniques:</a:t>
            </a:r>
            <a:br>
              <a:rPr lang="en-US" altLang="en-US" sz="2200" dirty="0">
                <a:solidFill>
                  <a:srgbClr val="7030A0"/>
                </a:solidFill>
              </a:rPr>
            </a:br>
            <a:br>
              <a:rPr lang="en-US" altLang="en-US" sz="2200" dirty="0">
                <a:solidFill>
                  <a:srgbClr val="7030A0"/>
                </a:solidFill>
              </a:rPr>
            </a:br>
            <a:r>
              <a:rPr lang="en-US" altLang="en-US" sz="2200" dirty="0">
                <a:solidFill>
                  <a:srgbClr val="7030A0"/>
                </a:solidFill>
              </a:rPr>
              <a:t>-  Walkthrough </a:t>
            </a:r>
            <a:r>
              <a:rPr lang="en-US" altLang="en-US" sz="2200" dirty="0">
                <a:solidFill>
                  <a:srgbClr val="002060"/>
                </a:solidFill>
              </a:rPr>
              <a:t>(informal)</a:t>
            </a:r>
            <a:br>
              <a:rPr lang="en-US" altLang="en-US" sz="2200" dirty="0">
                <a:solidFill>
                  <a:srgbClr val="002060"/>
                </a:solidFill>
              </a:rPr>
            </a:br>
            <a:br>
              <a:rPr lang="en-US" altLang="en-US" sz="2200" dirty="0">
                <a:solidFill>
                  <a:srgbClr val="7030A0"/>
                </a:solidFill>
              </a:rPr>
            </a:br>
            <a:r>
              <a:rPr lang="en-US" altLang="en-US" sz="2200" dirty="0">
                <a:solidFill>
                  <a:srgbClr val="7030A0"/>
                </a:solidFill>
              </a:rPr>
              <a:t>-  Code Inspection </a:t>
            </a:r>
            <a:r>
              <a:rPr lang="en-US" altLang="en-US" sz="2200" dirty="0">
                <a:solidFill>
                  <a:srgbClr val="002060"/>
                </a:solidFill>
              </a:rPr>
              <a:t>(formal)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F58DD-B416-4133-A128-D9ED94D28184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Image result for inspection and walkthrough">
            <a:extLst>
              <a:ext uri="{FF2B5EF4-FFF2-40B4-BE49-F238E27FC236}">
                <a16:creationId xmlns:a16="http://schemas.microsoft.com/office/drawing/2014/main" id="{63515C61-8762-4D00-9DBB-5FF4D6DB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71" y="1289254"/>
            <a:ext cx="4154129" cy="46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81401" y="192539"/>
            <a:ext cx="264155" cy="881968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24695"/>
            <a:ext cx="11029950" cy="5666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Dynamic Unit testing (execute code)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F58DD-B416-4133-A128-D9ED94D28184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9C06D8-E367-4110-A5C6-06F337D92452}"/>
              </a:ext>
            </a:extLst>
          </p:cNvPr>
          <p:cNvSpPr txBox="1">
            <a:spLocks/>
          </p:cNvSpPr>
          <p:nvPr/>
        </p:nvSpPr>
        <p:spPr>
          <a:xfrm>
            <a:off x="958645" y="1511595"/>
            <a:ext cx="10043652" cy="980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Execute at </a:t>
            </a:r>
            <a:r>
              <a:rPr lang="en-US" altLang="en-US" sz="2200" dirty="0">
                <a:solidFill>
                  <a:srgbClr val="7030A0"/>
                </a:solidFill>
              </a:rPr>
              <a:t>Run time </a:t>
            </a:r>
            <a:r>
              <a:rPr lang="en-US" altLang="en-US" sz="2200" dirty="0"/>
              <a:t>testing of Code</a:t>
            </a:r>
          </a:p>
          <a:p>
            <a:r>
              <a:rPr lang="en-US" altLang="en-US" sz="2200" dirty="0"/>
              <a:t>Black-box and White-box testing</a:t>
            </a:r>
          </a:p>
        </p:txBody>
      </p:sp>
      <p:pic>
        <p:nvPicPr>
          <p:cNvPr id="10" name="Picture 4" descr="Image result for static unit testing">
            <a:extLst>
              <a:ext uri="{FF2B5EF4-FFF2-40B4-BE49-F238E27FC236}">
                <a16:creationId xmlns:a16="http://schemas.microsoft.com/office/drawing/2014/main" id="{4053CF94-D70D-43CF-8C2A-228B3EF2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36" y="2731056"/>
            <a:ext cx="5051938" cy="282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9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723" y="509946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Steps in the code review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1157" y="1148333"/>
            <a:ext cx="11217536" cy="4574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1: Readiness –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0000FF"/>
                </a:solidFill>
              </a:rPr>
              <a:t>author</a:t>
            </a:r>
            <a:r>
              <a:rPr lang="en-US" sz="2200" dirty="0"/>
              <a:t> of the code unit ensures that the unit under test is ready for review. A unit is said to be ready if it satisfies the following  criteria – </a:t>
            </a:r>
            <a:r>
              <a:rPr lang="en-US" sz="2200" dirty="0">
                <a:solidFill>
                  <a:srgbClr val="7030A0"/>
                </a:solidFill>
              </a:rPr>
              <a:t>Completeness, Minimal functionality, Readability, Complexity, Requirements and design documents 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2: Preparation – </a:t>
            </a:r>
            <a:r>
              <a:rPr lang="en-US" sz="2200" dirty="0"/>
              <a:t>Each </a:t>
            </a:r>
            <a:r>
              <a:rPr lang="en-US" sz="2200" dirty="0">
                <a:solidFill>
                  <a:srgbClr val="0000FF"/>
                </a:solidFill>
              </a:rPr>
              <a:t>reviewer</a:t>
            </a:r>
            <a:r>
              <a:rPr lang="en-US" sz="2200" dirty="0"/>
              <a:t> develops the following: </a:t>
            </a:r>
            <a:r>
              <a:rPr lang="en-US" sz="2200" dirty="0">
                <a:solidFill>
                  <a:srgbClr val="7030A0"/>
                </a:solidFill>
              </a:rPr>
              <a:t>List of questions, Potential Change Request (CR), Suggested improvement opportunities</a:t>
            </a: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3: Examination </a:t>
            </a:r>
            <a:r>
              <a:rPr lang="en-US" sz="2200" b="1" dirty="0">
                <a:solidFill>
                  <a:srgbClr val="C00000"/>
                </a:solidFill>
              </a:rPr>
              <a:t>– </a:t>
            </a:r>
            <a:r>
              <a:rPr lang="en-US" sz="2200" dirty="0"/>
              <a:t>the examination process consists of the following: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00FF"/>
                </a:solidFill>
              </a:rPr>
              <a:t>author</a:t>
            </a:r>
            <a:r>
              <a:rPr lang="en-US" sz="2200" dirty="0"/>
              <a:t> makes a presentation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00FF"/>
                </a:solidFill>
              </a:rPr>
              <a:t>reviewer</a:t>
            </a:r>
            <a:r>
              <a:rPr lang="en-US" sz="2200" dirty="0"/>
              <a:t> reads the code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 The </a:t>
            </a:r>
            <a:r>
              <a:rPr lang="en-US" sz="2200" dirty="0">
                <a:solidFill>
                  <a:srgbClr val="0000FF"/>
                </a:solidFill>
              </a:rPr>
              <a:t>record keeper </a:t>
            </a:r>
            <a:r>
              <a:rPr lang="en-US" sz="2200" dirty="0"/>
              <a:t>documents the CR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Moderator</a:t>
            </a:r>
            <a:r>
              <a:rPr lang="en-US" sz="2200" dirty="0"/>
              <a:t> ensures the review is on track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99163" y="3987143"/>
            <a:ext cx="5992837" cy="215939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(Change Request) includes the following details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Give a brief description of the issue 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Assign a priority level (major or minor) to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Assign a person to follow it up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Set a deadline for addressing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896D6D-A147-45F5-A3A1-395EFA662726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992DF5C-ED97-4BCB-A60B-3507B6E1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11181401" y="192539"/>
            <a:ext cx="264155" cy="881968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11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3" y="495199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Steps in the code review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1156" y="1281068"/>
            <a:ext cx="11217536" cy="529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4: Re-work – </a:t>
            </a:r>
            <a:r>
              <a:rPr lang="en-US" sz="2200" dirty="0"/>
              <a:t>At the end of the meeting, the </a:t>
            </a:r>
            <a:r>
              <a:rPr lang="en-US" sz="2200" dirty="0">
                <a:solidFill>
                  <a:srgbClr val="0000FF"/>
                </a:solidFill>
              </a:rPr>
              <a:t>record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keeper</a:t>
            </a:r>
            <a:r>
              <a:rPr lang="en-US" sz="2200" dirty="0"/>
              <a:t> produces a summary of the meeting that includes the following information:</a:t>
            </a:r>
          </a:p>
          <a:p>
            <a:pPr lvl="1"/>
            <a:r>
              <a:rPr lang="en-US" sz="2200" dirty="0"/>
              <a:t> Make the list of all the CRs</a:t>
            </a:r>
          </a:p>
          <a:p>
            <a:pPr lvl="1"/>
            <a:r>
              <a:rPr lang="en-US" sz="2200" dirty="0"/>
              <a:t> Make a list of improvements (</a:t>
            </a:r>
            <a:r>
              <a:rPr lang="en-US" sz="2200" dirty="0">
                <a:solidFill>
                  <a:srgbClr val="7030A0"/>
                </a:solidFill>
              </a:rPr>
              <a:t>corrective, adaptive, preventive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Record the minutes of the meeting (optional)</a:t>
            </a:r>
          </a:p>
          <a:p>
            <a:pPr lvl="1"/>
            <a:r>
              <a:rPr lang="en-US" sz="2200" dirty="0"/>
              <a:t>Author works on the CRs to fix the issue</a:t>
            </a:r>
            <a:endParaRPr lang="en-US" sz="22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5: Validation</a:t>
            </a:r>
          </a:p>
          <a:p>
            <a:pPr lvl="1"/>
            <a:r>
              <a:rPr lang="en-US" sz="2200" dirty="0"/>
              <a:t>CRs are independently validated (</a:t>
            </a:r>
            <a:r>
              <a:rPr lang="en-US" sz="2200" dirty="0">
                <a:solidFill>
                  <a:srgbClr val="7030A0"/>
                </a:solidFill>
              </a:rPr>
              <a:t>regression testing</a:t>
            </a:r>
            <a:r>
              <a:rPr lang="en-US" sz="2200" dirty="0"/>
              <a:t>)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6: Exit</a:t>
            </a:r>
          </a:p>
          <a:p>
            <a:pPr lvl="1"/>
            <a:r>
              <a:rPr lang="en-US" sz="2200" b="1" dirty="0"/>
              <a:t> </a:t>
            </a:r>
            <a:r>
              <a:rPr lang="en-US" sz="2200" dirty="0"/>
              <a:t>A summary report of the meeting minutes is distributed</a:t>
            </a:r>
            <a:br>
              <a:rPr lang="en-US" sz="2200" dirty="0"/>
            </a:br>
            <a:r>
              <a:rPr lang="en-US" sz="2200" dirty="0"/>
              <a:t> among the stakeholder who have requested and who will </a:t>
            </a:r>
            <a:br>
              <a:rPr lang="en-US" sz="2200" dirty="0"/>
            </a:br>
            <a:r>
              <a:rPr lang="en-US" sz="2200" dirty="0"/>
              <a:t> affected by the changes</a:t>
            </a:r>
          </a:p>
          <a:p>
            <a:pPr lvl="1"/>
            <a:endParaRPr lang="en-US" altLang="en-US" sz="2200" dirty="0"/>
          </a:p>
        </p:txBody>
      </p:sp>
      <p:pic>
        <p:nvPicPr>
          <p:cNvPr id="6" name="Picture 9" descr="codere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126361" y="2018970"/>
            <a:ext cx="3754804" cy="40092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068CF1-167D-47D0-BEF1-B02FB8415BC8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39ECE3E-CB19-49B5-9566-7CC0B6560EB7}"/>
              </a:ext>
            </a:extLst>
          </p:cNvPr>
          <p:cNvSpPr txBox="1">
            <a:spLocks/>
          </p:cNvSpPr>
          <p:nvPr/>
        </p:nvSpPr>
        <p:spPr>
          <a:xfrm rot="5400000">
            <a:off x="11181401" y="192539"/>
            <a:ext cx="264155" cy="881968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52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metrics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1" y="1871004"/>
            <a:ext cx="11217536" cy="275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The number of lines of code (LOC) reviewed per hour</a:t>
            </a:r>
          </a:p>
          <a:p>
            <a:r>
              <a:rPr lang="en-US" altLang="en-US" sz="2200" dirty="0"/>
              <a:t>The number of CRs generated per thousand lines of code (KLOC)</a:t>
            </a:r>
          </a:p>
          <a:p>
            <a:r>
              <a:rPr lang="en-US" altLang="en-US" sz="2200" dirty="0"/>
              <a:t>The number of CRs generated per hour</a:t>
            </a:r>
          </a:p>
          <a:p>
            <a:r>
              <a:rPr lang="en-US" altLang="en-US" sz="2200" dirty="0"/>
              <a:t>The total number of hours spend on code review process </a:t>
            </a:r>
          </a:p>
          <a:p>
            <a:pPr lvl="1"/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9128CC-624B-4494-96DC-1B6B89392511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8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539443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Dynamic unit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975" y="1148333"/>
            <a:ext cx="11217536" cy="5060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Execution-based unit testing is referred to as dynamic unit testing</a:t>
            </a:r>
          </a:p>
          <a:p>
            <a:r>
              <a:rPr lang="en-US" sz="2200" dirty="0"/>
              <a:t>A program unit is actually executed in isolation, and the outcomes of program execution are observed</a:t>
            </a:r>
          </a:p>
          <a:p>
            <a:r>
              <a:rPr lang="en-US" altLang="en-US" sz="2200" dirty="0"/>
              <a:t>The environment of a unit is emulated and tested in isolation</a:t>
            </a:r>
          </a:p>
          <a:p>
            <a:r>
              <a:rPr lang="en-US" altLang="en-US" sz="2200" dirty="0"/>
              <a:t> The caller unit is known as test driver 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>
                <a:solidFill>
                  <a:srgbClr val="C00000"/>
                </a:solidFill>
              </a:rPr>
              <a:t>A test driver </a:t>
            </a:r>
            <a:r>
              <a:rPr lang="en-US" altLang="en-US" sz="2200" dirty="0"/>
              <a:t>is a program that invokes the </a:t>
            </a:r>
            <a:r>
              <a:rPr lang="en-US" altLang="en-US" sz="2200" dirty="0">
                <a:solidFill>
                  <a:srgbClr val="7030A0"/>
                </a:solidFill>
              </a:rPr>
              <a:t>unit under test (UUT)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It provides input data to UUT and report the test result</a:t>
            </a:r>
          </a:p>
          <a:p>
            <a:r>
              <a:rPr lang="en-US" altLang="en-US" sz="2200" dirty="0">
                <a:solidFill>
                  <a:srgbClr val="C00000"/>
                </a:solidFill>
              </a:rPr>
              <a:t>The emulation </a:t>
            </a:r>
            <a:r>
              <a:rPr lang="en-US" altLang="en-US" sz="2200" dirty="0"/>
              <a:t>of the units called by the UUT are called </a:t>
            </a:r>
            <a:r>
              <a:rPr lang="en-US" altLang="en-US" sz="2200" dirty="0">
                <a:solidFill>
                  <a:srgbClr val="C00000"/>
                </a:solidFill>
              </a:rPr>
              <a:t>stubs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It is a “sub-program” that replaces a unit that is called by the UUT</a:t>
            </a:r>
          </a:p>
          <a:p>
            <a:r>
              <a:rPr lang="en-US" altLang="en-US" sz="2200" dirty="0"/>
              <a:t> The </a:t>
            </a:r>
            <a:r>
              <a:rPr lang="en-US" altLang="en-US" sz="2200" dirty="0">
                <a:solidFill>
                  <a:srgbClr val="7030A0"/>
                </a:solidFill>
              </a:rPr>
              <a:t>test driver </a:t>
            </a:r>
            <a:r>
              <a:rPr lang="en-US" altLang="en-US" sz="2200" dirty="0"/>
              <a:t>and the </a:t>
            </a:r>
            <a:r>
              <a:rPr lang="en-US" altLang="en-US" sz="2200" dirty="0">
                <a:solidFill>
                  <a:srgbClr val="7030A0"/>
                </a:solidFill>
              </a:rPr>
              <a:t>stubs</a:t>
            </a:r>
            <a:r>
              <a:rPr lang="en-US" altLang="en-US" sz="2200" dirty="0"/>
              <a:t> are together called </a:t>
            </a:r>
            <a:r>
              <a:rPr lang="en-US" altLang="en-US" sz="2200" dirty="0">
                <a:solidFill>
                  <a:srgbClr val="C00000"/>
                </a:solidFill>
              </a:rPr>
              <a:t>scaffolding</a:t>
            </a:r>
          </a:p>
          <a:p>
            <a:r>
              <a:rPr lang="en-US" altLang="en-US" sz="2200" dirty="0"/>
              <a:t> The low-level design document provides guidance for selection of input test data</a:t>
            </a:r>
          </a:p>
        </p:txBody>
      </p:sp>
      <p:pic>
        <p:nvPicPr>
          <p:cNvPr id="6" name="Picture 7" descr="dynamicunit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9819" y="2063186"/>
            <a:ext cx="3682181" cy="2912012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190740" y="5147225"/>
            <a:ext cx="2794782" cy="73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Figure : Dynamic unit test </a:t>
            </a:r>
            <a:b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              environment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0F1925-AC4B-4B43-A274-34E71C90188C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D16117-124E-495E-8EE5-78DBA4A0707E}"/>
              </a:ext>
            </a:extLst>
          </p:cNvPr>
          <p:cNvSpPr txBox="1">
            <a:spLocks/>
          </p:cNvSpPr>
          <p:nvPr/>
        </p:nvSpPr>
        <p:spPr>
          <a:xfrm rot="5400000">
            <a:off x="11181401" y="192539"/>
            <a:ext cx="264155" cy="881968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10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723" y="554192"/>
            <a:ext cx="11029950" cy="6551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Dynamic unit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1688" y="1236824"/>
            <a:ext cx="11259740" cy="476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Control flow testing</a:t>
            </a:r>
          </a:p>
          <a:p>
            <a:pPr lvl="1"/>
            <a:r>
              <a:rPr lang="en-US" altLang="en-US" sz="2200" dirty="0"/>
              <a:t>Draw a control flow graph (CFG) from a program unit and Select a few control flow testing criteria</a:t>
            </a:r>
          </a:p>
          <a:p>
            <a:pPr lvl="1"/>
            <a:r>
              <a:rPr lang="en-US" altLang="en-US" sz="2200" dirty="0"/>
              <a:t>Identify a path in the CFG to satisfy the selection criteria</a:t>
            </a:r>
          </a:p>
          <a:p>
            <a:pPr lvl="1"/>
            <a:r>
              <a:rPr lang="en-US" altLang="en-US" sz="2200" dirty="0"/>
              <a:t>Derive the path predicate expression from the selection paths and one can generate the data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Data flow testing</a:t>
            </a:r>
          </a:p>
          <a:p>
            <a:pPr lvl="1"/>
            <a:r>
              <a:rPr lang="en-US" altLang="en-US" sz="2200" dirty="0"/>
              <a:t>Draw a data flow graph (DFG) from a program unit and then follow the  procedure described in control flow testing.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Domain testing</a:t>
            </a:r>
          </a:p>
          <a:p>
            <a:pPr lvl="1"/>
            <a:r>
              <a:rPr lang="en-US" altLang="en-US" sz="2200" dirty="0"/>
              <a:t>A domain error occurs when a </a:t>
            </a:r>
            <a:r>
              <a:rPr lang="en-US" altLang="en-US" sz="2200" dirty="0">
                <a:solidFill>
                  <a:srgbClr val="7030A0"/>
                </a:solidFill>
              </a:rPr>
              <a:t>specific input data </a:t>
            </a:r>
            <a:r>
              <a:rPr lang="en-US" altLang="en-US" sz="2200" dirty="0"/>
              <a:t>causes the program to </a:t>
            </a:r>
            <a:r>
              <a:rPr lang="en-US" altLang="en-US" sz="2200" dirty="0">
                <a:solidFill>
                  <a:srgbClr val="7030A0"/>
                </a:solidFill>
              </a:rPr>
              <a:t>execute a wrong path </a:t>
            </a:r>
            <a:r>
              <a:rPr lang="en-US" altLang="en-US" sz="2200" dirty="0"/>
              <a:t>in the program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Functional program testing</a:t>
            </a:r>
          </a:p>
          <a:p>
            <a:pPr lvl="1"/>
            <a:r>
              <a:rPr lang="en-US" altLang="en-US" sz="2200" dirty="0"/>
              <a:t>Input/output domains are defined to compute the input values that will cause the unit to produce expected output values</a:t>
            </a:r>
            <a:endParaRPr lang="en-US" alt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B874A1-0FA9-403C-814B-7393C53B3B10}"/>
              </a:ext>
            </a:extLst>
          </p:cNvPr>
          <p:cNvSpPr txBox="1">
            <a:spLocks/>
          </p:cNvSpPr>
          <p:nvPr/>
        </p:nvSpPr>
        <p:spPr>
          <a:xfrm>
            <a:off x="11551428" y="37308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F3B31BA-1927-40B1-9AE9-9DE0ECF46F28}"/>
              </a:ext>
            </a:extLst>
          </p:cNvPr>
          <p:cNvSpPr txBox="1">
            <a:spLocks/>
          </p:cNvSpPr>
          <p:nvPr/>
        </p:nvSpPr>
        <p:spPr>
          <a:xfrm rot="5400000">
            <a:off x="11181401" y="192539"/>
            <a:ext cx="264155" cy="881968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918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1159</Words>
  <Application>Microsoft Office PowerPoint</Application>
  <PresentationFormat>Widescreen</PresentationFormat>
  <Paragraphs>142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Unit testing</vt:lpstr>
      <vt:lpstr>Static Unit testing (review code)</vt:lpstr>
      <vt:lpstr>Dynamic Unit testing (execute code)</vt:lpstr>
      <vt:lpstr>Steps in the code review process</vt:lpstr>
      <vt:lpstr>Steps in the code review process</vt:lpstr>
      <vt:lpstr>code review metrics</vt:lpstr>
      <vt:lpstr>Dynamic unit testing</vt:lpstr>
      <vt:lpstr>Dynamic unit testing</vt:lpstr>
      <vt:lpstr>Debugging  techniques</vt:lpstr>
      <vt:lpstr>Unit Testing in extreme Programming</vt:lpstr>
      <vt:lpstr>Unit testing</vt:lpstr>
      <vt:lpstr>Tools for Unit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Ch.06 - Unit Testing</dc:title>
  <dc:subject>Software Quality and Testing</dc:subject>
  <dc:creator>M. Mahmudul Hasan</dc:creator>
  <cp:lastModifiedBy>M. Mahmudul Hasan</cp:lastModifiedBy>
  <cp:revision>141</cp:revision>
  <dcterms:created xsi:type="dcterms:W3CDTF">2019-09-22T04:52:04Z</dcterms:created>
  <dcterms:modified xsi:type="dcterms:W3CDTF">2019-11-05T05:14:37Z</dcterms:modified>
</cp:coreProperties>
</file>