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4"/>
  </p:notesMasterIdLst>
  <p:sldIdLst>
    <p:sldId id="256" r:id="rId2"/>
    <p:sldId id="298" r:id="rId3"/>
    <p:sldId id="299" r:id="rId4"/>
    <p:sldId id="300" r:id="rId5"/>
    <p:sldId id="301" r:id="rId6"/>
    <p:sldId id="303" r:id="rId7"/>
    <p:sldId id="304" r:id="rId8"/>
    <p:sldId id="305" r:id="rId9"/>
    <p:sldId id="306" r:id="rId10"/>
    <p:sldId id="307" r:id="rId11"/>
    <p:sldId id="308" r:id="rId12"/>
    <p:sldId id="29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10FD6-79C5-4041-8E7A-89350618D070}" type="datetimeFigureOut">
              <a:rPr lang="en-GB" smtClean="0"/>
              <a:pPr/>
              <a:t>12/11/2019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6CA59-B645-4A00-A667-3A942CDB8E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80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6CA59-B645-4A00-A667-3A942CDB8E2D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50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FDFDB9-D628-4A18-8BA7-33EF406917E6}" type="datetime1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1AF3-EEF6-43B0-9CB4-662539EFD2B2}" type="datetime1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1272FE-5A2D-492A-8166-5DAA8B18B7EA}" type="datetime1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DB41-4229-47AF-BA03-C191A66FB94C}" type="datetime1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C08422A-3B8F-4FAB-94E1-75E89E1391CC}" type="datetime1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92D4-64E7-470C-9229-F729BA72710A}" type="datetime1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D79C-F41C-4E95-A4BE-2712B8C4A412}" type="datetime1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E8F3-6A5D-412D-87FA-D951F64E80C1}" type="datetime1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486A-D265-402A-B6CD-5D626FC3EDC7}" type="datetime1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416B92-2D29-4309-8FD4-8EC023BBFD61}" type="datetime1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4BAD-8657-4978-A2B2-B1BBE7089EFE}" type="datetime1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46415B1-2572-4F4E-AFA0-B4063C44FA40}" type="datetime1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scholar.google.com/citations?user=VqMvaIIAAAAJ&amp;hl=en" TargetMode="External"/><Relationship Id="rId3" Type="http://schemas.openxmlformats.org/officeDocument/2006/relationships/hyperlink" Target="http://www.dit.hua.gr/~m.hasan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linkedin.com/in/m-mahmudul-hasan-93043a87/" TargetMode="External"/><Relationship Id="rId5" Type="http://schemas.openxmlformats.org/officeDocument/2006/relationships/image" Target="../media/image1.png"/><Relationship Id="rId4" Type="http://schemas.openxmlformats.org/officeDocument/2006/relationships/hyperlink" Target="https://www.researchgate.net/profile/M_Mahmudul_Hasan" TargetMode="External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768267" y="1009397"/>
            <a:ext cx="3078342" cy="48014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>
                <a:solidFill>
                  <a:srgbClr val="FFFFFF"/>
                </a:solidFill>
              </a:rPr>
              <a:t>Software engineering (Undergraduate)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71131479-3A67-4241-BA19-63C61B2AD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71187A8-1267-46DA-BD99-56CA1E3D4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BC2278FC-331B-4EF7-9D0D-AA0D349A2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807A075E-21A0-4954-BEA3-22C78E6FA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F58081DC-3CFD-4290-87AE-164515084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F6FC796D-883B-4149-9128-47B4179B3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76B6F65C-6B4A-4901-8A96-CE7330250469}"/>
              </a:ext>
            </a:extLst>
          </p:cNvPr>
          <p:cNvSpPr txBox="1">
            <a:spLocks/>
          </p:cNvSpPr>
          <p:nvPr/>
        </p:nvSpPr>
        <p:spPr>
          <a:xfrm>
            <a:off x="768267" y="1009397"/>
            <a:ext cx="3078342" cy="4801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u="sng" cap="all" dirty="0">
                <a:solidFill>
                  <a:srgbClr val="FFFFFF"/>
                </a:solidFill>
              </a:rPr>
              <a:t>Course Name</a:t>
            </a:r>
            <a:br>
              <a:rPr lang="en-US" sz="2400" cap="all" dirty="0">
                <a:solidFill>
                  <a:srgbClr val="FFFFFF"/>
                </a:solidFill>
              </a:rPr>
            </a:br>
            <a:br>
              <a:rPr lang="en-US" sz="2400" cap="all" dirty="0">
                <a:solidFill>
                  <a:srgbClr val="FFFFFF"/>
                </a:solidFill>
              </a:rPr>
            </a:br>
            <a:r>
              <a:rPr lang="en-US" sz="2400" cap="all" dirty="0">
                <a:solidFill>
                  <a:srgbClr val="FFFFFF"/>
                </a:solidFill>
              </a:rPr>
              <a:t>software quality and testing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CSC 4133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 (Undergraduate)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CADBF75-A870-4E01-9DB8-F57472A203D2}"/>
              </a:ext>
            </a:extLst>
          </p:cNvPr>
          <p:cNvSpPr txBox="1">
            <a:spLocks/>
          </p:cNvSpPr>
          <p:nvPr/>
        </p:nvSpPr>
        <p:spPr>
          <a:xfrm>
            <a:off x="4471587" y="1005840"/>
            <a:ext cx="7181903" cy="1825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dirty="0">
                <a:solidFill>
                  <a:srgbClr val="C00000"/>
                </a:solidFill>
              </a:rPr>
              <a:t>Chapter 7</a:t>
            </a:r>
            <a:br>
              <a:rPr lang="en-US" sz="3000" dirty="0">
                <a:solidFill>
                  <a:srgbClr val="C00000"/>
                </a:solidFill>
              </a:rPr>
            </a:br>
            <a:br>
              <a:rPr lang="en-US" sz="3000" dirty="0">
                <a:solidFill>
                  <a:schemeClr val="tx2"/>
                </a:solidFill>
              </a:rPr>
            </a:br>
            <a:r>
              <a:rPr lang="en-US" sz="2500" dirty="0">
                <a:solidFill>
                  <a:schemeClr val="tx2"/>
                </a:solidFill>
              </a:rPr>
              <a:t>control flow  testing</a:t>
            </a:r>
            <a:endParaRPr lang="en-US" sz="3000" dirty="0">
              <a:solidFill>
                <a:srgbClr val="0070C0"/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C2082529-78D7-4EA7-BFF9-A1D1F62040C8}"/>
              </a:ext>
            </a:extLst>
          </p:cNvPr>
          <p:cNvSpPr txBox="1">
            <a:spLocks/>
          </p:cNvSpPr>
          <p:nvPr/>
        </p:nvSpPr>
        <p:spPr>
          <a:xfrm>
            <a:off x="4596388" y="3752174"/>
            <a:ext cx="6092708" cy="142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rgbClr val="7030A0"/>
                </a:solidFill>
              </a:rPr>
              <a:t>M. Mahmudul </a:t>
            </a:r>
            <a:r>
              <a:rPr lang="en-US" sz="2400" dirty="0" err="1">
                <a:solidFill>
                  <a:srgbClr val="7030A0"/>
                </a:solidFill>
              </a:rPr>
              <a:t>hasan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Assistant Professor, CS, AIUB</a:t>
            </a:r>
          </a:p>
          <a:p>
            <a:r>
              <a:rPr lang="en-US" sz="2300" cap="none" dirty="0">
                <a:hlinkClick r:id="rId3"/>
              </a:rPr>
              <a:t>http://www.dit.hua.gr/~m.hasan</a:t>
            </a:r>
            <a:r>
              <a:rPr lang="en-US" sz="2300" cap="none" dirty="0"/>
              <a:t>   </a:t>
            </a:r>
          </a:p>
        </p:txBody>
      </p:sp>
      <p:pic>
        <p:nvPicPr>
          <p:cNvPr id="25" name="Picture 24">
            <a:hlinkClick r:id="rId4"/>
            <a:extLst>
              <a:ext uri="{FF2B5EF4-FFF2-40B4-BE49-F238E27FC236}">
                <a16:creationId xmlns:a16="http://schemas.microsoft.com/office/drawing/2014/main" id="{50ADB631-A102-4E27-9E4F-8BEAA32309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5936" y="5191026"/>
            <a:ext cx="775212" cy="762000"/>
          </a:xfrm>
          <a:prstGeom prst="rect">
            <a:avLst/>
          </a:prstGeom>
        </p:spPr>
      </p:pic>
      <p:pic>
        <p:nvPicPr>
          <p:cNvPr id="26" name="Picture 25">
            <a:hlinkClick r:id="rId6"/>
            <a:extLst>
              <a:ext uri="{FF2B5EF4-FFF2-40B4-BE49-F238E27FC236}">
                <a16:creationId xmlns:a16="http://schemas.microsoft.com/office/drawing/2014/main" id="{5178D95F-BBA9-4DB7-8929-D0378B8248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9933" y="5210199"/>
            <a:ext cx="1966006" cy="641961"/>
          </a:xfrm>
          <a:prstGeom prst="rect">
            <a:avLst/>
          </a:prstGeom>
        </p:spPr>
      </p:pic>
      <p:pic>
        <p:nvPicPr>
          <p:cNvPr id="27" name="Picture 26">
            <a:hlinkClick r:id="rId8"/>
            <a:extLst>
              <a:ext uri="{FF2B5EF4-FFF2-40B4-BE49-F238E27FC236}">
                <a16:creationId xmlns:a16="http://schemas.microsoft.com/office/drawing/2014/main" id="{6C55067C-425B-4011-BE53-FC42477C2F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58975" y="5279923"/>
            <a:ext cx="2465593" cy="54231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5CC0F6-BD7E-4264-9DDC-E65E61EE7B84}"/>
              </a:ext>
            </a:extLst>
          </p:cNvPr>
          <p:cNvCxnSpPr/>
          <p:nvPr/>
        </p:nvCxnSpPr>
        <p:spPr>
          <a:xfrm>
            <a:off x="4350774" y="796413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6E5F233-5F84-472A-B835-11475F02A795}"/>
              </a:ext>
            </a:extLst>
          </p:cNvPr>
          <p:cNvCxnSpPr/>
          <p:nvPr/>
        </p:nvCxnSpPr>
        <p:spPr>
          <a:xfrm>
            <a:off x="4340942" y="2969341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56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Path selection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51428" y="6582157"/>
            <a:ext cx="640572" cy="275843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9"/>
            <a:ext cx="251652" cy="1236744"/>
          </a:xfrm>
        </p:spPr>
        <p:txBody>
          <a:bodyPr vert="vert270"/>
          <a:lstStyle/>
          <a:p>
            <a:r>
              <a:rPr lang="en-US" sz="1400" b="1" dirty="0"/>
              <a:t>Slide - </a:t>
            </a:r>
            <a:fld id="{D57F1E4F-1CFF-5643-939E-217C01CDF565}" type="slidenum">
              <a:rPr lang="en-US" sz="1400" b="1" smtClean="0"/>
              <a:pPr/>
              <a:t>10</a:t>
            </a:fld>
            <a:r>
              <a:rPr lang="en-US" sz="1400" b="1" dirty="0"/>
              <a:t>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8302" y="1927274"/>
            <a:ext cx="11226018" cy="47548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altLang="en-US" sz="2000" dirty="0">
                <a:solidFill>
                  <a:srgbClr val="C00000"/>
                </a:solidFill>
              </a:rPr>
              <a:t>Select paths to achieve complete branch coverage</a:t>
            </a:r>
          </a:p>
          <a:p>
            <a:pPr lvl="1"/>
            <a:r>
              <a:rPr lang="en-US" altLang="en-US" sz="2000" dirty="0"/>
              <a:t>A branch is an outgoing edge from a node in a CFG.</a:t>
            </a:r>
          </a:p>
          <a:p>
            <a:pPr lvl="2">
              <a:buFont typeface="Courier New" pitchFamily="49" charset="0"/>
              <a:buChar char="o"/>
            </a:pPr>
            <a:r>
              <a:rPr lang="en-US" altLang="en-US" sz="2000" dirty="0"/>
              <a:t>A condition node has two outgoing branches – corresponding to the True and False values of the condition.</a:t>
            </a:r>
          </a:p>
          <a:p>
            <a:pPr lvl="2">
              <a:buFont typeface="Courier New" pitchFamily="49" charset="0"/>
              <a:buChar char="o"/>
            </a:pPr>
            <a:r>
              <a:rPr lang="en-US" altLang="en-US" sz="2000" dirty="0"/>
              <a:t>All rectangular nodes have at most one outgoing branch (edge)</a:t>
            </a:r>
          </a:p>
          <a:p>
            <a:pPr lvl="2">
              <a:buFont typeface="Courier New" pitchFamily="49" charset="0"/>
              <a:buChar char="o"/>
            </a:pPr>
            <a:r>
              <a:rPr lang="en-US" altLang="en-US" sz="2000" dirty="0"/>
              <a:t>The exit node (end node)  of a CFG does not have an outgoing branch</a:t>
            </a:r>
          </a:p>
          <a:p>
            <a:pPr lvl="1"/>
            <a:r>
              <a:rPr lang="en-US" altLang="en-US" sz="2000" dirty="0"/>
              <a:t>Covering a branch means selecting a path that contains the branch.</a:t>
            </a:r>
          </a:p>
          <a:p>
            <a:pPr lvl="1"/>
            <a:r>
              <a:rPr lang="en-US" altLang="en-US" sz="2000" dirty="0"/>
              <a:t>100% branch coverage means selecting a set of paths i.e. every branch is included in at least one path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000" dirty="0">
                <a:solidFill>
                  <a:srgbClr val="C00000"/>
                </a:solidFill>
              </a:rPr>
              <a:t>Select paths to achieve predicate coverage</a:t>
            </a:r>
          </a:p>
          <a:p>
            <a:pPr>
              <a:buNone/>
            </a:pPr>
            <a:r>
              <a:rPr lang="en-US" altLang="en-US" sz="2000" dirty="0"/>
              <a:t>	If all possible combinations of truth values of the conditions affecting a path have been explored under some tests, then we say that predicate coverage has been achieved.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6BE3456-2C6E-42B6-B976-B26A29136FB6}"/>
              </a:ext>
            </a:extLst>
          </p:cNvPr>
          <p:cNvSpPr txBox="1">
            <a:spLocks/>
          </p:cNvSpPr>
          <p:nvPr/>
        </p:nvSpPr>
        <p:spPr>
          <a:xfrm>
            <a:off x="11551428" y="373086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3800">
                <a:solidFill>
                  <a:schemeClr val="bg1">
                    <a:lumMod val="50000"/>
                  </a:schemeClr>
                </a:solidFill>
              </a:rPr>
              <a:t>    MMH</a:t>
            </a:r>
            <a:endParaRPr lang="en-US" sz="3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797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Effectiveness &amp; limitation of control flow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51428" y="6582157"/>
            <a:ext cx="640572" cy="275843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9"/>
            <a:ext cx="251652" cy="1236744"/>
          </a:xfrm>
        </p:spPr>
        <p:txBody>
          <a:bodyPr vert="vert270"/>
          <a:lstStyle/>
          <a:p>
            <a:r>
              <a:rPr lang="en-US" sz="1400" b="1" dirty="0"/>
              <a:t>Slide - </a:t>
            </a:r>
            <a:fld id="{D57F1E4F-1CFF-5643-939E-217C01CDF565}" type="slidenum">
              <a:rPr lang="en-US" sz="1400" b="1" smtClean="0"/>
              <a:pPr/>
              <a:t>11</a:t>
            </a:fld>
            <a:r>
              <a:rPr lang="en-US" sz="1400" b="1" dirty="0"/>
              <a:t>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8640" y="1955408"/>
            <a:ext cx="11029070" cy="45720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altLang="en-US" sz="2000" dirty="0">
                <a:solidFill>
                  <a:srgbClr val="C00000"/>
                </a:solidFill>
              </a:rPr>
              <a:t>EFFECTIVENESS</a:t>
            </a:r>
          </a:p>
          <a:p>
            <a:pPr lvl="1"/>
            <a:r>
              <a:rPr lang="en-US" altLang="en-US" sz="2000" dirty="0"/>
              <a:t>Unit testing is dominated by control-flow testing methods</a:t>
            </a:r>
          </a:p>
          <a:p>
            <a:pPr lvl="1"/>
            <a:r>
              <a:rPr lang="en-US" altLang="en-US" sz="2000" dirty="0"/>
              <a:t>Statement and branch testing dominates control-flow testing</a:t>
            </a:r>
          </a:p>
          <a:p>
            <a:pPr lvl="1"/>
            <a:r>
              <a:rPr lang="en-US" altLang="en-US" sz="2000" dirty="0"/>
              <a:t>Studies show that control-flow testing catches 50% of all bugs caught during unit testing and </a:t>
            </a:r>
            <a:br>
              <a:rPr lang="en-US" altLang="en-US" sz="2000" dirty="0"/>
            </a:br>
            <a:r>
              <a:rPr lang="en-US" altLang="en-US" sz="2000" dirty="0"/>
              <a:t>about 33% of all bugs</a:t>
            </a:r>
          </a:p>
          <a:p>
            <a:pPr lvl="1"/>
            <a:r>
              <a:rPr lang="en-US" altLang="en-US" sz="2000" dirty="0"/>
              <a:t>Control-flow testing is more effective for unstructured (</a:t>
            </a:r>
            <a:r>
              <a:rPr lang="en-US" altLang="en-US" sz="2000" dirty="0" err="1"/>
              <a:t>goto</a:t>
            </a:r>
            <a:r>
              <a:rPr lang="en-US" altLang="en-US" sz="2000" dirty="0"/>
              <a:t>, jump) code than for code that follows structured programming </a:t>
            </a:r>
            <a:r>
              <a:rPr lang="en-US" altLang="en-US" sz="2000"/>
              <a:t>(block </a:t>
            </a:r>
            <a:r>
              <a:rPr lang="en-US" altLang="en-US" sz="2000" dirty="0"/>
              <a:t>structure - for, while loops)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000" dirty="0">
                <a:solidFill>
                  <a:srgbClr val="C00000"/>
                </a:solidFill>
              </a:rPr>
              <a:t>LIMITATION</a:t>
            </a:r>
          </a:p>
          <a:p>
            <a:pPr lvl="1"/>
            <a:r>
              <a:rPr lang="en-US" altLang="en-US" sz="2000" dirty="0"/>
              <a:t>Interface mismatches and mistakes are not caught.</a:t>
            </a:r>
          </a:p>
          <a:p>
            <a:pPr lvl="1"/>
            <a:r>
              <a:rPr lang="en-US" altLang="en-US" sz="2000" dirty="0"/>
              <a:t>Not all initialization mistakes are caught by control-flow testing</a:t>
            </a:r>
          </a:p>
          <a:p>
            <a:pPr lvl="1"/>
            <a:r>
              <a:rPr lang="en-US" altLang="en-US" sz="2000" dirty="0"/>
              <a:t>Specification mistakes are not caught</a:t>
            </a:r>
            <a:endParaRPr lang="en-US" altLang="en-US" sz="2000" dirty="0">
              <a:solidFill>
                <a:srgbClr val="C0000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AB99A43-18D3-4562-98F9-066E6CAAFA73}"/>
              </a:ext>
            </a:extLst>
          </p:cNvPr>
          <p:cNvSpPr txBox="1">
            <a:spLocks/>
          </p:cNvSpPr>
          <p:nvPr/>
        </p:nvSpPr>
        <p:spPr>
          <a:xfrm>
            <a:off x="11551428" y="373086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3800">
                <a:solidFill>
                  <a:schemeClr val="bg1">
                    <a:lumMod val="50000"/>
                  </a:schemeClr>
                </a:solidFill>
              </a:rPr>
              <a:t>    MMH</a:t>
            </a:r>
            <a:endParaRPr lang="en-US" sz="3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013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54" y="1972493"/>
            <a:ext cx="11025052" cy="266576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Software Testing And Quality Assurance – Theory and Practice - </a:t>
            </a:r>
            <a:r>
              <a:rPr lang="en-US" sz="2000" dirty="0" err="1"/>
              <a:t>Kshirasagar</a:t>
            </a:r>
            <a:r>
              <a:rPr lang="en-US" sz="2000" dirty="0"/>
              <a:t> Naik &amp; </a:t>
            </a:r>
            <a:r>
              <a:rPr lang="en-US" sz="2000" dirty="0" err="1"/>
              <a:t>Priyadarshi</a:t>
            </a:r>
            <a:r>
              <a:rPr lang="en-US" sz="2000" dirty="0"/>
              <a:t> </a:t>
            </a:r>
            <a:r>
              <a:rPr lang="en-US" sz="2000" dirty="0" err="1"/>
              <a:t>Tripathy</a:t>
            </a: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2000" dirty="0"/>
              <a:t>Software Quality Engineering: Testing, Quality Assurance and Quantifiable Improvement - Jeff Tian</a:t>
            </a:r>
            <a:endParaRPr lang="en-US" sz="2200" dirty="0"/>
          </a:p>
          <a:p>
            <a:pPr>
              <a:lnSpc>
                <a:spcPct val="90000"/>
              </a:lnSpc>
              <a:spcBef>
                <a:spcPts val="300"/>
              </a:spcBef>
            </a:pP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9"/>
            <a:ext cx="251652" cy="1236744"/>
          </a:xfrm>
        </p:spPr>
        <p:txBody>
          <a:bodyPr vert="vert270"/>
          <a:lstStyle/>
          <a:p>
            <a:r>
              <a:rPr lang="en-US" sz="1400" b="1" dirty="0"/>
              <a:t>Slide - </a:t>
            </a:r>
            <a:fld id="{D57F1E4F-1CFF-5643-939E-217C01CDF565}" type="slidenum">
              <a:rPr lang="en-US" sz="1400" b="1" smtClean="0"/>
              <a:pPr/>
              <a:t>12</a:t>
            </a:fld>
            <a:r>
              <a:rPr lang="en-US" sz="1400" b="1" dirty="0"/>
              <a:t>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D8C0018-837A-43B9-8331-EB4108BAA15D}"/>
              </a:ext>
            </a:extLst>
          </p:cNvPr>
          <p:cNvSpPr txBox="1">
            <a:spLocks/>
          </p:cNvSpPr>
          <p:nvPr/>
        </p:nvSpPr>
        <p:spPr>
          <a:xfrm>
            <a:off x="11550650" y="372704"/>
            <a:ext cx="641350" cy="27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  MMH</a:t>
            </a:r>
          </a:p>
        </p:txBody>
      </p:sp>
    </p:spTree>
    <p:extLst>
      <p:ext uri="{BB962C8B-B14F-4D97-AF65-F5344CB8AC3E}">
        <p14:creationId xmlns:p14="http://schemas.microsoft.com/office/powerpoint/2010/main" val="1136447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51428" y="373086"/>
            <a:ext cx="640572" cy="27584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  MMH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9"/>
            <a:ext cx="251652" cy="1236744"/>
          </a:xfrm>
        </p:spPr>
        <p:txBody>
          <a:bodyPr vert="vert270"/>
          <a:lstStyle/>
          <a:p>
            <a:r>
              <a:rPr lang="en-US" sz="1400" b="1" dirty="0"/>
              <a:t>Slide - </a:t>
            </a:r>
            <a:fld id="{D57F1E4F-1CFF-5643-939E-217C01CDF565}" type="slidenum">
              <a:rPr lang="en-US" sz="1400" b="1" smtClean="0"/>
              <a:pPr/>
              <a:t>2</a:t>
            </a:fld>
            <a:r>
              <a:rPr lang="en-US" sz="1400" b="1" dirty="0"/>
              <a:t>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8641" y="1983544"/>
            <a:ext cx="11217536" cy="34586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altLang="en-US" sz="2200" dirty="0"/>
              <a:t>Static Analysis is the task of analyzing a test object (e.g. </a:t>
            </a:r>
            <a:r>
              <a:rPr lang="en-US" altLang="en-US" sz="2200" dirty="0">
                <a:solidFill>
                  <a:srgbClr val="7030A0"/>
                </a:solidFill>
              </a:rPr>
              <a:t>source code, script, requirements</a:t>
            </a:r>
            <a:r>
              <a:rPr lang="en-US" altLang="en-US" sz="2200" dirty="0"/>
              <a:t>) without executing the test object.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solidFill>
                  <a:srgbClr val="C00000"/>
                </a:solidFill>
              </a:rPr>
              <a:t>Possible aspects to be checked with static analysis are</a:t>
            </a:r>
            <a:r>
              <a:rPr lang="en-US" altLang="en-US" sz="2200" dirty="0"/>
              <a:t>:</a:t>
            </a:r>
          </a:p>
          <a:p>
            <a:pPr lvl="1"/>
            <a:r>
              <a:rPr lang="en-US" altLang="en-US" sz="2200" dirty="0">
                <a:solidFill>
                  <a:srgbClr val="0070C0"/>
                </a:solidFill>
              </a:rPr>
              <a:t>Programming rules and standards  </a:t>
            </a:r>
            <a:r>
              <a:rPr lang="en-US" altLang="en-US" sz="2200" dirty="0"/>
              <a:t>(syntax, convention)</a:t>
            </a:r>
          </a:p>
          <a:p>
            <a:pPr lvl="1"/>
            <a:r>
              <a:rPr lang="en-US" altLang="en-US" sz="2200" dirty="0">
                <a:solidFill>
                  <a:srgbClr val="0070C0"/>
                </a:solidFill>
              </a:rPr>
              <a:t>Programming design </a:t>
            </a:r>
            <a:r>
              <a:rPr lang="en-US" altLang="en-US" sz="2200" dirty="0"/>
              <a:t>(control flow analysis)</a:t>
            </a:r>
          </a:p>
          <a:p>
            <a:pPr lvl="1"/>
            <a:r>
              <a:rPr lang="en-US" altLang="en-US" sz="2200" dirty="0">
                <a:solidFill>
                  <a:srgbClr val="0070C0"/>
                </a:solidFill>
              </a:rPr>
              <a:t>Use of data </a:t>
            </a:r>
            <a:r>
              <a:rPr lang="en-US" altLang="en-US" sz="2200" dirty="0"/>
              <a:t>(data flow analysis)</a:t>
            </a:r>
          </a:p>
          <a:p>
            <a:pPr lvl="1"/>
            <a:r>
              <a:rPr lang="en-US" altLang="en-US" sz="2200" dirty="0">
                <a:solidFill>
                  <a:srgbClr val="0070C0"/>
                </a:solidFill>
              </a:rPr>
              <a:t>Complexity of the programming structure </a:t>
            </a:r>
            <a:r>
              <a:rPr lang="en-US" altLang="en-US" sz="2200" dirty="0"/>
              <a:t>(metrics e.g. </a:t>
            </a:r>
            <a:r>
              <a:rPr lang="en-US" altLang="en-US" sz="2200" dirty="0" err="1"/>
              <a:t>Cyclomatic</a:t>
            </a:r>
            <a:r>
              <a:rPr lang="en-US" altLang="en-US" sz="2200" dirty="0"/>
              <a:t> number)</a:t>
            </a:r>
          </a:p>
        </p:txBody>
      </p:sp>
    </p:spTree>
    <p:extLst>
      <p:ext uri="{BB962C8B-B14F-4D97-AF65-F5344CB8AC3E}">
        <p14:creationId xmlns:p14="http://schemas.microsoft.com/office/powerpoint/2010/main" val="1988514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5400000">
            <a:off x="11188776" y="273655"/>
            <a:ext cx="264155" cy="778730"/>
          </a:xfrm>
        </p:spPr>
        <p:txBody>
          <a:bodyPr vert="vert270"/>
          <a:lstStyle/>
          <a:p>
            <a:r>
              <a:rPr lang="en-US" sz="1400" b="1" dirty="0"/>
              <a:t>Slide - </a:t>
            </a:r>
            <a:fld id="{D57F1E4F-1CFF-5643-939E-217C01CDF565}" type="slidenum">
              <a:rPr lang="en-US" sz="1400" b="1" smtClean="0"/>
              <a:pPr/>
              <a:t>3</a:t>
            </a:fld>
            <a:r>
              <a:rPr lang="en-US" sz="1400" b="1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9716" y="539444"/>
            <a:ext cx="11029950" cy="55193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Control flow testing - </a:t>
            </a:r>
            <a:r>
              <a:rPr lang="en-US" dirty="0" err="1">
                <a:solidFill>
                  <a:srgbClr val="0070C0"/>
                </a:solidFill>
              </a:rPr>
              <a:t>cft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3673" y="1172382"/>
            <a:ext cx="11217536" cy="3179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200" dirty="0"/>
              <a:t>The Control flow diagram shows the program flow and allows for the detection of “</a:t>
            </a:r>
            <a:r>
              <a:rPr lang="en-US" altLang="en-US" sz="2200" dirty="0">
                <a:solidFill>
                  <a:srgbClr val="C00000"/>
                </a:solidFill>
              </a:rPr>
              <a:t>dead branches</a:t>
            </a:r>
            <a:r>
              <a:rPr lang="en-US" altLang="en-US" sz="2200" dirty="0"/>
              <a:t>” and “</a:t>
            </a:r>
            <a:r>
              <a:rPr lang="en-US" altLang="en-US" sz="2200" dirty="0">
                <a:solidFill>
                  <a:srgbClr val="C00000"/>
                </a:solidFill>
              </a:rPr>
              <a:t>unreachable code</a:t>
            </a:r>
            <a:r>
              <a:rPr lang="en-US" altLang="en-US" sz="2200" dirty="0"/>
              <a:t>”.</a:t>
            </a:r>
          </a:p>
          <a:p>
            <a:r>
              <a:rPr lang="en-US" altLang="en-US" sz="2200" dirty="0">
                <a:solidFill>
                  <a:srgbClr val="C00000"/>
                </a:solidFill>
              </a:rPr>
              <a:t>Aim</a:t>
            </a:r>
            <a:r>
              <a:rPr lang="en-US" altLang="en-US" sz="2200" dirty="0">
                <a:solidFill>
                  <a:srgbClr val="0070C0"/>
                </a:solidFill>
              </a:rPr>
              <a:t> </a:t>
            </a:r>
            <a:r>
              <a:rPr lang="en-US" altLang="en-US" sz="2200" dirty="0"/>
              <a:t>is to find defects caused by </a:t>
            </a:r>
            <a:r>
              <a:rPr lang="en-US" altLang="en-US" sz="2200" dirty="0">
                <a:solidFill>
                  <a:srgbClr val="7030A0"/>
                </a:solidFill>
              </a:rPr>
              <a:t>wrong construction of program code </a:t>
            </a:r>
            <a:r>
              <a:rPr lang="en-US" altLang="en-US" sz="2200" dirty="0"/>
              <a:t>(dead branches)</a:t>
            </a:r>
          </a:p>
          <a:p>
            <a:r>
              <a:rPr lang="en-US" altLang="en-US" sz="2200" dirty="0">
                <a:solidFill>
                  <a:srgbClr val="C00000"/>
                </a:solidFill>
              </a:rPr>
              <a:t>Control flow graph, Directed graph</a:t>
            </a:r>
          </a:p>
          <a:p>
            <a:pPr lvl="1">
              <a:buFont typeface="Courier New" pitchFamily="49" charset="0"/>
              <a:buChar char="o"/>
            </a:pPr>
            <a:r>
              <a:rPr lang="en-US" altLang="en-US" sz="2200" dirty="0"/>
              <a:t>Nodes represent statement</a:t>
            </a:r>
          </a:p>
          <a:p>
            <a:pPr lvl="1">
              <a:buFont typeface="Courier New" pitchFamily="49" charset="0"/>
              <a:buChar char="o"/>
            </a:pPr>
            <a:r>
              <a:rPr lang="en-US" altLang="en-US" sz="2200" dirty="0"/>
              <a:t>Edge represent control flow as decision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0426" y="3396213"/>
            <a:ext cx="6561574" cy="2996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1392701" y="4684542"/>
            <a:ext cx="2926080" cy="1927274"/>
            <a:chOff x="4648200" y="2514600"/>
            <a:chExt cx="2895600" cy="3276600"/>
          </a:xfrm>
        </p:grpSpPr>
        <p:sp>
          <p:nvSpPr>
            <p:cNvPr id="8" name="Oval 7"/>
            <p:cNvSpPr/>
            <p:nvPr/>
          </p:nvSpPr>
          <p:spPr>
            <a:xfrm>
              <a:off x="6933847" y="4267200"/>
              <a:ext cx="382058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9" name="Group 21"/>
            <p:cNvGrpSpPr>
              <a:grpSpLocks/>
            </p:cNvGrpSpPr>
            <p:nvPr/>
          </p:nvGrpSpPr>
          <p:grpSpPr bwMode="auto">
            <a:xfrm>
              <a:off x="4648200" y="2514600"/>
              <a:ext cx="2895600" cy="3276600"/>
              <a:chOff x="4267200" y="2514600"/>
              <a:chExt cx="2895600" cy="3276600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5105047" y="2514600"/>
                <a:ext cx="382058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105047" y="3124200"/>
                <a:ext cx="382058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4267200" y="3657600"/>
                <a:ext cx="380383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790407" y="3657600"/>
                <a:ext cx="382058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10024" y="4419600"/>
                <a:ext cx="380383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4800071" y="4419600"/>
                <a:ext cx="382058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5029642" y="5486400"/>
                <a:ext cx="380382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7" name="Straight Arrow Connector 16"/>
              <p:cNvCxnSpPr>
                <a:stCxn id="10" idx="4"/>
                <a:endCxn id="11" idx="0"/>
              </p:cNvCxnSpPr>
              <p:nvPr/>
            </p:nvCxnSpPr>
            <p:spPr>
              <a:xfrm rot="5400000">
                <a:off x="5143677" y="2971712"/>
                <a:ext cx="304800" cy="335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stCxn id="11" idx="3"/>
                <a:endCxn id="12" idx="7"/>
              </p:cNvCxnSpPr>
              <p:nvPr/>
            </p:nvCxnSpPr>
            <p:spPr>
              <a:xfrm rot="5400000">
                <a:off x="4717566" y="3259269"/>
                <a:ext cx="317500" cy="56806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12" idx="5"/>
                <a:endCxn id="15" idx="1"/>
              </p:cNvCxnSpPr>
              <p:nvPr/>
            </p:nvCxnSpPr>
            <p:spPr>
              <a:xfrm rot="16200000" flipH="1">
                <a:off x="4450777" y="4059458"/>
                <a:ext cx="546100" cy="26308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stCxn id="11" idx="5"/>
                <a:endCxn id="13" idx="1"/>
              </p:cNvCxnSpPr>
              <p:nvPr/>
            </p:nvCxnSpPr>
            <p:spPr>
              <a:xfrm rot="16200000" flipH="1">
                <a:off x="5480006" y="3336352"/>
                <a:ext cx="317500" cy="4138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3" idx="3"/>
                <a:endCxn id="14" idx="0"/>
              </p:cNvCxnSpPr>
              <p:nvPr/>
            </p:nvCxnSpPr>
            <p:spPr>
              <a:xfrm rot="5400000">
                <a:off x="5473392" y="4045611"/>
                <a:ext cx="501650" cy="24632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stCxn id="13" idx="5"/>
                <a:endCxn id="8" idx="1"/>
              </p:cNvCxnSpPr>
              <p:nvPr/>
            </p:nvCxnSpPr>
            <p:spPr>
              <a:xfrm rot="16200000" flipH="1">
                <a:off x="6166644" y="3868472"/>
                <a:ext cx="393700" cy="49265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stCxn id="14" idx="3"/>
                <a:endCxn id="16" idx="7"/>
              </p:cNvCxnSpPr>
              <p:nvPr/>
            </p:nvCxnSpPr>
            <p:spPr>
              <a:xfrm rot="5400000">
                <a:off x="4984575" y="5050102"/>
                <a:ext cx="850900" cy="1105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15" idx="4"/>
                <a:endCxn id="16" idx="0"/>
              </p:cNvCxnSpPr>
              <p:nvPr/>
            </p:nvCxnSpPr>
            <p:spPr>
              <a:xfrm rot="16200000" flipH="1">
                <a:off x="4724047" y="4991453"/>
                <a:ext cx="762000" cy="22789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Oval 24"/>
              <p:cNvSpPr/>
              <p:nvPr/>
            </p:nvSpPr>
            <p:spPr>
              <a:xfrm>
                <a:off x="6400360" y="3581400"/>
                <a:ext cx="762440" cy="1676400"/>
              </a:xfrm>
              <a:prstGeom prst="ellipse">
                <a:avLst/>
              </a:prstGeom>
              <a:solidFill>
                <a:schemeClr val="accent1">
                  <a:alpha val="6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BF4DCA26-32B0-4533-91C1-7F190BFD4EFD}"/>
              </a:ext>
            </a:extLst>
          </p:cNvPr>
          <p:cNvSpPr txBox="1">
            <a:spLocks/>
          </p:cNvSpPr>
          <p:nvPr/>
        </p:nvSpPr>
        <p:spPr>
          <a:xfrm>
            <a:off x="11551428" y="373086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3800">
                <a:solidFill>
                  <a:schemeClr val="bg1">
                    <a:lumMod val="50000"/>
                  </a:schemeClr>
                </a:solidFill>
              </a:rPr>
              <a:t>    MMH</a:t>
            </a:r>
            <a:endParaRPr lang="en-US" sz="3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932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5471" y="539444"/>
            <a:ext cx="11029950" cy="53719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Control flow testing - </a:t>
            </a:r>
            <a:r>
              <a:rPr lang="en-US" dirty="0" err="1">
                <a:solidFill>
                  <a:srgbClr val="0070C0"/>
                </a:solidFill>
              </a:rPr>
              <a:t>cft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92534" y="1175785"/>
            <a:ext cx="11344146" cy="5357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sz="2200" b="1" dirty="0">
                <a:solidFill>
                  <a:srgbClr val="0000FF"/>
                </a:solidFill>
              </a:rPr>
              <a:t>Two kinds of basic program statements:</a:t>
            </a:r>
          </a:p>
          <a:p>
            <a:pPr lvl="1"/>
            <a:r>
              <a:rPr lang="en-US" sz="2200" dirty="0">
                <a:solidFill>
                  <a:srgbClr val="C00000"/>
                </a:solidFill>
              </a:rPr>
              <a:t>Assignment statements </a:t>
            </a:r>
            <a:r>
              <a:rPr lang="en-US" sz="2200" dirty="0"/>
              <a:t>(Example:  x = 2*y; )</a:t>
            </a:r>
          </a:p>
          <a:p>
            <a:pPr lvl="1"/>
            <a:r>
              <a:rPr lang="en-US" sz="2200" dirty="0">
                <a:solidFill>
                  <a:srgbClr val="C00000"/>
                </a:solidFill>
              </a:rPr>
              <a:t>Conditional statements </a:t>
            </a:r>
            <a:r>
              <a:rPr lang="en-US" sz="2200" dirty="0"/>
              <a:t>(Example: if(), for(), while(), …)</a:t>
            </a:r>
          </a:p>
          <a:p>
            <a:pPr>
              <a:buFont typeface="Wingdings" pitchFamily="2" charset="2"/>
              <a:buChar char="q"/>
            </a:pPr>
            <a:r>
              <a:rPr lang="en-US" sz="2200" b="1" dirty="0">
                <a:solidFill>
                  <a:srgbClr val="0000FF"/>
                </a:solidFill>
              </a:rPr>
              <a:t>Control flow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In absence of conditional statements</a:t>
            </a:r>
            <a:r>
              <a:rPr lang="en-US" sz="2200" dirty="0"/>
              <a:t>, program instructions are </a:t>
            </a:r>
            <a:r>
              <a:rPr lang="en-US" sz="2200" dirty="0">
                <a:solidFill>
                  <a:srgbClr val="7030A0"/>
                </a:solidFill>
              </a:rPr>
              <a:t>executed in the sequence </a:t>
            </a:r>
            <a:r>
              <a:rPr lang="en-US" sz="2200" dirty="0"/>
              <a:t>they appear</a:t>
            </a:r>
          </a:p>
          <a:p>
            <a:pPr lvl="1"/>
            <a:r>
              <a:rPr lang="en-US" sz="2200" dirty="0"/>
              <a:t>Successive execution of program statements is viewed as flow of control</a:t>
            </a:r>
          </a:p>
          <a:p>
            <a:pPr lvl="1"/>
            <a:r>
              <a:rPr lang="en-US" sz="2200" dirty="0">
                <a:solidFill>
                  <a:srgbClr val="C00000"/>
                </a:solidFill>
              </a:rPr>
              <a:t>Conditional statements alter the default flow</a:t>
            </a:r>
            <a:r>
              <a:rPr lang="en-US" sz="2200" dirty="0"/>
              <a:t>, sequential control flow in a program unit</a:t>
            </a:r>
          </a:p>
          <a:p>
            <a:pPr>
              <a:buFont typeface="Wingdings" pitchFamily="2" charset="2"/>
              <a:buChar char="q"/>
            </a:pPr>
            <a:r>
              <a:rPr lang="en-US" sz="2200" b="1" dirty="0">
                <a:solidFill>
                  <a:srgbClr val="0000FF"/>
                </a:solidFill>
              </a:rPr>
              <a:t>Program path</a:t>
            </a:r>
          </a:p>
          <a:p>
            <a:pPr lvl="1"/>
            <a:r>
              <a:rPr lang="en-US" sz="2200" dirty="0"/>
              <a:t>A program path is a sequence of statements from entry to exit</a:t>
            </a:r>
          </a:p>
          <a:p>
            <a:pPr lvl="1"/>
            <a:r>
              <a:rPr lang="en-US" sz="2200" dirty="0"/>
              <a:t>There can be a </a:t>
            </a:r>
            <a:r>
              <a:rPr lang="en-US" sz="2200" dirty="0">
                <a:solidFill>
                  <a:srgbClr val="0070C0"/>
                </a:solidFill>
              </a:rPr>
              <a:t>large number of paths in a program </a:t>
            </a:r>
            <a:r>
              <a:rPr lang="en-US" sz="2200" dirty="0"/>
              <a:t>which have </a:t>
            </a:r>
            <a:r>
              <a:rPr lang="en-US" sz="2200" dirty="0">
                <a:solidFill>
                  <a:srgbClr val="7030A0"/>
                </a:solidFill>
              </a:rPr>
              <a:t>input</a:t>
            </a:r>
            <a:r>
              <a:rPr lang="en-US" sz="2200" dirty="0"/>
              <a:t>, </a:t>
            </a:r>
            <a:r>
              <a:rPr lang="en-US" sz="2200" dirty="0">
                <a:solidFill>
                  <a:srgbClr val="7030A0"/>
                </a:solidFill>
              </a:rPr>
              <a:t>expected output </a:t>
            </a:r>
            <a:r>
              <a:rPr lang="en-US" sz="2200" dirty="0">
                <a:solidFill>
                  <a:srgbClr val="C00000"/>
                </a:solidFill>
              </a:rPr>
              <a:t>for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C00000"/>
                </a:solidFill>
              </a:rPr>
              <a:t>each path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1991232-0B4E-4336-8AE0-D1AED22C6F13}"/>
              </a:ext>
            </a:extLst>
          </p:cNvPr>
          <p:cNvSpPr txBox="1">
            <a:spLocks/>
          </p:cNvSpPr>
          <p:nvPr/>
        </p:nvSpPr>
        <p:spPr>
          <a:xfrm>
            <a:off x="11551428" y="373086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3800">
                <a:solidFill>
                  <a:schemeClr val="bg1">
                    <a:lumMod val="50000"/>
                  </a:schemeClr>
                </a:solidFill>
              </a:rPr>
              <a:t>    MMH</a:t>
            </a:r>
            <a:endParaRPr lang="en-US" sz="3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794B818-02A7-4443-A64D-3FB31A67A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5400000">
            <a:off x="11188776" y="273655"/>
            <a:ext cx="264155" cy="778730"/>
          </a:xfrm>
        </p:spPr>
        <p:txBody>
          <a:bodyPr vert="vert270"/>
          <a:lstStyle/>
          <a:p>
            <a:r>
              <a:rPr lang="en-US" sz="1400" b="1" dirty="0"/>
              <a:t>Slide - </a:t>
            </a:r>
            <a:fld id="{D57F1E4F-1CFF-5643-939E-217C01CDF565}" type="slidenum">
              <a:rPr lang="en-US" sz="1400" b="1" smtClean="0"/>
              <a:pPr/>
              <a:t>4</a:t>
            </a:fld>
            <a:r>
              <a:rPr lang="en-US" sz="1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0128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12955" y="509947"/>
            <a:ext cx="11029950" cy="566686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Control flow testing - </a:t>
            </a:r>
            <a:r>
              <a:rPr lang="en-US" dirty="0" err="1">
                <a:solidFill>
                  <a:srgbClr val="0070C0"/>
                </a:solidFill>
              </a:rPr>
              <a:t>cft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94092" y="1208935"/>
            <a:ext cx="7216075" cy="27288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altLang="en-US" sz="2200" dirty="0">
                <a:solidFill>
                  <a:srgbClr val="C00000"/>
                </a:solidFill>
              </a:rPr>
              <a:t>Structural testing </a:t>
            </a:r>
            <a:r>
              <a:rPr lang="en-US" altLang="en-US" sz="2200" dirty="0">
                <a:solidFill>
                  <a:srgbClr val="0070C0"/>
                </a:solidFill>
              </a:rPr>
              <a:t>performed by programmers </a:t>
            </a:r>
            <a:r>
              <a:rPr lang="en-US" altLang="en-US" sz="2200" dirty="0"/>
              <a:t>to test</a:t>
            </a:r>
            <a:br>
              <a:rPr lang="en-US" altLang="en-US" sz="2200" dirty="0"/>
            </a:br>
            <a:r>
              <a:rPr lang="en-US" altLang="en-US" sz="2200" dirty="0"/>
              <a:t>code written by them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/>
              <a:t>Test cases are applied to small units of code, </a:t>
            </a:r>
            <a:br>
              <a:rPr lang="en-US" altLang="en-US" sz="2200" dirty="0"/>
            </a:br>
            <a:r>
              <a:rPr lang="en-US" altLang="en-US" sz="2200" dirty="0"/>
              <a:t>such as a function or method for unit testing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>
                <a:solidFill>
                  <a:srgbClr val="0000FF"/>
                </a:solidFill>
              </a:rPr>
              <a:t>The main idea in CFT is to appropriately select</a:t>
            </a:r>
            <a:br>
              <a:rPr lang="en-US" sz="2200" dirty="0">
                <a:solidFill>
                  <a:srgbClr val="0000FF"/>
                </a:solidFill>
              </a:rPr>
            </a:br>
            <a:r>
              <a:rPr lang="en-US" sz="2200" dirty="0">
                <a:solidFill>
                  <a:srgbClr val="0000FF"/>
                </a:solidFill>
              </a:rPr>
              <a:t> a few paths in a program unit and observe whether</a:t>
            </a:r>
            <a:br>
              <a:rPr lang="en-US" sz="2200" dirty="0">
                <a:solidFill>
                  <a:srgbClr val="0000FF"/>
                </a:solidFill>
              </a:rPr>
            </a:br>
            <a:r>
              <a:rPr lang="en-US" sz="2200" dirty="0">
                <a:solidFill>
                  <a:srgbClr val="0000FF"/>
                </a:solidFill>
              </a:rPr>
              <a:t> or not the selected paths produce the expected outcome</a:t>
            </a:r>
            <a:endParaRPr lang="en-US" altLang="en-US" sz="22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1EF1E24-4E09-4BC0-ABCA-7A26ED385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67562" y="1060198"/>
            <a:ext cx="5024438" cy="399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790E52A-6A49-4765-83D9-724CE7FE082D}"/>
              </a:ext>
            </a:extLst>
          </p:cNvPr>
          <p:cNvSpPr/>
          <p:nvPr/>
        </p:nvSpPr>
        <p:spPr>
          <a:xfrm>
            <a:off x="685656" y="4145724"/>
            <a:ext cx="11231041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200" dirty="0">
                <a:solidFill>
                  <a:srgbClr val="C00000"/>
                </a:solidFill>
              </a:rPr>
              <a:t>Path 1: </a:t>
            </a:r>
            <a:r>
              <a:rPr lang="en-US" sz="2200" dirty="0"/>
              <a:t>1-11</a:t>
            </a:r>
          </a:p>
          <a:p>
            <a:pPr>
              <a:defRPr/>
            </a:pPr>
            <a:r>
              <a:rPr lang="en-US" sz="2200" dirty="0">
                <a:solidFill>
                  <a:srgbClr val="C00000"/>
                </a:solidFill>
              </a:rPr>
              <a:t>Path 2: </a:t>
            </a:r>
            <a:r>
              <a:rPr lang="en-US" sz="2200" dirty="0"/>
              <a:t>1-2-3-4-5-10-1-11</a:t>
            </a:r>
          </a:p>
          <a:p>
            <a:pPr>
              <a:defRPr/>
            </a:pPr>
            <a:r>
              <a:rPr lang="en-US" sz="2200" dirty="0">
                <a:solidFill>
                  <a:srgbClr val="C00000"/>
                </a:solidFill>
              </a:rPr>
              <a:t>Path 3: </a:t>
            </a:r>
            <a:r>
              <a:rPr lang="en-US" sz="2200" dirty="0"/>
              <a:t>1-2-3-6-8-9-10-1-11</a:t>
            </a:r>
          </a:p>
          <a:p>
            <a:pPr>
              <a:defRPr/>
            </a:pPr>
            <a:r>
              <a:rPr lang="en-US" sz="2200" dirty="0">
                <a:solidFill>
                  <a:srgbClr val="C00000"/>
                </a:solidFill>
              </a:rPr>
              <a:t>Path 4: </a:t>
            </a:r>
            <a:r>
              <a:rPr lang="en-US" sz="2200" dirty="0"/>
              <a:t>1-2-3-6-7-9-10-1-11</a:t>
            </a:r>
          </a:p>
          <a:p>
            <a:pPr>
              <a:defRPr/>
            </a:pPr>
            <a:r>
              <a:rPr lang="en-US" sz="2200" dirty="0"/>
              <a:t>The path 1-2-3-4-5-10-1-2-3-6-8-9-10-1-11 is not considered to be an independent path because it is simply a combination of already specified paths and does not traverse any new edges.</a:t>
            </a:r>
          </a:p>
          <a:p>
            <a:pPr>
              <a:defRPr/>
            </a:pPr>
            <a:endParaRPr lang="en-US" sz="22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82B7FF0-B35D-4FAB-9FD5-418C3BB2550E}"/>
              </a:ext>
            </a:extLst>
          </p:cNvPr>
          <p:cNvSpPr txBox="1">
            <a:spLocks/>
          </p:cNvSpPr>
          <p:nvPr/>
        </p:nvSpPr>
        <p:spPr>
          <a:xfrm>
            <a:off x="11551428" y="373086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3800">
                <a:solidFill>
                  <a:schemeClr val="bg1">
                    <a:lumMod val="50000"/>
                  </a:schemeClr>
                </a:solidFill>
              </a:rPr>
              <a:t>    MMH</a:t>
            </a:r>
            <a:endParaRPr lang="en-US" sz="3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6050546C-C26B-4B2E-8717-F84787D41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5400000">
            <a:off x="11188776" y="273655"/>
            <a:ext cx="264155" cy="778730"/>
          </a:xfrm>
        </p:spPr>
        <p:txBody>
          <a:bodyPr vert="vert270"/>
          <a:lstStyle/>
          <a:p>
            <a:r>
              <a:rPr lang="en-US" sz="1400" b="1" dirty="0"/>
              <a:t>Slide - </a:t>
            </a:r>
            <a:fld id="{D57F1E4F-1CFF-5643-939E-217C01CDF565}" type="slidenum">
              <a:rPr lang="en-US" sz="1400" b="1" smtClean="0"/>
              <a:pPr/>
              <a:t>5</a:t>
            </a:fld>
            <a:r>
              <a:rPr lang="en-US" sz="1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82428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80219" y="539444"/>
            <a:ext cx="11029950" cy="53719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Control flow graph - </a:t>
            </a:r>
            <a:r>
              <a:rPr lang="en-US" dirty="0" err="1">
                <a:solidFill>
                  <a:srgbClr val="0070C0"/>
                </a:solidFill>
              </a:rPr>
              <a:t>cfG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67471" y="1230016"/>
            <a:ext cx="11113477" cy="11535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200" dirty="0"/>
              <a:t>CFG is a graphical representation of a program’s control structure. </a:t>
            </a:r>
          </a:p>
          <a:p>
            <a:r>
              <a:rPr lang="en-US" altLang="en-US" sz="2200" dirty="0"/>
              <a:t>Symbols are:</a:t>
            </a:r>
          </a:p>
        </p:txBody>
      </p:sp>
      <p:pic>
        <p:nvPicPr>
          <p:cNvPr id="6" name="Picture 4" descr="cfgsymbo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34" y="2826259"/>
            <a:ext cx="6765814" cy="3006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Content Placeholder 4" descr="cfgopenfiles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00105" y="2500645"/>
            <a:ext cx="3383872" cy="358932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D20A271-152B-4799-84AD-8556BE69D18F}"/>
              </a:ext>
            </a:extLst>
          </p:cNvPr>
          <p:cNvSpPr txBox="1">
            <a:spLocks/>
          </p:cNvSpPr>
          <p:nvPr/>
        </p:nvSpPr>
        <p:spPr>
          <a:xfrm>
            <a:off x="11551428" y="373086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3800">
                <a:solidFill>
                  <a:schemeClr val="bg1">
                    <a:lumMod val="50000"/>
                  </a:schemeClr>
                </a:solidFill>
              </a:rPr>
              <a:t>    MMH</a:t>
            </a:r>
            <a:endParaRPr lang="en-US" sz="3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AA816F46-786D-4034-9628-A0B8965DA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5400000">
            <a:off x="11188776" y="273655"/>
            <a:ext cx="264155" cy="778730"/>
          </a:xfrm>
        </p:spPr>
        <p:txBody>
          <a:bodyPr vert="vert270"/>
          <a:lstStyle/>
          <a:p>
            <a:r>
              <a:rPr lang="en-US" sz="1400" b="1" dirty="0"/>
              <a:t>Slide - </a:t>
            </a:r>
            <a:fld id="{D57F1E4F-1CFF-5643-939E-217C01CDF565}" type="slidenum">
              <a:rPr lang="en-US" sz="1400" b="1" smtClean="0"/>
              <a:pPr/>
              <a:t>6</a:t>
            </a:fld>
            <a:r>
              <a:rPr lang="en-US" sz="1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06379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Path selection criteria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9"/>
            <a:ext cx="251652" cy="1236744"/>
          </a:xfrm>
        </p:spPr>
        <p:txBody>
          <a:bodyPr vert="vert270"/>
          <a:lstStyle/>
          <a:p>
            <a:r>
              <a:rPr lang="en-US" sz="1400" b="1" dirty="0"/>
              <a:t>Slide - </a:t>
            </a:r>
            <a:fld id="{D57F1E4F-1CFF-5643-939E-217C01CDF565}" type="slidenum">
              <a:rPr lang="en-US" sz="1400" b="1" smtClean="0"/>
              <a:pPr/>
              <a:t>7</a:t>
            </a:fld>
            <a:r>
              <a:rPr lang="en-US" sz="1400" b="1" dirty="0"/>
              <a:t>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8640" y="2011680"/>
            <a:ext cx="11029070" cy="28135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altLang="en-US" sz="2200" dirty="0">
                <a:solidFill>
                  <a:srgbClr val="7030A0"/>
                </a:solidFill>
              </a:rPr>
              <a:t>There are many paths between the entry and exit points of a typical routine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solidFill>
                  <a:srgbClr val="0070C0"/>
                </a:solidFill>
              </a:rPr>
              <a:t>Advantages </a:t>
            </a:r>
            <a:r>
              <a:rPr lang="en-US" altLang="en-US" sz="2200" dirty="0"/>
              <a:t>of selecting paths based on defined criteria:</a:t>
            </a:r>
          </a:p>
          <a:p>
            <a:pPr lvl="1"/>
            <a:r>
              <a:rPr lang="en-US" altLang="en-US" sz="2200" dirty="0">
                <a:solidFill>
                  <a:srgbClr val="C00000"/>
                </a:solidFill>
              </a:rPr>
              <a:t>Ensure</a:t>
            </a:r>
            <a:r>
              <a:rPr lang="en-US" altLang="en-US" sz="2200" dirty="0"/>
              <a:t> that all program constructs are </a:t>
            </a:r>
            <a:r>
              <a:rPr lang="en-US" altLang="en-US" sz="2200" dirty="0">
                <a:solidFill>
                  <a:srgbClr val="0070C0"/>
                </a:solidFill>
              </a:rPr>
              <a:t>executed at least once</a:t>
            </a:r>
          </a:p>
          <a:p>
            <a:pPr lvl="1"/>
            <a:r>
              <a:rPr lang="en-US" altLang="en-US" sz="2200" dirty="0">
                <a:solidFill>
                  <a:srgbClr val="C00000"/>
                </a:solidFill>
              </a:rPr>
              <a:t>Repeated</a:t>
            </a:r>
            <a:r>
              <a:rPr lang="en-US" altLang="en-US" sz="2200" dirty="0"/>
              <a:t> selection of the </a:t>
            </a:r>
            <a:r>
              <a:rPr lang="en-US" altLang="en-US" sz="2200" dirty="0">
                <a:solidFill>
                  <a:srgbClr val="0070C0"/>
                </a:solidFill>
              </a:rPr>
              <a:t>same path </a:t>
            </a:r>
            <a:r>
              <a:rPr lang="en-US" altLang="en-US" sz="2200" dirty="0"/>
              <a:t>is avoided</a:t>
            </a:r>
          </a:p>
          <a:p>
            <a:pPr lvl="1"/>
            <a:r>
              <a:rPr lang="en-US" altLang="en-US" sz="2200" dirty="0"/>
              <a:t>One can easily </a:t>
            </a:r>
            <a:r>
              <a:rPr lang="en-US" altLang="en-US" sz="2200" dirty="0">
                <a:solidFill>
                  <a:srgbClr val="7030A0"/>
                </a:solidFill>
              </a:rPr>
              <a:t>identify what features have been tested </a:t>
            </a:r>
            <a:r>
              <a:rPr lang="en-US" altLang="en-US" sz="2200" dirty="0"/>
              <a:t>and what not</a:t>
            </a:r>
            <a:endParaRPr lang="en-US" altLang="en-US" sz="2200" dirty="0">
              <a:solidFill>
                <a:srgbClr val="C0000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C23DD9B-1206-4D4C-89A9-F261F4A58EFA}"/>
              </a:ext>
            </a:extLst>
          </p:cNvPr>
          <p:cNvSpPr txBox="1">
            <a:spLocks/>
          </p:cNvSpPr>
          <p:nvPr/>
        </p:nvSpPr>
        <p:spPr>
          <a:xfrm>
            <a:off x="11551428" y="373086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3800">
                <a:solidFill>
                  <a:schemeClr val="bg1">
                    <a:lumMod val="50000"/>
                  </a:schemeClr>
                </a:solidFill>
              </a:rPr>
              <a:t>    MMH</a:t>
            </a:r>
            <a:endParaRPr lang="en-US" sz="3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080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Path selection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51428" y="6582157"/>
            <a:ext cx="640572" cy="275843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9"/>
            <a:ext cx="251652" cy="1236744"/>
          </a:xfrm>
        </p:spPr>
        <p:txBody>
          <a:bodyPr vert="vert270"/>
          <a:lstStyle/>
          <a:p>
            <a:r>
              <a:rPr lang="en-US" sz="1400" b="1" dirty="0"/>
              <a:t>Slide - </a:t>
            </a:r>
            <a:fld id="{D57F1E4F-1CFF-5643-939E-217C01CDF565}" type="slidenum">
              <a:rPr lang="en-US" sz="1400" b="1" smtClean="0"/>
              <a:pPr/>
              <a:t>8</a:t>
            </a:fld>
            <a:r>
              <a:rPr lang="en-US" sz="1400" b="1" dirty="0"/>
              <a:t>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8640" y="2011680"/>
            <a:ext cx="11029070" cy="34325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altLang="en-US" sz="2200" dirty="0">
                <a:solidFill>
                  <a:srgbClr val="C00000"/>
                </a:solidFill>
              </a:rPr>
              <a:t>Select all paths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2200" dirty="0"/>
              <a:t>100% path coverage;  execute all possible control flow paths through the program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2200" dirty="0"/>
              <a:t>If all the paths in a CFG are selected, then one can detect all faults, except those due to </a:t>
            </a:r>
            <a:r>
              <a:rPr lang="en-US" altLang="en-US" sz="2200" dirty="0">
                <a:solidFill>
                  <a:srgbClr val="0070C0"/>
                </a:solidFill>
              </a:rPr>
              <a:t>missing path errors</a:t>
            </a:r>
            <a:r>
              <a:rPr lang="en-US" altLang="en-US" sz="2200" dirty="0"/>
              <a:t>, also we say that the all-path selection criteria has been satisfied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2200" dirty="0"/>
              <a:t>A program may contain a large number of paths, or even infinite # of paths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2200" dirty="0"/>
              <a:t>Selecting all the inputs will exercise all the program paths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2200" dirty="0"/>
              <a:t>All-path selection criterion is desirable, but difficult to achieve in practice</a:t>
            </a:r>
            <a:endParaRPr lang="en-US" altLang="en-US" sz="2200" dirty="0">
              <a:solidFill>
                <a:srgbClr val="C0000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A4EB494-9B8A-400A-9071-E1FB61D4E8E1}"/>
              </a:ext>
            </a:extLst>
          </p:cNvPr>
          <p:cNvSpPr txBox="1">
            <a:spLocks/>
          </p:cNvSpPr>
          <p:nvPr/>
        </p:nvSpPr>
        <p:spPr>
          <a:xfrm>
            <a:off x="11551428" y="373086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3800">
                <a:solidFill>
                  <a:schemeClr val="bg1">
                    <a:lumMod val="50000"/>
                  </a:schemeClr>
                </a:solidFill>
              </a:rPr>
              <a:t>    MMH</a:t>
            </a:r>
            <a:endParaRPr lang="en-US" sz="3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567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Path selection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51428" y="6582157"/>
            <a:ext cx="640572" cy="275843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9"/>
            <a:ext cx="251652" cy="1236744"/>
          </a:xfrm>
        </p:spPr>
        <p:txBody>
          <a:bodyPr vert="vert270"/>
          <a:lstStyle/>
          <a:p>
            <a:r>
              <a:rPr lang="en-US" sz="1400" b="1" dirty="0"/>
              <a:t>Slide - </a:t>
            </a:r>
            <a:fld id="{D57F1E4F-1CFF-5643-939E-217C01CDF565}" type="slidenum">
              <a:rPr lang="en-US" sz="1400" b="1" smtClean="0"/>
              <a:pPr/>
              <a:t>9</a:t>
            </a:fld>
            <a:r>
              <a:rPr lang="en-US" sz="1400" b="1" dirty="0"/>
              <a:t>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011680"/>
            <a:ext cx="11533239" cy="34325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altLang="en-US" sz="2200" dirty="0">
                <a:solidFill>
                  <a:srgbClr val="C00000"/>
                </a:solidFill>
              </a:rPr>
              <a:t>Select paths to achieve complete statement coverage</a:t>
            </a:r>
            <a:endParaRPr lang="en-GB" sz="2200" dirty="0">
              <a:solidFill>
                <a:srgbClr val="C00000"/>
              </a:solidFill>
            </a:endParaRPr>
          </a:p>
          <a:p>
            <a:pPr lvl="1"/>
            <a:r>
              <a:rPr lang="en-GB" sz="2200" dirty="0"/>
              <a:t>Statement coverage means executing individual program statements and observing the output.</a:t>
            </a:r>
          </a:p>
          <a:p>
            <a:pPr lvl="1"/>
            <a:r>
              <a:rPr lang="en-GB" sz="2200" dirty="0"/>
              <a:t>100% statement coverage means all the statements have been executed at least once.</a:t>
            </a:r>
          </a:p>
          <a:p>
            <a:pPr lvl="1"/>
            <a:r>
              <a:rPr lang="en-GB" sz="2200" dirty="0"/>
              <a:t>Cover all assignment statements.</a:t>
            </a:r>
          </a:p>
          <a:p>
            <a:pPr lvl="1"/>
            <a:r>
              <a:rPr lang="en-GB" sz="2200" dirty="0"/>
              <a:t>Cover all conditional statements.</a:t>
            </a:r>
          </a:p>
          <a:p>
            <a:pPr lvl="1"/>
            <a:r>
              <a:rPr lang="en-GB" sz="2200" dirty="0"/>
              <a:t>Less than 100% statement coverage is unacceptable.</a:t>
            </a:r>
            <a:endParaRPr lang="en-US" altLang="en-US" sz="2200" dirty="0">
              <a:solidFill>
                <a:srgbClr val="C0000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1251A9-7517-4E5E-9099-8E97C73EB46C}"/>
              </a:ext>
            </a:extLst>
          </p:cNvPr>
          <p:cNvSpPr txBox="1">
            <a:spLocks/>
          </p:cNvSpPr>
          <p:nvPr/>
        </p:nvSpPr>
        <p:spPr>
          <a:xfrm>
            <a:off x="11551428" y="373086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3800">
                <a:solidFill>
                  <a:schemeClr val="bg1">
                    <a:lumMod val="50000"/>
                  </a:schemeClr>
                </a:solidFill>
              </a:rPr>
              <a:t>    MMH</a:t>
            </a:r>
            <a:endParaRPr lang="en-US" sz="3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59973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971</Words>
  <Application>Microsoft Office PowerPoint</Application>
  <PresentationFormat>Widescreen</PresentationFormat>
  <Paragraphs>114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Courier New</vt:lpstr>
      <vt:lpstr>Gill Sans MT</vt:lpstr>
      <vt:lpstr>Wingdings</vt:lpstr>
      <vt:lpstr>Wingdings 2</vt:lpstr>
      <vt:lpstr>Dividend</vt:lpstr>
      <vt:lpstr>PowerPoint Presentation</vt:lpstr>
      <vt:lpstr>Static analysis</vt:lpstr>
      <vt:lpstr>Control flow testing - cft</vt:lpstr>
      <vt:lpstr>Control flow testing - cft</vt:lpstr>
      <vt:lpstr>Control flow testing - cft</vt:lpstr>
      <vt:lpstr>Control flow graph - cfG</vt:lpstr>
      <vt:lpstr>Path selection criteria</vt:lpstr>
      <vt:lpstr>Path selection criteria</vt:lpstr>
      <vt:lpstr>Path selection criteria</vt:lpstr>
      <vt:lpstr>Path selection criteria</vt:lpstr>
      <vt:lpstr>Effectiveness &amp; limitation of control flow testing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SQAT - Ch.07 - Control Flow Testing</dc:title>
  <dc:subject>Software Quality and Testing</dc:subject>
  <dc:creator>M. Mahmudul Hasan</dc:creator>
  <cp:lastModifiedBy>M. Mahmudul Hasan</cp:lastModifiedBy>
  <cp:revision>121</cp:revision>
  <dcterms:created xsi:type="dcterms:W3CDTF">2019-09-22T04:52:04Z</dcterms:created>
  <dcterms:modified xsi:type="dcterms:W3CDTF">2019-11-12T06:19:06Z</dcterms:modified>
</cp:coreProperties>
</file>