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9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domain testing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1" y="1983544"/>
            <a:ext cx="10972799" cy="4304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000" dirty="0"/>
              <a:t>A domain is defined by a set of constraints, called boundary inequalities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The properties of a domain are discussed in terms of the properties of its boundaries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Closed boundary </a:t>
            </a:r>
            <a:r>
              <a:rPr lang="en-US" sz="2000" dirty="0"/>
              <a:t>: </a:t>
            </a:r>
            <a:r>
              <a:rPr lang="en-US" altLang="en-US" sz="2000" dirty="0"/>
              <a:t>if the points on the boundary are included in the domain of interest (x ≤  4) </a:t>
            </a:r>
            <a:br>
              <a:rPr lang="en-US" altLang="en-US" sz="2000" dirty="0"/>
            </a:br>
            <a:r>
              <a:rPr lang="en-US" altLang="en-US" sz="2000" dirty="0"/>
              <a:t>(Here the boundary is 0 to 4)</a:t>
            </a:r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Open boundary</a:t>
            </a:r>
            <a:r>
              <a:rPr lang="en-US" sz="2000" dirty="0"/>
              <a:t>:  </a:t>
            </a:r>
            <a:r>
              <a:rPr lang="en-US" altLang="en-US" sz="2000" dirty="0"/>
              <a:t>if the points of the boundary do not belong to the domain of interest (x  &gt;  5)</a:t>
            </a:r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Closed domain</a:t>
            </a:r>
            <a:r>
              <a:rPr lang="en-US" sz="2000" dirty="0"/>
              <a:t>: </a:t>
            </a:r>
            <a:r>
              <a:rPr lang="en-US" altLang="en-US" sz="2000" dirty="0"/>
              <a:t>if all of its boundaries are closed (</a:t>
            </a:r>
            <a:r>
              <a:rPr lang="en-US" altLang="en-US" sz="2000"/>
              <a:t>x&gt;2 </a:t>
            </a:r>
            <a:r>
              <a:rPr lang="en-US" altLang="en-US" sz="2000" dirty="0"/>
              <a:t>&amp;&amp;  </a:t>
            </a:r>
            <a:r>
              <a:rPr lang="en-US" altLang="en-US" sz="2000"/>
              <a:t>x&lt;=4</a:t>
            </a:r>
            <a:r>
              <a:rPr lang="en-US" altLang="en-US" sz="2000" dirty="0"/>
              <a:t>)</a:t>
            </a:r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Open domain</a:t>
            </a:r>
            <a:r>
              <a:rPr lang="en-US" sz="2000" dirty="0"/>
              <a:t>: </a:t>
            </a:r>
            <a:r>
              <a:rPr lang="en-US" altLang="en-US" sz="2000" dirty="0"/>
              <a:t>if some of its boundaries are open</a:t>
            </a:r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Extreme point</a:t>
            </a:r>
            <a:r>
              <a:rPr lang="en-US" sz="2000" dirty="0"/>
              <a:t>: </a:t>
            </a:r>
            <a:r>
              <a:rPr lang="en-US" altLang="en-US" sz="2000" dirty="0"/>
              <a:t>a point where two or more boundaries cross (x=0 to 5, y = 5 to10)</a:t>
            </a:r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Adjacent domain</a:t>
            </a:r>
            <a:r>
              <a:rPr lang="en-US" sz="2000" dirty="0"/>
              <a:t>: </a:t>
            </a:r>
            <a:r>
              <a:rPr lang="en-US" altLang="en-US" sz="2000" dirty="0"/>
              <a:t>if domains have a boundary inequality in common (x= 0 to 5, y = 7 to10)</a:t>
            </a:r>
            <a:endParaRPr lang="en-US" sz="2000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57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Boundary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1" y="1983545"/>
            <a:ext cx="10972799" cy="4318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Closure error</a:t>
            </a:r>
          </a:p>
          <a:p>
            <a:pPr lvl="1"/>
            <a:r>
              <a:rPr lang="en-US" altLang="en-US" sz="2000" dirty="0"/>
              <a:t>Occurs if a boundary is open when the intention is to have a closed boundary, or vice versa.</a:t>
            </a:r>
          </a:p>
          <a:p>
            <a:pPr lvl="1"/>
            <a:r>
              <a:rPr lang="en-US" altLang="en-US" sz="2000" dirty="0"/>
              <a:t>Example:  the relational operator ≤ is implemented as &lt;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Shifted-boundary error</a:t>
            </a:r>
          </a:p>
          <a:p>
            <a:pPr lvl="1"/>
            <a:r>
              <a:rPr lang="en-US" altLang="en-US" sz="2000" dirty="0"/>
              <a:t>Occurs when the implemented boundary is parallel to the intended boundary</a:t>
            </a:r>
          </a:p>
          <a:p>
            <a:pPr lvl="1"/>
            <a:r>
              <a:rPr lang="en-US" altLang="en-US" sz="2000" dirty="0"/>
              <a:t>Example:  let the intended boundary be (x + y &gt; 4), whereas the actual boundary is  (x + y &gt; 5)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Tilted-boundary error</a:t>
            </a:r>
          </a:p>
          <a:p>
            <a:pPr lvl="1"/>
            <a:r>
              <a:rPr lang="en-US" altLang="en-US" sz="2000" dirty="0"/>
              <a:t>Occurs if the constant coefficients of the variables in a predicate defining a boundary take up wrong values</a:t>
            </a:r>
          </a:p>
          <a:p>
            <a:pPr lvl="1"/>
            <a:r>
              <a:rPr lang="en-US" altLang="en-US" sz="2000" dirty="0"/>
              <a:t>Example:  let the intended boundary be (x + 0.5*y &gt; 5), whereas the actual boundary is (x + y &gt; 5)</a:t>
            </a:r>
          </a:p>
        </p:txBody>
      </p:sp>
    </p:spTree>
    <p:extLst>
      <p:ext uri="{BB962C8B-B14F-4D97-AF65-F5344CB8AC3E}">
        <p14:creationId xmlns:p14="http://schemas.microsoft.com/office/powerpoint/2010/main" val="163323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&amp; off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1" y="1983545"/>
            <a:ext cx="10972799" cy="2820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Data points on or near a boundary are most sensitive to find domain errors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Based on the above idea, we define two kinds of data points near domain boundaries –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</a:rPr>
              <a:t>ON point: </a:t>
            </a:r>
            <a:r>
              <a:rPr lang="en-US" altLang="en-US" sz="2000" dirty="0"/>
              <a:t>It is a point on the boundary or “very close” to the boundary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</a:rPr>
              <a:t>OFF point:  </a:t>
            </a:r>
            <a:r>
              <a:rPr lang="en-US" altLang="en-US" sz="2000" dirty="0"/>
              <a:t>An OFF point of a boundary lies away from the boundary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Example - Exam results: 0-100 marks (A= 90-100, B=80-90, ….)</a:t>
            </a:r>
          </a:p>
        </p:txBody>
      </p:sp>
    </p:spTree>
    <p:extLst>
      <p:ext uri="{BB962C8B-B14F-4D97-AF65-F5344CB8AC3E}">
        <p14:creationId xmlns:p14="http://schemas.microsoft.com/office/powerpoint/2010/main" val="43913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26657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C0018-837A-43B9-8331-EB4108BAA15D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1" y="1983544"/>
            <a:ext cx="10972799" cy="3362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In Domain testing or input domain testing, the overall </a:t>
            </a:r>
            <a:r>
              <a:rPr lang="en-US" altLang="en-US" sz="2200" dirty="0">
                <a:solidFill>
                  <a:srgbClr val="0070C0"/>
                </a:solidFill>
              </a:rPr>
              <a:t>input domain </a:t>
            </a:r>
            <a:r>
              <a:rPr lang="en-US" altLang="en-US" sz="2200" dirty="0"/>
              <a:t>is partitioned into </a:t>
            </a:r>
            <a:r>
              <a:rPr lang="en-US" altLang="en-US" sz="2200" dirty="0">
                <a:solidFill>
                  <a:srgbClr val="7030A0"/>
                </a:solidFill>
              </a:rPr>
              <a:t>sub-domains</a:t>
            </a:r>
            <a:r>
              <a:rPr lang="en-US" altLang="en-US" sz="2200" dirty="0"/>
              <a:t> and the associated boundaries, as well as the sub-domains, are tested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The basic idea of domain testing is to generate test cases by assigning </a:t>
            </a:r>
            <a:r>
              <a:rPr lang="en-US" altLang="en-US" sz="2200" dirty="0">
                <a:solidFill>
                  <a:srgbClr val="7030A0"/>
                </a:solidFill>
              </a:rPr>
              <a:t>specific values to input </a:t>
            </a:r>
            <a:r>
              <a:rPr lang="en-US" altLang="en-US" sz="2200" dirty="0"/>
              <a:t>variables based on some analyses of the input domain</a:t>
            </a:r>
          </a:p>
          <a:p>
            <a:pPr lvl="1"/>
            <a:r>
              <a:rPr lang="en-US" altLang="en-US" sz="2200" dirty="0"/>
              <a:t>This analysis is called domain analysis/ input domain analysis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</a:rPr>
              <a:t>Basically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black-box in nature, but could be white-box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225647" y="251532"/>
            <a:ext cx="219910" cy="808226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8" y="509946"/>
            <a:ext cx="11029950" cy="61093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Domain Testing: How it works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50650" y="372704"/>
            <a:ext cx="641350" cy="2762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  MMH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879" y="1437854"/>
            <a:ext cx="10972799" cy="4543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Identification:  </a:t>
            </a:r>
            <a:r>
              <a:rPr lang="en-US" altLang="en-US" sz="2200" dirty="0"/>
              <a:t>Identifying the </a:t>
            </a:r>
            <a:r>
              <a:rPr lang="en-US" altLang="en-US" sz="2200" dirty="0">
                <a:solidFill>
                  <a:srgbClr val="0070C0"/>
                </a:solidFill>
              </a:rPr>
              <a:t>input variable</a:t>
            </a:r>
            <a:r>
              <a:rPr lang="en-US" altLang="en-US" sz="2200" dirty="0"/>
              <a:t>, input space and define the input domain based on specifications (black-box) or implementation details (white-box) for the program unit under testing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Partitioning:  </a:t>
            </a:r>
            <a:r>
              <a:rPr lang="en-US" altLang="en-US" sz="2200" dirty="0"/>
              <a:t>Dividing or </a:t>
            </a:r>
            <a:r>
              <a:rPr lang="en-US" altLang="en-US" sz="2200" dirty="0">
                <a:solidFill>
                  <a:srgbClr val="0070C0"/>
                </a:solidFill>
              </a:rPr>
              <a:t>classifying the input domain </a:t>
            </a:r>
            <a:r>
              <a:rPr lang="en-US" altLang="en-US" sz="2200" dirty="0"/>
              <a:t>into sub-domains to form a partition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Domain Analysis:  </a:t>
            </a:r>
            <a:r>
              <a:rPr lang="en-US" altLang="en-US" sz="2200" dirty="0"/>
              <a:t>Performing </a:t>
            </a:r>
            <a:r>
              <a:rPr lang="en-US" altLang="en-US" sz="2200" dirty="0">
                <a:solidFill>
                  <a:srgbClr val="7030A0"/>
                </a:solidFill>
              </a:rPr>
              <a:t>domain analysis </a:t>
            </a:r>
            <a:r>
              <a:rPr lang="en-US" altLang="en-US" sz="2200" dirty="0"/>
              <a:t>for </a:t>
            </a:r>
            <a:r>
              <a:rPr lang="en-US" altLang="en-US" sz="2200" dirty="0">
                <a:solidFill>
                  <a:srgbClr val="0070C0"/>
                </a:solidFill>
              </a:rPr>
              <a:t>each sub-domain to examine </a:t>
            </a:r>
            <a:r>
              <a:rPr lang="en-US" altLang="en-US" sz="2200" dirty="0"/>
              <a:t>its limits in each dimension and its boundary properties, such as the specific boundary definitions and the related closure properties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Selection:  </a:t>
            </a:r>
            <a:r>
              <a:rPr lang="en-US" altLang="en-US" sz="2200" dirty="0"/>
              <a:t>Selecting test points to cover these partitioned sub-domains based on domain analysis results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Testing:  </a:t>
            </a:r>
            <a:r>
              <a:rPr lang="en-US" altLang="en-US" sz="2200" dirty="0"/>
              <a:t>Testing with the above selected test points as input, </a:t>
            </a:r>
            <a:r>
              <a:rPr lang="en-US" altLang="en-US" sz="2200" dirty="0">
                <a:solidFill>
                  <a:srgbClr val="7030A0"/>
                </a:solidFill>
              </a:rPr>
              <a:t>checking the results (output values)</a:t>
            </a:r>
            <a:r>
              <a:rPr lang="en-US" altLang="en-US" sz="2200" dirty="0"/>
              <a:t>, dealing with observed problems, and carrying out analysis &amp; follow-up activities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684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471" y="509946"/>
            <a:ext cx="11029950" cy="58143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error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7131" y="1209369"/>
            <a:ext cx="10972799" cy="492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/>
              <a:t>Two fundamental elements of a computer program are: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Input domain:  </a:t>
            </a:r>
            <a:r>
              <a:rPr lang="en-US" sz="2200" dirty="0"/>
              <a:t>The set of all input data to the program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Program path:  </a:t>
            </a:r>
            <a:r>
              <a:rPr lang="en-US" sz="2200" dirty="0"/>
              <a:t>A sequence of instructions from entry to exit</a:t>
            </a:r>
            <a:endParaRPr lang="en-US" sz="22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solidFill>
                  <a:srgbClr val="0000FF"/>
                </a:solidFill>
              </a:rPr>
              <a:t>A program path corresponds to some flow of control in the program.</a:t>
            </a:r>
          </a:p>
          <a:p>
            <a:pPr lvl="1">
              <a:defRPr/>
            </a:pPr>
            <a:r>
              <a:rPr lang="en-US" sz="2200" dirty="0">
                <a:solidFill>
                  <a:srgbClr val="0000FF"/>
                </a:solidFill>
              </a:rPr>
              <a:t>Feasible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pat</a:t>
            </a:r>
            <a:r>
              <a:rPr lang="en-US" sz="2200" dirty="0">
                <a:solidFill>
                  <a:srgbClr val="310EB2"/>
                </a:solidFill>
              </a:rPr>
              <a:t>h:  </a:t>
            </a:r>
            <a:r>
              <a:rPr lang="en-US" sz="2200" dirty="0"/>
              <a:t>A path is said to be feasible if there exists an input data which causes the program to execute the path</a:t>
            </a:r>
          </a:p>
          <a:p>
            <a:pPr lvl="1">
              <a:defRPr/>
            </a:pPr>
            <a:r>
              <a:rPr lang="en-US" sz="2200" dirty="0">
                <a:solidFill>
                  <a:srgbClr val="0000FF"/>
                </a:solidFill>
              </a:rPr>
              <a:t>Infeasible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path</a:t>
            </a:r>
            <a:r>
              <a:rPr lang="en-US" sz="2200" dirty="0"/>
              <a:t>:  No input data exists to cause the path to execute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/>
              <a:t>The identified two broad classes of errors by </a:t>
            </a:r>
            <a:r>
              <a:rPr lang="en-US" sz="2200" dirty="0">
                <a:solidFill>
                  <a:srgbClr val="7030A0"/>
                </a:solidFill>
              </a:rPr>
              <a:t>combining input domain and program paths</a:t>
            </a:r>
            <a:r>
              <a:rPr lang="en-US" sz="2200" dirty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en-US" sz="2200" dirty="0">
                <a:solidFill>
                  <a:srgbClr val="0000FF"/>
                </a:solidFill>
              </a:rPr>
              <a:t>Computation error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en-US" sz="2200" dirty="0">
                <a:solidFill>
                  <a:srgbClr val="0000FF"/>
                </a:solidFill>
              </a:rPr>
              <a:t>Domain error</a:t>
            </a:r>
            <a:endParaRPr lang="en-GB" sz="22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78CD29-ABF7-44A9-B9EF-EEE28BAA837B}"/>
              </a:ext>
            </a:extLst>
          </p:cNvPr>
          <p:cNvSpPr>
            <a:spLocks noGrp="1"/>
          </p:cNvSpPr>
          <p:nvPr/>
        </p:nvSpPr>
        <p:spPr>
          <a:xfrm rot="5400000">
            <a:off x="11235817" y="302342"/>
            <a:ext cx="250720" cy="73741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4</a:t>
            </a:fld>
            <a:endParaRPr lang="en-US" sz="1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A32872-7DD6-4180-88D8-0EFE937AFDE0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0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981" y="509946"/>
            <a:ext cx="11029950" cy="61093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Computation error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7131" y="1393608"/>
            <a:ext cx="10972799" cy="4375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A computation error occurs when a specific input data causes the </a:t>
            </a:r>
            <a:r>
              <a:rPr lang="en-US" altLang="en-US" sz="2200" dirty="0">
                <a:solidFill>
                  <a:srgbClr val="0070C0"/>
                </a:solidFill>
              </a:rPr>
              <a:t>correct (desired) path </a:t>
            </a:r>
            <a:r>
              <a:rPr lang="en-US" altLang="en-US" sz="2200" dirty="0"/>
              <a:t>to execute, but the </a:t>
            </a:r>
            <a:r>
              <a:rPr lang="en-US" altLang="en-US" sz="2200" dirty="0">
                <a:solidFill>
                  <a:srgbClr val="C00000"/>
                </a:solidFill>
              </a:rPr>
              <a:t>output value is wrong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This can happen due to a wrong function being executed in an assignment statement.</a:t>
            </a:r>
          </a:p>
          <a:p>
            <a:r>
              <a:rPr lang="en-US" altLang="en-US" sz="2200" dirty="0"/>
              <a:t>For example , Consider a desired path containing the statement </a:t>
            </a:r>
          </a:p>
          <a:p>
            <a:pPr marL="548640" lvl="2" indent="0">
              <a:buNone/>
            </a:pP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f( a, b);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en-US" sz="2200" dirty="0"/>
              <a:t>where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/>
              <a:t>and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200" dirty="0"/>
              <a:t> are input values. A computation error may occur if the statement is replaced by a faulty one, such as </a:t>
            </a:r>
          </a:p>
          <a:p>
            <a:pPr marL="548640" lvl="2" indent="0">
              <a:buNone/>
            </a:pP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f( b, a);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en-US" sz="2200" dirty="0"/>
              <a:t>so, the result of executing the path can be erroneous because of a fault in the assignment statement, and this can happen in spite of executing a correct path.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79F44E-EFBC-4EFF-96E9-05B1C86BEB5C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202C6E3-6FDD-4290-A93A-6A0FE4286954}"/>
              </a:ext>
            </a:extLst>
          </p:cNvPr>
          <p:cNvSpPr>
            <a:spLocks noGrp="1"/>
          </p:cNvSpPr>
          <p:nvPr/>
        </p:nvSpPr>
        <p:spPr>
          <a:xfrm rot="5400000">
            <a:off x="11235817" y="302342"/>
            <a:ext cx="250720" cy="73741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5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4310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980" y="554193"/>
            <a:ext cx="11029950" cy="551938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domain error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151" y="1364112"/>
            <a:ext cx="10972799" cy="4375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A domain error occurs when a specific </a:t>
            </a:r>
            <a:r>
              <a:rPr lang="en-US" altLang="en-US" sz="2200" dirty="0">
                <a:solidFill>
                  <a:srgbClr val="0070C0"/>
                </a:solidFill>
              </a:rPr>
              <a:t>input data causes </a:t>
            </a:r>
            <a:r>
              <a:rPr lang="en-US" altLang="en-US" sz="2200" dirty="0"/>
              <a:t>the program to execute a </a:t>
            </a:r>
            <a:r>
              <a:rPr lang="en-US" altLang="en-US" sz="2200" dirty="0">
                <a:solidFill>
                  <a:srgbClr val="C00000"/>
                </a:solidFill>
              </a:rPr>
              <a:t>wrong path in the program</a:t>
            </a:r>
          </a:p>
          <a:p>
            <a:r>
              <a:rPr lang="en-US" altLang="en-US" sz="2200" dirty="0"/>
              <a:t>An incorrect path can be selected by a program if there is a fault in one or more of the conditional statements in the program</a:t>
            </a:r>
          </a:p>
          <a:p>
            <a:r>
              <a:rPr lang="en-US" altLang="en-US" sz="2200" dirty="0"/>
              <a:t>Example:  let us consider a conditional statement of the form </a:t>
            </a:r>
          </a:p>
          <a:p>
            <a:pPr marL="274320" lvl="1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then f1()</a:t>
            </a:r>
          </a:p>
          <a:p>
            <a:pPr marL="274320" lvl="1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else f2()</a:t>
            </a:r>
          </a:p>
          <a:p>
            <a:r>
              <a:rPr lang="en-US" altLang="en-US" sz="2200" dirty="0"/>
              <a:t>If there is a </a:t>
            </a:r>
            <a:r>
              <a:rPr lang="en-US" altLang="en-US" sz="2200" dirty="0">
                <a:solidFill>
                  <a:srgbClr val="C00000"/>
                </a:solidFill>
              </a:rPr>
              <a:t>fault</a:t>
            </a:r>
            <a:r>
              <a:rPr lang="en-US" altLang="en-US" sz="2200" dirty="0"/>
              <a:t> in the </a:t>
            </a:r>
            <a:r>
              <a:rPr lang="en-US" altLang="en-US" sz="2200" dirty="0">
                <a:solidFill>
                  <a:srgbClr val="7030A0"/>
                </a:solidFill>
              </a:rPr>
              <a:t>formulation of the predicate </a:t>
            </a:r>
            <a:r>
              <a:rPr lang="en-US" alt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200" dirty="0"/>
              <a:t> , then the wrong function call is invoked, thereby causing an incorrect path to be executed</a:t>
            </a:r>
          </a:p>
          <a:p>
            <a:pPr lvl="1"/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09C09-E4B0-4F35-AA8F-9003F76E69B6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7330420-6E97-4453-BBE4-18A67D12639B}"/>
              </a:ext>
            </a:extLst>
          </p:cNvPr>
          <p:cNvSpPr>
            <a:spLocks noGrp="1"/>
          </p:cNvSpPr>
          <p:nvPr/>
        </p:nvSpPr>
        <p:spPr>
          <a:xfrm rot="5400000">
            <a:off x="11235817" y="302342"/>
            <a:ext cx="250720" cy="73741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6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8584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68940"/>
            <a:ext cx="11029950" cy="53719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Testing for domain error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886" y="1393608"/>
            <a:ext cx="10972799" cy="481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/>
              <a:t>Domain testing differs from control/data flow testing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Control/data flow testing </a:t>
            </a:r>
          </a:p>
          <a:p>
            <a:pPr lvl="1"/>
            <a:r>
              <a:rPr lang="en-US" sz="2200" dirty="0"/>
              <a:t>Draw a graph – control flow or data flow</a:t>
            </a:r>
          </a:p>
          <a:p>
            <a:pPr lvl="1"/>
            <a:r>
              <a:rPr lang="en-US" sz="2200" dirty="0"/>
              <a:t>Select paths based on path selection criteria: statement coverage, branch coverage,  etc.</a:t>
            </a:r>
          </a:p>
          <a:p>
            <a:pPr lvl="1"/>
            <a:r>
              <a:rPr lang="en-US" sz="2200" dirty="0"/>
              <a:t>Generate input data from the selected paths</a:t>
            </a:r>
          </a:p>
          <a:p>
            <a:pPr lvl="1"/>
            <a:r>
              <a:rPr lang="en-US" sz="2200" dirty="0"/>
              <a:t>While selecting paths and the corresponding test data, no assumption is made about any kind of error in the program ( i.e. no specific types of faults are explicitly considered for detection)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In contrast, in domain testing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One defines a category of faults, known as </a:t>
            </a:r>
            <a:r>
              <a:rPr lang="en-US" sz="2200" i="1" dirty="0">
                <a:solidFill>
                  <a:srgbClr val="0000FF"/>
                </a:solidFill>
              </a:rPr>
              <a:t>domain errors</a:t>
            </a:r>
            <a:r>
              <a:rPr lang="en-US" sz="2200" dirty="0">
                <a:solidFill>
                  <a:srgbClr val="0000FF"/>
                </a:solidFill>
              </a:rPr>
              <a:t>, and selects test data to detect those faults.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2F6D1EC-F94E-4F54-9CB1-FC246803448C}"/>
              </a:ext>
            </a:extLst>
          </p:cNvPr>
          <p:cNvSpPr>
            <a:spLocks noGrp="1"/>
          </p:cNvSpPr>
          <p:nvPr/>
        </p:nvSpPr>
        <p:spPr>
          <a:xfrm rot="5400000">
            <a:off x="11235817" y="302342"/>
            <a:ext cx="250720" cy="73741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7</a:t>
            </a:fld>
            <a:endParaRPr lang="en-US" sz="1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FD46FD-B7BA-4FA6-B20D-BBA06DF718EB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0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Source of domains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1" y="1983545"/>
            <a:ext cx="10972799" cy="2785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000" dirty="0"/>
              <a:t>Domains can be identified from both </a:t>
            </a:r>
            <a:r>
              <a:rPr lang="en-US" altLang="en-US" sz="2000" dirty="0">
                <a:solidFill>
                  <a:srgbClr val="C00000"/>
                </a:solidFill>
              </a:rPr>
              <a:t>specifications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C00000"/>
                </a:solidFill>
              </a:rPr>
              <a:t>programs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/>
              <a:t>A method to identify domains from the source code:</a:t>
            </a:r>
          </a:p>
          <a:p>
            <a:pPr lvl="1"/>
            <a:r>
              <a:rPr lang="en-US" altLang="en-US" sz="2000" dirty="0"/>
              <a:t>Draw a control flow graph from the given source code</a:t>
            </a:r>
          </a:p>
          <a:p>
            <a:pPr lvl="1"/>
            <a:r>
              <a:rPr lang="en-US" altLang="en-US" sz="2000" dirty="0"/>
              <a:t>Find all possible interpretations of the predicates</a:t>
            </a:r>
          </a:p>
          <a:p>
            <a:pPr lvl="1"/>
            <a:r>
              <a:rPr lang="en-US" altLang="en-US" sz="2000" dirty="0"/>
              <a:t>Analyze the interpreted predicates to identify domains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813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Source of domains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23890" y="1861319"/>
            <a:ext cx="4768947" cy="4996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codedomain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y)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r>
              <a: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c, d, k 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c = x + y;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(c &gt; 5)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d = c - x/2;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else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d = c + x/2;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(d &gt;= c + 2) 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k = x + d/2; 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else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k = y + d/4;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return(k);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E8D4C-7238-4640-B287-895AC223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14" y="914399"/>
            <a:ext cx="3294743" cy="56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4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1278</Words>
  <Application>Microsoft Office PowerPoint</Application>
  <PresentationFormat>Widescreen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Domain testing</vt:lpstr>
      <vt:lpstr>Domain Testing: How it works</vt:lpstr>
      <vt:lpstr>error</vt:lpstr>
      <vt:lpstr>Computation error</vt:lpstr>
      <vt:lpstr>domain error</vt:lpstr>
      <vt:lpstr>Testing for domain error</vt:lpstr>
      <vt:lpstr>Source of domains</vt:lpstr>
      <vt:lpstr>Source of domains</vt:lpstr>
      <vt:lpstr>Types of domain</vt:lpstr>
      <vt:lpstr>Boundary error</vt:lpstr>
      <vt:lpstr>On &amp; off points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Ch.09 - Domain Testing</dc:title>
  <dc:subject>Software Quality and Testing</dc:subject>
  <dc:creator>M. Mahmudul Hasan</dc:creator>
  <cp:lastModifiedBy>M. Mahmudul Hasan</cp:lastModifiedBy>
  <cp:revision>196</cp:revision>
  <dcterms:created xsi:type="dcterms:W3CDTF">2019-09-22T04:52:04Z</dcterms:created>
  <dcterms:modified xsi:type="dcterms:W3CDTF">2019-11-19T05:19:40Z</dcterms:modified>
</cp:coreProperties>
</file>