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sldIdLst>
    <p:sldId id="256"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25/11/2019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11/25/2019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11/25/2019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11/25/2019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11/25/2019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11/25/2019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10 </a:t>
            </a:r>
            <a:br>
              <a:rPr lang="en-US" sz="3000" dirty="0">
                <a:solidFill>
                  <a:srgbClr val="C00000"/>
                </a:solidFill>
              </a:rPr>
            </a:br>
            <a:br>
              <a:rPr lang="en-US" sz="3000" dirty="0">
                <a:solidFill>
                  <a:schemeClr val="tx2"/>
                </a:solidFill>
              </a:rPr>
            </a:br>
            <a:r>
              <a:rPr lang="en-US" sz="2500" dirty="0">
                <a:solidFill>
                  <a:schemeClr val="tx2"/>
                </a:solidFill>
              </a:rPr>
              <a:t>integration testing</a:t>
            </a:r>
            <a:endParaRPr lang="en-US" sz="30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39444"/>
            <a:ext cx="11029950" cy="551938"/>
          </a:xfrm>
        </p:spPr>
        <p:txBody>
          <a:bodyPr/>
          <a:lstStyle/>
          <a:p>
            <a:r>
              <a:rPr lang="en-US" altLang="en-US" dirty="0">
                <a:solidFill>
                  <a:srgbClr val="0070C0"/>
                </a:solidFill>
              </a:rPr>
              <a:t>System Integration Techniques: </a:t>
            </a:r>
            <a:r>
              <a:rPr lang="en-US" altLang="en-US" dirty="0">
                <a:solidFill>
                  <a:srgbClr val="FF0000"/>
                </a:solidFill>
              </a:rPr>
              <a:t>bottom-up integration</a:t>
            </a:r>
            <a:endParaRPr lang="en-GB" dirty="0">
              <a:solidFill>
                <a:srgbClr val="FF0000"/>
              </a:solidFill>
            </a:endParaRPr>
          </a:p>
        </p:txBody>
      </p:sp>
      <p:sp>
        <p:nvSpPr>
          <p:cNvPr id="5" name="Content Placeholder 2"/>
          <p:cNvSpPr txBox="1">
            <a:spLocks/>
          </p:cNvSpPr>
          <p:nvPr/>
        </p:nvSpPr>
        <p:spPr>
          <a:xfrm>
            <a:off x="619432" y="1295284"/>
            <a:ext cx="10972799" cy="456708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solidFill>
                  <a:srgbClr val="0070C0"/>
                </a:solidFill>
              </a:rPr>
              <a:t>System integration </a:t>
            </a:r>
            <a:r>
              <a:rPr lang="en-US" altLang="en-US" sz="2200" dirty="0"/>
              <a:t>begins with the </a:t>
            </a:r>
            <a:r>
              <a:rPr lang="en-US" altLang="en-US" sz="2200" dirty="0">
                <a:solidFill>
                  <a:srgbClr val="7030A0"/>
                </a:solidFill>
              </a:rPr>
              <a:t>integration of lowest level modules</a:t>
            </a:r>
          </a:p>
          <a:p>
            <a:r>
              <a:rPr lang="en-US" altLang="en-US" sz="2200" dirty="0">
                <a:solidFill>
                  <a:srgbClr val="0070C0"/>
                </a:solidFill>
              </a:rPr>
              <a:t>A module is said to be at the lowest level </a:t>
            </a:r>
            <a:r>
              <a:rPr lang="en-US" altLang="en-US" sz="2200" dirty="0"/>
              <a:t>if it </a:t>
            </a:r>
            <a:r>
              <a:rPr lang="en-US" altLang="en-US" sz="2200" dirty="0">
                <a:solidFill>
                  <a:srgbClr val="7030A0"/>
                </a:solidFill>
              </a:rPr>
              <a:t>does not invoke another module</a:t>
            </a:r>
          </a:p>
          <a:p>
            <a:r>
              <a:rPr lang="en-US" altLang="en-US" sz="2200" dirty="0"/>
              <a:t>It is assumed that all the modules have been individually tested before</a:t>
            </a:r>
          </a:p>
          <a:p>
            <a:r>
              <a:rPr lang="en-US" altLang="en-US" sz="2200" dirty="0"/>
              <a:t>To integrate a set of lower level modules, need to construct a test driver module that invokes the modules to be integrated</a:t>
            </a:r>
          </a:p>
          <a:p>
            <a:r>
              <a:rPr lang="en-US" altLang="en-US" sz="2200" dirty="0"/>
              <a:t>Once the integration of a desired group of lower level modules is found to be satisfactory, the driver is replaced with the actual module and one more test driver is used to integrate more modules with the set of modules already integrated. </a:t>
            </a:r>
          </a:p>
          <a:p>
            <a:r>
              <a:rPr lang="en-US" altLang="en-US" sz="2200" dirty="0"/>
              <a:t>The process of bottom-up integration continues until all the modules have been integrated</a:t>
            </a:r>
          </a:p>
          <a:p>
            <a:pPr marL="0" indent="0">
              <a:buNone/>
            </a:pPr>
            <a:endParaRPr lang="en-US" altLang="en-US" sz="2200" dirty="0"/>
          </a:p>
        </p:txBody>
      </p:sp>
      <p:sp>
        <p:nvSpPr>
          <p:cNvPr id="6" name="Content Placeholder 2">
            <a:extLst>
              <a:ext uri="{FF2B5EF4-FFF2-40B4-BE49-F238E27FC236}">
                <a16:creationId xmlns:a16="http://schemas.microsoft.com/office/drawing/2014/main" id="{2A2B8953-B760-4314-8303-F26162DA53F2}"/>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4433F092-3981-44CE-8F98-79F2E5F2F22C}"/>
              </a:ext>
            </a:extLst>
          </p:cNvPr>
          <p:cNvSpPr txBox="1">
            <a:spLocks/>
          </p:cNvSpPr>
          <p:nvPr/>
        </p:nvSpPr>
        <p:spPr>
          <a:xfrm rot="5400000">
            <a:off x="11122410" y="148294"/>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 - </a:t>
            </a:r>
            <a:fld id="{D57F1E4F-1CFF-5643-939E-217C01CDF565}" type="slidenum">
              <a:rPr lang="en-US" sz="1400" b="1" smtClean="0"/>
              <a:pPr/>
              <a:t>10</a:t>
            </a:fld>
            <a:r>
              <a:rPr lang="en-US" sz="1400" b="1" dirty="0"/>
              <a:t> </a:t>
            </a:r>
          </a:p>
        </p:txBody>
      </p:sp>
    </p:spTree>
    <p:extLst>
      <p:ext uri="{BB962C8B-B14F-4D97-AF65-F5344CB8AC3E}">
        <p14:creationId xmlns:p14="http://schemas.microsoft.com/office/powerpoint/2010/main" val="137706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1" y="524695"/>
            <a:ext cx="11029950" cy="610931"/>
          </a:xfrm>
        </p:spPr>
        <p:txBody>
          <a:bodyPr/>
          <a:lstStyle/>
          <a:p>
            <a:pPr algn="ctr"/>
            <a:r>
              <a:rPr lang="en-US" altLang="en-US" dirty="0">
                <a:solidFill>
                  <a:srgbClr val="0070C0"/>
                </a:solidFill>
              </a:rPr>
              <a:t>System Integration Techniques: </a:t>
            </a:r>
            <a:r>
              <a:rPr lang="en-US" altLang="en-US" dirty="0">
                <a:solidFill>
                  <a:srgbClr val="FF0000"/>
                </a:solidFill>
              </a:rPr>
              <a:t>bottom-up integration</a:t>
            </a:r>
            <a:endParaRPr lang="en-GB" dirty="0">
              <a:solidFill>
                <a:srgbClr val="FF0000"/>
              </a:solidFill>
            </a:endParaRPr>
          </a:p>
        </p:txBody>
      </p:sp>
      <p:sp>
        <p:nvSpPr>
          <p:cNvPr id="5" name="Content Placeholder 2"/>
          <p:cNvSpPr txBox="1">
            <a:spLocks/>
          </p:cNvSpPr>
          <p:nvPr/>
        </p:nvSpPr>
        <p:spPr>
          <a:xfrm>
            <a:off x="383459" y="3525331"/>
            <a:ext cx="11808541" cy="31261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We design a test driver to integrate lowest-level modules E, F, and G</a:t>
            </a:r>
          </a:p>
          <a:p>
            <a:r>
              <a:rPr lang="en-US" altLang="en-US" sz="2200" dirty="0">
                <a:solidFill>
                  <a:srgbClr val="0070C0"/>
                </a:solidFill>
              </a:rPr>
              <a:t>The test driver simulates module C </a:t>
            </a:r>
            <a:r>
              <a:rPr lang="en-US" altLang="en-US" sz="2200" dirty="0">
                <a:solidFill>
                  <a:srgbClr val="7030A0"/>
                </a:solidFill>
              </a:rPr>
              <a:t>to integrate E, F, and G in a limited way.</a:t>
            </a:r>
          </a:p>
          <a:p>
            <a:r>
              <a:rPr lang="en-US" altLang="en-US" sz="2200" dirty="0"/>
              <a:t>The test driver (C) is replaced with actual module</a:t>
            </a:r>
          </a:p>
          <a:p>
            <a:r>
              <a:rPr lang="en-US" altLang="en-US" sz="2200" dirty="0"/>
              <a:t>A new test driver is used for more modules such as B and D are integrated</a:t>
            </a:r>
          </a:p>
          <a:p>
            <a:r>
              <a:rPr lang="en-US" altLang="en-US" sz="2200" dirty="0"/>
              <a:t> The new test driver mimics the behavior of module A, finally </a:t>
            </a:r>
          </a:p>
          <a:p>
            <a:r>
              <a:rPr lang="en-US" altLang="en-US" sz="2200" dirty="0"/>
              <a:t> The test driver is replaced with module A and further test are performed after the testers are satisfied</a:t>
            </a:r>
          </a:p>
        </p:txBody>
      </p:sp>
      <p:pic>
        <p:nvPicPr>
          <p:cNvPr id="6" name="Picture 7" descr="bottomupefg">
            <a:extLst>
              <a:ext uri="{FF2B5EF4-FFF2-40B4-BE49-F238E27FC236}">
                <a16:creationId xmlns:a16="http://schemas.microsoft.com/office/drawing/2014/main" id="{A64D4CF0-6D3A-4A35-84D8-9465EDABC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1539" y="1214651"/>
            <a:ext cx="3707223" cy="1245005"/>
          </a:xfrm>
          <a:prstGeom prst="rect">
            <a:avLst/>
          </a:prstGeom>
        </p:spPr>
      </p:pic>
      <p:pic>
        <p:nvPicPr>
          <p:cNvPr id="7" name="Picture 8" descr="bottomupbcdefg">
            <a:extLst>
              <a:ext uri="{FF2B5EF4-FFF2-40B4-BE49-F238E27FC236}">
                <a16:creationId xmlns:a16="http://schemas.microsoft.com/office/drawing/2014/main" id="{EC3A3ED8-0D07-45F3-808F-394260B8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06185" y="1123603"/>
            <a:ext cx="4653080" cy="2025175"/>
          </a:xfrm>
          <a:prstGeom prst="rect">
            <a:avLst/>
          </a:prstGeom>
        </p:spPr>
      </p:pic>
      <p:sp>
        <p:nvSpPr>
          <p:cNvPr id="8" name="Text Box 9">
            <a:extLst>
              <a:ext uri="{FF2B5EF4-FFF2-40B4-BE49-F238E27FC236}">
                <a16:creationId xmlns:a16="http://schemas.microsoft.com/office/drawing/2014/main" id="{35327D33-2619-4AB8-BDC8-C5348FB7E065}"/>
              </a:ext>
            </a:extLst>
          </p:cNvPr>
          <p:cNvSpPr txBox="1">
            <a:spLocks noChangeArrowheads="1"/>
          </p:cNvSpPr>
          <p:nvPr/>
        </p:nvSpPr>
        <p:spPr bwMode="auto">
          <a:xfrm>
            <a:off x="1238863" y="2601005"/>
            <a:ext cx="3274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solidFill>
                  <a:srgbClr val="000000"/>
                </a:solidFill>
                <a:latin typeface="Calibri" panose="020F0502020204030204" pitchFamily="34" charset="0"/>
              </a:rPr>
              <a:t>Fig 1: Bottom-up integration of module E, F, and G</a:t>
            </a:r>
          </a:p>
        </p:txBody>
      </p:sp>
      <p:sp>
        <p:nvSpPr>
          <p:cNvPr id="9" name="Rectangle 10">
            <a:extLst>
              <a:ext uri="{FF2B5EF4-FFF2-40B4-BE49-F238E27FC236}">
                <a16:creationId xmlns:a16="http://schemas.microsoft.com/office/drawing/2014/main" id="{A535741D-C77E-4D9C-A0A0-6423A16DD07E}"/>
              </a:ext>
            </a:extLst>
          </p:cNvPr>
          <p:cNvSpPr>
            <a:spLocks noChangeArrowheads="1"/>
          </p:cNvSpPr>
          <p:nvPr/>
        </p:nvSpPr>
        <p:spPr bwMode="auto">
          <a:xfrm>
            <a:off x="5216400" y="2212725"/>
            <a:ext cx="28018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solidFill>
                  <a:srgbClr val="000000"/>
                </a:solidFill>
                <a:latin typeface="Calibri" panose="020F0502020204030204" pitchFamily="34" charset="0"/>
              </a:rPr>
              <a:t>Fig 2: Bottom-up integration of module B, C, and D with F, F, and G</a:t>
            </a:r>
          </a:p>
        </p:txBody>
      </p:sp>
      <p:sp>
        <p:nvSpPr>
          <p:cNvPr id="10" name="Content Placeholder 2">
            <a:extLst>
              <a:ext uri="{FF2B5EF4-FFF2-40B4-BE49-F238E27FC236}">
                <a16:creationId xmlns:a16="http://schemas.microsoft.com/office/drawing/2014/main" id="{C4F52AEC-65C8-4776-97FF-DB359A02AC2F}"/>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32E85A8D-9EBC-4866-A1E0-679C46013EBC}"/>
              </a:ext>
            </a:extLst>
          </p:cNvPr>
          <p:cNvSpPr txBox="1">
            <a:spLocks/>
          </p:cNvSpPr>
          <p:nvPr/>
        </p:nvSpPr>
        <p:spPr>
          <a:xfrm rot="5400000">
            <a:off x="11122410" y="148294"/>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 - </a:t>
            </a:r>
            <a:fld id="{D57F1E4F-1CFF-5643-939E-217C01CDF565}" type="slidenum">
              <a:rPr lang="en-US" sz="1400" b="1" smtClean="0"/>
              <a:pPr/>
              <a:t>11</a:t>
            </a:fld>
            <a:r>
              <a:rPr lang="en-US" sz="1400" b="1" dirty="0"/>
              <a:t> </a:t>
            </a:r>
          </a:p>
        </p:txBody>
      </p:sp>
    </p:spTree>
    <p:extLst>
      <p:ext uri="{BB962C8B-B14F-4D97-AF65-F5344CB8AC3E}">
        <p14:creationId xmlns:p14="http://schemas.microsoft.com/office/powerpoint/2010/main" val="368493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554192"/>
            <a:ext cx="11029950" cy="551938"/>
          </a:xfrm>
        </p:spPr>
        <p:txBody>
          <a:bodyPr/>
          <a:lstStyle/>
          <a:p>
            <a:r>
              <a:rPr lang="en-US" altLang="en-US" dirty="0">
                <a:solidFill>
                  <a:srgbClr val="0070C0"/>
                </a:solidFill>
              </a:rPr>
              <a:t>System Integration Techniques: </a:t>
            </a:r>
            <a:r>
              <a:rPr lang="en-US" altLang="en-US" dirty="0">
                <a:solidFill>
                  <a:srgbClr val="FF0000"/>
                </a:solidFill>
              </a:rPr>
              <a:t>bottom-up integration</a:t>
            </a:r>
            <a:endParaRPr lang="en-GB" dirty="0">
              <a:solidFill>
                <a:srgbClr val="FF0000"/>
              </a:solidFill>
            </a:endParaRPr>
          </a:p>
        </p:txBody>
      </p:sp>
      <p:sp>
        <p:nvSpPr>
          <p:cNvPr id="5" name="Content Placeholder 2"/>
          <p:cNvSpPr txBox="1">
            <a:spLocks/>
          </p:cNvSpPr>
          <p:nvPr/>
        </p:nvSpPr>
        <p:spPr>
          <a:xfrm>
            <a:off x="578138" y="1354277"/>
            <a:ext cx="10972799" cy="456708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en-US" sz="2200" dirty="0">
                <a:solidFill>
                  <a:srgbClr val="FF0000"/>
                </a:solidFill>
              </a:rPr>
              <a:t>Advantages</a:t>
            </a:r>
          </a:p>
          <a:p>
            <a:pPr lvl="1"/>
            <a:r>
              <a:rPr lang="en-US" altLang="en-US" sz="2200" dirty="0"/>
              <a:t>If the </a:t>
            </a:r>
            <a:r>
              <a:rPr lang="en-US" altLang="en-US" sz="2200" dirty="0">
                <a:solidFill>
                  <a:srgbClr val="0070C0"/>
                </a:solidFill>
              </a:rPr>
              <a:t>low-level modules and their combined functions </a:t>
            </a:r>
            <a:r>
              <a:rPr lang="en-US" altLang="en-US" sz="2200" dirty="0"/>
              <a:t>are </a:t>
            </a:r>
            <a:r>
              <a:rPr lang="en-US" altLang="en-US" sz="2200" dirty="0">
                <a:solidFill>
                  <a:srgbClr val="7030A0"/>
                </a:solidFill>
              </a:rPr>
              <a:t>often invoked by other modules</a:t>
            </a:r>
            <a:r>
              <a:rPr lang="en-US" altLang="en-US" sz="2200" dirty="0"/>
              <a:t>, then it is more useful to test them first so that meaningful effective integration of other modules can be done (useful when the project is novel)</a:t>
            </a:r>
          </a:p>
          <a:p>
            <a:pPr marL="0" indent="0">
              <a:buNone/>
            </a:pPr>
            <a:r>
              <a:rPr lang="en-US" altLang="en-US" sz="2200" dirty="0">
                <a:solidFill>
                  <a:srgbClr val="FF0000"/>
                </a:solidFill>
              </a:rPr>
              <a:t>Disadvantages</a:t>
            </a:r>
          </a:p>
          <a:p>
            <a:pPr lvl="1"/>
            <a:r>
              <a:rPr lang="en-US" altLang="en-US" sz="2200" dirty="0"/>
              <a:t>Discovery of major flaws in system design may not be possible until the top-level modules have been integrated</a:t>
            </a:r>
          </a:p>
          <a:p>
            <a:pPr lvl="1"/>
            <a:r>
              <a:rPr lang="en-US" altLang="en-US" sz="2200" dirty="0"/>
              <a:t>Test engineers </a:t>
            </a:r>
            <a:r>
              <a:rPr lang="en-US" altLang="en-US" sz="2200" dirty="0">
                <a:solidFill>
                  <a:srgbClr val="0070C0"/>
                </a:solidFill>
              </a:rPr>
              <a:t>can not observe system-level functions from a partly integrated system</a:t>
            </a:r>
          </a:p>
          <a:p>
            <a:pPr lvl="1"/>
            <a:r>
              <a:rPr lang="en-US" altLang="en-US" sz="2200" dirty="0"/>
              <a:t>We can catch the </a:t>
            </a:r>
            <a:r>
              <a:rPr lang="en-US" altLang="en-US" sz="2200" dirty="0">
                <a:solidFill>
                  <a:srgbClr val="7030A0"/>
                </a:solidFill>
              </a:rPr>
              <a:t>Key interface defects at the end of cycle</a:t>
            </a:r>
          </a:p>
          <a:p>
            <a:pPr marL="0" indent="0">
              <a:buNone/>
            </a:pPr>
            <a:endParaRPr lang="en-US" altLang="en-US" sz="2200" dirty="0"/>
          </a:p>
        </p:txBody>
      </p:sp>
      <p:sp>
        <p:nvSpPr>
          <p:cNvPr id="6" name="Content Placeholder 2">
            <a:extLst>
              <a:ext uri="{FF2B5EF4-FFF2-40B4-BE49-F238E27FC236}">
                <a16:creationId xmlns:a16="http://schemas.microsoft.com/office/drawing/2014/main" id="{813E1BEC-E948-4D8C-9F69-5C3F3E58A271}"/>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C5081CF6-C1E5-4D51-A0E4-1DE6114B8D57}"/>
              </a:ext>
            </a:extLst>
          </p:cNvPr>
          <p:cNvSpPr txBox="1">
            <a:spLocks/>
          </p:cNvSpPr>
          <p:nvPr/>
        </p:nvSpPr>
        <p:spPr>
          <a:xfrm rot="5400000">
            <a:off x="11122410" y="148294"/>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 - </a:t>
            </a:r>
            <a:fld id="{D57F1E4F-1CFF-5643-939E-217C01CDF565}" type="slidenum">
              <a:rPr lang="en-US" sz="1400" b="1" smtClean="0"/>
              <a:pPr/>
              <a:t>12</a:t>
            </a:fld>
            <a:r>
              <a:rPr lang="en-US" sz="1400" b="1" dirty="0"/>
              <a:t> </a:t>
            </a:r>
          </a:p>
        </p:txBody>
      </p:sp>
    </p:spTree>
    <p:extLst>
      <p:ext uri="{BB962C8B-B14F-4D97-AF65-F5344CB8AC3E}">
        <p14:creationId xmlns:p14="http://schemas.microsoft.com/office/powerpoint/2010/main" val="101578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System Integration Techniques: </a:t>
            </a:r>
            <a:r>
              <a:rPr lang="en-US" altLang="en-US" dirty="0">
                <a:solidFill>
                  <a:srgbClr val="FF0000"/>
                </a:solidFill>
              </a:rPr>
              <a:t>big bang</a:t>
            </a:r>
            <a:endParaRPr lang="en-GB" dirty="0">
              <a:solidFill>
                <a:srgbClr val="FF0000"/>
              </a:solidFill>
            </a:endParaRP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13</a:t>
            </a:fld>
            <a:r>
              <a:rPr lang="en-US" sz="1400" b="1" dirty="0"/>
              <a:t> </a:t>
            </a:r>
          </a:p>
        </p:txBody>
      </p:sp>
      <p:sp>
        <p:nvSpPr>
          <p:cNvPr id="5" name="Content Placeholder 2"/>
          <p:cNvSpPr txBox="1">
            <a:spLocks/>
          </p:cNvSpPr>
          <p:nvPr/>
        </p:nvSpPr>
        <p:spPr>
          <a:xfrm>
            <a:off x="548641" y="1988458"/>
            <a:ext cx="10972799" cy="456708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dirty="0"/>
              <a:t>First all the modules are individually tested</a:t>
            </a:r>
          </a:p>
          <a:p>
            <a:r>
              <a:rPr lang="en-US" altLang="en-US" sz="2000" dirty="0"/>
              <a:t>Next, all those modules are put together to construct the entire system which is tested as a whole</a:t>
            </a:r>
          </a:p>
          <a:p>
            <a:r>
              <a:rPr lang="en-US" altLang="en-US" sz="2000" dirty="0"/>
              <a:t>Sometimes developers use this approach for integrating small systems. However, for large systems, this approach is not recommended</a:t>
            </a:r>
          </a:p>
          <a:p>
            <a:pPr marL="0" indent="0">
              <a:buNone/>
            </a:pPr>
            <a:r>
              <a:rPr lang="en-US" altLang="en-US" sz="2000" dirty="0">
                <a:solidFill>
                  <a:srgbClr val="C00000"/>
                </a:solidFill>
              </a:rPr>
              <a:t>Advantage </a:t>
            </a:r>
          </a:p>
          <a:p>
            <a:r>
              <a:rPr lang="en-US" altLang="en-US" sz="2000" dirty="0"/>
              <a:t>Big Bang testing has the advantage that everything is finished before integration testing starts</a:t>
            </a:r>
          </a:p>
          <a:p>
            <a:pPr marL="0" indent="0">
              <a:buNone/>
            </a:pPr>
            <a:r>
              <a:rPr lang="en-US" altLang="en-US" sz="2000" dirty="0">
                <a:solidFill>
                  <a:srgbClr val="C00000"/>
                </a:solidFill>
              </a:rPr>
              <a:t>Disadvantages</a:t>
            </a:r>
          </a:p>
          <a:p>
            <a:r>
              <a:rPr lang="en-US" altLang="en-US" sz="2000" dirty="0"/>
              <a:t>The major disadvantage is that in general it is time consuming and difficult to trace the cause of failures because of this late integration</a:t>
            </a:r>
          </a:p>
          <a:p>
            <a:pPr marL="0" indent="0">
              <a:buNone/>
            </a:pPr>
            <a:endParaRPr lang="en-US" altLang="en-US" sz="2000" dirty="0"/>
          </a:p>
        </p:txBody>
      </p:sp>
      <p:sp>
        <p:nvSpPr>
          <p:cNvPr id="6" name="Content Placeholder 2">
            <a:extLst>
              <a:ext uri="{FF2B5EF4-FFF2-40B4-BE49-F238E27FC236}">
                <a16:creationId xmlns:a16="http://schemas.microsoft.com/office/drawing/2014/main" id="{A4461F0F-3AD7-48C5-B12F-0D7FC60C9557}"/>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62908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System Integration Techniques: </a:t>
            </a:r>
            <a:r>
              <a:rPr lang="en-US" altLang="en-US" dirty="0">
                <a:solidFill>
                  <a:srgbClr val="FF0000"/>
                </a:solidFill>
              </a:rPr>
              <a:t>sandwich</a:t>
            </a:r>
            <a:endParaRPr lang="en-GB" dirty="0">
              <a:solidFill>
                <a:srgbClr val="FF0000"/>
              </a:solidFill>
            </a:endParaRP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14</a:t>
            </a:fld>
            <a:r>
              <a:rPr lang="en-US" sz="1400" b="1" dirty="0"/>
              <a:t> </a:t>
            </a:r>
          </a:p>
        </p:txBody>
      </p:sp>
      <p:sp>
        <p:nvSpPr>
          <p:cNvPr id="5" name="Content Placeholder 2"/>
          <p:cNvSpPr txBox="1">
            <a:spLocks/>
          </p:cNvSpPr>
          <p:nvPr/>
        </p:nvSpPr>
        <p:spPr>
          <a:xfrm>
            <a:off x="548641" y="1988458"/>
            <a:ext cx="10972799" cy="341085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dirty="0"/>
              <a:t>In this approach, a system is integrated by using a mix of top-down, bottom-up, and big-bang approaches</a:t>
            </a:r>
          </a:p>
          <a:p>
            <a:r>
              <a:rPr lang="en-US" altLang="en-US" sz="2000" dirty="0"/>
              <a:t>A hierarchical system is viewed as consisting of three layers</a:t>
            </a:r>
          </a:p>
          <a:p>
            <a:r>
              <a:rPr lang="en-US" altLang="en-US" sz="2000" dirty="0"/>
              <a:t>The bottom-up approach is applied to integrate the modules in the bottom-layer</a:t>
            </a:r>
          </a:p>
          <a:p>
            <a:r>
              <a:rPr lang="en-US" altLang="en-US" sz="2000" dirty="0"/>
              <a:t>The top layer modules are integrated by using top-down approach</a:t>
            </a:r>
          </a:p>
          <a:p>
            <a:r>
              <a:rPr lang="en-US" altLang="en-US" sz="2000" dirty="0"/>
              <a:t>The middle layer is integrated by using the big-bang approach after the top and the bottom layers have been integrated</a:t>
            </a:r>
          </a:p>
        </p:txBody>
      </p:sp>
      <p:sp>
        <p:nvSpPr>
          <p:cNvPr id="6" name="Content Placeholder 2">
            <a:extLst>
              <a:ext uri="{FF2B5EF4-FFF2-40B4-BE49-F238E27FC236}">
                <a16:creationId xmlns:a16="http://schemas.microsoft.com/office/drawing/2014/main" id="{E8641EE5-2327-44E4-8766-C1BDECD263D4}"/>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370297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 plan for System integration</a:t>
            </a:r>
            <a:endParaRPr lang="en-GB" dirty="0">
              <a:solidFill>
                <a:srgbClr val="FF0000"/>
              </a:solidFill>
            </a:endParaRP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15</a:t>
            </a:fld>
            <a:r>
              <a:rPr lang="en-US" sz="1400" b="1" dirty="0"/>
              <a:t> </a:t>
            </a:r>
          </a:p>
        </p:txBody>
      </p:sp>
      <p:sp>
        <p:nvSpPr>
          <p:cNvPr id="5" name="Content Placeholder 2"/>
          <p:cNvSpPr txBox="1">
            <a:spLocks/>
          </p:cNvSpPr>
          <p:nvPr/>
        </p:nvSpPr>
        <p:spPr>
          <a:xfrm>
            <a:off x="581192" y="2235201"/>
            <a:ext cx="4869476" cy="341085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dirty="0"/>
              <a:t>System integration requires a controlled execution environment, much communication between the developers &amp; the test engineers.</a:t>
            </a:r>
          </a:p>
          <a:p>
            <a:r>
              <a:rPr lang="en-US" altLang="en-US" sz="2000" dirty="0"/>
              <a:t>Integrating a large system is a challenging task, which is handled with much planning in the form of developing a SIT plan.</a:t>
            </a:r>
          </a:p>
          <a:p>
            <a:r>
              <a:rPr lang="en-US" altLang="en-US" sz="2000" dirty="0"/>
              <a:t>A useful framework for preparing an SIT plan can be used.</a:t>
            </a:r>
          </a:p>
        </p:txBody>
      </p:sp>
      <p:pic>
        <p:nvPicPr>
          <p:cNvPr id="6" name="Picture 7" descr="SITTestPlan">
            <a:extLst>
              <a:ext uri="{FF2B5EF4-FFF2-40B4-BE49-F238E27FC236}">
                <a16:creationId xmlns:a16="http://schemas.microsoft.com/office/drawing/2014/main" id="{2212F8EA-4BA5-4FD9-B1B5-40E58C276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573486" y="1841863"/>
            <a:ext cx="6037322" cy="5016137"/>
          </a:xfrm>
          <a:prstGeom prst="rect">
            <a:avLst/>
          </a:prstGeom>
        </p:spPr>
      </p:pic>
      <p:sp>
        <p:nvSpPr>
          <p:cNvPr id="7" name="Content Placeholder 2">
            <a:extLst>
              <a:ext uri="{FF2B5EF4-FFF2-40B4-BE49-F238E27FC236}">
                <a16:creationId xmlns:a16="http://schemas.microsoft.com/office/drawing/2014/main" id="{70AAF369-A60D-4CF7-8D95-5C1240E981BA}"/>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15780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 plan for System integration</a:t>
            </a:r>
            <a:endParaRPr lang="en-GB" dirty="0">
              <a:solidFill>
                <a:srgbClr val="FF0000"/>
              </a:solidFill>
            </a:endParaRP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16</a:t>
            </a:fld>
            <a:r>
              <a:rPr lang="en-US" sz="1400" b="1" dirty="0"/>
              <a:t> </a:t>
            </a:r>
          </a:p>
        </p:txBody>
      </p:sp>
      <p:pic>
        <p:nvPicPr>
          <p:cNvPr id="7" name="Picture 5" descr="readinesscriteria">
            <a:extLst>
              <a:ext uri="{FF2B5EF4-FFF2-40B4-BE49-F238E27FC236}">
                <a16:creationId xmlns:a16="http://schemas.microsoft.com/office/drawing/2014/main" id="{D7CD7B37-6D8E-4817-869E-C83FCC660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81192" y="1966371"/>
            <a:ext cx="10452568" cy="4489879"/>
          </a:xfrm>
          <a:prstGeom prst="rect">
            <a:avLst/>
          </a:prstGeom>
        </p:spPr>
      </p:pic>
      <p:sp>
        <p:nvSpPr>
          <p:cNvPr id="6" name="Content Placeholder 2">
            <a:extLst>
              <a:ext uri="{FF2B5EF4-FFF2-40B4-BE49-F238E27FC236}">
                <a16:creationId xmlns:a16="http://schemas.microsoft.com/office/drawing/2014/main" id="{80DE3FDD-09E6-4D22-86C6-B9C460C3E163}"/>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213390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 plan for System integration</a:t>
            </a:r>
            <a:endParaRPr lang="en-GB" dirty="0">
              <a:solidFill>
                <a:srgbClr val="FF0000"/>
              </a:solidFill>
            </a:endParaRP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17</a:t>
            </a:fld>
            <a:r>
              <a:rPr lang="en-US" sz="1400" b="1" dirty="0"/>
              <a:t> </a:t>
            </a:r>
          </a:p>
        </p:txBody>
      </p:sp>
      <p:pic>
        <p:nvPicPr>
          <p:cNvPr id="8" name="Content Placeholder 4" descr="completioncriteria">
            <a:extLst>
              <a:ext uri="{FF2B5EF4-FFF2-40B4-BE49-F238E27FC236}">
                <a16:creationId xmlns:a16="http://schemas.microsoft.com/office/drawing/2014/main" id="{7708E47D-0B0A-4770-BCA1-253AF5B34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2001" y="1966370"/>
            <a:ext cx="9951720" cy="4489879"/>
          </a:xfrm>
          <a:prstGeom prst="rect">
            <a:avLst/>
          </a:prstGeom>
        </p:spPr>
      </p:pic>
      <p:sp>
        <p:nvSpPr>
          <p:cNvPr id="6" name="Content Placeholder 2">
            <a:extLst>
              <a:ext uri="{FF2B5EF4-FFF2-40B4-BE49-F238E27FC236}">
                <a16:creationId xmlns:a16="http://schemas.microsoft.com/office/drawing/2014/main" id="{ADA44A18-2EF8-4F00-A497-6B0E5A1F7A36}"/>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04508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Categories of System Integration Test</a:t>
            </a:r>
            <a:endParaRPr lang="en-GB" dirty="0">
              <a:solidFill>
                <a:srgbClr val="FF0000"/>
              </a:solidFill>
            </a:endParaRP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18</a:t>
            </a:fld>
            <a:r>
              <a:rPr lang="en-US" sz="1400" b="1" dirty="0"/>
              <a:t> </a:t>
            </a:r>
          </a:p>
        </p:txBody>
      </p:sp>
      <p:sp>
        <p:nvSpPr>
          <p:cNvPr id="5" name="Content Placeholder 2"/>
          <p:cNvSpPr txBox="1">
            <a:spLocks/>
          </p:cNvSpPr>
          <p:nvPr/>
        </p:nvSpPr>
        <p:spPr>
          <a:xfrm>
            <a:off x="548641" y="1988458"/>
            <a:ext cx="10972799" cy="422365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dirty="0">
                <a:solidFill>
                  <a:srgbClr val="C00000"/>
                </a:solidFill>
              </a:rPr>
              <a:t>Interface integrity:  </a:t>
            </a:r>
            <a:r>
              <a:rPr lang="en-US" altLang="en-US" sz="2000" dirty="0"/>
              <a:t>internal and external interfaces are tested as each module is integrated</a:t>
            </a:r>
          </a:p>
          <a:p>
            <a:r>
              <a:rPr lang="en-US" altLang="en-US" sz="2000" dirty="0">
                <a:solidFill>
                  <a:srgbClr val="C00000"/>
                </a:solidFill>
              </a:rPr>
              <a:t>Functional validity:  </a:t>
            </a:r>
            <a:r>
              <a:rPr lang="en-US" altLang="en-US" sz="2000" dirty="0"/>
              <a:t>test are designed to uncover functional errors in each module after</a:t>
            </a:r>
            <a:br>
              <a:rPr lang="en-US" altLang="en-US" sz="2000" dirty="0"/>
            </a:br>
            <a:r>
              <a:rPr lang="en-US" altLang="en-US" sz="2000" dirty="0"/>
              <a:t>it is integrated with the system.</a:t>
            </a:r>
          </a:p>
          <a:p>
            <a:r>
              <a:rPr lang="en-US" altLang="en-US" sz="2000" dirty="0">
                <a:solidFill>
                  <a:srgbClr val="C00000"/>
                </a:solidFill>
              </a:rPr>
              <a:t>End-to-end validity:  </a:t>
            </a:r>
            <a:r>
              <a:rPr lang="en-US" altLang="en-US" sz="2000" dirty="0"/>
              <a:t>tests are performed to ensure that a completely integrated system works together from end-to-end.</a:t>
            </a:r>
          </a:p>
          <a:p>
            <a:r>
              <a:rPr lang="en-US" altLang="en-US" sz="2000" dirty="0">
                <a:solidFill>
                  <a:srgbClr val="C00000"/>
                </a:solidFill>
              </a:rPr>
              <a:t>Pair-wise validity:  </a:t>
            </a:r>
            <a:r>
              <a:rPr lang="en-US" altLang="en-US" sz="2000" dirty="0"/>
              <a:t>tests are performed to ensure that any two systems work properly when connected together by a network</a:t>
            </a:r>
          </a:p>
          <a:p>
            <a:r>
              <a:rPr lang="en-US" altLang="en-US" sz="2000" dirty="0">
                <a:solidFill>
                  <a:srgbClr val="C00000"/>
                </a:solidFill>
              </a:rPr>
              <a:t>Interface stress:  </a:t>
            </a:r>
            <a:r>
              <a:rPr lang="en-US" altLang="en-US" sz="2000" dirty="0"/>
              <a:t>tests are performed to ensure that the interfaces can sustain the load</a:t>
            </a:r>
          </a:p>
          <a:p>
            <a:r>
              <a:rPr lang="en-US" altLang="en-US" sz="2000" dirty="0">
                <a:solidFill>
                  <a:srgbClr val="C00000"/>
                </a:solidFill>
              </a:rPr>
              <a:t>System endurance:  </a:t>
            </a:r>
            <a:r>
              <a:rPr lang="en-US" altLang="en-US" sz="2000" dirty="0"/>
              <a:t>tests are performed to ensure that the integrated system stay up for weeks without any crashes</a:t>
            </a:r>
          </a:p>
        </p:txBody>
      </p:sp>
      <p:sp>
        <p:nvSpPr>
          <p:cNvPr id="6" name="Content Placeholder 2">
            <a:extLst>
              <a:ext uri="{FF2B5EF4-FFF2-40B4-BE49-F238E27FC236}">
                <a16:creationId xmlns:a16="http://schemas.microsoft.com/office/drawing/2014/main" id="{27310AB6-8DFF-4BA7-9F65-27B65515ED24}"/>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22665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Off-the-self component Integration</a:t>
            </a:r>
            <a:endParaRPr lang="en-GB" dirty="0">
              <a:solidFill>
                <a:srgbClr val="FF0000"/>
              </a:solidFill>
            </a:endParaRP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19</a:t>
            </a:fld>
            <a:r>
              <a:rPr lang="en-US" sz="1400" b="1" dirty="0"/>
              <a:t> </a:t>
            </a:r>
          </a:p>
        </p:txBody>
      </p:sp>
      <p:sp>
        <p:nvSpPr>
          <p:cNvPr id="5" name="Content Placeholder 2"/>
          <p:cNvSpPr txBox="1">
            <a:spLocks/>
          </p:cNvSpPr>
          <p:nvPr/>
        </p:nvSpPr>
        <p:spPr>
          <a:xfrm>
            <a:off x="548641" y="1841864"/>
            <a:ext cx="10972799" cy="490728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dirty="0"/>
              <a:t>Instead of developing a software component from scratch, organizations occasionally purchase off-the-self (OTS) components from third-party vendors and integrate them with their own components. </a:t>
            </a:r>
          </a:p>
          <a:p>
            <a:r>
              <a:rPr lang="en-US" altLang="en-US" sz="2000" dirty="0"/>
              <a:t>OTS components produced by the vendor organizations are known as commercial off-the-shelf (COTS) components.</a:t>
            </a:r>
          </a:p>
          <a:p>
            <a:r>
              <a:rPr lang="en-US" altLang="en-US" sz="2000" dirty="0"/>
              <a:t>A major issue that can arise while integrating different components is mismatches among code pieces developed by different parties usually unaware of each other.</a:t>
            </a:r>
          </a:p>
          <a:p>
            <a:pPr marL="0" indent="0">
              <a:buNone/>
            </a:pPr>
            <a:r>
              <a:rPr lang="en-US" altLang="en-US" sz="2000" dirty="0">
                <a:solidFill>
                  <a:srgbClr val="C00000"/>
                </a:solidFill>
              </a:rPr>
              <a:t>Challenges of COTS component integration</a:t>
            </a:r>
          </a:p>
          <a:p>
            <a:r>
              <a:rPr lang="en-US" altLang="en-US" sz="2000" dirty="0"/>
              <a:t>Integration not always trivial; incompatibilities among vendors</a:t>
            </a:r>
          </a:p>
          <a:p>
            <a:r>
              <a:rPr lang="en-US" altLang="en-US" sz="2000" dirty="0"/>
              <a:t>The buyer has no access to the source code</a:t>
            </a:r>
          </a:p>
          <a:p>
            <a:r>
              <a:rPr lang="en-US" altLang="en-US" sz="2000" dirty="0"/>
              <a:t>Dependence on vendor – the vendor controls it development</a:t>
            </a:r>
          </a:p>
          <a:p>
            <a:r>
              <a:rPr lang="en-US" altLang="en-US" sz="2000" dirty="0"/>
              <a:t>Stability of the vendor –vendors can go out of business, can be purchased by other companies or completely drop support for a product</a:t>
            </a:r>
          </a:p>
        </p:txBody>
      </p:sp>
      <p:sp>
        <p:nvSpPr>
          <p:cNvPr id="6" name="Content Placeholder 2">
            <a:extLst>
              <a:ext uri="{FF2B5EF4-FFF2-40B4-BE49-F238E27FC236}">
                <a16:creationId xmlns:a16="http://schemas.microsoft.com/office/drawing/2014/main" id="{A0F6C8D7-73A9-491C-8120-13F56373366C}"/>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381171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22410" y="148294"/>
            <a:ext cx="234655" cy="970459"/>
          </a:xfrm>
        </p:spPr>
        <p:txBody>
          <a:bodyPr vert="vert270"/>
          <a:lstStyle/>
          <a:p>
            <a:r>
              <a:rPr lang="en-US" sz="1400" b="1" dirty="0"/>
              <a:t>Slide - </a:t>
            </a:r>
            <a:fld id="{D57F1E4F-1CFF-5643-939E-217C01CDF565}" type="slidenum">
              <a:rPr lang="en-US" sz="1400" b="1" smtClean="0"/>
              <a:pPr/>
              <a:t>2</a:t>
            </a:fld>
            <a:r>
              <a:rPr lang="en-US" sz="1400" b="1" dirty="0"/>
              <a:t> </a:t>
            </a:r>
          </a:p>
        </p:txBody>
      </p:sp>
      <p:sp>
        <p:nvSpPr>
          <p:cNvPr id="2" name="Title 1"/>
          <p:cNvSpPr>
            <a:spLocks noGrp="1"/>
          </p:cNvSpPr>
          <p:nvPr>
            <p:ph type="title" idx="4294967295"/>
          </p:nvPr>
        </p:nvSpPr>
        <p:spPr>
          <a:xfrm>
            <a:off x="634181" y="480449"/>
            <a:ext cx="11029950" cy="596183"/>
          </a:xfrm>
        </p:spPr>
        <p:txBody>
          <a:bodyPr/>
          <a:lstStyle/>
          <a:p>
            <a:pPr algn="ctr"/>
            <a:r>
              <a:rPr lang="en-US" dirty="0">
                <a:solidFill>
                  <a:srgbClr val="0070C0"/>
                </a:solidFill>
              </a:rPr>
              <a:t>System integration testing</a:t>
            </a:r>
            <a:endParaRPr lang="en-GB" dirty="0">
              <a:solidFill>
                <a:srgbClr val="0070C0"/>
              </a:solidFill>
            </a:endParaRPr>
          </a:p>
        </p:txBody>
      </p:sp>
      <p:sp>
        <p:nvSpPr>
          <p:cNvPr id="5" name="Content Placeholder 2"/>
          <p:cNvSpPr txBox="1">
            <a:spLocks/>
          </p:cNvSpPr>
          <p:nvPr/>
        </p:nvSpPr>
        <p:spPr>
          <a:xfrm>
            <a:off x="533894" y="1237179"/>
            <a:ext cx="11279564" cy="529635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Large, complex software products can </a:t>
            </a:r>
            <a:r>
              <a:rPr lang="en-US" altLang="en-US" sz="2200" dirty="0">
                <a:solidFill>
                  <a:srgbClr val="0070C0"/>
                </a:solidFill>
              </a:rPr>
              <a:t>go through several iterations </a:t>
            </a:r>
            <a:r>
              <a:rPr lang="en-US" altLang="en-US" sz="2200" dirty="0"/>
              <a:t>of </a:t>
            </a:r>
            <a:r>
              <a:rPr lang="en-US" altLang="en-US" sz="2200" dirty="0">
                <a:solidFill>
                  <a:srgbClr val="C00000"/>
                </a:solidFill>
              </a:rPr>
              <a:t>build-and-test cycles </a:t>
            </a:r>
            <a:r>
              <a:rPr lang="en-US" altLang="en-US" sz="2200" dirty="0"/>
              <a:t>before they are </a:t>
            </a:r>
            <a:r>
              <a:rPr lang="en-US" altLang="en-US" sz="2200" dirty="0">
                <a:solidFill>
                  <a:srgbClr val="7030A0"/>
                </a:solidFill>
              </a:rPr>
              <a:t>fully integrated</a:t>
            </a:r>
          </a:p>
          <a:p>
            <a:pPr>
              <a:buFont typeface="Wingdings" pitchFamily="2" charset="2"/>
              <a:buChar char="q"/>
            </a:pPr>
            <a:r>
              <a:rPr lang="en-US" altLang="en-US" sz="2200" dirty="0"/>
              <a:t>System integration testing (SIT) is a systematic technique for </a:t>
            </a:r>
            <a:r>
              <a:rPr lang="en-US" altLang="en-US" sz="2200" dirty="0">
                <a:solidFill>
                  <a:srgbClr val="0070C0"/>
                </a:solidFill>
              </a:rPr>
              <a:t>assembling a software system </a:t>
            </a:r>
            <a:r>
              <a:rPr lang="en-US" altLang="en-US" sz="2200" dirty="0"/>
              <a:t>while conducting tests to </a:t>
            </a:r>
            <a:r>
              <a:rPr lang="en-US" altLang="en-US" sz="2200" dirty="0">
                <a:solidFill>
                  <a:srgbClr val="C00000"/>
                </a:solidFill>
              </a:rPr>
              <a:t>uncover errors associated with interfacing the modules</a:t>
            </a:r>
          </a:p>
          <a:p>
            <a:pPr>
              <a:buFont typeface="Wingdings" pitchFamily="2" charset="2"/>
              <a:buChar char="q"/>
            </a:pPr>
            <a:r>
              <a:rPr lang="en-US" altLang="en-US" sz="2200" dirty="0"/>
              <a:t>The objective is to build a “</a:t>
            </a:r>
            <a:r>
              <a:rPr lang="en-US" altLang="en-US" sz="2200" dirty="0">
                <a:solidFill>
                  <a:srgbClr val="0070C0"/>
                </a:solidFill>
              </a:rPr>
              <a:t>working</a:t>
            </a:r>
            <a:r>
              <a:rPr lang="en-US" altLang="en-US" sz="2200" dirty="0"/>
              <a:t>” version of the system by:</a:t>
            </a:r>
          </a:p>
          <a:p>
            <a:pPr lvl="1"/>
            <a:r>
              <a:rPr lang="en-US" altLang="en-US" sz="2200" dirty="0"/>
              <a:t>Putting modules together in an </a:t>
            </a:r>
            <a:r>
              <a:rPr lang="en-US" altLang="en-US" sz="2200" dirty="0">
                <a:solidFill>
                  <a:srgbClr val="0070C0"/>
                </a:solidFill>
              </a:rPr>
              <a:t>incremental</a:t>
            </a:r>
            <a:r>
              <a:rPr lang="en-US" altLang="en-US" sz="2200" dirty="0"/>
              <a:t> manner after conducting </a:t>
            </a:r>
            <a:r>
              <a:rPr lang="en-US" altLang="en-US" sz="2200" dirty="0">
                <a:solidFill>
                  <a:srgbClr val="7030A0"/>
                </a:solidFill>
              </a:rPr>
              <a:t>unit testing on module</a:t>
            </a:r>
          </a:p>
          <a:p>
            <a:pPr lvl="1"/>
            <a:r>
              <a:rPr lang="en-US" altLang="en-US" sz="2200" dirty="0"/>
              <a:t>Ensuring that the additional modules work as expected without disturbing the functionalities of the modules already put together</a:t>
            </a:r>
          </a:p>
          <a:p>
            <a:pPr>
              <a:buFont typeface="Wingdings" pitchFamily="2" charset="2"/>
              <a:buChar char="q"/>
            </a:pPr>
            <a:r>
              <a:rPr lang="en-US" altLang="en-US" sz="2200" dirty="0">
                <a:solidFill>
                  <a:srgbClr val="C00000"/>
                </a:solidFill>
              </a:rPr>
              <a:t>Integration testing is said to be complete when</a:t>
            </a:r>
          </a:p>
          <a:p>
            <a:pPr lvl="1"/>
            <a:r>
              <a:rPr lang="en-US" altLang="en-US" sz="2200" dirty="0"/>
              <a:t>The system is fully integrated together</a:t>
            </a:r>
          </a:p>
          <a:p>
            <a:pPr lvl="1"/>
            <a:r>
              <a:rPr lang="en-US" altLang="en-US" sz="2200" dirty="0"/>
              <a:t>All the test cases have been executed</a:t>
            </a:r>
          </a:p>
          <a:p>
            <a:pPr lvl="1"/>
            <a:r>
              <a:rPr lang="en-US" altLang="en-US" sz="2200" dirty="0"/>
              <a:t>All the severe and moderate defects found have been fixed </a:t>
            </a:r>
            <a:endParaRPr lang="en-GB" sz="2200" dirty="0"/>
          </a:p>
        </p:txBody>
      </p:sp>
      <p:sp>
        <p:nvSpPr>
          <p:cNvPr id="6" name="Content Placeholder 2">
            <a:extLst>
              <a:ext uri="{FF2B5EF4-FFF2-40B4-BE49-F238E27FC236}">
                <a16:creationId xmlns:a16="http://schemas.microsoft.com/office/drawing/2014/main" id="{4FB049A2-ECD4-45CE-ACD6-0D57E1066EEB}"/>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988514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Off-the-shelf component testing</a:t>
            </a:r>
            <a:endParaRPr lang="en-GB" dirty="0">
              <a:solidFill>
                <a:srgbClr val="FF0000"/>
              </a:solidFill>
            </a:endParaRP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20</a:t>
            </a:fld>
            <a:r>
              <a:rPr lang="en-US" sz="1400" b="1" dirty="0"/>
              <a:t> </a:t>
            </a:r>
          </a:p>
        </p:txBody>
      </p:sp>
      <p:sp>
        <p:nvSpPr>
          <p:cNvPr id="5" name="Content Placeholder 2"/>
          <p:cNvSpPr txBox="1">
            <a:spLocks/>
          </p:cNvSpPr>
          <p:nvPr/>
        </p:nvSpPr>
        <p:spPr>
          <a:xfrm>
            <a:off x="548641" y="1988458"/>
            <a:ext cx="10972799" cy="390434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000" dirty="0">
                <a:solidFill>
                  <a:srgbClr val="C00000"/>
                </a:solidFill>
              </a:rPr>
              <a:t>Black-box component testing</a:t>
            </a:r>
          </a:p>
          <a:p>
            <a:pPr lvl="1"/>
            <a:r>
              <a:rPr lang="en-US" sz="2000" dirty="0"/>
              <a:t>used to determine the quality of the component</a:t>
            </a:r>
          </a:p>
          <a:p>
            <a:pPr>
              <a:buFont typeface="Wingdings" panose="05000000000000000000" pitchFamily="2" charset="2"/>
              <a:buChar char="q"/>
            </a:pPr>
            <a:r>
              <a:rPr lang="en-US" sz="2000" dirty="0">
                <a:solidFill>
                  <a:srgbClr val="C00000"/>
                </a:solidFill>
              </a:rPr>
              <a:t>System-level fault injection testing</a:t>
            </a:r>
            <a:endParaRPr lang="en-US" sz="2000" dirty="0"/>
          </a:p>
          <a:p>
            <a:pPr lvl="1"/>
            <a:r>
              <a:rPr lang="en-US" sz="2000" dirty="0"/>
              <a:t>used to determine how well a system will tolerate a failing OTS component</a:t>
            </a:r>
          </a:p>
          <a:p>
            <a:pPr>
              <a:buFont typeface="Wingdings" panose="05000000000000000000" pitchFamily="2" charset="2"/>
              <a:buChar char="q"/>
            </a:pPr>
            <a:r>
              <a:rPr lang="en-US" sz="2000" dirty="0">
                <a:solidFill>
                  <a:srgbClr val="C00000"/>
                </a:solidFill>
              </a:rPr>
              <a:t>Operational system testing</a:t>
            </a:r>
          </a:p>
          <a:p>
            <a:pPr lvl="1"/>
            <a:r>
              <a:rPr lang="en-US" sz="2000" dirty="0"/>
              <a:t>used to determine the tolerance of a software system when the OTS component is functioning correctly. Operational system test is conducted to ensure that an OTS component is a good</a:t>
            </a:r>
            <a:br>
              <a:rPr lang="en-US" sz="2000" dirty="0"/>
            </a:br>
            <a:r>
              <a:rPr lang="en-US" sz="2000" dirty="0"/>
              <a:t>match for the system.</a:t>
            </a:r>
          </a:p>
        </p:txBody>
      </p:sp>
      <p:sp>
        <p:nvSpPr>
          <p:cNvPr id="6" name="Content Placeholder 2">
            <a:extLst>
              <a:ext uri="{FF2B5EF4-FFF2-40B4-BE49-F238E27FC236}">
                <a16:creationId xmlns:a16="http://schemas.microsoft.com/office/drawing/2014/main" id="{7C729079-642C-4EEB-9C3A-D13E96E9ADD8}"/>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426127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3"/>
            <a:ext cx="11025052" cy="2665767"/>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21</a:t>
            </a:fld>
            <a:r>
              <a:rPr lang="en-US" sz="1400" b="1" dirty="0"/>
              <a:t> </a:t>
            </a:r>
          </a:p>
        </p:txBody>
      </p:sp>
      <p:sp>
        <p:nvSpPr>
          <p:cNvPr id="5" name="Content Placeholder 2">
            <a:extLst>
              <a:ext uri="{FF2B5EF4-FFF2-40B4-BE49-F238E27FC236}">
                <a16:creationId xmlns:a16="http://schemas.microsoft.com/office/drawing/2014/main" id="{4D8C0018-837A-43B9-8331-EB4108BAA15D}"/>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39444"/>
            <a:ext cx="11029950" cy="551938"/>
          </a:xfrm>
        </p:spPr>
        <p:txBody>
          <a:bodyPr/>
          <a:lstStyle/>
          <a:p>
            <a:pPr algn="ctr"/>
            <a:r>
              <a:rPr lang="en-US" dirty="0">
                <a:solidFill>
                  <a:srgbClr val="0070C0"/>
                </a:solidFill>
              </a:rPr>
              <a:t>System integration testing</a:t>
            </a:r>
            <a:endParaRPr lang="en-GB" dirty="0">
              <a:solidFill>
                <a:srgbClr val="0070C0"/>
              </a:solidFill>
            </a:endParaRPr>
          </a:p>
        </p:txBody>
      </p:sp>
      <p:sp>
        <p:nvSpPr>
          <p:cNvPr id="5" name="Content Placeholder 2"/>
          <p:cNvSpPr txBox="1">
            <a:spLocks/>
          </p:cNvSpPr>
          <p:nvPr/>
        </p:nvSpPr>
        <p:spPr>
          <a:xfrm>
            <a:off x="460151" y="1393609"/>
            <a:ext cx="11353307" cy="443132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Advantages of System Integration Testing</a:t>
            </a:r>
          </a:p>
          <a:p>
            <a:pPr lvl="1"/>
            <a:r>
              <a:rPr lang="en-US" altLang="en-US" sz="2200" dirty="0">
                <a:solidFill>
                  <a:srgbClr val="0070C0"/>
                </a:solidFill>
              </a:rPr>
              <a:t>Defects are detected early</a:t>
            </a:r>
            <a:r>
              <a:rPr lang="en-US" altLang="en-US" sz="2200" dirty="0"/>
              <a:t>, It is </a:t>
            </a:r>
            <a:r>
              <a:rPr lang="en-US" altLang="en-US" sz="2200" dirty="0">
                <a:solidFill>
                  <a:srgbClr val="7030A0"/>
                </a:solidFill>
              </a:rPr>
              <a:t>easier to fix defects </a:t>
            </a:r>
            <a:r>
              <a:rPr lang="en-US" altLang="en-US" sz="2200" dirty="0"/>
              <a:t>detected earlier</a:t>
            </a:r>
          </a:p>
          <a:p>
            <a:pPr lvl="1"/>
            <a:r>
              <a:rPr lang="en-US" altLang="en-US" sz="2200" dirty="0">
                <a:solidFill>
                  <a:srgbClr val="0070C0"/>
                </a:solidFill>
              </a:rPr>
              <a:t>Get earlier feedback </a:t>
            </a:r>
            <a:r>
              <a:rPr lang="en-US" altLang="en-US" sz="2200" dirty="0"/>
              <a:t>on the </a:t>
            </a:r>
            <a:r>
              <a:rPr lang="en-US" altLang="en-US" sz="2200" dirty="0">
                <a:solidFill>
                  <a:srgbClr val="7030A0"/>
                </a:solidFill>
              </a:rPr>
              <a:t>acceptability of the individual modules </a:t>
            </a:r>
            <a:r>
              <a:rPr lang="en-US" altLang="en-US" sz="2200" dirty="0"/>
              <a:t>and on the overall system</a:t>
            </a:r>
          </a:p>
          <a:p>
            <a:pPr lvl="1"/>
            <a:r>
              <a:rPr lang="en-US" altLang="en-US" sz="2200" dirty="0">
                <a:solidFill>
                  <a:srgbClr val="0070C0"/>
                </a:solidFill>
              </a:rPr>
              <a:t>Scheduling of defect fixes is flexible</a:t>
            </a:r>
            <a:r>
              <a:rPr lang="en-US" altLang="en-US" sz="2200" dirty="0"/>
              <a:t>, and</a:t>
            </a:r>
            <a:r>
              <a:rPr lang="en-US" altLang="en-US" sz="2200" dirty="0">
                <a:solidFill>
                  <a:srgbClr val="7030A0"/>
                </a:solidFill>
              </a:rPr>
              <a:t> it can overlap with development process</a:t>
            </a:r>
          </a:p>
          <a:p>
            <a:pPr lvl="1">
              <a:buNone/>
            </a:pPr>
            <a:endParaRPr lang="en-US" altLang="en-US" sz="2200" dirty="0"/>
          </a:p>
          <a:p>
            <a:pPr>
              <a:buFont typeface="Wingdings" pitchFamily="2" charset="2"/>
              <a:buChar char="q"/>
            </a:pPr>
            <a:r>
              <a:rPr lang="en-US" sz="2200" dirty="0">
                <a:solidFill>
                  <a:srgbClr val="FF0000"/>
                </a:solidFill>
              </a:rPr>
              <a:t>“If all the unit-tested modules work individually, why can these modules not work when put </a:t>
            </a:r>
            <a:br>
              <a:rPr lang="en-US" sz="2200" dirty="0">
                <a:solidFill>
                  <a:srgbClr val="FF0000"/>
                </a:solidFill>
              </a:rPr>
            </a:br>
            <a:r>
              <a:rPr lang="en-US" sz="2200" dirty="0">
                <a:solidFill>
                  <a:srgbClr val="FF0000"/>
                </a:solidFill>
              </a:rPr>
              <a:t>   together?”</a:t>
            </a:r>
          </a:p>
          <a:p>
            <a:pPr lvl="1"/>
            <a:r>
              <a:rPr lang="en-US" sz="2200" dirty="0"/>
              <a:t>The problem arises when we “put modules together” </a:t>
            </a:r>
            <a:r>
              <a:rPr lang="en-US" sz="2200" dirty="0">
                <a:solidFill>
                  <a:srgbClr val="7030A0"/>
                </a:solidFill>
              </a:rPr>
              <a:t>because of  interface errors</a:t>
            </a:r>
          </a:p>
          <a:p>
            <a:pPr lvl="1"/>
            <a:r>
              <a:rPr lang="en-US" sz="2200" dirty="0"/>
              <a:t>Interface errors are those that are associated with </a:t>
            </a:r>
            <a:r>
              <a:rPr lang="en-US" sz="2200" dirty="0">
                <a:solidFill>
                  <a:srgbClr val="0070C0"/>
                </a:solidFill>
              </a:rPr>
              <a:t>structures existing outside the local environment of a module</a:t>
            </a:r>
            <a:r>
              <a:rPr lang="en-US" sz="2200" dirty="0"/>
              <a:t>, but which the module uses</a:t>
            </a:r>
            <a:endParaRPr lang="en-US" altLang="en-US" sz="2200" dirty="0"/>
          </a:p>
        </p:txBody>
      </p:sp>
      <p:sp>
        <p:nvSpPr>
          <p:cNvPr id="6" name="Content Placeholder 2">
            <a:extLst>
              <a:ext uri="{FF2B5EF4-FFF2-40B4-BE49-F238E27FC236}">
                <a16:creationId xmlns:a16="http://schemas.microsoft.com/office/drawing/2014/main" id="{F0698306-B888-42AB-BC65-2E6909442A6C}"/>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FBD21B9D-EEF2-4BFE-BA3F-E9051D1C72FD}"/>
              </a:ext>
            </a:extLst>
          </p:cNvPr>
          <p:cNvSpPr>
            <a:spLocks noGrp="1"/>
          </p:cNvSpPr>
          <p:nvPr>
            <p:ph type="sldNum" sz="quarter" idx="12"/>
          </p:nvPr>
        </p:nvSpPr>
        <p:spPr>
          <a:xfrm rot="5400000">
            <a:off x="11122410" y="148294"/>
            <a:ext cx="234655" cy="970459"/>
          </a:xfrm>
        </p:spPr>
        <p:txBody>
          <a:bodyPr vert="vert270"/>
          <a:lstStyle/>
          <a:p>
            <a:r>
              <a:rPr lang="en-US" sz="1400" b="1" dirty="0"/>
              <a:t>Slide - </a:t>
            </a:r>
            <a:fld id="{D57F1E4F-1CFF-5643-939E-217C01CDF565}" type="slidenum">
              <a:rPr lang="en-US" sz="1400" b="1" smtClean="0"/>
              <a:pPr/>
              <a:t>3</a:t>
            </a:fld>
            <a:r>
              <a:rPr lang="en-US" sz="1400" b="1" dirty="0"/>
              <a:t> </a:t>
            </a:r>
          </a:p>
        </p:txBody>
      </p:sp>
    </p:spTree>
    <p:extLst>
      <p:ext uri="{BB962C8B-B14F-4D97-AF65-F5344CB8AC3E}">
        <p14:creationId xmlns:p14="http://schemas.microsoft.com/office/powerpoint/2010/main" val="353594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436204"/>
            <a:ext cx="11120283" cy="625680"/>
          </a:xfrm>
        </p:spPr>
        <p:txBody>
          <a:bodyPr>
            <a:normAutofit/>
          </a:bodyPr>
          <a:lstStyle/>
          <a:p>
            <a:pPr algn="ctr"/>
            <a:r>
              <a:rPr lang="en-US" dirty="0">
                <a:solidFill>
                  <a:srgbClr val="0070C0"/>
                </a:solidFill>
              </a:rPr>
              <a:t>Types of interfaces</a:t>
            </a:r>
            <a:endParaRPr lang="en-GB" dirty="0">
              <a:solidFill>
                <a:srgbClr val="0070C0"/>
              </a:solidFill>
            </a:endParaRPr>
          </a:p>
        </p:txBody>
      </p:sp>
      <p:sp>
        <p:nvSpPr>
          <p:cNvPr id="5" name="Content Placeholder 2"/>
          <p:cNvSpPr txBox="1">
            <a:spLocks/>
          </p:cNvSpPr>
          <p:nvPr/>
        </p:nvSpPr>
        <p:spPr>
          <a:xfrm>
            <a:off x="563389" y="1290371"/>
            <a:ext cx="10972799" cy="478596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Procedure call interface </a:t>
            </a:r>
            <a:r>
              <a:rPr lang="en-US" altLang="en-US" sz="2200" dirty="0">
                <a:solidFill>
                  <a:srgbClr val="7030A0"/>
                </a:solidFill>
              </a:rPr>
              <a:t>(function call)</a:t>
            </a:r>
            <a:r>
              <a:rPr lang="en-US" altLang="en-US" sz="2200" dirty="0">
                <a:solidFill>
                  <a:srgbClr val="C00000"/>
                </a:solidFill>
              </a:rPr>
              <a:t>: </a:t>
            </a:r>
          </a:p>
          <a:p>
            <a:pPr lvl="1"/>
            <a:r>
              <a:rPr lang="en-US" altLang="en-US" sz="2200" dirty="0"/>
              <a:t>A procedure in one module calls a procedure in another module. The caller passes on control to the called module. The caller can pass data to the called procedure, and the called procedure can pass data to the caller while returning control back to the caller.</a:t>
            </a:r>
          </a:p>
          <a:p>
            <a:pPr>
              <a:buFont typeface="Wingdings" pitchFamily="2" charset="2"/>
              <a:buChar char="q"/>
            </a:pPr>
            <a:r>
              <a:rPr lang="en-US" altLang="en-US" sz="2200" dirty="0">
                <a:solidFill>
                  <a:srgbClr val="C00000"/>
                </a:solidFill>
              </a:rPr>
              <a:t>Shared memory interface </a:t>
            </a:r>
            <a:r>
              <a:rPr lang="en-US" altLang="en-US" sz="2200" dirty="0"/>
              <a:t>(</a:t>
            </a:r>
            <a:r>
              <a:rPr lang="en-US" altLang="en-US" sz="2200" dirty="0">
                <a:solidFill>
                  <a:srgbClr val="7030A0"/>
                </a:solidFill>
              </a:rPr>
              <a:t>global variable</a:t>
            </a:r>
            <a:r>
              <a:rPr lang="en-US" altLang="en-US" sz="2200" dirty="0"/>
              <a:t>)</a:t>
            </a:r>
            <a:r>
              <a:rPr lang="en-US" altLang="en-US" sz="2200" dirty="0">
                <a:solidFill>
                  <a:srgbClr val="C00000"/>
                </a:solidFill>
              </a:rPr>
              <a:t>:  </a:t>
            </a:r>
          </a:p>
          <a:p>
            <a:pPr lvl="1"/>
            <a:r>
              <a:rPr lang="en-US" altLang="en-US" sz="2200" dirty="0"/>
              <a:t>A block of memory is shared between two modules. The memory block may be allocated by one of the two modules or a third module. Data are written into the memory block by one module and are read from the block by the other.</a:t>
            </a:r>
          </a:p>
          <a:p>
            <a:pPr>
              <a:buFont typeface="Wingdings" pitchFamily="2" charset="2"/>
              <a:buChar char="q"/>
            </a:pPr>
            <a:r>
              <a:rPr lang="en-US" altLang="en-US" sz="2200" dirty="0">
                <a:solidFill>
                  <a:srgbClr val="C00000"/>
                </a:solidFill>
              </a:rPr>
              <a:t>Message passing interface </a:t>
            </a:r>
            <a:r>
              <a:rPr lang="en-US" altLang="en-US" sz="2200" dirty="0"/>
              <a:t>(</a:t>
            </a:r>
            <a:r>
              <a:rPr lang="en-US" altLang="en-US" sz="2200" dirty="0">
                <a:solidFill>
                  <a:srgbClr val="7030A0"/>
                </a:solidFill>
              </a:rPr>
              <a:t>interaction</a:t>
            </a:r>
            <a:r>
              <a:rPr lang="en-US" altLang="en-US" sz="2200" dirty="0"/>
              <a:t>)</a:t>
            </a:r>
            <a:r>
              <a:rPr lang="en-US" altLang="en-US" sz="2200" dirty="0">
                <a:solidFill>
                  <a:srgbClr val="C00000"/>
                </a:solidFill>
              </a:rPr>
              <a:t>: </a:t>
            </a:r>
          </a:p>
          <a:p>
            <a:pPr lvl="1"/>
            <a:r>
              <a:rPr lang="en-US" altLang="en-US" sz="2200" dirty="0"/>
              <a:t>One module prepares a message by initializing the fields of a data structure and sending the message to another module. This form of module interaction is common in </a:t>
            </a:r>
            <a:r>
              <a:rPr lang="en-US" altLang="en-US" sz="2200" dirty="0">
                <a:solidFill>
                  <a:srgbClr val="0070C0"/>
                </a:solidFill>
              </a:rPr>
              <a:t>client-server based systems and web-based systems</a:t>
            </a:r>
            <a:r>
              <a:rPr lang="en-US" altLang="en-US" sz="2200" dirty="0"/>
              <a:t>.</a:t>
            </a:r>
          </a:p>
        </p:txBody>
      </p:sp>
      <p:sp>
        <p:nvSpPr>
          <p:cNvPr id="6" name="Content Placeholder 2">
            <a:extLst>
              <a:ext uri="{FF2B5EF4-FFF2-40B4-BE49-F238E27FC236}">
                <a16:creationId xmlns:a16="http://schemas.microsoft.com/office/drawing/2014/main" id="{A04E09D6-B59A-482D-B512-23E6862F9700}"/>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9CF917D3-C75F-479A-AB3D-F5629B425CB3}"/>
              </a:ext>
            </a:extLst>
          </p:cNvPr>
          <p:cNvSpPr txBox="1">
            <a:spLocks/>
          </p:cNvSpPr>
          <p:nvPr/>
        </p:nvSpPr>
        <p:spPr>
          <a:xfrm rot="5400000">
            <a:off x="11122410" y="148294"/>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 - </a:t>
            </a:r>
            <a:fld id="{D57F1E4F-1CFF-5643-939E-217C01CDF565}" type="slidenum">
              <a:rPr lang="en-US" sz="1400" b="1" smtClean="0"/>
              <a:pPr/>
              <a:t>4</a:t>
            </a:fld>
            <a:r>
              <a:rPr lang="en-US" sz="1400" b="1" dirty="0"/>
              <a:t> </a:t>
            </a:r>
          </a:p>
        </p:txBody>
      </p:sp>
    </p:spTree>
    <p:extLst>
      <p:ext uri="{BB962C8B-B14F-4D97-AF65-F5344CB8AC3E}">
        <p14:creationId xmlns:p14="http://schemas.microsoft.com/office/powerpoint/2010/main" val="342442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2168" y="524695"/>
            <a:ext cx="11029950" cy="537190"/>
          </a:xfrm>
        </p:spPr>
        <p:txBody>
          <a:bodyPr/>
          <a:lstStyle/>
          <a:p>
            <a:pPr algn="ctr"/>
            <a:r>
              <a:rPr lang="en-US" altLang="en-US" dirty="0">
                <a:solidFill>
                  <a:srgbClr val="0070C0"/>
                </a:solidFill>
              </a:rPr>
              <a:t>Modularity of SIT</a:t>
            </a:r>
            <a:endParaRPr lang="en-GB" dirty="0">
              <a:solidFill>
                <a:srgbClr val="0070C0"/>
              </a:solidFill>
            </a:endParaRPr>
          </a:p>
        </p:txBody>
      </p:sp>
      <p:sp>
        <p:nvSpPr>
          <p:cNvPr id="5" name="Content Placeholder 2"/>
          <p:cNvSpPr txBox="1">
            <a:spLocks/>
          </p:cNvSpPr>
          <p:nvPr/>
        </p:nvSpPr>
        <p:spPr>
          <a:xfrm>
            <a:off x="651880" y="1157635"/>
            <a:ext cx="10972799" cy="512517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sz="2200" dirty="0">
                <a:solidFill>
                  <a:srgbClr val="0070C0"/>
                </a:solidFill>
              </a:rPr>
              <a:t>Integration testing </a:t>
            </a:r>
            <a:r>
              <a:rPr lang="en-US" sz="2200" dirty="0"/>
              <a:t>includes both </a:t>
            </a:r>
            <a:r>
              <a:rPr lang="en-US" sz="2200" dirty="0">
                <a:solidFill>
                  <a:srgbClr val="7030A0"/>
                </a:solidFill>
              </a:rPr>
              <a:t>white-box </a:t>
            </a:r>
            <a:r>
              <a:rPr lang="en-US" sz="2200" dirty="0"/>
              <a:t>and </a:t>
            </a:r>
            <a:r>
              <a:rPr lang="en-US" sz="2200" dirty="0">
                <a:solidFill>
                  <a:srgbClr val="7030A0"/>
                </a:solidFill>
              </a:rPr>
              <a:t>black-box </a:t>
            </a:r>
            <a:r>
              <a:rPr lang="en-US" sz="2200" dirty="0"/>
              <a:t>testing approaches.</a:t>
            </a:r>
          </a:p>
          <a:p>
            <a:pPr>
              <a:buFont typeface="Wingdings" pitchFamily="2" charset="2"/>
              <a:buChar char="q"/>
            </a:pPr>
            <a:r>
              <a:rPr lang="en-US" sz="2200" dirty="0"/>
              <a:t>Various levels of granularities in SIT are :</a:t>
            </a:r>
          </a:p>
          <a:p>
            <a:pPr lvl="1">
              <a:buFont typeface="Wingdings" pitchFamily="2" charset="2"/>
              <a:buChar char="v"/>
            </a:pPr>
            <a:r>
              <a:rPr lang="en-US" sz="2200" dirty="0">
                <a:solidFill>
                  <a:srgbClr val="C00000"/>
                </a:solidFill>
              </a:rPr>
              <a:t>Intra-system testing</a:t>
            </a:r>
          </a:p>
          <a:p>
            <a:pPr lvl="2"/>
            <a:r>
              <a:rPr lang="en-US" sz="2200" dirty="0"/>
              <a:t>constitutes </a:t>
            </a:r>
            <a:r>
              <a:rPr lang="en-US" sz="2200" dirty="0">
                <a:solidFill>
                  <a:srgbClr val="0070C0"/>
                </a:solidFill>
              </a:rPr>
              <a:t>low-level integration testing </a:t>
            </a:r>
            <a:r>
              <a:rPr lang="en-US" sz="2200" dirty="0"/>
              <a:t>with the objective of combining the modules together to build a </a:t>
            </a:r>
            <a:r>
              <a:rPr lang="en-US" sz="2200" dirty="0">
                <a:solidFill>
                  <a:srgbClr val="7030A0"/>
                </a:solidFill>
              </a:rPr>
              <a:t>cohesive</a:t>
            </a:r>
            <a:r>
              <a:rPr lang="en-US" sz="2200" dirty="0"/>
              <a:t> </a:t>
            </a:r>
            <a:r>
              <a:rPr lang="en-US" sz="2200" dirty="0">
                <a:solidFill>
                  <a:srgbClr val="7030A0"/>
                </a:solidFill>
              </a:rPr>
              <a:t>system</a:t>
            </a:r>
          </a:p>
          <a:p>
            <a:pPr lvl="1">
              <a:buFont typeface="Wingdings" pitchFamily="2" charset="2"/>
              <a:buChar char="v"/>
            </a:pPr>
            <a:r>
              <a:rPr lang="en-US" sz="2200" dirty="0">
                <a:solidFill>
                  <a:srgbClr val="C00000"/>
                </a:solidFill>
              </a:rPr>
              <a:t>Inter-system testing</a:t>
            </a:r>
          </a:p>
          <a:p>
            <a:pPr lvl="2"/>
            <a:r>
              <a:rPr lang="en-US" sz="2200" dirty="0"/>
              <a:t>a </a:t>
            </a:r>
            <a:r>
              <a:rPr lang="en-US" sz="2200" dirty="0">
                <a:solidFill>
                  <a:srgbClr val="0070C0"/>
                </a:solidFill>
              </a:rPr>
              <a:t>high-level testing </a:t>
            </a:r>
            <a:r>
              <a:rPr lang="en-US" sz="2200" dirty="0"/>
              <a:t>phase which requires </a:t>
            </a:r>
            <a:r>
              <a:rPr lang="en-US" sz="2200" dirty="0">
                <a:solidFill>
                  <a:srgbClr val="7030A0"/>
                </a:solidFill>
              </a:rPr>
              <a:t>interfacing independently tested systems</a:t>
            </a:r>
          </a:p>
          <a:p>
            <a:pPr lvl="1">
              <a:buFont typeface="Wingdings" pitchFamily="2" charset="2"/>
              <a:buChar char="v"/>
            </a:pPr>
            <a:r>
              <a:rPr lang="en-US" sz="2200" dirty="0">
                <a:solidFill>
                  <a:srgbClr val="C00000"/>
                </a:solidFill>
              </a:rPr>
              <a:t>Pair-wise testing</a:t>
            </a:r>
          </a:p>
          <a:p>
            <a:pPr lvl="2"/>
            <a:r>
              <a:rPr lang="en-US" sz="2200" dirty="0"/>
              <a:t>only </a:t>
            </a:r>
            <a:r>
              <a:rPr lang="en-US" sz="2200" dirty="0">
                <a:solidFill>
                  <a:srgbClr val="0070C0"/>
                </a:solidFill>
              </a:rPr>
              <a:t>two interconnected systems </a:t>
            </a:r>
            <a:r>
              <a:rPr lang="en-US" sz="2200" dirty="0"/>
              <a:t>in an overall system are tested at a time. </a:t>
            </a:r>
          </a:p>
          <a:p>
            <a:pPr lvl="2"/>
            <a:r>
              <a:rPr lang="en-US" sz="2200" dirty="0"/>
              <a:t>The purpose is to ensure that </a:t>
            </a:r>
            <a:r>
              <a:rPr lang="en-US" sz="2200" dirty="0">
                <a:solidFill>
                  <a:srgbClr val="7030A0"/>
                </a:solidFill>
              </a:rPr>
              <a:t>two systems under consideration can function together</a:t>
            </a:r>
            <a:r>
              <a:rPr lang="en-US" sz="2200" dirty="0"/>
              <a:t>, assuming that the other systems within the overall environment behave as expected</a:t>
            </a:r>
          </a:p>
        </p:txBody>
      </p:sp>
      <p:sp>
        <p:nvSpPr>
          <p:cNvPr id="6" name="Content Placeholder 2">
            <a:extLst>
              <a:ext uri="{FF2B5EF4-FFF2-40B4-BE49-F238E27FC236}">
                <a16:creationId xmlns:a16="http://schemas.microsoft.com/office/drawing/2014/main" id="{67A7898A-FB3F-4952-BB68-47F12C87618A}"/>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1F9EB635-31A3-4D66-B6FE-B80258D9910A}"/>
              </a:ext>
            </a:extLst>
          </p:cNvPr>
          <p:cNvSpPr txBox="1">
            <a:spLocks/>
          </p:cNvSpPr>
          <p:nvPr/>
        </p:nvSpPr>
        <p:spPr>
          <a:xfrm rot="5400000">
            <a:off x="11122410" y="148294"/>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 - </a:t>
            </a:r>
            <a:fld id="{D57F1E4F-1CFF-5643-939E-217C01CDF565}" type="slidenum">
              <a:rPr lang="en-US" sz="1400" b="1" smtClean="0"/>
              <a:pPr/>
              <a:t>5</a:t>
            </a:fld>
            <a:r>
              <a:rPr lang="en-US" sz="1400" b="1" dirty="0"/>
              <a:t> </a:t>
            </a:r>
          </a:p>
        </p:txBody>
      </p:sp>
    </p:spTree>
    <p:extLst>
      <p:ext uri="{BB962C8B-B14F-4D97-AF65-F5344CB8AC3E}">
        <p14:creationId xmlns:p14="http://schemas.microsoft.com/office/powerpoint/2010/main" val="33738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5690" y="568940"/>
            <a:ext cx="11029950" cy="610931"/>
          </a:xfrm>
        </p:spPr>
        <p:txBody>
          <a:bodyPr/>
          <a:lstStyle/>
          <a:p>
            <a:pPr algn="ctr"/>
            <a:r>
              <a:rPr lang="en-US" altLang="en-US" dirty="0">
                <a:solidFill>
                  <a:srgbClr val="0070C0"/>
                </a:solidFill>
              </a:rPr>
              <a:t>System Integration Techniques: </a:t>
            </a:r>
            <a:r>
              <a:rPr lang="en-US" altLang="en-US" dirty="0">
                <a:solidFill>
                  <a:srgbClr val="C00000"/>
                </a:solidFill>
              </a:rPr>
              <a:t>Incremental Integration</a:t>
            </a:r>
            <a:endParaRPr lang="en-GB" dirty="0">
              <a:solidFill>
                <a:srgbClr val="C00000"/>
              </a:solidFill>
            </a:endParaRPr>
          </a:p>
        </p:txBody>
      </p:sp>
      <p:sp>
        <p:nvSpPr>
          <p:cNvPr id="5" name="Content Placeholder 2"/>
          <p:cNvSpPr txBox="1">
            <a:spLocks/>
          </p:cNvSpPr>
          <p:nvPr/>
        </p:nvSpPr>
        <p:spPr>
          <a:xfrm>
            <a:off x="592886" y="1260873"/>
            <a:ext cx="10972799" cy="506618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0070C0"/>
                </a:solidFill>
              </a:rPr>
              <a:t>Integration testing </a:t>
            </a:r>
            <a:r>
              <a:rPr lang="en-US" altLang="en-US" sz="2200" dirty="0"/>
              <a:t>is conducted in an incremental manner as a series of test cycles</a:t>
            </a:r>
          </a:p>
          <a:p>
            <a:pPr>
              <a:buFont typeface="Wingdings" pitchFamily="2" charset="2"/>
              <a:buChar char="q"/>
            </a:pPr>
            <a:r>
              <a:rPr lang="en-US" altLang="en-US" sz="2200" dirty="0"/>
              <a:t>In each test cycle, </a:t>
            </a:r>
            <a:r>
              <a:rPr lang="en-US" altLang="en-US" sz="2200" dirty="0">
                <a:solidFill>
                  <a:srgbClr val="7030A0"/>
                </a:solidFill>
              </a:rPr>
              <a:t>a few more modules are integrated with an existing and tested to generate a larger build</a:t>
            </a:r>
          </a:p>
          <a:p>
            <a:pPr>
              <a:buFont typeface="Wingdings" pitchFamily="2" charset="2"/>
              <a:buChar char="q"/>
            </a:pPr>
            <a:r>
              <a:rPr lang="en-US" altLang="en-US" sz="2200" dirty="0"/>
              <a:t>Key idea is to </a:t>
            </a:r>
            <a:r>
              <a:rPr lang="en-US" altLang="en-US" sz="2200" dirty="0">
                <a:solidFill>
                  <a:srgbClr val="0070C0"/>
                </a:solidFill>
              </a:rPr>
              <a:t>complete one cycle of testing</a:t>
            </a:r>
            <a:r>
              <a:rPr lang="en-US" altLang="en-US" sz="2200" dirty="0"/>
              <a:t>, </a:t>
            </a:r>
            <a:r>
              <a:rPr lang="en-US" altLang="en-US" sz="2200" dirty="0">
                <a:solidFill>
                  <a:srgbClr val="7030A0"/>
                </a:solidFill>
              </a:rPr>
              <a:t>let the developers fix all the defects found</a:t>
            </a:r>
            <a:r>
              <a:rPr lang="en-US" altLang="en-US" sz="2200" dirty="0"/>
              <a:t>, and </a:t>
            </a:r>
            <a:r>
              <a:rPr lang="en-US" altLang="en-US" sz="2200" dirty="0">
                <a:solidFill>
                  <a:srgbClr val="0070C0"/>
                </a:solidFill>
              </a:rPr>
              <a:t>continue the next cycle of testing</a:t>
            </a:r>
            <a:r>
              <a:rPr lang="en-US" altLang="en-US" sz="2200" dirty="0"/>
              <a:t>.</a:t>
            </a:r>
          </a:p>
          <a:p>
            <a:pPr>
              <a:buFont typeface="Wingdings" pitchFamily="2" charset="2"/>
              <a:buChar char="q"/>
            </a:pPr>
            <a:r>
              <a:rPr lang="en-US" altLang="en-US" sz="2200" dirty="0">
                <a:solidFill>
                  <a:srgbClr val="C00000"/>
                </a:solidFill>
              </a:rPr>
              <a:t>Advantages:</a:t>
            </a:r>
          </a:p>
          <a:p>
            <a:pPr lvl="1"/>
            <a:r>
              <a:rPr lang="en-US" altLang="en-US" sz="2200" dirty="0"/>
              <a:t>The incremental approach has the advantage that the </a:t>
            </a:r>
            <a:r>
              <a:rPr lang="en-US" altLang="en-US" sz="2200" dirty="0">
                <a:solidFill>
                  <a:srgbClr val="0070C0"/>
                </a:solidFill>
              </a:rPr>
              <a:t>defects are found early in a smaller assembly </a:t>
            </a:r>
            <a:r>
              <a:rPr lang="en-US" altLang="en-US" sz="2200" dirty="0"/>
              <a:t>when it is </a:t>
            </a:r>
            <a:r>
              <a:rPr lang="en-US" altLang="en-US" sz="2200" dirty="0">
                <a:solidFill>
                  <a:srgbClr val="7030A0"/>
                </a:solidFill>
              </a:rPr>
              <a:t>relatively easy to detect the cause</a:t>
            </a:r>
            <a:r>
              <a:rPr lang="en-US" altLang="en-US" sz="2200" dirty="0"/>
              <a:t>.</a:t>
            </a:r>
          </a:p>
          <a:p>
            <a:pPr>
              <a:buFont typeface="Wingdings" pitchFamily="2" charset="2"/>
              <a:buChar char="q"/>
            </a:pPr>
            <a:r>
              <a:rPr lang="en-US" altLang="en-US" sz="2200" dirty="0">
                <a:solidFill>
                  <a:srgbClr val="C00000"/>
                </a:solidFill>
              </a:rPr>
              <a:t>Disadvantages:</a:t>
            </a:r>
          </a:p>
          <a:p>
            <a:pPr lvl="1"/>
            <a:r>
              <a:rPr lang="en-US" altLang="en-US" sz="2200" dirty="0"/>
              <a:t>A disadvantage is that it can be </a:t>
            </a:r>
            <a:r>
              <a:rPr lang="en-US" altLang="en-US" sz="2200" dirty="0">
                <a:solidFill>
                  <a:srgbClr val="0070C0"/>
                </a:solidFill>
              </a:rPr>
              <a:t>time-consuming</a:t>
            </a:r>
            <a:r>
              <a:rPr lang="en-US" altLang="en-US" sz="2200" dirty="0"/>
              <a:t> since </a:t>
            </a:r>
            <a:r>
              <a:rPr lang="en-US" altLang="en-US" sz="2200" dirty="0">
                <a:solidFill>
                  <a:srgbClr val="7030A0"/>
                </a:solidFill>
              </a:rPr>
              <a:t>stubs and drivers have to be developed and used in the test. </a:t>
            </a:r>
            <a:endParaRPr lang="en-US" sz="2200" dirty="0">
              <a:solidFill>
                <a:srgbClr val="7030A0"/>
              </a:solidFill>
            </a:endParaRPr>
          </a:p>
        </p:txBody>
      </p:sp>
      <p:sp>
        <p:nvSpPr>
          <p:cNvPr id="6" name="Content Placeholder 2">
            <a:extLst>
              <a:ext uri="{FF2B5EF4-FFF2-40B4-BE49-F238E27FC236}">
                <a16:creationId xmlns:a16="http://schemas.microsoft.com/office/drawing/2014/main" id="{7B77F77C-7764-4C3F-B0D3-8EBC6F727D65}"/>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5709EE15-8A78-4C15-B675-89CF3976F673}"/>
              </a:ext>
            </a:extLst>
          </p:cNvPr>
          <p:cNvSpPr txBox="1">
            <a:spLocks/>
          </p:cNvSpPr>
          <p:nvPr/>
        </p:nvSpPr>
        <p:spPr>
          <a:xfrm rot="5400000">
            <a:off x="11122410" y="148294"/>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 - </a:t>
            </a:r>
            <a:fld id="{D57F1E4F-1CFF-5643-939E-217C01CDF565}" type="slidenum">
              <a:rPr lang="en-US" sz="1400" b="1" smtClean="0"/>
              <a:pPr/>
              <a:t>6</a:t>
            </a:fld>
            <a:r>
              <a:rPr lang="en-US" sz="1400" b="1" dirty="0"/>
              <a:t> </a:t>
            </a:r>
          </a:p>
        </p:txBody>
      </p:sp>
    </p:spTree>
    <p:extLst>
      <p:ext uri="{BB962C8B-B14F-4D97-AF65-F5344CB8AC3E}">
        <p14:creationId xmlns:p14="http://schemas.microsoft.com/office/powerpoint/2010/main" val="369839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dirty="0">
                <a:solidFill>
                  <a:srgbClr val="0070C0"/>
                </a:solidFill>
              </a:rPr>
              <a:t>System Integration Techniques: </a:t>
            </a:r>
            <a:r>
              <a:rPr lang="en-US" altLang="en-US" dirty="0">
                <a:solidFill>
                  <a:srgbClr val="FF0000"/>
                </a:solidFill>
              </a:rPr>
              <a:t>Top-down integration</a:t>
            </a:r>
            <a:endParaRPr lang="en-GB" dirty="0">
              <a:solidFill>
                <a:srgbClr val="FF0000"/>
              </a:solidFill>
            </a:endParaRPr>
          </a:p>
        </p:txBody>
      </p:sp>
      <p:sp>
        <p:nvSpPr>
          <p:cNvPr id="5" name="Content Placeholder 2"/>
          <p:cNvSpPr txBox="1">
            <a:spLocks/>
          </p:cNvSpPr>
          <p:nvPr/>
        </p:nvSpPr>
        <p:spPr>
          <a:xfrm>
            <a:off x="445403" y="2982098"/>
            <a:ext cx="11323811" cy="335970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dirty="0"/>
              <a:t>Module A has been decomposed into modules B, C, and D</a:t>
            </a:r>
          </a:p>
          <a:p>
            <a:r>
              <a:rPr lang="en-US" sz="2200" dirty="0"/>
              <a:t>Modules B, D, E, F, G are terminal modules (fig.2)</a:t>
            </a:r>
          </a:p>
          <a:p>
            <a:r>
              <a:rPr lang="en-US" sz="2200" dirty="0"/>
              <a:t>First integrate modules A and B using stubs C and D (represented by grey boxes)</a:t>
            </a:r>
          </a:p>
          <a:p>
            <a:r>
              <a:rPr lang="en-US" sz="2200" dirty="0"/>
              <a:t>Next stub D has been replaced with its actual instance D</a:t>
            </a:r>
          </a:p>
          <a:p>
            <a:r>
              <a:rPr lang="en-US" sz="2200" dirty="0"/>
              <a:t> Two kinds of tests are performed:</a:t>
            </a:r>
          </a:p>
          <a:p>
            <a:pPr lvl="1">
              <a:buFont typeface="Courier New" panose="02070309020205020404" pitchFamily="49" charset="0"/>
              <a:buChar char="o"/>
            </a:pPr>
            <a:r>
              <a:rPr lang="en-US" sz="2200" dirty="0"/>
              <a:t>Test the interface between A and D</a:t>
            </a:r>
          </a:p>
          <a:p>
            <a:pPr lvl="1">
              <a:buFont typeface="Courier New" panose="02070309020205020404" pitchFamily="49" charset="0"/>
              <a:buChar char="o"/>
            </a:pPr>
            <a:r>
              <a:rPr lang="en-US" sz="2200" dirty="0"/>
              <a:t>Regression tests to look for interface defects between A and B in the presence of module D</a:t>
            </a:r>
          </a:p>
        </p:txBody>
      </p:sp>
      <p:pic>
        <p:nvPicPr>
          <p:cNvPr id="6" name="Picture 9" descr="topdownab">
            <a:extLst>
              <a:ext uri="{FF2B5EF4-FFF2-40B4-BE49-F238E27FC236}">
                <a16:creationId xmlns:a16="http://schemas.microsoft.com/office/drawing/2014/main" id="{E2C5FC32-0320-4A35-84D0-C90884FFA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31917" y="1397474"/>
            <a:ext cx="3560763" cy="1150938"/>
          </a:xfrm>
          <a:prstGeom prst="rect">
            <a:avLst/>
          </a:prstGeom>
        </p:spPr>
      </p:pic>
      <p:pic>
        <p:nvPicPr>
          <p:cNvPr id="7" name="Picture 6" descr="topdown">
            <a:extLst>
              <a:ext uri="{FF2B5EF4-FFF2-40B4-BE49-F238E27FC236}">
                <a16:creationId xmlns:a16="http://schemas.microsoft.com/office/drawing/2014/main" id="{9F35418E-1A34-43EE-96C3-E675B3FDA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889452" y="1453818"/>
            <a:ext cx="4003132" cy="1935970"/>
          </a:xfrm>
          <a:prstGeom prst="rect">
            <a:avLst/>
          </a:prstGeom>
        </p:spPr>
      </p:pic>
      <p:sp>
        <p:nvSpPr>
          <p:cNvPr id="8" name="Content Placeholder 2">
            <a:extLst>
              <a:ext uri="{FF2B5EF4-FFF2-40B4-BE49-F238E27FC236}">
                <a16:creationId xmlns:a16="http://schemas.microsoft.com/office/drawing/2014/main" id="{9D04AD91-E3B5-451A-89B2-73B1E45A8ABA}"/>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8AA15B19-7D33-40CF-AEFA-3C8679AA3D14}"/>
              </a:ext>
            </a:extLst>
          </p:cNvPr>
          <p:cNvSpPr txBox="1">
            <a:spLocks/>
          </p:cNvSpPr>
          <p:nvPr/>
        </p:nvSpPr>
        <p:spPr>
          <a:xfrm rot="5400000">
            <a:off x="11122410" y="148294"/>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 - </a:t>
            </a:r>
            <a:fld id="{D57F1E4F-1CFF-5643-939E-217C01CDF565}" type="slidenum">
              <a:rPr lang="en-US" sz="1400" b="1" smtClean="0"/>
              <a:pPr/>
              <a:t>7</a:t>
            </a:fld>
            <a:r>
              <a:rPr lang="en-US" sz="1400" b="1" dirty="0"/>
              <a:t> </a:t>
            </a:r>
          </a:p>
        </p:txBody>
      </p:sp>
      <p:sp>
        <p:nvSpPr>
          <p:cNvPr id="10" name="Slide Number Placeholder 3">
            <a:extLst>
              <a:ext uri="{FF2B5EF4-FFF2-40B4-BE49-F238E27FC236}">
                <a16:creationId xmlns:a16="http://schemas.microsoft.com/office/drawing/2014/main" id="{6325F746-5DCB-475B-8DAE-286FB363682B}"/>
              </a:ext>
            </a:extLst>
          </p:cNvPr>
          <p:cNvSpPr txBox="1">
            <a:spLocks/>
          </p:cNvSpPr>
          <p:nvPr/>
        </p:nvSpPr>
        <p:spPr>
          <a:xfrm rot="5400000">
            <a:off x="10773365" y="3191378"/>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t>Fig.2 </a:t>
            </a:r>
          </a:p>
        </p:txBody>
      </p:sp>
      <p:sp>
        <p:nvSpPr>
          <p:cNvPr id="11" name="Slide Number Placeholder 3">
            <a:extLst>
              <a:ext uri="{FF2B5EF4-FFF2-40B4-BE49-F238E27FC236}">
                <a16:creationId xmlns:a16="http://schemas.microsoft.com/office/drawing/2014/main" id="{8685B9D6-8950-472B-8BA5-5CFF6DD5D94C}"/>
              </a:ext>
            </a:extLst>
          </p:cNvPr>
          <p:cNvSpPr txBox="1">
            <a:spLocks/>
          </p:cNvSpPr>
          <p:nvPr/>
        </p:nvSpPr>
        <p:spPr>
          <a:xfrm rot="5400000">
            <a:off x="5232888" y="1898436"/>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t>Fig.1 </a:t>
            </a:r>
          </a:p>
        </p:txBody>
      </p:sp>
    </p:spTree>
    <p:extLst>
      <p:ext uri="{BB962C8B-B14F-4D97-AF65-F5344CB8AC3E}">
        <p14:creationId xmlns:p14="http://schemas.microsoft.com/office/powerpoint/2010/main" val="208084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613186"/>
            <a:ext cx="11029950" cy="566686"/>
          </a:xfrm>
        </p:spPr>
        <p:txBody>
          <a:bodyPr/>
          <a:lstStyle/>
          <a:p>
            <a:pPr algn="ctr"/>
            <a:r>
              <a:rPr lang="en-US" altLang="en-US" dirty="0">
                <a:solidFill>
                  <a:srgbClr val="0070C0"/>
                </a:solidFill>
              </a:rPr>
              <a:t>System Integration Techniques: </a:t>
            </a:r>
            <a:r>
              <a:rPr lang="en-US" altLang="en-US" dirty="0">
                <a:solidFill>
                  <a:srgbClr val="FF0000"/>
                </a:solidFill>
              </a:rPr>
              <a:t>Top-down integration</a:t>
            </a:r>
            <a:endParaRPr lang="en-GB" dirty="0">
              <a:solidFill>
                <a:srgbClr val="FF0000"/>
              </a:solidFill>
            </a:endParaRPr>
          </a:p>
        </p:txBody>
      </p:sp>
      <p:sp>
        <p:nvSpPr>
          <p:cNvPr id="5" name="Content Placeholder 2"/>
          <p:cNvSpPr txBox="1">
            <a:spLocks/>
          </p:cNvSpPr>
          <p:nvPr/>
        </p:nvSpPr>
        <p:spPr>
          <a:xfrm>
            <a:off x="533893" y="4174026"/>
            <a:ext cx="10972799" cy="199805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Stub C has been replaced with the actual module C, and new stubs E, F, and G</a:t>
            </a:r>
          </a:p>
          <a:p>
            <a:r>
              <a:rPr lang="en-US" altLang="en-US" sz="2200" dirty="0"/>
              <a:t>Perform tests as follows: </a:t>
            </a:r>
          </a:p>
          <a:p>
            <a:pPr lvl="1">
              <a:buFont typeface="Courier New" panose="02070309020205020404" pitchFamily="49" charset="0"/>
              <a:buChar char="o"/>
            </a:pPr>
            <a:r>
              <a:rPr lang="en-US" altLang="en-US" sz="2200" dirty="0"/>
              <a:t>first, test the interface between A and C; </a:t>
            </a:r>
          </a:p>
          <a:p>
            <a:pPr lvl="1">
              <a:buFont typeface="Courier New" panose="02070309020205020404" pitchFamily="49" charset="0"/>
              <a:buChar char="o"/>
            </a:pPr>
            <a:r>
              <a:rPr lang="en-US" altLang="en-US" sz="2200" dirty="0"/>
              <a:t>second, test the combined modules A, B, and D in the presence of C</a:t>
            </a:r>
            <a:endParaRPr lang="en-US" sz="2200" dirty="0"/>
          </a:p>
        </p:txBody>
      </p:sp>
      <p:pic>
        <p:nvPicPr>
          <p:cNvPr id="8" name="Picture 16" descr="topdownabcd">
            <a:extLst>
              <a:ext uri="{FF2B5EF4-FFF2-40B4-BE49-F238E27FC236}">
                <a16:creationId xmlns:a16="http://schemas.microsoft.com/office/drawing/2014/main" id="{EB02914F-E215-48D0-90FD-BE6BD1EEB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3894" y="1353711"/>
            <a:ext cx="3268616" cy="1742046"/>
          </a:xfrm>
          <a:prstGeom prst="rect">
            <a:avLst/>
          </a:prstGeom>
        </p:spPr>
      </p:pic>
      <p:pic>
        <p:nvPicPr>
          <p:cNvPr id="9" name="Picture 23" descr="topdownabcde">
            <a:extLst>
              <a:ext uri="{FF2B5EF4-FFF2-40B4-BE49-F238E27FC236}">
                <a16:creationId xmlns:a16="http://schemas.microsoft.com/office/drawing/2014/main" id="{75012C45-E3A2-47CF-BD17-32B09D755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18791" y="1393855"/>
            <a:ext cx="3706048" cy="1651360"/>
          </a:xfrm>
          <a:prstGeom prst="rect">
            <a:avLst/>
          </a:prstGeom>
        </p:spPr>
      </p:pic>
      <p:pic>
        <p:nvPicPr>
          <p:cNvPr id="10" name="Picture 24" descr="topdownabcdef">
            <a:extLst>
              <a:ext uri="{FF2B5EF4-FFF2-40B4-BE49-F238E27FC236}">
                <a16:creationId xmlns:a16="http://schemas.microsoft.com/office/drawing/2014/main" id="{BF7EE45F-A332-436E-9A01-6232501F5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8037881" y="1393855"/>
            <a:ext cx="3846283" cy="1651359"/>
          </a:xfrm>
          <a:prstGeom prst="rect">
            <a:avLst/>
          </a:prstGeom>
        </p:spPr>
      </p:pic>
      <p:sp>
        <p:nvSpPr>
          <p:cNvPr id="11" name="Text Box 28">
            <a:extLst>
              <a:ext uri="{FF2B5EF4-FFF2-40B4-BE49-F238E27FC236}">
                <a16:creationId xmlns:a16="http://schemas.microsoft.com/office/drawing/2014/main" id="{ABDBE699-D348-4648-B241-57C0A4F01372}"/>
              </a:ext>
            </a:extLst>
          </p:cNvPr>
          <p:cNvSpPr txBox="1">
            <a:spLocks noChangeArrowheads="1"/>
          </p:cNvSpPr>
          <p:nvPr/>
        </p:nvSpPr>
        <p:spPr bwMode="auto">
          <a:xfrm>
            <a:off x="929148" y="3266050"/>
            <a:ext cx="27726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dirty="0">
                <a:solidFill>
                  <a:srgbClr val="000000"/>
                </a:solidFill>
                <a:latin typeface="Calibri" panose="020F0502020204030204" pitchFamily="34" charset="0"/>
              </a:rPr>
              <a:t>Fig1: Top-down integration of modules A, B, D and C</a:t>
            </a:r>
          </a:p>
        </p:txBody>
      </p:sp>
      <p:sp>
        <p:nvSpPr>
          <p:cNvPr id="12" name="Text Box 29">
            <a:extLst>
              <a:ext uri="{FF2B5EF4-FFF2-40B4-BE49-F238E27FC236}">
                <a16:creationId xmlns:a16="http://schemas.microsoft.com/office/drawing/2014/main" id="{E739A807-FFB1-4DB0-9095-F5F4B00CFB47}"/>
              </a:ext>
            </a:extLst>
          </p:cNvPr>
          <p:cNvSpPr txBox="1">
            <a:spLocks noChangeArrowheads="1"/>
          </p:cNvSpPr>
          <p:nvPr/>
        </p:nvSpPr>
        <p:spPr bwMode="auto">
          <a:xfrm>
            <a:off x="4558751" y="3219758"/>
            <a:ext cx="27417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latin typeface="Calibri" panose="020F0502020204030204" pitchFamily="34" charset="0"/>
              </a:rPr>
              <a:t>Fig2: Top-down integration of modules A, B, C, D and E</a:t>
            </a:r>
          </a:p>
        </p:txBody>
      </p:sp>
      <p:sp>
        <p:nvSpPr>
          <p:cNvPr id="13" name="Text Box 30">
            <a:extLst>
              <a:ext uri="{FF2B5EF4-FFF2-40B4-BE49-F238E27FC236}">
                <a16:creationId xmlns:a16="http://schemas.microsoft.com/office/drawing/2014/main" id="{C1F647E8-1292-448B-9D51-C2226DD96776}"/>
              </a:ext>
            </a:extLst>
          </p:cNvPr>
          <p:cNvSpPr txBox="1">
            <a:spLocks noChangeArrowheads="1"/>
          </p:cNvSpPr>
          <p:nvPr/>
        </p:nvSpPr>
        <p:spPr bwMode="auto">
          <a:xfrm>
            <a:off x="8463925" y="3188321"/>
            <a:ext cx="3039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latin typeface="Calibri" panose="020F0502020204030204" pitchFamily="34" charset="0"/>
              </a:rPr>
              <a:t>Fig3: Top-down integration of modules A, B, C, D, E and F</a:t>
            </a:r>
          </a:p>
        </p:txBody>
      </p:sp>
      <p:sp>
        <p:nvSpPr>
          <p:cNvPr id="14" name="Content Placeholder 2">
            <a:extLst>
              <a:ext uri="{FF2B5EF4-FFF2-40B4-BE49-F238E27FC236}">
                <a16:creationId xmlns:a16="http://schemas.microsoft.com/office/drawing/2014/main" id="{474AAE4B-FCDB-4BDD-95C0-77071E70E4A3}"/>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6" name="Slide Number Placeholder 3">
            <a:extLst>
              <a:ext uri="{FF2B5EF4-FFF2-40B4-BE49-F238E27FC236}">
                <a16:creationId xmlns:a16="http://schemas.microsoft.com/office/drawing/2014/main" id="{0EF7E78C-35D5-47CC-A50D-44541D09D643}"/>
              </a:ext>
            </a:extLst>
          </p:cNvPr>
          <p:cNvSpPr txBox="1">
            <a:spLocks/>
          </p:cNvSpPr>
          <p:nvPr/>
        </p:nvSpPr>
        <p:spPr>
          <a:xfrm rot="5400000">
            <a:off x="11122410" y="148294"/>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 - </a:t>
            </a:r>
            <a:fld id="{D57F1E4F-1CFF-5643-939E-217C01CDF565}" type="slidenum">
              <a:rPr lang="en-US" sz="1400" b="1" smtClean="0"/>
              <a:pPr/>
              <a:t>8</a:t>
            </a:fld>
            <a:r>
              <a:rPr lang="en-US" sz="1400" b="1" dirty="0"/>
              <a:t> </a:t>
            </a:r>
          </a:p>
        </p:txBody>
      </p:sp>
    </p:spTree>
    <p:extLst>
      <p:ext uri="{BB962C8B-B14F-4D97-AF65-F5344CB8AC3E}">
        <p14:creationId xmlns:p14="http://schemas.microsoft.com/office/powerpoint/2010/main" val="2557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24696"/>
            <a:ext cx="11029950" cy="551938"/>
          </a:xfrm>
        </p:spPr>
        <p:txBody>
          <a:bodyPr/>
          <a:lstStyle/>
          <a:p>
            <a:r>
              <a:rPr lang="en-US" altLang="en-US" dirty="0">
                <a:solidFill>
                  <a:srgbClr val="0070C0"/>
                </a:solidFill>
              </a:rPr>
              <a:t>System Integration Techniques: </a:t>
            </a:r>
            <a:r>
              <a:rPr lang="en-US" altLang="en-US" dirty="0">
                <a:solidFill>
                  <a:srgbClr val="FF0000"/>
                </a:solidFill>
              </a:rPr>
              <a:t>Top-down integration</a:t>
            </a:r>
            <a:endParaRPr lang="en-GB" dirty="0">
              <a:solidFill>
                <a:srgbClr val="FF0000"/>
              </a:solidFill>
            </a:endParaRPr>
          </a:p>
        </p:txBody>
      </p:sp>
      <p:sp>
        <p:nvSpPr>
          <p:cNvPr id="5" name="Content Placeholder 2"/>
          <p:cNvSpPr txBox="1">
            <a:spLocks/>
          </p:cNvSpPr>
          <p:nvPr/>
        </p:nvSpPr>
        <p:spPr>
          <a:xfrm>
            <a:off x="460151" y="1324778"/>
            <a:ext cx="11397552" cy="516451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en-US" sz="2200" dirty="0">
                <a:solidFill>
                  <a:srgbClr val="FF0000"/>
                </a:solidFill>
              </a:rPr>
              <a:t>Advantages</a:t>
            </a:r>
          </a:p>
          <a:p>
            <a:pPr lvl="1"/>
            <a:r>
              <a:rPr lang="en-US" altLang="en-US" sz="2200" dirty="0"/>
              <a:t>SIT engineers </a:t>
            </a:r>
            <a:r>
              <a:rPr lang="en-US" altLang="en-US" sz="2200" dirty="0">
                <a:solidFill>
                  <a:srgbClr val="0070C0"/>
                </a:solidFill>
              </a:rPr>
              <a:t>continually observe system-level functions </a:t>
            </a:r>
            <a:r>
              <a:rPr lang="en-US" altLang="en-US" sz="2200" dirty="0">
                <a:solidFill>
                  <a:srgbClr val="7030A0"/>
                </a:solidFill>
              </a:rPr>
              <a:t>as the integration process continues</a:t>
            </a:r>
          </a:p>
          <a:p>
            <a:pPr lvl="1"/>
            <a:r>
              <a:rPr lang="en-US" altLang="en-US" sz="2200" dirty="0">
                <a:solidFill>
                  <a:srgbClr val="0070C0"/>
                </a:solidFill>
              </a:rPr>
              <a:t>Isolation of interface errors becomes easier </a:t>
            </a:r>
            <a:r>
              <a:rPr lang="en-US" altLang="en-US" sz="2200" dirty="0"/>
              <a:t>because of the incremental nature of the top-down integration </a:t>
            </a:r>
          </a:p>
          <a:p>
            <a:pPr lvl="1"/>
            <a:r>
              <a:rPr lang="en-US" altLang="en-US" sz="2200" dirty="0">
                <a:solidFill>
                  <a:srgbClr val="0070C0"/>
                </a:solidFill>
              </a:rPr>
              <a:t>Test cases designed to test the integration of a module M </a:t>
            </a:r>
            <a:r>
              <a:rPr lang="en-US" altLang="en-US" sz="2200" dirty="0"/>
              <a:t>are </a:t>
            </a:r>
            <a:r>
              <a:rPr lang="en-US" altLang="en-US" sz="2200" dirty="0">
                <a:solidFill>
                  <a:srgbClr val="7030A0"/>
                </a:solidFill>
              </a:rPr>
              <a:t>reused during the regression tests </a:t>
            </a:r>
            <a:r>
              <a:rPr lang="en-US" altLang="en-US" sz="2200" dirty="0"/>
              <a:t>performed after </a:t>
            </a:r>
            <a:r>
              <a:rPr lang="en-US" altLang="en-US" sz="2200" dirty="0">
                <a:solidFill>
                  <a:srgbClr val="0070C0"/>
                </a:solidFill>
              </a:rPr>
              <a:t>integrating other modules</a:t>
            </a:r>
          </a:p>
          <a:p>
            <a:pPr marL="0" indent="0">
              <a:buNone/>
            </a:pPr>
            <a:r>
              <a:rPr lang="en-US" altLang="en-US" sz="2200" dirty="0">
                <a:solidFill>
                  <a:srgbClr val="FF0000"/>
                </a:solidFill>
              </a:rPr>
              <a:t>Disadvantages</a:t>
            </a:r>
          </a:p>
          <a:p>
            <a:pPr lvl="1"/>
            <a:r>
              <a:rPr lang="en-US" altLang="en-US" sz="2200" dirty="0">
                <a:solidFill>
                  <a:srgbClr val="0070C0"/>
                </a:solidFill>
              </a:rPr>
              <a:t>Basic functionality</a:t>
            </a:r>
            <a:r>
              <a:rPr lang="en-US" altLang="en-US" sz="2200" dirty="0"/>
              <a:t> is </a:t>
            </a:r>
            <a:r>
              <a:rPr lang="en-US" altLang="en-US" sz="2200" dirty="0">
                <a:solidFill>
                  <a:srgbClr val="7030A0"/>
                </a:solidFill>
              </a:rPr>
              <a:t>tested at the end of cycle</a:t>
            </a:r>
          </a:p>
          <a:p>
            <a:pPr lvl="1"/>
            <a:r>
              <a:rPr lang="en-US" altLang="en-US" sz="2200" dirty="0"/>
              <a:t>It may </a:t>
            </a:r>
            <a:r>
              <a:rPr lang="en-US" altLang="en-US" sz="2200" dirty="0">
                <a:solidFill>
                  <a:srgbClr val="0070C0"/>
                </a:solidFill>
              </a:rPr>
              <a:t>not be possible to observe meaningful system functions </a:t>
            </a:r>
            <a:r>
              <a:rPr lang="en-US" altLang="en-US" sz="2200" dirty="0"/>
              <a:t>because of an </a:t>
            </a:r>
            <a:r>
              <a:rPr lang="en-US" altLang="en-US" sz="2200" dirty="0">
                <a:solidFill>
                  <a:srgbClr val="7030A0"/>
                </a:solidFill>
              </a:rPr>
              <a:t>absence of lower level modules</a:t>
            </a:r>
            <a:r>
              <a:rPr lang="en-US" altLang="en-US" sz="2200" dirty="0"/>
              <a:t> and the presence of stubs.</a:t>
            </a:r>
          </a:p>
          <a:p>
            <a:pPr lvl="1"/>
            <a:r>
              <a:rPr lang="en-US" altLang="en-US" sz="2200" dirty="0">
                <a:solidFill>
                  <a:srgbClr val="0070C0"/>
                </a:solidFill>
              </a:rPr>
              <a:t>Test case selection and stub design become increasingly difficult </a:t>
            </a:r>
            <a:r>
              <a:rPr lang="en-US" altLang="en-US" sz="2200" dirty="0"/>
              <a:t>when </a:t>
            </a:r>
            <a:r>
              <a:rPr lang="en-US" altLang="en-US" sz="2200" dirty="0">
                <a:solidFill>
                  <a:srgbClr val="7030A0"/>
                </a:solidFill>
              </a:rPr>
              <a:t>stubs lie far away from the top-level module.</a:t>
            </a:r>
          </a:p>
        </p:txBody>
      </p:sp>
      <p:sp>
        <p:nvSpPr>
          <p:cNvPr id="6" name="Content Placeholder 2">
            <a:extLst>
              <a:ext uri="{FF2B5EF4-FFF2-40B4-BE49-F238E27FC236}">
                <a16:creationId xmlns:a16="http://schemas.microsoft.com/office/drawing/2014/main" id="{ACDC5579-2C59-485F-BDC1-5F7119F2505F}"/>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6A2F758C-6F20-4474-9B82-30C8BEBF886F}"/>
              </a:ext>
            </a:extLst>
          </p:cNvPr>
          <p:cNvSpPr txBox="1">
            <a:spLocks/>
          </p:cNvSpPr>
          <p:nvPr/>
        </p:nvSpPr>
        <p:spPr>
          <a:xfrm rot="5400000">
            <a:off x="11122410" y="148294"/>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 - </a:t>
            </a:r>
            <a:fld id="{D57F1E4F-1CFF-5643-939E-217C01CDF565}" type="slidenum">
              <a:rPr lang="en-US" sz="1400" b="1" smtClean="0"/>
              <a:pPr/>
              <a:t>9</a:t>
            </a:fld>
            <a:r>
              <a:rPr lang="en-US" sz="1400" b="1" dirty="0"/>
              <a:t> </a:t>
            </a:r>
          </a:p>
        </p:txBody>
      </p:sp>
    </p:spTree>
    <p:extLst>
      <p:ext uri="{BB962C8B-B14F-4D97-AF65-F5344CB8AC3E}">
        <p14:creationId xmlns:p14="http://schemas.microsoft.com/office/powerpoint/2010/main" val="1446620347"/>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1997</Words>
  <Application>Microsoft Office PowerPoint</Application>
  <PresentationFormat>Widescreen</PresentationFormat>
  <Paragraphs>189</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Courier New</vt:lpstr>
      <vt:lpstr>Gill Sans MT</vt:lpstr>
      <vt:lpstr>Wingdings</vt:lpstr>
      <vt:lpstr>Wingdings 2</vt:lpstr>
      <vt:lpstr>Dividend</vt:lpstr>
      <vt:lpstr>PowerPoint Presentation</vt:lpstr>
      <vt:lpstr>System integration testing</vt:lpstr>
      <vt:lpstr>System integration testing</vt:lpstr>
      <vt:lpstr>Types of interfaces</vt:lpstr>
      <vt:lpstr>Modularity of SIT</vt:lpstr>
      <vt:lpstr>System Integration Techniques: Incremental Integration</vt:lpstr>
      <vt:lpstr>System Integration Techniques: Top-down integration</vt:lpstr>
      <vt:lpstr>System Integration Techniques: Top-down integration</vt:lpstr>
      <vt:lpstr>System Integration Techniques: Top-down integration</vt:lpstr>
      <vt:lpstr>System Integration Techniques: bottom-up integration</vt:lpstr>
      <vt:lpstr>System Integration Techniques: bottom-up integration</vt:lpstr>
      <vt:lpstr>System Integration Techniques: bottom-up integration</vt:lpstr>
      <vt:lpstr>System Integration Techniques: big bang</vt:lpstr>
      <vt:lpstr>System Integration Techniques: sandwich</vt:lpstr>
      <vt:lpstr>Test plan for System integration</vt:lpstr>
      <vt:lpstr>Test plan for System integration</vt:lpstr>
      <vt:lpstr>Test plan for System integration</vt:lpstr>
      <vt:lpstr>Categories of System Integration Test</vt:lpstr>
      <vt:lpstr>Off-the-self component Integration</vt:lpstr>
      <vt:lpstr>Off-the-shelf component testing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Ch.10 - Integration Testing</dc:title>
  <dc:subject>Software Quality and Testing</dc:subject>
  <dc:creator>M. Mahmudul Hasan</dc:creator>
  <cp:lastModifiedBy>M. Mahmudul Hasan</cp:lastModifiedBy>
  <cp:revision>267</cp:revision>
  <dcterms:created xsi:type="dcterms:W3CDTF">2019-09-22T04:52:04Z</dcterms:created>
  <dcterms:modified xsi:type="dcterms:W3CDTF">2019-11-25T04:49:10Z</dcterms:modified>
</cp:coreProperties>
</file>