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sldIdLst>
    <p:sldId id="256" r:id="rId2"/>
    <p:sldId id="298" r:id="rId3"/>
    <p:sldId id="299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29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6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03/12/2019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citations?user=VqMvaIIAAAAJ&amp;hl=en" TargetMode="External"/><Relationship Id="rId3" Type="http://schemas.openxmlformats.org/officeDocument/2006/relationships/hyperlink" Target="http://www.dit.hua.gr/~m.hasa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m-mahmudul-hasan-93043a87/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www.researchgate.net/profile/M_Mahmudul_Hasan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quality and testing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4133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825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12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2500" dirty="0">
                <a:solidFill>
                  <a:schemeClr val="tx2"/>
                </a:solidFill>
              </a:rPr>
              <a:t>acceptance testing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M. Mahmudul </a:t>
            </a:r>
            <a:r>
              <a:rPr lang="en-US" sz="2400" dirty="0" err="1">
                <a:solidFill>
                  <a:srgbClr val="7030A0"/>
                </a:solidFill>
              </a:rPr>
              <a:t>hasan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Assistant Professor, CS, AIUB</a:t>
            </a:r>
          </a:p>
          <a:p>
            <a:r>
              <a:rPr lang="en-US" sz="2300" cap="none" dirty="0">
                <a:hlinkClick r:id="rId3"/>
              </a:rPr>
              <a:t>http://www.dit.hua.gr/~m.hasan</a:t>
            </a:r>
            <a:r>
              <a:rPr lang="en-US" sz="2300" cap="none" dirty="0"/>
              <a:t>   </a:t>
            </a:r>
          </a:p>
        </p:txBody>
      </p:sp>
      <p:pic>
        <p:nvPicPr>
          <p:cNvPr id="25" name="Picture 24">
            <a:hlinkClick r:id="rId4"/>
            <a:extLst>
              <a:ext uri="{FF2B5EF4-FFF2-40B4-BE49-F238E27FC236}">
                <a16:creationId xmlns:a16="http://schemas.microsoft.com/office/drawing/2014/main" id="{50ADB631-A102-4E27-9E4F-8BEAA3230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936" y="5191026"/>
            <a:ext cx="775212" cy="762000"/>
          </a:xfrm>
          <a:prstGeom prst="rect">
            <a:avLst/>
          </a:prstGeom>
        </p:spPr>
      </p:pic>
      <p:pic>
        <p:nvPicPr>
          <p:cNvPr id="26" name="Picture 25">
            <a:hlinkClick r:id="rId6"/>
            <a:extLst>
              <a:ext uri="{FF2B5EF4-FFF2-40B4-BE49-F238E27FC236}">
                <a16:creationId xmlns:a16="http://schemas.microsoft.com/office/drawing/2014/main" id="{5178D95F-BBA9-4DB7-8929-D0378B824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933" y="5210199"/>
            <a:ext cx="1966006" cy="641961"/>
          </a:xfrm>
          <a:prstGeom prst="rect">
            <a:avLst/>
          </a:prstGeom>
        </p:spPr>
      </p:pic>
      <p:pic>
        <p:nvPicPr>
          <p:cNvPr id="27" name="Picture 26">
            <a:hlinkClick r:id="rId8"/>
            <a:extLst>
              <a:ext uri="{FF2B5EF4-FFF2-40B4-BE49-F238E27FC236}">
                <a16:creationId xmlns:a16="http://schemas.microsoft.com/office/drawing/2014/main" id="{6C55067C-425B-4011-BE53-FC42477C2F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8975" y="5279923"/>
            <a:ext cx="2465593" cy="54231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48930" y="509946"/>
            <a:ext cx="11029950" cy="610931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Acceptance test report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6" name="Picture 6" descr="acceptancetestreport">
            <a:extLst>
              <a:ext uri="{FF2B5EF4-FFF2-40B4-BE49-F238E27FC236}">
                <a16:creationId xmlns:a16="http://schemas.microsoft.com/office/drawing/2014/main" id="{2D645285-9091-4665-806F-15B3718D7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1051" y="1488158"/>
            <a:ext cx="10744200" cy="370224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EE2A91-6D1F-48D7-9E03-1DEE8344224A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59FB46F-F5FD-45EC-9070-3F322A0F0F44}"/>
              </a:ext>
            </a:extLst>
          </p:cNvPr>
          <p:cNvSpPr txBox="1">
            <a:spLocks/>
          </p:cNvSpPr>
          <p:nvPr/>
        </p:nvSpPr>
        <p:spPr>
          <a:xfrm rot="5400000">
            <a:off x="11852787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10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8200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2955" y="554191"/>
            <a:ext cx="11029950" cy="610931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27600" y="1265340"/>
            <a:ext cx="11025187" cy="189081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Software Testing And Quality Assurance – Theory and Practice - </a:t>
            </a:r>
            <a:r>
              <a:rPr lang="en-US" sz="2000" dirty="0" err="1"/>
              <a:t>Kshirasagar</a:t>
            </a:r>
            <a:r>
              <a:rPr lang="en-US" sz="2000" dirty="0"/>
              <a:t> Naik &amp; </a:t>
            </a:r>
            <a:r>
              <a:rPr lang="en-US" sz="2000" dirty="0" err="1"/>
              <a:t>Priyadarshi</a:t>
            </a:r>
            <a:r>
              <a:rPr lang="en-US" sz="2000" dirty="0"/>
              <a:t> </a:t>
            </a:r>
            <a:r>
              <a:rPr lang="en-US" sz="2000" dirty="0" err="1"/>
              <a:t>Tripathy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/>
              <a:t>Software Quality Engineering: Testing, Quality Assurance and Quantifiable Improvement - Jeff Tian</a:t>
            </a:r>
            <a:endParaRPr lang="en-US" sz="2200" dirty="0"/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578486-A3C9-41D3-B451-8DED280DD4F6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2B7B7690-E2CD-4F04-96BB-BB1633097638}"/>
              </a:ext>
            </a:extLst>
          </p:cNvPr>
          <p:cNvSpPr txBox="1">
            <a:spLocks/>
          </p:cNvSpPr>
          <p:nvPr/>
        </p:nvSpPr>
        <p:spPr>
          <a:xfrm rot="5400000">
            <a:off x="11852787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11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644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8207" y="554192"/>
            <a:ext cx="11029950" cy="55193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acceptance testing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4113" y="1187132"/>
            <a:ext cx="10748623" cy="53464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>
                <a:solidFill>
                  <a:srgbClr val="0070C0"/>
                </a:solidFill>
              </a:rPr>
              <a:t>Formal testing for product evaluation </a:t>
            </a:r>
            <a:r>
              <a:rPr lang="en-US" altLang="en-US" sz="2200" dirty="0"/>
              <a:t>to determine whether </a:t>
            </a:r>
            <a:r>
              <a:rPr lang="en-US" altLang="en-US" sz="2200" dirty="0">
                <a:solidFill>
                  <a:srgbClr val="0070C0"/>
                </a:solidFill>
              </a:rPr>
              <a:t>a system satisfies</a:t>
            </a:r>
            <a:r>
              <a:rPr lang="en-US" altLang="en-US" sz="2200" dirty="0"/>
              <a:t> its </a:t>
            </a:r>
            <a:r>
              <a:rPr lang="en-US" altLang="en-US" sz="2200" dirty="0">
                <a:solidFill>
                  <a:srgbClr val="7030A0"/>
                </a:solidFill>
              </a:rPr>
              <a:t>acceptance criteria</a:t>
            </a:r>
          </a:p>
          <a:p>
            <a:r>
              <a:rPr lang="en-US" altLang="en-US" sz="2200" dirty="0">
                <a:solidFill>
                  <a:srgbClr val="0070C0"/>
                </a:solidFill>
              </a:rPr>
              <a:t>Performed </a:t>
            </a:r>
            <a:r>
              <a:rPr lang="en-US" altLang="en-US" sz="2200" dirty="0"/>
              <a:t>by </a:t>
            </a:r>
            <a:r>
              <a:rPr lang="en-US" altLang="en-US" sz="2200" dirty="0">
                <a:solidFill>
                  <a:srgbClr val="7030A0"/>
                </a:solidFill>
              </a:rPr>
              <a:t>customers/end users </a:t>
            </a:r>
            <a:r>
              <a:rPr lang="en-US" altLang="en-US" sz="2200" dirty="0"/>
              <a:t>(preferably)</a:t>
            </a:r>
          </a:p>
          <a:p>
            <a:r>
              <a:rPr lang="en-US" altLang="en-US" sz="2200" dirty="0">
                <a:solidFill>
                  <a:srgbClr val="7030A0"/>
                </a:solidFill>
              </a:rPr>
              <a:t>Verifies functionality and usability of the software</a:t>
            </a:r>
          </a:p>
          <a:p>
            <a:r>
              <a:rPr lang="en-US" altLang="en-US" sz="2200" dirty="0"/>
              <a:t>Conducted </a:t>
            </a:r>
            <a:r>
              <a:rPr lang="en-US" altLang="en-US" sz="2200" dirty="0">
                <a:solidFill>
                  <a:srgbClr val="0070C0"/>
                </a:solidFill>
              </a:rPr>
              <a:t>prior</a:t>
            </a:r>
            <a:r>
              <a:rPr lang="en-US" altLang="en-US" sz="2200" dirty="0"/>
              <a:t> to software being </a:t>
            </a:r>
            <a:r>
              <a:rPr lang="en-US" altLang="en-US" sz="2200" dirty="0">
                <a:solidFill>
                  <a:srgbClr val="7030A0"/>
                </a:solidFill>
              </a:rPr>
              <a:t>released</a:t>
            </a:r>
            <a:r>
              <a:rPr lang="en-US" altLang="en-US" sz="2200" dirty="0"/>
              <a:t> to live operation</a:t>
            </a:r>
          </a:p>
          <a:p>
            <a:r>
              <a:rPr lang="en-US" altLang="en-US" sz="2200" dirty="0"/>
              <a:t>At this level of testing, the </a:t>
            </a:r>
            <a:r>
              <a:rPr lang="en-US" altLang="en-US" sz="2200" dirty="0">
                <a:solidFill>
                  <a:srgbClr val="0070C0"/>
                </a:solidFill>
              </a:rPr>
              <a:t>software</a:t>
            </a:r>
            <a:r>
              <a:rPr lang="en-US" altLang="en-US" sz="2200" dirty="0"/>
              <a:t> should be in a </a:t>
            </a:r>
            <a:r>
              <a:rPr lang="en-US" altLang="en-US" sz="2200" dirty="0">
                <a:solidFill>
                  <a:srgbClr val="7030A0"/>
                </a:solidFill>
              </a:rPr>
              <a:t>sufficiently defect-free state </a:t>
            </a:r>
            <a:r>
              <a:rPr lang="en-US" altLang="en-US" sz="2200" dirty="0"/>
              <a:t>to permit the emphasis to change.</a:t>
            </a:r>
          </a:p>
          <a:p>
            <a:r>
              <a:rPr lang="en-US" altLang="en-US" sz="2200" dirty="0"/>
              <a:t>It is usually the </a:t>
            </a:r>
            <a:r>
              <a:rPr lang="en-US" altLang="en-US" sz="2200" dirty="0">
                <a:solidFill>
                  <a:srgbClr val="0070C0"/>
                </a:solidFill>
              </a:rPr>
              <a:t>last step before the user/customer takes the possession of the software</a:t>
            </a:r>
            <a:r>
              <a:rPr lang="en-US" altLang="en-US" sz="2200" dirty="0"/>
              <a:t>. 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rgbClr val="C00000"/>
                </a:solidFill>
              </a:rPr>
              <a:t>Objectives of Acceptance Testing </a:t>
            </a:r>
          </a:p>
          <a:p>
            <a:r>
              <a:rPr lang="en-US" altLang="en-US" sz="2200" dirty="0"/>
              <a:t>Confirm that the system meets the agreed upon criteria</a:t>
            </a:r>
          </a:p>
          <a:p>
            <a:r>
              <a:rPr lang="en-US" altLang="en-US" sz="2200" dirty="0"/>
              <a:t>Identify and resolve discrepancies, if there is any</a:t>
            </a:r>
          </a:p>
          <a:p>
            <a:r>
              <a:rPr lang="en-US" altLang="en-US" sz="2200" dirty="0"/>
              <a:t>Determine the readiness of the system for cut-over to live operations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6260DE-7F67-4C9E-BB2E-572BE21FF45B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0AE6516-13F9-4B9F-AB1A-A8F42D64C439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2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851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94967" y="554191"/>
            <a:ext cx="11029950" cy="58143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Categories of acceptance testing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55119" y="1327356"/>
            <a:ext cx="10972799" cy="5147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200" dirty="0"/>
              <a:t>1. </a:t>
            </a:r>
            <a:r>
              <a:rPr lang="en-US" altLang="en-US" sz="2200" dirty="0">
                <a:solidFill>
                  <a:srgbClr val="C00000"/>
                </a:solidFill>
              </a:rPr>
              <a:t>User Acceptance Testing (UAT) </a:t>
            </a:r>
          </a:p>
          <a:p>
            <a:pPr lvl="1"/>
            <a:r>
              <a:rPr lang="en-US" altLang="en-US" sz="2200" dirty="0">
                <a:solidFill>
                  <a:srgbClr val="0070C0"/>
                </a:solidFill>
              </a:rPr>
              <a:t>Conducted</a:t>
            </a:r>
            <a:r>
              <a:rPr lang="en-US" altLang="en-US" sz="2200" dirty="0"/>
              <a:t> </a:t>
            </a:r>
            <a:r>
              <a:rPr lang="en-US" altLang="en-US" sz="2200" dirty="0">
                <a:solidFill>
                  <a:srgbClr val="0070C0"/>
                </a:solidFill>
              </a:rPr>
              <a:t>by </a:t>
            </a:r>
            <a:r>
              <a:rPr lang="en-US" altLang="en-US" sz="2200" dirty="0"/>
              <a:t>the </a:t>
            </a:r>
            <a:r>
              <a:rPr lang="en-US" altLang="en-US" sz="2200" dirty="0">
                <a:solidFill>
                  <a:srgbClr val="7030A0"/>
                </a:solidFill>
              </a:rPr>
              <a:t>customer</a:t>
            </a:r>
            <a:r>
              <a:rPr lang="en-US" altLang="en-US" sz="2200" dirty="0"/>
              <a:t> to ensure that system </a:t>
            </a:r>
            <a:r>
              <a:rPr lang="en-US" altLang="en-US" sz="2200" dirty="0">
                <a:solidFill>
                  <a:srgbClr val="7030A0"/>
                </a:solidFill>
              </a:rPr>
              <a:t>satisfies the contractual acceptance </a:t>
            </a:r>
            <a:r>
              <a:rPr lang="en-US" altLang="en-US" sz="2200" dirty="0"/>
              <a:t>criteria </a:t>
            </a:r>
            <a:r>
              <a:rPr lang="en-US" altLang="en-US" sz="2200" dirty="0">
                <a:solidFill>
                  <a:srgbClr val="7030A0"/>
                </a:solidFill>
              </a:rPr>
              <a:t>before being signed-off as meeting user needs</a:t>
            </a:r>
          </a:p>
          <a:p>
            <a:pPr lvl="1"/>
            <a:r>
              <a:rPr lang="en-US" altLang="en-US" sz="2200" dirty="0"/>
              <a:t>Actual planning and </a:t>
            </a:r>
            <a:r>
              <a:rPr lang="en-US" altLang="en-US" sz="2200" dirty="0">
                <a:solidFill>
                  <a:srgbClr val="0070C0"/>
                </a:solidFill>
              </a:rPr>
              <a:t>execution of the acceptance tests </a:t>
            </a:r>
            <a:r>
              <a:rPr lang="en-US" altLang="en-US" sz="2200" dirty="0"/>
              <a:t>do not have to be undertaken directly by the customer.  Often </a:t>
            </a:r>
            <a:r>
              <a:rPr lang="en-US" altLang="en-US" sz="2200" dirty="0">
                <a:solidFill>
                  <a:srgbClr val="7030A0"/>
                </a:solidFill>
              </a:rPr>
              <a:t>third-party consulting firms </a:t>
            </a:r>
            <a:r>
              <a:rPr lang="en-US" altLang="en-US" sz="2200" dirty="0"/>
              <a:t>offer their services to do this task</a:t>
            </a:r>
          </a:p>
          <a:p>
            <a:pPr marL="0" indent="0">
              <a:buNone/>
            </a:pPr>
            <a:r>
              <a:rPr lang="en-US" altLang="en-US" sz="2200" dirty="0"/>
              <a:t>2.  </a:t>
            </a:r>
            <a:r>
              <a:rPr lang="en-US" altLang="en-US" sz="2200" dirty="0">
                <a:solidFill>
                  <a:srgbClr val="C00000"/>
                </a:solidFill>
              </a:rPr>
              <a:t>Business Acceptance Testing (BAT)</a:t>
            </a:r>
          </a:p>
          <a:p>
            <a:pPr lvl="1"/>
            <a:r>
              <a:rPr lang="en-US" altLang="en-US" sz="2200" dirty="0">
                <a:solidFill>
                  <a:srgbClr val="0070C0"/>
                </a:solidFill>
              </a:rPr>
              <a:t>Undertaken</a:t>
            </a:r>
            <a:r>
              <a:rPr lang="en-US" altLang="en-US" sz="2200" dirty="0"/>
              <a:t> within the </a:t>
            </a:r>
            <a:r>
              <a:rPr lang="en-US" altLang="en-US" sz="2200" dirty="0">
                <a:solidFill>
                  <a:srgbClr val="7030A0"/>
                </a:solidFill>
              </a:rPr>
              <a:t>development organization </a:t>
            </a:r>
            <a:r>
              <a:rPr lang="en-US" altLang="en-US" sz="2200" dirty="0"/>
              <a:t>of the supplier to ensure that the system will eventually pass the UAT</a:t>
            </a:r>
          </a:p>
          <a:p>
            <a:pPr lvl="1"/>
            <a:r>
              <a:rPr lang="en-US" altLang="en-US" sz="2200" dirty="0"/>
              <a:t>It is a </a:t>
            </a:r>
            <a:r>
              <a:rPr lang="en-US" altLang="en-US" sz="2200" dirty="0">
                <a:solidFill>
                  <a:srgbClr val="0070C0"/>
                </a:solidFill>
              </a:rPr>
              <a:t>rehearsal of UAT </a:t>
            </a:r>
            <a:r>
              <a:rPr lang="en-US" altLang="en-US" sz="2200" dirty="0"/>
              <a:t>at the </a:t>
            </a:r>
            <a:r>
              <a:rPr lang="en-US" altLang="en-US" sz="2200" dirty="0">
                <a:solidFill>
                  <a:srgbClr val="7030A0"/>
                </a:solidFill>
              </a:rPr>
              <a:t>premises of the supplier</a:t>
            </a:r>
            <a:r>
              <a:rPr lang="en-US" altLang="en-US" sz="2200" dirty="0"/>
              <a:t>.</a:t>
            </a:r>
          </a:p>
          <a:p>
            <a:pPr lvl="1"/>
            <a:r>
              <a:rPr lang="en-US" altLang="en-US" sz="2200" dirty="0"/>
              <a:t>The development organization of the </a:t>
            </a:r>
            <a:r>
              <a:rPr lang="en-US" altLang="en-US" sz="2200" dirty="0">
                <a:solidFill>
                  <a:srgbClr val="0070C0"/>
                </a:solidFill>
              </a:rPr>
              <a:t>supplier derives and executes test cases </a:t>
            </a:r>
            <a:r>
              <a:rPr lang="en-US" altLang="en-US" sz="2200" dirty="0"/>
              <a:t>from the </a:t>
            </a:r>
            <a:r>
              <a:rPr lang="en-US" altLang="en-US" sz="2200" dirty="0">
                <a:solidFill>
                  <a:srgbClr val="7030A0"/>
                </a:solidFill>
              </a:rPr>
              <a:t>client’s contract</a:t>
            </a:r>
            <a:r>
              <a:rPr lang="en-US" altLang="en-US" sz="2200" dirty="0"/>
              <a:t>, which </a:t>
            </a:r>
            <a:r>
              <a:rPr lang="en-US" altLang="en-US" sz="2200" dirty="0">
                <a:solidFill>
                  <a:srgbClr val="7030A0"/>
                </a:solidFill>
              </a:rPr>
              <a:t>include the acceptance criteria</a:t>
            </a:r>
            <a:r>
              <a:rPr lang="en-US" altLang="en-US" sz="2200" dirty="0"/>
              <a:t>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ECEF77-7988-4A69-8FA3-6362981C287E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42773E6-4E48-47C5-83D8-D54450FDAB2D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3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102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3962" y="539443"/>
            <a:ext cx="11029950" cy="55193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Selection of acceptance criteria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9682" y="1297857"/>
            <a:ext cx="10940248" cy="4272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/>
              <a:t>The customer needs to select a </a:t>
            </a:r>
            <a:r>
              <a:rPr lang="en-US" altLang="en-US" sz="2200" dirty="0">
                <a:solidFill>
                  <a:srgbClr val="7030A0"/>
                </a:solidFill>
              </a:rPr>
              <a:t>subset of the quality attributes and prioritize </a:t>
            </a:r>
            <a:r>
              <a:rPr lang="en-US" altLang="en-US" sz="2200" dirty="0"/>
              <a:t>them to suit their specific situation.</a:t>
            </a:r>
          </a:p>
          <a:p>
            <a:r>
              <a:rPr lang="en-US" altLang="en-US" sz="2200" dirty="0"/>
              <a:t>When the customer &amp; software vendor reach an agreement on the acceptance criteria, both parties must keep in mind that satisfaction of the acceptance criteria is a </a:t>
            </a:r>
            <a:r>
              <a:rPr lang="en-US" altLang="en-US" sz="2200" dirty="0">
                <a:solidFill>
                  <a:srgbClr val="7030A0"/>
                </a:solidFill>
              </a:rPr>
              <a:t>trade-off between time, cost, and quality</a:t>
            </a:r>
            <a:r>
              <a:rPr lang="en-US" altLang="en-US" sz="2200" dirty="0"/>
              <a:t>.</a:t>
            </a:r>
          </a:p>
          <a:p>
            <a:r>
              <a:rPr lang="en-US" altLang="en-US" sz="2200" dirty="0"/>
              <a:t>Formulation of acceptance criteria is governed by </a:t>
            </a:r>
            <a:r>
              <a:rPr lang="en-US" altLang="en-US" sz="2200" dirty="0">
                <a:solidFill>
                  <a:srgbClr val="7030A0"/>
                </a:solidFill>
              </a:rPr>
              <a:t>the business goals </a:t>
            </a:r>
            <a:r>
              <a:rPr lang="en-US" altLang="en-US" sz="2200" dirty="0"/>
              <a:t>of the customer’s organization. </a:t>
            </a:r>
          </a:p>
          <a:p>
            <a:r>
              <a:rPr lang="en-US" altLang="en-US" sz="2200" dirty="0"/>
              <a:t>IBM use the quality attribute list – CUPRIMDS for their products –– Capability, Usability, Performance, Reliability, Installation, Maintenance, Documentation, and Service.</a:t>
            </a:r>
          </a:p>
          <a:p>
            <a:pPr marL="0" indent="0">
              <a:buNone/>
            </a:pPr>
            <a:endParaRPr lang="en-US" altLang="en-US" sz="2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8DD2E3-0283-4967-A934-40F8D88324BE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03BD536-5E97-4567-96AC-306C02150A57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4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404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524694"/>
            <a:ext cx="11029950" cy="62568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Prioritization in selection of Acceptance Criteria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0688" y="1290371"/>
            <a:ext cx="10940248" cy="3139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/>
              <a:t>Prioritization scheme is often used in specific application domains – </a:t>
            </a:r>
          </a:p>
          <a:p>
            <a:pPr lvl="1"/>
            <a:r>
              <a:rPr lang="en-US" altLang="en-US" sz="2200" dirty="0">
                <a:solidFill>
                  <a:srgbClr val="C00000"/>
                </a:solidFill>
              </a:rPr>
              <a:t>Web-based applications:</a:t>
            </a:r>
            <a:r>
              <a:rPr lang="en-US" altLang="en-US" sz="2200" dirty="0"/>
              <a:t> reliability, usability, security, availability, scalability, maintainability</a:t>
            </a:r>
          </a:p>
          <a:p>
            <a:pPr lvl="1"/>
            <a:r>
              <a:rPr lang="en-US" altLang="en-US" sz="2200" dirty="0">
                <a:solidFill>
                  <a:srgbClr val="C00000"/>
                </a:solidFill>
              </a:rPr>
              <a:t>Word processor software:</a:t>
            </a:r>
            <a:r>
              <a:rPr lang="en-US" altLang="en-US" sz="2200" dirty="0">
                <a:sym typeface="Wingdings" panose="05000000000000000000" pitchFamily="2" charset="2"/>
              </a:rPr>
              <a:t> usability &amp; maintainability take precedence over performance and reliability</a:t>
            </a:r>
          </a:p>
          <a:p>
            <a:pPr lvl="1"/>
            <a:r>
              <a:rPr lang="en-US" altLang="en-US" sz="2200" dirty="0">
                <a:solidFill>
                  <a:srgbClr val="C00000"/>
                </a:solidFill>
                <a:sym typeface="Wingdings" panose="05000000000000000000" pitchFamily="2" charset="2"/>
              </a:rPr>
              <a:t>Real-time systems:</a:t>
            </a:r>
            <a:r>
              <a:rPr lang="en-US" altLang="en-US" sz="2200" dirty="0">
                <a:sym typeface="Wingdings" panose="05000000000000000000" pitchFamily="2" charset="2"/>
              </a:rPr>
              <a:t> safety, reliability</a:t>
            </a:r>
            <a:endParaRPr lang="en-US" altLang="en-US" sz="2200" dirty="0"/>
          </a:p>
          <a:p>
            <a:pPr marL="0" indent="0">
              <a:buNone/>
            </a:pPr>
            <a:endParaRPr lang="en-US" altLang="en-US" sz="2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663624-C726-4C42-937A-90C4498FF973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88923BA-D1AA-4DBD-A4DA-423246243EAC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5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6212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60439" y="539443"/>
            <a:ext cx="11029950" cy="537190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Acceptance test plan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6" name="Picture 6" descr="acceptancetestplan">
            <a:extLst>
              <a:ext uri="{FF2B5EF4-FFF2-40B4-BE49-F238E27FC236}">
                <a16:creationId xmlns:a16="http://schemas.microsoft.com/office/drawing/2014/main" id="{C8C09CAF-C593-41E8-A00C-33FA3E951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10005" y="1467464"/>
            <a:ext cx="5643684" cy="40386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BE11F9-3C73-4A84-BDAE-83AAB371A053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2766728-A2EB-4546-AA40-7E9818041020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6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2282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45690" y="568940"/>
            <a:ext cx="11029950" cy="581435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Acceptance test execution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1192" y="1423106"/>
            <a:ext cx="10940248" cy="4284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/>
              <a:t>The acceptance test cases are divided into </a:t>
            </a:r>
            <a:r>
              <a:rPr lang="en-US" altLang="en-US" sz="2200" dirty="0">
                <a:solidFill>
                  <a:srgbClr val="7030A0"/>
                </a:solidFill>
              </a:rPr>
              <a:t>two</a:t>
            </a:r>
            <a:r>
              <a:rPr lang="en-US" altLang="en-US" sz="2200" dirty="0"/>
              <a:t> </a:t>
            </a:r>
            <a:r>
              <a:rPr lang="en-US" altLang="en-US" sz="2200" dirty="0">
                <a:solidFill>
                  <a:srgbClr val="7030A0"/>
                </a:solidFill>
              </a:rPr>
              <a:t>subgroups</a:t>
            </a:r>
            <a:r>
              <a:rPr lang="en-US" altLang="en-US" sz="2200" dirty="0"/>
              <a:t>:</a:t>
            </a:r>
          </a:p>
          <a:p>
            <a:pPr lvl="1"/>
            <a:r>
              <a:rPr lang="en-US" altLang="en-US" sz="2200" dirty="0"/>
              <a:t>basic test cases</a:t>
            </a:r>
          </a:p>
          <a:p>
            <a:pPr lvl="1"/>
            <a:r>
              <a:rPr lang="en-US" altLang="en-US" sz="2200" dirty="0"/>
              <a:t>test cases that are more complex to execute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/>
              <a:t>The acceptance tests are executed in </a:t>
            </a:r>
            <a:r>
              <a:rPr lang="en-US" altLang="en-US" sz="2200" dirty="0">
                <a:solidFill>
                  <a:srgbClr val="7030A0"/>
                </a:solidFill>
              </a:rPr>
              <a:t>two phases</a:t>
            </a:r>
            <a:r>
              <a:rPr lang="en-US" altLang="en-US" sz="2200" dirty="0"/>
              <a:t>:</a:t>
            </a:r>
          </a:p>
          <a:p>
            <a:pPr lvl="1"/>
            <a:r>
              <a:rPr lang="en-US" altLang="en-US" sz="2200" dirty="0"/>
              <a:t>the test cases from the basic test group are executed</a:t>
            </a:r>
          </a:p>
          <a:p>
            <a:pPr lvl="1"/>
            <a:r>
              <a:rPr lang="en-US" altLang="en-US" sz="2200" dirty="0"/>
              <a:t>If the test results are satisfactory then the second phase, in which the complex test cases are executed, is taken up. </a:t>
            </a:r>
          </a:p>
          <a:p>
            <a:pPr lvl="1"/>
            <a:r>
              <a:rPr lang="en-US" altLang="en-US" sz="2200" dirty="0"/>
              <a:t>In addition to the basic test cases, a subset of the system-level test cases are executed by the acceptance test engineers to independently confirm the test results.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36C660-DE76-47D9-A30A-7797B062CEC2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F28702F-42C9-40AF-9F9A-2869A317D61F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7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4559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27703" y="554192"/>
            <a:ext cx="11029950" cy="537190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Acceptance test execution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2702" y="1246125"/>
            <a:ext cx="10940248" cy="2893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/>
              <a:t>Acceptance test execution activity includes the following detailed actions:</a:t>
            </a:r>
          </a:p>
          <a:p>
            <a:pPr lvl="1"/>
            <a:r>
              <a:rPr lang="en-US" altLang="en-US" sz="2200" dirty="0"/>
              <a:t>The developers </a:t>
            </a:r>
            <a:r>
              <a:rPr lang="en-US" altLang="en-US" sz="2200" dirty="0">
                <a:solidFill>
                  <a:srgbClr val="7030A0"/>
                </a:solidFill>
              </a:rPr>
              <a:t>train the customer </a:t>
            </a:r>
            <a:r>
              <a:rPr lang="en-US" altLang="en-US" sz="2200" dirty="0"/>
              <a:t>on the usage of the system</a:t>
            </a:r>
          </a:p>
          <a:p>
            <a:pPr lvl="1"/>
            <a:r>
              <a:rPr lang="en-US" altLang="en-US" sz="2200" dirty="0"/>
              <a:t>The developers and the customer </a:t>
            </a:r>
            <a:r>
              <a:rPr lang="en-US" altLang="en-US" sz="2200" dirty="0">
                <a:solidFill>
                  <a:srgbClr val="7030A0"/>
                </a:solidFill>
              </a:rPr>
              <a:t>co-ordinate</a:t>
            </a:r>
            <a:r>
              <a:rPr lang="en-US" altLang="en-US" sz="2200" dirty="0"/>
              <a:t> the fixing of any problem discovered during acceptance testing</a:t>
            </a:r>
          </a:p>
          <a:p>
            <a:pPr lvl="1"/>
            <a:r>
              <a:rPr lang="en-US" altLang="en-US" sz="2200" dirty="0"/>
              <a:t>The developers and the customer </a:t>
            </a:r>
            <a:r>
              <a:rPr lang="en-US" altLang="en-US" sz="2200" dirty="0">
                <a:solidFill>
                  <a:srgbClr val="7030A0"/>
                </a:solidFill>
              </a:rPr>
              <a:t>resolve</a:t>
            </a:r>
            <a:r>
              <a:rPr lang="en-US" altLang="en-US" sz="2200" dirty="0"/>
              <a:t> the issues arising out of any acceptance criteria discrepancy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21AA87-EFA0-471D-B10F-887C5B8EE7AF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839DE3D-68D2-4242-A7DF-0A9088C7B7F9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8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4708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16193" y="539443"/>
            <a:ext cx="11029950" cy="551938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Acceptance test report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3205" y="1349364"/>
            <a:ext cx="10940248" cy="4054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/>
              <a:t>The acceptance test activities are designed to reach one of three conclusions: </a:t>
            </a:r>
          </a:p>
          <a:p>
            <a:pPr lvl="1"/>
            <a:r>
              <a:rPr lang="en-US" altLang="en-US" sz="2200" dirty="0"/>
              <a:t>Accept the system as delivered</a:t>
            </a:r>
          </a:p>
          <a:p>
            <a:pPr lvl="1"/>
            <a:r>
              <a:rPr lang="en-US" altLang="en-US" sz="2200" dirty="0"/>
              <a:t>Accept the system after the requested modifications have been made</a:t>
            </a:r>
          </a:p>
          <a:p>
            <a:pPr lvl="1"/>
            <a:r>
              <a:rPr lang="en-US" altLang="en-US" sz="2200" dirty="0"/>
              <a:t>Do not accept the system</a:t>
            </a:r>
          </a:p>
          <a:p>
            <a:r>
              <a:rPr lang="en-US" altLang="en-US" sz="2200" dirty="0"/>
              <a:t>Usually some useful intermediate decisions are made before making the final decision.</a:t>
            </a:r>
          </a:p>
          <a:p>
            <a:pPr lvl="1"/>
            <a:r>
              <a:rPr lang="en-US" altLang="en-US" sz="2200" dirty="0"/>
              <a:t>A decision is made about the continuation of acceptance testing if the results of the first phase of acceptance testing is not promising.</a:t>
            </a:r>
          </a:p>
          <a:p>
            <a:pPr lvl="1"/>
            <a:r>
              <a:rPr lang="en-US" altLang="en-US" sz="2200" dirty="0"/>
              <a:t>If the test results are unsatisfactory, changes will be made to the system before acceptance testing can proceed to the next phase.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1A2D1D-6CE5-40AE-ADB8-8DFD5B85A096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E2E36E1-D403-4705-990C-43F5A886AA96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9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52855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781</Words>
  <Application>Microsoft Office PowerPoint</Application>
  <PresentationFormat>Widescreen</PresentationFormat>
  <Paragraphs>84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Gill Sans MT</vt:lpstr>
      <vt:lpstr>Wingdings</vt:lpstr>
      <vt:lpstr>Wingdings 2</vt:lpstr>
      <vt:lpstr>Dividend</vt:lpstr>
      <vt:lpstr>PowerPoint Presentation</vt:lpstr>
      <vt:lpstr>acceptance testing</vt:lpstr>
      <vt:lpstr>Categories of acceptance testing</vt:lpstr>
      <vt:lpstr>Selection of acceptance criteria</vt:lpstr>
      <vt:lpstr>Prioritization in selection of Acceptance Criteria</vt:lpstr>
      <vt:lpstr>Acceptance test plan</vt:lpstr>
      <vt:lpstr>Acceptance test execution</vt:lpstr>
      <vt:lpstr>Acceptance test execution</vt:lpstr>
      <vt:lpstr>Acceptance test report</vt:lpstr>
      <vt:lpstr>Acceptance test report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SQAT - Ch.12 - Acceptance Testing</dc:title>
  <dc:subject>Software Quality and Testing</dc:subject>
  <dc:creator>M. Mahmudul Hasan</dc:creator>
  <cp:lastModifiedBy>M. Mahmudul Hasan</cp:lastModifiedBy>
  <cp:revision>374</cp:revision>
  <dcterms:created xsi:type="dcterms:W3CDTF">2019-09-22T04:52:04Z</dcterms:created>
  <dcterms:modified xsi:type="dcterms:W3CDTF">2019-12-03T02:22:32Z</dcterms:modified>
</cp:coreProperties>
</file>