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9"/>
  </p:notesMasterIdLst>
  <p:handoutMasterIdLst>
    <p:handoutMasterId r:id="rId90"/>
  </p:handoutMasterIdLst>
  <p:sldIdLst>
    <p:sldId id="336" r:id="rId2"/>
    <p:sldId id="258" r:id="rId3"/>
    <p:sldId id="261" r:id="rId4"/>
    <p:sldId id="262" r:id="rId5"/>
    <p:sldId id="263" r:id="rId6"/>
    <p:sldId id="264" r:id="rId7"/>
    <p:sldId id="346" r:id="rId8"/>
    <p:sldId id="347" r:id="rId9"/>
    <p:sldId id="265" r:id="rId10"/>
    <p:sldId id="266" r:id="rId11"/>
    <p:sldId id="267" r:id="rId12"/>
    <p:sldId id="291" r:id="rId13"/>
    <p:sldId id="292" r:id="rId14"/>
    <p:sldId id="293" r:id="rId15"/>
    <p:sldId id="320" r:id="rId16"/>
    <p:sldId id="295" r:id="rId17"/>
    <p:sldId id="288" r:id="rId18"/>
    <p:sldId id="289" r:id="rId19"/>
    <p:sldId id="290" r:id="rId20"/>
    <p:sldId id="29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01" r:id="rId42"/>
    <p:sldId id="368" r:id="rId43"/>
    <p:sldId id="269" r:id="rId44"/>
    <p:sldId id="302" r:id="rId45"/>
    <p:sldId id="325" r:id="rId46"/>
    <p:sldId id="326" r:id="rId47"/>
    <p:sldId id="327" r:id="rId48"/>
    <p:sldId id="322" r:id="rId49"/>
    <p:sldId id="321" r:id="rId50"/>
    <p:sldId id="323" r:id="rId51"/>
    <p:sldId id="324" r:id="rId52"/>
    <p:sldId id="337" r:id="rId53"/>
    <p:sldId id="271" r:id="rId54"/>
    <p:sldId id="304" r:id="rId55"/>
    <p:sldId id="308" r:id="rId56"/>
    <p:sldId id="309" r:id="rId57"/>
    <p:sldId id="338" r:id="rId58"/>
    <p:sldId id="273" r:id="rId59"/>
    <p:sldId id="306" r:id="rId60"/>
    <p:sldId id="275" r:id="rId61"/>
    <p:sldId id="342" r:id="rId62"/>
    <p:sldId id="343" r:id="rId63"/>
    <p:sldId id="344" r:id="rId64"/>
    <p:sldId id="345" r:id="rId65"/>
    <p:sldId id="307" r:id="rId66"/>
    <p:sldId id="276" r:id="rId67"/>
    <p:sldId id="277" r:id="rId68"/>
    <p:sldId id="278" r:id="rId69"/>
    <p:sldId id="369" r:id="rId70"/>
    <p:sldId id="312" r:id="rId71"/>
    <p:sldId id="313" r:id="rId72"/>
    <p:sldId id="314" r:id="rId73"/>
    <p:sldId id="315" r:id="rId74"/>
    <p:sldId id="284" r:id="rId75"/>
    <p:sldId id="316" r:id="rId76"/>
    <p:sldId id="285" r:id="rId77"/>
    <p:sldId id="310" r:id="rId78"/>
    <p:sldId id="311" r:id="rId79"/>
    <p:sldId id="286" r:id="rId80"/>
    <p:sldId id="334" r:id="rId81"/>
    <p:sldId id="329" r:id="rId82"/>
    <p:sldId id="330" r:id="rId83"/>
    <p:sldId id="333" r:id="rId84"/>
    <p:sldId id="317" r:id="rId85"/>
    <p:sldId id="335" r:id="rId86"/>
    <p:sldId id="282" r:id="rId87"/>
    <p:sldId id="339" r:id="rId88"/>
  </p:sldIdLst>
  <p:sldSz cx="12188825" cy="6858000"/>
  <p:notesSz cx="6858000" cy="9144000"/>
  <p:custShowLst>
    <p:custShow name="Custom Show 1" id="0">
      <p:sldLst>
        <p:sld r:id="rId3"/>
        <p:sld r:id="rId4"/>
        <p:sld r:id="rId5"/>
        <p:sld r:id="rId6"/>
        <p:sld r:id="rId7"/>
        <p:sld r:id="rId10"/>
        <p:sld r:id="rId11"/>
        <p:sld r:id="rId12"/>
        <p:sld r:id="rId13"/>
        <p:sld r:id="rId14"/>
        <p:sld r:id="rId15"/>
        <p:sld r:id="rId6"/>
        <p:sld r:id="rId17"/>
        <p:sld r:id="rId18"/>
        <p:sld r:id="rId19"/>
        <p:sld r:id="rId20"/>
        <p:sld r:id="rId21"/>
        <p:sld r:id="rId42"/>
        <p:sld r:id="rId44"/>
        <p:sld r:id="rId45"/>
        <p:sld r:id="rId54"/>
        <p:sld r:id="rId55"/>
        <p:sld r:id="rId56"/>
        <p:sld r:id="rId57"/>
        <p:sld r:id="rId59"/>
        <p:sld r:id="rId60"/>
        <p:sld r:id="rId61"/>
        <p:sld r:id="rId66"/>
        <p:sld r:id="rId67"/>
        <p:sld r:id="rId68"/>
        <p:sld r:id="rId69"/>
        <p:sld r:id="rId71"/>
        <p:sld r:id="rId72"/>
        <p:sld r:id="rId73"/>
        <p:sld r:id="rId74"/>
        <p:sld r:id="rId75"/>
        <p:sld r:id="rId76"/>
        <p:sld r:id="rId77"/>
        <p:sld r:id="rId78"/>
        <p:sld r:id="rId79"/>
        <p:sld r:id="rId80"/>
        <p:sld r:id="rId85"/>
        <p:sld r:id="rId8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66"/>
    <a:srgbClr val="FF3300"/>
    <a:srgbClr val="000099"/>
    <a:srgbClr val="FFFFFF"/>
    <a:srgbClr val="FF9900"/>
    <a:srgbClr val="FFFF00"/>
    <a:srgbClr val="0066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0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0B7D38-D8CF-42F5-A524-F7DB317007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DAE065-6DDE-445F-AA6C-8785D9BEC3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4B13-C5FE-4A89-A26C-9E6D83EFFEA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979E9-50C2-487B-85F0-3C22158731F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99382-A672-434A-A7DB-84777EBB09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83F84-14F9-4984-B424-8B68FA828B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FE990-2980-4730-A5F4-EEEF2A208C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886F4-D8EA-4655-A756-B2CF50865D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CD0D7-24A6-4647-84D0-6BF1D708B8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A38C8-A3CC-4A9A-A5BE-1F82C03C1D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A1375-3B91-4EC8-B4DC-61E754C945A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E3E54-0881-4F64-9BCF-2F74E76FB33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03C58-DA67-4163-8022-3EFE48AF1F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CF866-8305-4563-9FA7-F6D2F8C311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27BE8-47AC-46AA-98A5-29DFB57835C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B0716-D9A8-46AD-BF2E-21169F8B73E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167F2-98AD-47E1-AFE7-98237A78CB7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17427-43E3-49D4-8C88-FD0F953082C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0A996-7685-4DDA-828C-9EFFB82A8BC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22001-3427-4685-A438-57E2D158D06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CC96F-EBF2-49C4-97B8-9D7920BAB4C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CC219-8934-4900-B1D9-A7FF54DF17C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5DDCB-CE3C-463D-A56B-9ABE2C4A66F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B75A6-B556-43C9-96BD-57B5039A344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4F2AF-AAC2-42AB-9939-F2E8B5894A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2B7C3-A459-4848-924F-DDB46B914E1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1024C-7279-4AF7-A96E-A996A1421C0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D63F0-F2A9-44AA-A294-8832FB0E044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A56AD-5526-4B8C-AC03-8344BF89BD1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6372C-E735-41A2-8936-BA756A2BF05D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4BB56-3259-45EC-B263-2E46FEC58C9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F33A3-6DFC-4314-BFD0-7E9E04657DE4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DF7D-BDAE-4A11-8F84-B7EDCE9AD0F3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F411A-3A78-44A8-895F-E159AA3FFAE5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362BF-23A2-40EB-ADA3-1F9F4A427424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831BD-BC7D-40D5-93CB-61D2683D7DA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BD5AA-1F8F-48DD-A33F-609B10AA4C1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2F13A-3686-41D2-8092-54708BDB13B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25DB1-AC0A-4687-A938-5B660B71DA4F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A6E43-873F-41C9-B843-C07E7FED66D7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3685C-CC5C-4BA4-8AC2-D76845C6118E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EB1FE-83D9-4ECD-9D6A-799B3C446039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4C580-11A8-4FE2-A3F0-69E4CE43F2AD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DE944-B4FC-4D5D-8AE3-329BEE5AC3B0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80EDF-E580-4CEE-AA93-989F47B7A8FF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8D2C8-C42B-45D8-849B-EEBBFBB3B2BC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2CED-EA00-4985-A679-64047CB3358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B5BEF-8A43-4E27-AB39-DEDFEA1357BC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028F2-72C1-4C48-A299-C9FF3A76B5C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2E001-3CE0-470F-AD04-9C73A09982AA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0BF55-BAB1-4CA0-A029-E2966AD89AAC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F807-DE6A-4489-A3DC-B66AC237E728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6DCF2-F535-4E8E-A20E-F53BAFDBB937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FA328-B0DE-42F0-B121-3C9727FFFDCB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BD38F-CB12-4238-ADA3-6530AEC66F5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4916F-4685-4FCC-A6A2-FE8A829344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3AFB1-3F82-4C8F-83ED-5969861C8E8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5CB5C-0C51-4A22-8503-50C93686C4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588" y="609601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16128491-3773-4504-BFF8-51A78D67CA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0458" y="60326"/>
            <a:ext cx="3026045" cy="6416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90" y="60326"/>
            <a:ext cx="8879220" cy="6416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64B06DC3-6985-424A-A5FA-148934FC9F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5"/>
            <a:ext cx="12061858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090" y="1019176"/>
            <a:ext cx="5952633" cy="5457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871" y="1019176"/>
            <a:ext cx="5952632" cy="5457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A2B028C-DF3D-492C-A44D-7D474198DC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5"/>
            <a:ext cx="12061858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090" y="1019176"/>
            <a:ext cx="5952633" cy="5457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3871" y="1019176"/>
            <a:ext cx="5952632" cy="265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3871" y="3824288"/>
            <a:ext cx="5952632" cy="2652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73E7E0B-9996-4A6C-9133-37CD7B7C3A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892C18A5-4C86-46DC-B350-2423D8693A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DD736C0-B069-491B-BD48-8864125AE6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0" y="1019176"/>
            <a:ext cx="595263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871" y="1019176"/>
            <a:ext cx="595263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DC6F60C-65BF-49B2-BE88-DD672CFCCF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06DD3E-FD29-4E50-A88C-E4A90D84F8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A94BF763-A364-4AB2-BB71-8F63E2848C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263D9F36-0A38-47C3-AE6B-1715C4367E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2F747537-8AAD-4D38-8891-C1615D821C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808E7E96-7CBA-4347-A5B1-1261B7102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60325"/>
            <a:ext cx="12061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" y="1019175"/>
            <a:ext cx="121078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" y="6584950"/>
            <a:ext cx="2197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4413" y="658495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6650" y="6584950"/>
            <a:ext cx="3351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6E0804EB-9311-46FE-A8EE-016D2F97FF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609600"/>
            <a:ext cx="10360025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CSC2211: Algorithms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85312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dirty="0" smtClean="0"/>
              <a:t>Dynamic Programming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…Fibonacci Numbers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0988" y="1019175"/>
            <a:ext cx="9083675" cy="15986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 fact, only two values need to be remembered at any time!</a:t>
            </a:r>
          </a:p>
          <a:p>
            <a:pPr eaLnBrk="1" hangingPunct="1">
              <a:defRPr/>
            </a:pPr>
            <a:endParaRPr lang="en-GB" smtClean="0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3198813" y="2209800"/>
            <a:ext cx="5715000" cy="394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/>
            <a:r>
              <a:rPr lang="en-US" altLang="en-US" sz="2800" b="1">
                <a:latin typeface="Courier New" pitchFamily="49" charset="0"/>
              </a:rPr>
              <a:t>FibonacciImproved</a:t>
            </a:r>
            <a:r>
              <a:rPr lang="en-US" altLang="en-US" sz="2800">
                <a:latin typeface="Courier New" pitchFamily="49" charset="0"/>
              </a:rPr>
              <a:t>(n)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01 </a:t>
            </a:r>
            <a:r>
              <a:rPr lang="en-US" altLang="en-US" sz="2800" b="1">
                <a:latin typeface="Courier New" pitchFamily="49" charset="0"/>
              </a:rPr>
              <a:t>if </a:t>
            </a:r>
            <a:r>
              <a:rPr lang="en-US" altLang="en-US" sz="2800">
                <a:latin typeface="Courier New" pitchFamily="49" charset="0"/>
              </a:rPr>
              <a:t>n </a:t>
            </a:r>
            <a:r>
              <a:rPr lang="en-US" altLang="en-US" sz="2800">
                <a:latin typeface="Symbol" pitchFamily="18" charset="2"/>
              </a:rPr>
              <a:t>£</a:t>
            </a:r>
            <a:r>
              <a:rPr lang="en-US" altLang="en-US" sz="2800">
                <a:latin typeface="MS Shell Dlg" charset="0"/>
              </a:rPr>
              <a:t> </a:t>
            </a:r>
            <a:r>
              <a:rPr lang="en-US" altLang="en-US" sz="2800">
                <a:latin typeface="Courier New" pitchFamily="49" charset="0"/>
              </a:rPr>
              <a:t>1 </a:t>
            </a:r>
            <a:r>
              <a:rPr lang="en-US" altLang="en-US" sz="2800" b="1">
                <a:latin typeface="Courier New" pitchFamily="49" charset="0"/>
              </a:rPr>
              <a:t>then return </a:t>
            </a:r>
            <a:r>
              <a:rPr lang="en-US" altLang="en-US" sz="2800">
                <a:latin typeface="Courier New" pitchFamily="49" charset="0"/>
              </a:rPr>
              <a:t>n</a:t>
            </a:r>
            <a:endParaRPr lang="en-US" altLang="en-US" sz="2800" b="1">
              <a:latin typeface="Courier New" pitchFamily="49" charset="0"/>
            </a:endParaRP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02 Fim2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0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03 Fim1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1</a:t>
            </a:r>
            <a:endParaRPr lang="en-GB" altLang="en-US" sz="2800">
              <a:latin typeface="Courier New" pitchFamily="49" charset="0"/>
            </a:endParaRP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04</a:t>
            </a:r>
            <a:r>
              <a:rPr lang="en-US" altLang="en-US" sz="2800" b="1">
                <a:latin typeface="Courier New" pitchFamily="49" charset="0"/>
              </a:rPr>
              <a:t> for </a:t>
            </a:r>
            <a:r>
              <a:rPr lang="en-US" altLang="en-US" sz="2800">
                <a:latin typeface="Courier New" pitchFamily="49" charset="0"/>
              </a:rPr>
              <a:t>i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 2 </a:t>
            </a:r>
            <a:r>
              <a:rPr lang="en-US" altLang="en-US" sz="2800" b="1">
                <a:latin typeface="Courier New" pitchFamily="49" charset="0"/>
              </a:rPr>
              <a:t>to</a:t>
            </a:r>
            <a:r>
              <a:rPr lang="en-US" altLang="en-US" sz="2800">
                <a:latin typeface="Courier New" pitchFamily="49" charset="0"/>
              </a:rPr>
              <a:t> n </a:t>
            </a:r>
            <a:r>
              <a:rPr lang="en-US" altLang="en-US" sz="2800" b="1">
                <a:latin typeface="Courier New" pitchFamily="49" charset="0"/>
              </a:rPr>
              <a:t>do</a:t>
            </a:r>
            <a:endParaRPr lang="en-GB" altLang="en-US" sz="2800">
              <a:latin typeface="Courier New" pitchFamily="49" charset="0"/>
            </a:endParaRP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05   Fi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US" altLang="en-US" sz="2800">
                <a:latin typeface="Courier New" pitchFamily="49" charset="0"/>
              </a:rPr>
              <a:t>Fim1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US" altLang="en-US" sz="2800">
                <a:latin typeface="Courier New" pitchFamily="49" charset="0"/>
              </a:rPr>
              <a:t>+ Fim2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06   Fim2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 Fim1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07   Fim1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 Fi</a:t>
            </a:r>
          </a:p>
          <a:p>
            <a:pPr marL="457200" indent="-457200"/>
            <a:r>
              <a:rPr lang="en-GB" altLang="en-US" sz="2800">
                <a:latin typeface="Courier New" pitchFamily="49" charset="0"/>
              </a:rPr>
              <a:t>05 </a:t>
            </a:r>
            <a:r>
              <a:rPr lang="en-GB" altLang="en-US" sz="2800" b="1">
                <a:latin typeface="Courier New" pitchFamily="49" charset="0"/>
              </a:rPr>
              <a:t>return</a:t>
            </a:r>
            <a:r>
              <a:rPr lang="en-GB" altLang="en-US" sz="2800">
                <a:latin typeface="Courier New" pitchFamily="49" charset="0"/>
              </a:rPr>
              <a:t> 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History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programming</a:t>
            </a:r>
          </a:p>
          <a:p>
            <a:pPr lvl="1" eaLnBrk="1" hangingPunct="1">
              <a:defRPr/>
            </a:pPr>
            <a:r>
              <a:rPr lang="en-GB" smtClean="0"/>
              <a:t>Invented in the 1957 by </a:t>
            </a:r>
            <a:r>
              <a:rPr lang="en-GB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Richard Bellman</a:t>
            </a:r>
            <a:r>
              <a:rPr lang="en-GB" smtClean="0"/>
              <a:t> as a general method for optimizing multistage decision processes</a:t>
            </a:r>
          </a:p>
          <a:p>
            <a:pPr lvl="1" eaLnBrk="1" hangingPunct="1">
              <a:defRPr/>
            </a:pPr>
            <a:r>
              <a:rPr lang="en-GB" smtClean="0"/>
              <a:t>The term “programming” refers to a </a:t>
            </a:r>
            <a:r>
              <a:rPr lang="en-GB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tabular method</a:t>
            </a:r>
            <a:r>
              <a:rPr lang="en-GB" smtClean="0"/>
              <a:t>.</a:t>
            </a:r>
          </a:p>
          <a:p>
            <a:pPr lvl="1" eaLnBrk="1" hangingPunct="1">
              <a:defRPr/>
            </a:pPr>
            <a:r>
              <a:rPr lang="en-GB" smtClean="0"/>
              <a:t>Often used for </a:t>
            </a:r>
            <a:r>
              <a:rPr lang="en-GB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</a:t>
            </a:r>
            <a:r>
              <a:rPr lang="en-GB" smtClean="0"/>
              <a:t>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Dynamic Programming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31888"/>
            <a:ext cx="11576050" cy="5016500"/>
          </a:xfrm>
        </p:spPr>
        <p:txBody>
          <a:bodyPr/>
          <a:lstStyle/>
          <a:p>
            <a:pPr algn="just" eaLnBrk="1" hangingPunct="1">
              <a:spcBef>
                <a:spcPct val="70000"/>
              </a:spcBef>
              <a:defRPr/>
            </a:pPr>
            <a:r>
              <a:rPr lang="en-US" sz="2400" dirty="0"/>
              <a:t>Solves problems by </a:t>
            </a:r>
            <a:r>
              <a:rPr lang="en-US" sz="2400" b="1" dirty="0">
                <a:solidFill>
                  <a:srgbClr val="FF0000"/>
                </a:solidFill>
              </a:rPr>
              <a:t>combining</a:t>
            </a:r>
            <a:r>
              <a:rPr lang="en-US" sz="2400" dirty="0"/>
              <a:t> the solutions to </a:t>
            </a:r>
            <a:r>
              <a:rPr lang="en-US" sz="2400" dirty="0" smtClean="0">
                <a:solidFill>
                  <a:srgbClr val="FF0000"/>
                </a:solidFill>
              </a:rPr>
              <a:t>sub-problems</a:t>
            </a:r>
            <a:r>
              <a:rPr lang="en-US" sz="2400" dirty="0" smtClean="0"/>
              <a:t> </a:t>
            </a:r>
            <a:r>
              <a:rPr lang="en-US" sz="2400" dirty="0"/>
              <a:t>that contain </a:t>
            </a:r>
            <a:r>
              <a:rPr lang="en-US" sz="2400" dirty="0">
                <a:solidFill>
                  <a:srgbClr val="FF0000"/>
                </a:solidFill>
              </a:rPr>
              <a:t>common sub-sub-problems</a:t>
            </a:r>
            <a:r>
              <a:rPr lang="en-US" sz="2400" dirty="0"/>
              <a:t>.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en-US" sz="2400" dirty="0"/>
              <a:t>Difference between DP and Divide-and-Conquer</a:t>
            </a:r>
          </a:p>
          <a:p>
            <a:pPr lvl="1" algn="just" eaLnBrk="1" hangingPunct="1">
              <a:spcBef>
                <a:spcPct val="70000"/>
              </a:spcBef>
              <a:defRPr/>
            </a:pPr>
            <a:r>
              <a:rPr lang="en-US" sz="2400" dirty="0"/>
              <a:t>Using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Divide and Conquer</a:t>
            </a:r>
            <a:r>
              <a:rPr lang="en-US" sz="2400" dirty="0"/>
              <a:t> to solve these problems is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inefficient</a:t>
            </a:r>
            <a:r>
              <a:rPr lang="en-US" sz="2400" dirty="0"/>
              <a:t> as the same common sub-sub-problems have to be solved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 times</a:t>
            </a:r>
            <a:r>
              <a:rPr lang="en-US" sz="2400" dirty="0"/>
              <a:t>.</a:t>
            </a:r>
          </a:p>
          <a:p>
            <a:pPr lvl="1" eaLnBrk="1" hangingPunct="1">
              <a:spcBef>
                <a:spcPct val="70000"/>
              </a:spcBef>
              <a:defRPr/>
            </a:pPr>
            <a:r>
              <a:rPr lang="en-US" sz="2400" dirty="0"/>
              <a:t>DP will solve each of them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once</a:t>
            </a:r>
            <a:r>
              <a:rPr lang="en-US" sz="2400" dirty="0"/>
              <a:t> and their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answers are stored in a table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future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60325"/>
            <a:ext cx="1206182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Intuitive Explanation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2738" y="1019175"/>
            <a:ext cx="4795837" cy="53117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/>
              <a:t>Given a problem </a:t>
            </a:r>
            <a:r>
              <a:rPr lang="en-US" sz="2800" b="1"/>
              <a:t>P</a:t>
            </a:r>
            <a:r>
              <a:rPr lang="en-US" sz="2800"/>
              <a:t>, obtain a sequence of problems </a:t>
            </a:r>
            <a:r>
              <a:rPr lang="en-US" sz="2800" b="1"/>
              <a:t>Q</a:t>
            </a:r>
            <a:r>
              <a:rPr lang="en-US" sz="2800" b="1" baseline="-25000"/>
              <a:t>0</a:t>
            </a:r>
            <a:r>
              <a:rPr lang="en-US" sz="2800"/>
              <a:t>, </a:t>
            </a:r>
            <a:r>
              <a:rPr lang="en-US" sz="2800" b="1"/>
              <a:t>Q</a:t>
            </a:r>
            <a:r>
              <a:rPr lang="en-US" sz="2800" b="1" baseline="-25000"/>
              <a:t>1</a:t>
            </a:r>
            <a:r>
              <a:rPr lang="en-US" sz="2800"/>
              <a:t>, …., </a:t>
            </a:r>
            <a:r>
              <a:rPr lang="en-US" sz="2800" b="1"/>
              <a:t>Q</a:t>
            </a:r>
            <a:r>
              <a:rPr lang="en-US" sz="2800" b="1" baseline="-25000"/>
              <a:t>m</a:t>
            </a:r>
            <a:r>
              <a:rPr lang="en-US" sz="2800"/>
              <a:t>, where: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You have a solution to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The solution to a problem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/>
              <a:t>, 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j &gt; 0</a:t>
            </a:r>
            <a:r>
              <a:rPr lang="en-US" sz="2400"/>
              <a:t>, can be obtained from solutions to problems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/>
              <a:t>...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2400"/>
              <a:t>,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2400"/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 j</a:t>
            </a:r>
            <a:r>
              <a:rPr lang="en-US" sz="2400"/>
              <a:t>, that appear earlier in the “sequence”.</a:t>
            </a:r>
          </a:p>
        </p:txBody>
      </p:sp>
      <p:pic>
        <p:nvPicPr>
          <p:cNvPr id="2560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16650" y="1143000"/>
            <a:ext cx="4340225" cy="5133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0"/>
              <a:t>Elements of Dynamic Programming</a:t>
            </a:r>
            <a:endParaRPr 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DP</a:t>
            </a:r>
            <a:r>
              <a:rPr lang="en-US" dirty="0" smtClean="0"/>
              <a:t> is used to solve problems with the following characteristics:</a:t>
            </a:r>
          </a:p>
          <a:p>
            <a:pPr lvl="1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Optimal sub-structure</a:t>
            </a:r>
            <a:r>
              <a:rPr lang="en-US" dirty="0" smtClean="0"/>
              <a:t> (</a:t>
            </a:r>
            <a:r>
              <a:rPr lang="en-US" sz="2000" dirty="0"/>
              <a:t>Principle of Optimality</a:t>
            </a:r>
            <a:r>
              <a:rPr lang="en-US" dirty="0" smtClean="0"/>
              <a:t>) </a:t>
            </a:r>
          </a:p>
          <a:p>
            <a:pPr lvl="2" eaLnBrk="1" hangingPunct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an optimal solution to the problem contains within its optimal solutions to sub-problems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Overlapping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subproblems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en-US" dirty="0" smtClean="0"/>
              <a:t>there exist some places where we solve the same </a:t>
            </a:r>
            <a:r>
              <a:rPr lang="en-US" dirty="0" err="1" smtClean="0"/>
              <a:t>subproblem</a:t>
            </a:r>
            <a:r>
              <a:rPr lang="en-US" dirty="0" smtClean="0"/>
              <a:t> more than once</a:t>
            </a:r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962400"/>
            <a:ext cx="90644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812" y="5638800"/>
            <a:ext cx="67865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1" name="Group 2"/>
          <p:cNvGrpSpPr>
            <a:grpSpLocks/>
          </p:cNvGrpSpPr>
          <p:nvPr/>
        </p:nvGrpSpPr>
        <p:grpSpPr bwMode="auto">
          <a:xfrm>
            <a:off x="3595688" y="2225675"/>
            <a:ext cx="6888162" cy="2049463"/>
            <a:chOff x="1306" y="1402"/>
            <a:chExt cx="4339" cy="1291"/>
          </a:xfrm>
        </p:grpSpPr>
        <p:sp>
          <p:nvSpPr>
            <p:cNvPr id="29753" name="AutoShape 3"/>
            <p:cNvSpPr>
              <a:spLocks noChangeArrowheads="1"/>
            </p:cNvSpPr>
            <p:nvPr/>
          </p:nvSpPr>
          <p:spPr bwMode="auto">
            <a:xfrm>
              <a:off x="3515" y="1402"/>
              <a:ext cx="2130" cy="1291"/>
            </a:xfrm>
            <a:prstGeom prst="triangle">
              <a:avLst>
                <a:gd name="adj" fmla="val 60046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9754" name="AutoShape 4"/>
            <p:cNvSpPr>
              <a:spLocks noChangeArrowheads="1"/>
            </p:cNvSpPr>
            <p:nvPr/>
          </p:nvSpPr>
          <p:spPr bwMode="auto">
            <a:xfrm>
              <a:off x="2355" y="1783"/>
              <a:ext cx="1068" cy="910"/>
            </a:xfrm>
            <a:prstGeom prst="triangle">
              <a:avLst>
                <a:gd name="adj" fmla="val 56181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9755" name="AutoShape 5"/>
            <p:cNvSpPr>
              <a:spLocks noChangeArrowheads="1"/>
            </p:cNvSpPr>
            <p:nvPr/>
          </p:nvSpPr>
          <p:spPr bwMode="auto">
            <a:xfrm>
              <a:off x="1712" y="2148"/>
              <a:ext cx="605" cy="545"/>
            </a:xfrm>
            <a:prstGeom prst="triangle">
              <a:avLst>
                <a:gd name="adj" fmla="val 59338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9756" name="AutoShape 6"/>
            <p:cNvSpPr>
              <a:spLocks noChangeArrowheads="1"/>
            </p:cNvSpPr>
            <p:nvPr/>
          </p:nvSpPr>
          <p:spPr bwMode="auto">
            <a:xfrm>
              <a:off x="1306" y="2481"/>
              <a:ext cx="388" cy="212"/>
            </a:xfrm>
            <a:prstGeom prst="triangle">
              <a:avLst>
                <a:gd name="adj" fmla="val 50000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</p:grpSp>
      <p:sp>
        <p:nvSpPr>
          <p:cNvPr id="1269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Fibonacci Numbers</a:t>
            </a:r>
          </a:p>
        </p:txBody>
      </p:sp>
      <p:sp>
        <p:nvSpPr>
          <p:cNvPr id="1269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00225" y="5332413"/>
            <a:ext cx="8809038" cy="987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keep calculating the same value over and over!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Subproblems are overlapping – they share sub-subproblems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5854700" y="1544638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b="1">
                <a:latin typeface="Tahoma" pitchFamily="34" charset="0"/>
              </a:rPr>
              <a:t>F(6) = 8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4603750" y="21494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F(5)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010025" y="275431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F(4)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3417888" y="33591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F(3)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2232025" y="457041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F(1)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824163" y="39639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F(2)</a:t>
            </a:r>
          </a:p>
        </p:txBody>
      </p:sp>
      <p:cxnSp>
        <p:nvCxnSpPr>
          <p:cNvPr id="29710" name="AutoShape 15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 flipH="1">
            <a:off x="4859338" y="1849438"/>
            <a:ext cx="1458912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11" name="AutoShape 16"/>
          <p:cNvCxnSpPr>
            <a:cxnSpLocks noChangeShapeType="1"/>
            <a:stCxn id="29705" idx="2"/>
            <a:endCxn id="29706" idx="0"/>
          </p:cNvCxnSpPr>
          <p:nvPr/>
        </p:nvCxnSpPr>
        <p:spPr bwMode="auto">
          <a:xfrm flipH="1">
            <a:off x="4265613" y="2454275"/>
            <a:ext cx="5937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12" name="AutoShape 17"/>
          <p:cNvCxnSpPr>
            <a:cxnSpLocks noChangeShapeType="1"/>
            <a:stCxn id="29707" idx="0"/>
            <a:endCxn id="29706" idx="2"/>
          </p:cNvCxnSpPr>
          <p:nvPr/>
        </p:nvCxnSpPr>
        <p:spPr bwMode="auto">
          <a:xfrm flipV="1">
            <a:off x="3673475" y="3059113"/>
            <a:ext cx="592138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13" name="AutoShape 18"/>
          <p:cNvCxnSpPr>
            <a:cxnSpLocks noChangeShapeType="1"/>
            <a:stCxn id="29707" idx="2"/>
            <a:endCxn id="29709" idx="0"/>
          </p:cNvCxnSpPr>
          <p:nvPr/>
        </p:nvCxnSpPr>
        <p:spPr bwMode="auto">
          <a:xfrm flipH="1">
            <a:off x="3079750" y="3663950"/>
            <a:ext cx="5937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14" name="AutoShape 19"/>
          <p:cNvCxnSpPr>
            <a:cxnSpLocks noChangeShapeType="1"/>
            <a:stCxn id="29709" idx="2"/>
            <a:endCxn id="29708" idx="0"/>
          </p:cNvCxnSpPr>
          <p:nvPr/>
        </p:nvCxnSpPr>
        <p:spPr bwMode="auto">
          <a:xfrm flipH="1">
            <a:off x="2487613" y="4268788"/>
            <a:ext cx="592137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3176588" y="46037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F(0)</a:t>
            </a:r>
          </a:p>
        </p:txBody>
      </p:sp>
      <p:cxnSp>
        <p:nvCxnSpPr>
          <p:cNvPr id="29716" name="AutoShape 21"/>
          <p:cNvCxnSpPr>
            <a:cxnSpLocks noChangeShapeType="1"/>
            <a:stCxn id="29709" idx="2"/>
            <a:endCxn id="29715" idx="0"/>
          </p:cNvCxnSpPr>
          <p:nvPr/>
        </p:nvCxnSpPr>
        <p:spPr bwMode="auto">
          <a:xfrm>
            <a:off x="3079750" y="4268788"/>
            <a:ext cx="352425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662363" y="39893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29718" name="AutoShape 23"/>
          <p:cNvCxnSpPr>
            <a:cxnSpLocks noChangeShapeType="1"/>
            <a:stCxn id="29707" idx="2"/>
            <a:endCxn id="126998" idx="0"/>
          </p:cNvCxnSpPr>
          <p:nvPr/>
        </p:nvCxnSpPr>
        <p:spPr bwMode="auto">
          <a:xfrm>
            <a:off x="3673475" y="3663950"/>
            <a:ext cx="244475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184650" y="3994150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538663" y="3387725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29721" name="AutoShape 26"/>
          <p:cNvCxnSpPr>
            <a:cxnSpLocks noChangeShapeType="1"/>
            <a:stCxn id="127001" idx="2"/>
            <a:endCxn id="127000" idx="0"/>
          </p:cNvCxnSpPr>
          <p:nvPr/>
        </p:nvCxnSpPr>
        <p:spPr bwMode="auto">
          <a:xfrm flipH="1">
            <a:off x="4440238" y="3692525"/>
            <a:ext cx="354012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95838" y="40274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29723" name="AutoShape 28"/>
          <p:cNvCxnSpPr>
            <a:cxnSpLocks noChangeShapeType="1"/>
            <a:stCxn id="127001" idx="2"/>
            <a:endCxn id="127003" idx="0"/>
          </p:cNvCxnSpPr>
          <p:nvPr/>
        </p:nvCxnSpPr>
        <p:spPr bwMode="auto">
          <a:xfrm>
            <a:off x="4794250" y="3692525"/>
            <a:ext cx="257175" cy="3349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24" name="AutoShape 29"/>
          <p:cNvCxnSpPr>
            <a:cxnSpLocks noChangeShapeType="1"/>
            <a:stCxn id="29706" idx="2"/>
            <a:endCxn id="127001" idx="0"/>
          </p:cNvCxnSpPr>
          <p:nvPr/>
        </p:nvCxnSpPr>
        <p:spPr bwMode="auto">
          <a:xfrm>
            <a:off x="4265613" y="3059113"/>
            <a:ext cx="528637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5911850" y="280193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F(3)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5268913" y="4022725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5632450" y="3416300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29728" name="AutoShape 33"/>
          <p:cNvCxnSpPr>
            <a:cxnSpLocks noChangeShapeType="1"/>
            <a:stCxn id="127006" idx="0"/>
            <a:endCxn id="29705" idx="2"/>
          </p:cNvCxnSpPr>
          <p:nvPr/>
        </p:nvCxnSpPr>
        <p:spPr bwMode="auto">
          <a:xfrm flipH="1" flipV="1">
            <a:off x="4859338" y="2454275"/>
            <a:ext cx="1308100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29" name="AutoShape 34"/>
          <p:cNvCxnSpPr>
            <a:cxnSpLocks noChangeShapeType="1"/>
            <a:stCxn id="127006" idx="2"/>
            <a:endCxn id="127008" idx="0"/>
          </p:cNvCxnSpPr>
          <p:nvPr/>
        </p:nvCxnSpPr>
        <p:spPr bwMode="auto">
          <a:xfrm flipH="1">
            <a:off x="5888038" y="3106738"/>
            <a:ext cx="2794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30" name="AutoShape 35"/>
          <p:cNvCxnSpPr>
            <a:cxnSpLocks noChangeShapeType="1"/>
            <a:stCxn id="127008" idx="2"/>
            <a:endCxn id="127007" idx="0"/>
          </p:cNvCxnSpPr>
          <p:nvPr/>
        </p:nvCxnSpPr>
        <p:spPr bwMode="auto">
          <a:xfrm flipH="1">
            <a:off x="5524500" y="3721100"/>
            <a:ext cx="3635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5889625" y="404653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29732" name="AutoShape 37"/>
          <p:cNvCxnSpPr>
            <a:cxnSpLocks noChangeShapeType="1"/>
            <a:stCxn id="127008" idx="2"/>
            <a:endCxn id="127012" idx="0"/>
          </p:cNvCxnSpPr>
          <p:nvPr/>
        </p:nvCxnSpPr>
        <p:spPr bwMode="auto">
          <a:xfrm>
            <a:off x="5888038" y="3721100"/>
            <a:ext cx="257175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6213475" y="34321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29734" name="AutoShape 39"/>
          <p:cNvCxnSpPr>
            <a:cxnSpLocks noChangeShapeType="1"/>
            <a:stCxn id="127006" idx="2"/>
            <a:endCxn id="127014" idx="0"/>
          </p:cNvCxnSpPr>
          <p:nvPr/>
        </p:nvCxnSpPr>
        <p:spPr bwMode="auto">
          <a:xfrm>
            <a:off x="6167438" y="3106738"/>
            <a:ext cx="30162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8850313" y="22161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F(4)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8258175" y="282098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F(3)</a:t>
            </a:r>
          </a:p>
        </p:txBody>
      </p:sp>
      <p:sp>
        <p:nvSpPr>
          <p:cNvPr id="127018" name="Text Box 42"/>
          <p:cNvSpPr txBox="1">
            <a:spLocks noChangeArrowheads="1"/>
          </p:cNvSpPr>
          <p:nvPr/>
        </p:nvSpPr>
        <p:spPr bwMode="auto">
          <a:xfrm>
            <a:off x="7072313" y="40322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127019" name="Text Box 43"/>
          <p:cNvSpPr txBox="1">
            <a:spLocks noChangeArrowheads="1"/>
          </p:cNvSpPr>
          <p:nvPr/>
        </p:nvSpPr>
        <p:spPr bwMode="auto">
          <a:xfrm>
            <a:off x="7664450" y="34258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29739" name="AutoShape 44"/>
          <p:cNvCxnSpPr>
            <a:cxnSpLocks noChangeShapeType="1"/>
            <a:stCxn id="29704" idx="2"/>
            <a:endCxn id="127016" idx="0"/>
          </p:cNvCxnSpPr>
          <p:nvPr/>
        </p:nvCxnSpPr>
        <p:spPr bwMode="auto">
          <a:xfrm>
            <a:off x="6318250" y="1849438"/>
            <a:ext cx="2787650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40" name="AutoShape 45"/>
          <p:cNvCxnSpPr>
            <a:cxnSpLocks noChangeShapeType="1"/>
            <a:stCxn id="127017" idx="0"/>
            <a:endCxn id="127016" idx="2"/>
          </p:cNvCxnSpPr>
          <p:nvPr/>
        </p:nvCxnSpPr>
        <p:spPr bwMode="auto">
          <a:xfrm flipV="1">
            <a:off x="8513763" y="2520950"/>
            <a:ext cx="592137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41" name="AutoShape 46"/>
          <p:cNvCxnSpPr>
            <a:cxnSpLocks noChangeShapeType="1"/>
            <a:stCxn id="127017" idx="2"/>
            <a:endCxn id="127019" idx="0"/>
          </p:cNvCxnSpPr>
          <p:nvPr/>
        </p:nvCxnSpPr>
        <p:spPr bwMode="auto">
          <a:xfrm flipH="1">
            <a:off x="7920038" y="3125788"/>
            <a:ext cx="593725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42" name="AutoShape 47"/>
          <p:cNvCxnSpPr>
            <a:cxnSpLocks noChangeShapeType="1"/>
            <a:stCxn id="127019" idx="2"/>
            <a:endCxn id="127018" idx="0"/>
          </p:cNvCxnSpPr>
          <p:nvPr/>
        </p:nvCxnSpPr>
        <p:spPr bwMode="auto">
          <a:xfrm flipH="1">
            <a:off x="7327900" y="3730625"/>
            <a:ext cx="5921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24" name="Text Box 48"/>
          <p:cNvSpPr txBox="1">
            <a:spLocks noChangeArrowheads="1"/>
          </p:cNvSpPr>
          <p:nvPr/>
        </p:nvSpPr>
        <p:spPr bwMode="auto">
          <a:xfrm>
            <a:off x="8016875" y="406558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29744" name="AutoShape 49"/>
          <p:cNvCxnSpPr>
            <a:cxnSpLocks noChangeShapeType="1"/>
            <a:stCxn id="127019" idx="2"/>
            <a:endCxn id="127024" idx="0"/>
          </p:cNvCxnSpPr>
          <p:nvPr/>
        </p:nvCxnSpPr>
        <p:spPr bwMode="auto">
          <a:xfrm>
            <a:off x="7920038" y="3730625"/>
            <a:ext cx="352425" cy="3349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26" name="Text Box 50"/>
          <p:cNvSpPr txBox="1">
            <a:spLocks noChangeArrowheads="1"/>
          </p:cNvSpPr>
          <p:nvPr/>
        </p:nvSpPr>
        <p:spPr bwMode="auto">
          <a:xfrm>
            <a:off x="8502650" y="34512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29746" name="AutoShape 51"/>
          <p:cNvCxnSpPr>
            <a:cxnSpLocks noChangeShapeType="1"/>
            <a:stCxn id="127017" idx="2"/>
            <a:endCxn id="127026" idx="0"/>
          </p:cNvCxnSpPr>
          <p:nvPr/>
        </p:nvCxnSpPr>
        <p:spPr bwMode="auto">
          <a:xfrm>
            <a:off x="8513763" y="3125788"/>
            <a:ext cx="24447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28" name="Text Box 52"/>
          <p:cNvSpPr txBox="1">
            <a:spLocks noChangeArrowheads="1"/>
          </p:cNvSpPr>
          <p:nvPr/>
        </p:nvSpPr>
        <p:spPr bwMode="auto">
          <a:xfrm>
            <a:off x="9024938" y="34559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127029" name="Text Box 53"/>
          <p:cNvSpPr txBox="1">
            <a:spLocks noChangeArrowheads="1"/>
          </p:cNvSpPr>
          <p:nvPr/>
        </p:nvSpPr>
        <p:spPr bwMode="auto">
          <a:xfrm>
            <a:off x="9236075" y="284956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29749" name="AutoShape 54"/>
          <p:cNvCxnSpPr>
            <a:cxnSpLocks noChangeShapeType="1"/>
            <a:stCxn id="127029" idx="2"/>
            <a:endCxn id="127028" idx="0"/>
          </p:cNvCxnSpPr>
          <p:nvPr/>
        </p:nvCxnSpPr>
        <p:spPr bwMode="auto">
          <a:xfrm flipH="1">
            <a:off x="9280525" y="3154363"/>
            <a:ext cx="2111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31" name="Text Box 55"/>
          <p:cNvSpPr txBox="1">
            <a:spLocks noChangeArrowheads="1"/>
          </p:cNvSpPr>
          <p:nvPr/>
        </p:nvSpPr>
        <p:spPr bwMode="auto">
          <a:xfrm>
            <a:off x="9636125" y="34893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29751" name="AutoShape 56"/>
          <p:cNvCxnSpPr>
            <a:cxnSpLocks noChangeShapeType="1"/>
            <a:stCxn id="127029" idx="2"/>
            <a:endCxn id="127031" idx="0"/>
          </p:cNvCxnSpPr>
          <p:nvPr/>
        </p:nvCxnSpPr>
        <p:spPr bwMode="auto">
          <a:xfrm>
            <a:off x="9491663" y="3154363"/>
            <a:ext cx="400050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752" name="AutoShape 57"/>
          <p:cNvCxnSpPr>
            <a:cxnSpLocks noChangeShapeType="1"/>
            <a:stCxn id="127016" idx="2"/>
            <a:endCxn id="127029" idx="0"/>
          </p:cNvCxnSpPr>
          <p:nvPr/>
        </p:nvCxnSpPr>
        <p:spPr bwMode="auto">
          <a:xfrm>
            <a:off x="9105900" y="2520950"/>
            <a:ext cx="385763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813" y="1524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Steps to Designing a</a:t>
            </a:r>
            <a:br>
              <a:rPr lang="en-US" sz="4000"/>
            </a:br>
            <a:r>
              <a:rPr lang="en-US" sz="4000"/>
              <a:t>Dynamic Programming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905000"/>
            <a:ext cx="11499850" cy="4038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Characterize </a:t>
            </a:r>
            <a:r>
              <a:rPr lang="en-US" b="1" i="1" dirty="0" smtClean="0"/>
              <a:t>optimal </a:t>
            </a:r>
            <a:r>
              <a:rPr lang="en-US" b="1" i="1" dirty="0" smtClean="0">
                <a:solidFill>
                  <a:srgbClr val="FF0000"/>
                </a:solidFill>
              </a:rPr>
              <a:t>sub-structure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Recursively</a:t>
            </a:r>
            <a:r>
              <a:rPr lang="en-US" dirty="0" smtClean="0"/>
              <a:t> define the value of an optimal solution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Compute the value </a:t>
            </a:r>
            <a:r>
              <a:rPr lang="en-US" b="1" i="1" dirty="0" smtClean="0"/>
              <a:t>bottom up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(if needed) </a:t>
            </a:r>
            <a:r>
              <a:rPr lang="en-US" b="1" i="1" dirty="0" smtClean="0"/>
              <a:t>Construct</a:t>
            </a:r>
            <a:r>
              <a:rPr lang="en-US" dirty="0" smtClean="0"/>
              <a:t> an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0988" y="111125"/>
            <a:ext cx="9048750" cy="5222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1.Optimal Sub-Structure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869950"/>
            <a:ext cx="11734800" cy="5703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/>
              <a:t>An optimal solution to the problem contains optimal solutions to sub-problems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Solution to a problem: 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sz="2000" dirty="0"/>
              <a:t>Making a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</a:t>
            </a:r>
            <a:r>
              <a:rPr lang="en-US" sz="2000" dirty="0"/>
              <a:t> out of a number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possibilities</a:t>
            </a:r>
            <a:r>
              <a:rPr lang="en-US" sz="2000" dirty="0"/>
              <a:t> (look what possible choices there can be)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Solving</a:t>
            </a:r>
            <a:r>
              <a:rPr lang="en-US" sz="2000" dirty="0"/>
              <a:t> one or more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sub-problems</a:t>
            </a:r>
            <a:r>
              <a:rPr lang="en-US" sz="2000" dirty="0"/>
              <a:t> that are the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result of a choice</a:t>
            </a:r>
            <a:r>
              <a:rPr lang="en-US" sz="2000" dirty="0"/>
              <a:t> (characterize the space of sub-problems)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Show that solutions to sub-problems must themselves be optimal for the whole solution to be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2. Recursive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46200"/>
            <a:ext cx="11734800" cy="5054600"/>
          </a:xfrm>
        </p:spPr>
        <p:txBody>
          <a:bodyPr/>
          <a:lstStyle/>
          <a:p>
            <a:pPr eaLnBrk="1" hangingPunct="1">
              <a:spcBef>
                <a:spcPct val="65000"/>
              </a:spcBef>
              <a:defRPr/>
            </a:pPr>
            <a:r>
              <a:rPr lang="en-US" dirty="0" smtClean="0"/>
              <a:t>Write a recursive solution for the value of an optimal solution.</a:t>
            </a:r>
          </a:p>
          <a:p>
            <a:pPr eaLnBrk="1" hangingPunct="1">
              <a:spcBef>
                <a:spcPct val="6500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6500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65000"/>
              </a:spcBef>
              <a:defRPr/>
            </a:pPr>
            <a:r>
              <a:rPr lang="en-US" dirty="0" smtClean="0"/>
              <a:t>Show that the number of different instances of sub-problems is bounded by a polynomial.</a:t>
            </a:r>
          </a:p>
        </p:txBody>
      </p:sp>
      <p:graphicFrame>
        <p:nvGraphicFramePr>
          <p:cNvPr id="35847" name="Object 9"/>
          <p:cNvGraphicFramePr>
            <a:graphicFrameLocks noChangeAspect="1"/>
          </p:cNvGraphicFramePr>
          <p:nvPr/>
        </p:nvGraphicFramePr>
        <p:xfrm>
          <a:off x="1933575" y="2598738"/>
          <a:ext cx="8321675" cy="762000"/>
        </p:xfrm>
        <a:graphic>
          <a:graphicData uri="http://schemas.openxmlformats.org/presentationml/2006/ole">
            <p:oleObj spid="_x0000_s35847" name="Equation" r:id="rId4" imgW="52705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3. Bottom 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898525"/>
            <a:ext cx="11887200" cy="53340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b="1" dirty="0" smtClean="0"/>
              <a:t>Compute</a:t>
            </a:r>
            <a:r>
              <a:rPr lang="en-US" dirty="0" smtClean="0"/>
              <a:t> the value of an optimal solution in a bottom-up fashion, so that you always have the necessary </a:t>
            </a:r>
            <a:r>
              <a:rPr lang="en-US" b="1" dirty="0" smtClean="0"/>
              <a:t>sub-results pre-computed</a:t>
            </a:r>
            <a:r>
              <a:rPr lang="en-US" dirty="0" smtClean="0"/>
              <a:t> (or use </a:t>
            </a:r>
            <a:r>
              <a:rPr lang="en-US" dirty="0" err="1" smtClean="0"/>
              <a:t>memoization</a:t>
            </a:r>
            <a:r>
              <a:rPr lang="en-US" dirty="0" smtClean="0"/>
              <a:t>) </a:t>
            </a:r>
          </a:p>
          <a:p>
            <a:pPr algn="just" eaLnBrk="1" hangingPunct="1">
              <a:lnSpc>
                <a:spcPct val="140000"/>
              </a:lnSpc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/>
              <a:t>Check if it is possible to </a:t>
            </a:r>
            <a:r>
              <a:rPr lang="en-US" b="1" dirty="0" smtClean="0"/>
              <a:t>reduce</a:t>
            </a:r>
            <a:r>
              <a:rPr lang="en-US" dirty="0" smtClean="0"/>
              <a:t> the </a:t>
            </a:r>
            <a:r>
              <a:rPr lang="en-US" b="1" dirty="0" smtClean="0"/>
              <a:t>space</a:t>
            </a:r>
            <a:r>
              <a:rPr lang="en-US" dirty="0" smtClean="0"/>
              <a:t> requirements, by “</a:t>
            </a:r>
            <a:r>
              <a:rPr lang="en-US" b="1" dirty="0" smtClean="0">
                <a:solidFill>
                  <a:srgbClr val="FF0000"/>
                </a:solidFill>
              </a:rPr>
              <a:t>forgetting</a:t>
            </a:r>
            <a:r>
              <a:rPr lang="en-US" dirty="0" smtClean="0"/>
              <a:t>” solutions to sub-problems that will not be used 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 design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(brute-force)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insertion sort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that use efficient data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heap sort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Binary search, merge sort, quick sort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Fibonacci numbers, Matrix multiplication optimization, Longest Common Subsequence</a:t>
            </a:r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Huffman coding, Minimum Spanning Tree, 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Dijkstara</a:t>
            </a:r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BFS (Robot moving, Path Finding), DFS( Topological Sorting, Strongly Connected Component)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4. Construct Optimal Solution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2085975"/>
            <a:ext cx="12107863" cy="24860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4000" dirty="0"/>
              <a:t>Construct an optimal solution from </a:t>
            </a:r>
            <a:r>
              <a:rPr lang="en-US" sz="4000" b="1" dirty="0"/>
              <a:t>computed information</a:t>
            </a:r>
            <a:r>
              <a:rPr lang="en-US" sz="4000" dirty="0"/>
              <a:t> (which records a sequence of choices made that lead to an optimal solution)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effectLst/>
              </a:rPr>
              <a:t>Rod Cutting</a:t>
            </a:r>
            <a:endParaRPr lang="en-US" sz="4000" b="0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" y="1295400"/>
            <a:ext cx="12107863" cy="5181600"/>
          </a:xfrm>
        </p:spPr>
        <p:txBody>
          <a:bodyPr>
            <a:normAutofit/>
          </a:bodyPr>
          <a:lstStyle/>
          <a:p>
            <a:r>
              <a:rPr lang="en-US" sz="2800" dirty="0"/>
              <a:t>How to cut steel rods into pieces in order to </a:t>
            </a:r>
            <a:r>
              <a:rPr lang="en-US" sz="2800" dirty="0">
                <a:solidFill>
                  <a:srgbClr val="FF0000"/>
                </a:solidFill>
              </a:rPr>
              <a:t>maximize the revenue </a:t>
            </a:r>
            <a:r>
              <a:rPr lang="en-US" sz="2800" dirty="0"/>
              <a:t>you can get? 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/>
              <a:t>cut is free. </a:t>
            </a:r>
            <a:endParaRPr lang="en-US" sz="2800" dirty="0" smtClean="0"/>
          </a:p>
          <a:p>
            <a:r>
              <a:rPr lang="en-US" sz="2800" dirty="0" smtClean="0"/>
              <a:t>Rod </a:t>
            </a:r>
            <a:r>
              <a:rPr lang="en-US" sz="2800" dirty="0"/>
              <a:t>lengths are always an integral number of inches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Input</a:t>
            </a:r>
            <a:r>
              <a:rPr lang="en-US" sz="2800" b="1" dirty="0"/>
              <a:t>: </a:t>
            </a:r>
            <a:r>
              <a:rPr lang="en-US" sz="2800" dirty="0"/>
              <a:t>A</a:t>
            </a:r>
            <a:r>
              <a:rPr lang="en-US" sz="2800" b="1" dirty="0"/>
              <a:t> </a:t>
            </a:r>
            <a:r>
              <a:rPr lang="en-US" sz="2800" dirty="0"/>
              <a:t>length </a:t>
            </a:r>
            <a:r>
              <a:rPr lang="en-US" sz="2800" i="1" dirty="0" err="1"/>
              <a:t>n</a:t>
            </a:r>
            <a:r>
              <a:rPr lang="en-US" sz="2800" i="1" dirty="0"/>
              <a:t> </a:t>
            </a:r>
            <a:r>
              <a:rPr lang="en-US" sz="2800" dirty="0"/>
              <a:t>and table of prices 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, for </a:t>
            </a:r>
            <a:r>
              <a:rPr lang="en-US" sz="2800" i="1" dirty="0" err="1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= 1,2</a:t>
            </a:r>
            <a:r>
              <a:rPr lang="en-US" sz="2800" dirty="0"/>
              <a:t>,</a:t>
            </a:r>
            <a:r>
              <a:rPr lang="en-US" sz="2800" dirty="0" smtClean="0"/>
              <a:t>. . .</a:t>
            </a:r>
            <a:r>
              <a:rPr lang="en-US" sz="2800" i="1" dirty="0" smtClean="0"/>
              <a:t>,</a:t>
            </a:r>
            <a:r>
              <a:rPr lang="en-US" sz="2800" i="1" dirty="0" err="1" smtClean="0"/>
              <a:t>n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Output</a:t>
            </a:r>
            <a:r>
              <a:rPr lang="en-US" sz="2800" b="1" dirty="0"/>
              <a:t>: </a:t>
            </a:r>
            <a:r>
              <a:rPr lang="en-US" sz="2800" dirty="0"/>
              <a:t>The maximum revenue obtainable for rods whose lengths sum to </a:t>
            </a:r>
            <a:r>
              <a:rPr lang="en-US" sz="2800" i="1" dirty="0" err="1"/>
              <a:t>n</a:t>
            </a:r>
            <a:r>
              <a:rPr lang="en-US" sz="2800" dirty="0"/>
              <a:t>, </a:t>
            </a:r>
            <a:r>
              <a:rPr lang="en-US" sz="2800" dirty="0" smtClean="0"/>
              <a:t>computed </a:t>
            </a:r>
            <a:r>
              <a:rPr lang="en-US" sz="2800" dirty="0"/>
              <a:t>as the sum of the prices for the individual rods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i="1" dirty="0"/>
              <a:t> </a:t>
            </a:r>
            <a:r>
              <a:rPr lang="en-US" sz="2400" dirty="0"/>
              <a:t>is large enough, an optimal solution might require </a:t>
            </a:r>
            <a:r>
              <a:rPr lang="en-US" sz="2400" dirty="0">
                <a:solidFill>
                  <a:srgbClr val="FF0000"/>
                </a:solidFill>
              </a:rPr>
              <a:t>no cuts</a:t>
            </a:r>
            <a:r>
              <a:rPr lang="en-US" sz="2400" dirty="0"/>
              <a:t>, i.e., just leave the rod as </a:t>
            </a:r>
            <a:r>
              <a:rPr lang="en-US" sz="2400" i="1" dirty="0" err="1"/>
              <a:t>n</a:t>
            </a:r>
            <a:r>
              <a:rPr lang="en-US" sz="2400" i="1" dirty="0"/>
              <a:t> </a:t>
            </a:r>
            <a:r>
              <a:rPr lang="en-US" sz="2400" dirty="0"/>
              <a:t>inches 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effectLst/>
              </a:rPr>
              <a:t>Rod Cutting</a:t>
            </a:r>
            <a:endParaRPr lang="en-US" sz="4000" b="0" dirty="0">
              <a:effectLst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</a:t>
            </a:r>
            <a:r>
              <a:rPr lang="en-US" i="1" dirty="0" err="1" smtClean="0"/>
              <a:t>i</a:t>
            </a:r>
            <a:r>
              <a:rPr lang="en-US" dirty="0" smtClean="0"/>
              <a:t>: 1    2    3    4    5    6    7    8</a:t>
            </a:r>
          </a:p>
          <a:p>
            <a:r>
              <a:rPr lang="en-US" dirty="0" smtClean="0"/>
              <a:t>price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:  1    5   8    9   10  17  17  20</a:t>
            </a:r>
          </a:p>
          <a:p>
            <a:pPr lvl="1"/>
            <a:r>
              <a:rPr lang="en-US" dirty="0" smtClean="0"/>
              <a:t>Can cut up a rod in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-1 </a:t>
            </a:r>
            <a:r>
              <a:rPr lang="en-US" dirty="0" smtClean="0">
                <a:solidFill>
                  <a:srgbClr val="FF0000"/>
                </a:solidFill>
              </a:rPr>
              <a:t>different ways</a:t>
            </a:r>
            <a:r>
              <a:rPr lang="en-US" dirty="0" smtClean="0"/>
              <a:t>, because can choose to cut or not cut after each of the first </a:t>
            </a:r>
            <a:r>
              <a:rPr lang="en-US" i="1" dirty="0" err="1" smtClean="0"/>
              <a:t>n</a:t>
            </a:r>
            <a:r>
              <a:rPr lang="en-US" dirty="0" smtClean="0"/>
              <a:t> - 1 inches.</a:t>
            </a:r>
          </a:p>
          <a:p>
            <a:pPr lvl="1"/>
            <a:r>
              <a:rPr lang="en-US" dirty="0" smtClean="0"/>
              <a:t>Here are all </a:t>
            </a:r>
            <a:r>
              <a:rPr lang="en-US" dirty="0" smtClean="0">
                <a:solidFill>
                  <a:srgbClr val="FF0000"/>
                </a:solidFill>
              </a:rPr>
              <a:t>8 ways </a:t>
            </a:r>
            <a:r>
              <a:rPr lang="en-US" dirty="0" smtClean="0"/>
              <a:t>to cut a rod of </a:t>
            </a:r>
            <a:r>
              <a:rPr lang="en-US" dirty="0" smtClean="0">
                <a:solidFill>
                  <a:srgbClr val="FF0000"/>
                </a:solidFill>
              </a:rPr>
              <a:t>length 4</a:t>
            </a:r>
            <a:r>
              <a:rPr lang="en-US" dirty="0" smtClean="0"/>
              <a:t>, with the costs from the example: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012" y="4267200"/>
            <a:ext cx="8839200" cy="194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Rod Cutting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8612" y="1219200"/>
            <a:ext cx="8382000" cy="184521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4212" y="3276600"/>
            <a:ext cx="10287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best way is to cut it into two 2-inch pieces, getting a revenue of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5 + 5 = 10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32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 the maximum revenue for a rod of length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Can express a solution as a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 of individual rod lengths.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4036" y="290460"/>
            <a:ext cx="8371376" cy="618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Optimal Substructure</a:t>
            </a:r>
            <a:endParaRPr lang="en-US" sz="3200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To solve the original problem of size </a:t>
            </a:r>
            <a:r>
              <a:rPr lang="en-US" sz="2800" i="1" dirty="0" err="1" smtClean="0"/>
              <a:t>n</a:t>
            </a:r>
            <a:r>
              <a:rPr lang="en-US" sz="2800" dirty="0" smtClean="0"/>
              <a:t>, solve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 on smaller sizes. After making a cut, we have two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The optimal solution to the original problem incorporates optimal solutions to the </a:t>
            </a:r>
            <a:r>
              <a:rPr lang="en-US" sz="2800" dirty="0" err="1" smtClean="0">
                <a:solidFill>
                  <a:srgbClr val="FF0000"/>
                </a:solidFill>
              </a:rPr>
              <a:t>subproblems</a:t>
            </a:r>
            <a:r>
              <a:rPr lang="en-US" sz="2800" dirty="0" smtClean="0"/>
              <a:t>. We may solve the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 independently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Example</a:t>
            </a:r>
            <a:r>
              <a:rPr lang="en-US" sz="2800" dirty="0" smtClean="0"/>
              <a:t>: For </a:t>
            </a:r>
            <a:r>
              <a:rPr lang="en-US" sz="2800" i="1" dirty="0" err="1" smtClean="0"/>
              <a:t>n</a:t>
            </a:r>
            <a:r>
              <a:rPr lang="en-US" sz="2800" dirty="0" smtClean="0"/>
              <a:t> = 7, one of the optimal solutions makes a cut at 3 inches, giving two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, of lengths 3 and 4. We need to solve both of them optimally. The optimal solution for the problem of length 4, cutting into 2 pieces, each of length 2, is used in the optimal solution to the original problem with length 7.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A simpler way to decompose the problem</a:t>
            </a:r>
            <a:endParaRPr lang="en-US" sz="3600" b="0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optimal solution has a leftmost cut. In other words, there’s some cut that gives a first piece of length </a:t>
            </a:r>
            <a:r>
              <a:rPr lang="en-US" i="1" dirty="0" err="1" smtClean="0"/>
              <a:t>i</a:t>
            </a:r>
            <a:r>
              <a:rPr lang="en-US" dirty="0" smtClean="0"/>
              <a:t> cut off the left end, and a remaining piece of length </a:t>
            </a:r>
            <a:r>
              <a:rPr lang="en-US" i="1" dirty="0" err="1" smtClean="0"/>
              <a:t>n</a:t>
            </a:r>
            <a:r>
              <a:rPr lang="en-US" dirty="0" smtClean="0"/>
              <a:t> - </a:t>
            </a:r>
            <a:r>
              <a:rPr lang="en-US" i="1" dirty="0" err="1" smtClean="0"/>
              <a:t>i</a:t>
            </a:r>
            <a:r>
              <a:rPr lang="en-US" dirty="0" smtClean="0"/>
              <a:t> on the right.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smtClean="0">
                <a:solidFill>
                  <a:srgbClr val="FF0000"/>
                </a:solidFill>
              </a:rPr>
              <a:t>divide only the remainder</a:t>
            </a:r>
            <a:r>
              <a:rPr lang="en-US" dirty="0" smtClean="0"/>
              <a:t>, not the first pieces </a:t>
            </a:r>
          </a:p>
          <a:p>
            <a:pPr lvl="1"/>
            <a:r>
              <a:rPr lang="en-US" dirty="0" smtClean="0"/>
              <a:t>Leaves </a:t>
            </a:r>
            <a:r>
              <a:rPr lang="en-US" dirty="0" smtClean="0">
                <a:solidFill>
                  <a:srgbClr val="FF0000"/>
                </a:solidFill>
              </a:rPr>
              <a:t>only one </a:t>
            </a:r>
            <a:r>
              <a:rPr lang="en-US" dirty="0" err="1" smtClean="0">
                <a:solidFill>
                  <a:srgbClr val="FF0000"/>
                </a:solidFill>
              </a:rPr>
              <a:t>subproblem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solve, rather than two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Say that the solution with no cuts has first piece size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i="1" dirty="0" err="1" smtClean="0"/>
              <a:t>n</a:t>
            </a:r>
            <a:r>
              <a:rPr lang="en-US" dirty="0" smtClean="0"/>
              <a:t> with revenue </a:t>
            </a:r>
            <a:r>
              <a:rPr lang="en-US" i="1" dirty="0" err="1" smtClean="0">
                <a:solidFill>
                  <a:srgbClr val="FF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and remainder size 0 with revenue </a:t>
            </a:r>
            <a:r>
              <a:rPr lang="en-US" i="1" dirty="0" smtClean="0"/>
              <a:t>r</a:t>
            </a:r>
            <a:r>
              <a:rPr lang="en-US" i="1" baseline="-25000" dirty="0" smtClean="0"/>
              <a:t>0 </a:t>
            </a:r>
            <a:r>
              <a:rPr lang="en-US" dirty="0" smtClean="0"/>
              <a:t>= 0.</a:t>
            </a:r>
          </a:p>
          <a:p>
            <a:pPr lvl="1"/>
            <a:r>
              <a:rPr lang="en-US" dirty="0" smtClean="0"/>
              <a:t>Gives a </a:t>
            </a:r>
            <a:r>
              <a:rPr lang="en-US" dirty="0" smtClean="0">
                <a:solidFill>
                  <a:srgbClr val="FF0000"/>
                </a:solidFill>
              </a:rPr>
              <a:t>simpler version of the equation for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5612" y="5410200"/>
            <a:ext cx="3367178" cy="8302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Recursive top-down solution</a:t>
            </a:r>
            <a:endParaRPr lang="en-US" sz="3600" b="0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implementation of the simpler equation for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call CUT-ROD(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returns the optimal revenue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4012" y="2590800"/>
            <a:ext cx="6478214" cy="306045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Recursive top-down solution</a:t>
            </a:r>
            <a:endParaRPr lang="en-US" sz="3200" b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This procedure works, but it is terribly </a:t>
            </a:r>
            <a:r>
              <a:rPr lang="en-US" sz="2400" i="1" dirty="0" smtClean="0">
                <a:solidFill>
                  <a:srgbClr val="FF0000"/>
                </a:solidFill>
              </a:rPr>
              <a:t>inefficient</a:t>
            </a:r>
            <a:r>
              <a:rPr lang="en-US" sz="2400" i="1" dirty="0" smtClean="0"/>
              <a:t>. </a:t>
            </a:r>
            <a:r>
              <a:rPr lang="en-US" sz="2400" dirty="0" smtClean="0"/>
              <a:t>If you code it up and run it, it could </a:t>
            </a:r>
            <a:r>
              <a:rPr lang="en-US" sz="2400" dirty="0" smtClean="0">
                <a:solidFill>
                  <a:srgbClr val="FF0000"/>
                </a:solidFill>
              </a:rPr>
              <a:t>take more than an hour for </a:t>
            </a:r>
            <a:r>
              <a:rPr lang="en-US" sz="2400" i="1" dirty="0" err="1" smtClean="0">
                <a:solidFill>
                  <a:srgbClr val="FF0000"/>
                </a:solidFill>
              </a:rPr>
              <a:t>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40</a:t>
            </a:r>
            <a:r>
              <a:rPr lang="en-US" sz="2400" dirty="0" smtClean="0"/>
              <a:t>. Running time almost doubles each time </a:t>
            </a:r>
            <a:r>
              <a:rPr lang="en-US" sz="2400" i="1" dirty="0" smtClean="0"/>
              <a:t>n</a:t>
            </a:r>
            <a:r>
              <a:rPr lang="en-US" sz="2400" dirty="0" smtClean="0"/>
              <a:t> increases by 1.</a:t>
            </a:r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2400" b="1" i="1" dirty="0" smtClean="0"/>
              <a:t>Why so inefficient?</a:t>
            </a:r>
            <a:r>
              <a:rPr lang="en-US" sz="2400" dirty="0" smtClean="0"/>
              <a:t>: CUT-ROD calls itself repeatedly, even on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it has already solved. Here’s a tree of recursive calls for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= 4. Inside each node is the value of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for the call represented by the node: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2212" y="3733800"/>
            <a:ext cx="4708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Recursive top-down solution</a:t>
            </a:r>
            <a:endParaRPr lang="en-US" sz="3200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Lots of repeated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. Solve the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for size 2 twice, for size 1 four times, and for size 0 eight times.</a:t>
            </a:r>
          </a:p>
          <a:p>
            <a:r>
              <a:rPr lang="en-US" sz="2800" i="1" dirty="0" smtClean="0"/>
              <a:t>Exponential growth</a:t>
            </a:r>
            <a:r>
              <a:rPr lang="en-US" sz="2800" dirty="0" smtClean="0"/>
              <a:t>: Let </a:t>
            </a:r>
            <a:r>
              <a:rPr lang="en-US" sz="2800" dirty="0" err="1" smtClean="0"/>
              <a:t>T(</a:t>
            </a:r>
            <a:r>
              <a:rPr lang="en-US" sz="2800" i="1" dirty="0" err="1" smtClean="0"/>
              <a:t>n</a:t>
            </a:r>
            <a:r>
              <a:rPr lang="en-US" sz="2800" dirty="0" smtClean="0"/>
              <a:t>) equal the number of calls to CUT-ROD with second parameter equal to </a:t>
            </a:r>
            <a:r>
              <a:rPr lang="en-US" sz="2800" i="1" dirty="0" err="1" smtClean="0"/>
              <a:t>n</a:t>
            </a:r>
            <a:r>
              <a:rPr lang="en-US" sz="2800" dirty="0" smtClean="0"/>
              <a:t>. Then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9212" y="3124200"/>
            <a:ext cx="7591163" cy="2821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Fibonacci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213" y="1412875"/>
            <a:ext cx="8370887" cy="2198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/>
              <a:t>Leonardo Fibonacci (1202)</a:t>
            </a:r>
            <a:r>
              <a:rPr lang="en-US" sz="2800"/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 rabbit starts producing offspring during the second year after its birth and produces one child each generation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How many rabbits will there be after </a:t>
            </a:r>
            <a:r>
              <a:rPr lang="en-US" sz="2400" i="1"/>
              <a:t>n </a:t>
            </a:r>
            <a:r>
              <a:rPr lang="en-US" sz="2400"/>
              <a:t>generations?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i="1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2343150" y="350043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105150" y="3500438"/>
            <a:ext cx="1588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900488" y="350043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354638" y="350043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7720013" y="350043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8" name="Line 24"/>
          <p:cNvSpPr>
            <a:spLocks noChangeShapeType="1"/>
          </p:cNvSpPr>
          <p:nvPr/>
        </p:nvSpPr>
        <p:spPr bwMode="auto">
          <a:xfrm flipV="1">
            <a:off x="1633538" y="3783013"/>
            <a:ext cx="8802687" cy="79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9" name="Text Box 25"/>
          <p:cNvSpPr txBox="1">
            <a:spLocks noChangeArrowheads="1"/>
          </p:cNvSpPr>
          <p:nvPr/>
        </p:nvSpPr>
        <p:spPr bwMode="auto">
          <a:xfrm>
            <a:off x="1571625" y="3463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F(1)=1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324100" y="3463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F(2)=1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3519488" y="452913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3090863" y="345757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F(3)=1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4437063" y="4473575"/>
            <a:ext cx="514350" cy="2698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4187825" y="3463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F(4)=3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848350" y="536416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6018213" y="4460875"/>
            <a:ext cx="1020762" cy="2254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6134100" y="3463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F(5)=5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8469313" y="4413250"/>
            <a:ext cx="1700212" cy="2428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8343900" y="5280025"/>
            <a:ext cx="454025" cy="2428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9018588" y="5300663"/>
            <a:ext cx="454025" cy="2428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8574088" y="3463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F(6)=8</a:t>
            </a:r>
            <a:endParaRPr lang="en-GB" altLang="en-US" sz="1600">
              <a:latin typeface="Tahoma" pitchFamily="34" charset="0"/>
            </a:endParaRPr>
          </a:p>
        </p:txBody>
      </p:sp>
      <p:grpSp>
        <p:nvGrpSpPr>
          <p:cNvPr id="9242" name="Group 51"/>
          <p:cNvGrpSpPr>
            <a:grpSpLocks noChangeAspect="1"/>
          </p:cNvGrpSpPr>
          <p:nvPr/>
        </p:nvGrpSpPr>
        <p:grpSpPr bwMode="auto">
          <a:xfrm>
            <a:off x="1670050" y="3886200"/>
            <a:ext cx="547688" cy="612775"/>
            <a:chOff x="93" y="2448"/>
            <a:chExt cx="345" cy="386"/>
          </a:xfrm>
        </p:grpSpPr>
        <p:sp>
          <p:nvSpPr>
            <p:cNvPr id="9631" name="AutoShape 50"/>
            <p:cNvSpPr>
              <a:spLocks noChangeAspect="1" noChangeArrowheads="1" noTextEdit="1"/>
            </p:cNvSpPr>
            <p:nvPr/>
          </p:nvSpPr>
          <p:spPr bwMode="auto">
            <a:xfrm>
              <a:off x="93" y="2448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" name="Freeform 52"/>
            <p:cNvSpPr>
              <a:spLocks/>
            </p:cNvSpPr>
            <p:nvPr/>
          </p:nvSpPr>
          <p:spPr bwMode="auto">
            <a:xfrm>
              <a:off x="94" y="2448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3" name="Freeform 53"/>
            <p:cNvSpPr>
              <a:spLocks/>
            </p:cNvSpPr>
            <p:nvPr/>
          </p:nvSpPr>
          <p:spPr bwMode="auto">
            <a:xfrm>
              <a:off x="99" y="2451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" name="Freeform 54"/>
            <p:cNvSpPr>
              <a:spLocks/>
            </p:cNvSpPr>
            <p:nvPr/>
          </p:nvSpPr>
          <p:spPr bwMode="auto">
            <a:xfrm>
              <a:off x="112" y="2475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" name="Freeform 55"/>
            <p:cNvSpPr>
              <a:spLocks/>
            </p:cNvSpPr>
            <p:nvPr/>
          </p:nvSpPr>
          <p:spPr bwMode="auto">
            <a:xfrm>
              <a:off x="334" y="2485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6" name="Freeform 56"/>
            <p:cNvSpPr>
              <a:spLocks/>
            </p:cNvSpPr>
            <p:nvPr/>
          </p:nvSpPr>
          <p:spPr bwMode="auto">
            <a:xfrm>
              <a:off x="231" y="2541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7" name="Freeform 57"/>
            <p:cNvSpPr>
              <a:spLocks/>
            </p:cNvSpPr>
            <p:nvPr/>
          </p:nvSpPr>
          <p:spPr bwMode="auto">
            <a:xfrm>
              <a:off x="287" y="2545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" name="Freeform 58"/>
            <p:cNvSpPr>
              <a:spLocks/>
            </p:cNvSpPr>
            <p:nvPr/>
          </p:nvSpPr>
          <p:spPr bwMode="auto">
            <a:xfrm>
              <a:off x="236" y="2561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" name="Freeform 59"/>
            <p:cNvSpPr>
              <a:spLocks/>
            </p:cNvSpPr>
            <p:nvPr/>
          </p:nvSpPr>
          <p:spPr bwMode="auto">
            <a:xfrm>
              <a:off x="291" y="2562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" name="Freeform 60"/>
            <p:cNvSpPr>
              <a:spLocks/>
            </p:cNvSpPr>
            <p:nvPr/>
          </p:nvSpPr>
          <p:spPr bwMode="auto">
            <a:xfrm>
              <a:off x="297" y="2565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" name="Freeform 61"/>
            <p:cNvSpPr>
              <a:spLocks/>
            </p:cNvSpPr>
            <p:nvPr/>
          </p:nvSpPr>
          <p:spPr bwMode="auto">
            <a:xfrm>
              <a:off x="217" y="2588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" name="Freeform 62"/>
            <p:cNvSpPr>
              <a:spLocks/>
            </p:cNvSpPr>
            <p:nvPr/>
          </p:nvSpPr>
          <p:spPr bwMode="auto">
            <a:xfrm>
              <a:off x="263" y="2593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" name="Freeform 63"/>
            <p:cNvSpPr>
              <a:spLocks/>
            </p:cNvSpPr>
            <p:nvPr/>
          </p:nvSpPr>
          <p:spPr bwMode="auto">
            <a:xfrm>
              <a:off x="166" y="2622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" name="Freeform 64"/>
            <p:cNvSpPr>
              <a:spLocks/>
            </p:cNvSpPr>
            <p:nvPr/>
          </p:nvSpPr>
          <p:spPr bwMode="auto">
            <a:xfrm>
              <a:off x="258" y="2628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" name="Freeform 65"/>
            <p:cNvSpPr>
              <a:spLocks/>
            </p:cNvSpPr>
            <p:nvPr/>
          </p:nvSpPr>
          <p:spPr bwMode="auto">
            <a:xfrm>
              <a:off x="267" y="2629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" name="Freeform 66"/>
            <p:cNvSpPr>
              <a:spLocks/>
            </p:cNvSpPr>
            <p:nvPr/>
          </p:nvSpPr>
          <p:spPr bwMode="auto">
            <a:xfrm>
              <a:off x="228" y="2686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" name="Freeform 67"/>
            <p:cNvSpPr>
              <a:spLocks/>
            </p:cNvSpPr>
            <p:nvPr/>
          </p:nvSpPr>
          <p:spPr bwMode="auto">
            <a:xfrm>
              <a:off x="259" y="2693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8" name="Freeform 68"/>
            <p:cNvSpPr>
              <a:spLocks/>
            </p:cNvSpPr>
            <p:nvPr/>
          </p:nvSpPr>
          <p:spPr bwMode="auto">
            <a:xfrm>
              <a:off x="140" y="2694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9" name="Freeform 69"/>
            <p:cNvSpPr>
              <a:spLocks/>
            </p:cNvSpPr>
            <p:nvPr/>
          </p:nvSpPr>
          <p:spPr bwMode="auto">
            <a:xfrm>
              <a:off x="364" y="2754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1"/>
          <p:cNvGrpSpPr>
            <a:grpSpLocks noChangeAspect="1"/>
          </p:cNvGrpSpPr>
          <p:nvPr/>
        </p:nvGrpSpPr>
        <p:grpSpPr bwMode="auto">
          <a:xfrm>
            <a:off x="2433638" y="3886200"/>
            <a:ext cx="547687" cy="612775"/>
            <a:chOff x="574" y="2448"/>
            <a:chExt cx="345" cy="386"/>
          </a:xfrm>
        </p:grpSpPr>
        <p:sp>
          <p:nvSpPr>
            <p:cNvPr id="9612" name="AutoShape 70"/>
            <p:cNvSpPr>
              <a:spLocks noChangeAspect="1" noChangeArrowheads="1" noTextEdit="1"/>
            </p:cNvSpPr>
            <p:nvPr/>
          </p:nvSpPr>
          <p:spPr bwMode="auto">
            <a:xfrm>
              <a:off x="574" y="2448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3" name="Freeform 72"/>
            <p:cNvSpPr>
              <a:spLocks/>
            </p:cNvSpPr>
            <p:nvPr/>
          </p:nvSpPr>
          <p:spPr bwMode="auto">
            <a:xfrm>
              <a:off x="575" y="2448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4" name="Freeform 73"/>
            <p:cNvSpPr>
              <a:spLocks/>
            </p:cNvSpPr>
            <p:nvPr/>
          </p:nvSpPr>
          <p:spPr bwMode="auto">
            <a:xfrm>
              <a:off x="580" y="2451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5" name="Freeform 74"/>
            <p:cNvSpPr>
              <a:spLocks/>
            </p:cNvSpPr>
            <p:nvPr/>
          </p:nvSpPr>
          <p:spPr bwMode="auto">
            <a:xfrm>
              <a:off x="593" y="2475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6" name="Freeform 75"/>
            <p:cNvSpPr>
              <a:spLocks/>
            </p:cNvSpPr>
            <p:nvPr/>
          </p:nvSpPr>
          <p:spPr bwMode="auto">
            <a:xfrm>
              <a:off x="815" y="2485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7" name="Freeform 76"/>
            <p:cNvSpPr>
              <a:spLocks/>
            </p:cNvSpPr>
            <p:nvPr/>
          </p:nvSpPr>
          <p:spPr bwMode="auto">
            <a:xfrm>
              <a:off x="712" y="2541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8" name="Freeform 77"/>
            <p:cNvSpPr>
              <a:spLocks/>
            </p:cNvSpPr>
            <p:nvPr/>
          </p:nvSpPr>
          <p:spPr bwMode="auto">
            <a:xfrm>
              <a:off x="768" y="2545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9" name="Freeform 78"/>
            <p:cNvSpPr>
              <a:spLocks/>
            </p:cNvSpPr>
            <p:nvPr/>
          </p:nvSpPr>
          <p:spPr bwMode="auto">
            <a:xfrm>
              <a:off x="717" y="2561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0" name="Freeform 79"/>
            <p:cNvSpPr>
              <a:spLocks/>
            </p:cNvSpPr>
            <p:nvPr/>
          </p:nvSpPr>
          <p:spPr bwMode="auto">
            <a:xfrm>
              <a:off x="772" y="2562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1" name="Freeform 80"/>
            <p:cNvSpPr>
              <a:spLocks/>
            </p:cNvSpPr>
            <p:nvPr/>
          </p:nvSpPr>
          <p:spPr bwMode="auto">
            <a:xfrm>
              <a:off x="778" y="2565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2" name="Freeform 81"/>
            <p:cNvSpPr>
              <a:spLocks/>
            </p:cNvSpPr>
            <p:nvPr/>
          </p:nvSpPr>
          <p:spPr bwMode="auto">
            <a:xfrm>
              <a:off x="698" y="2588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3" name="Freeform 82"/>
            <p:cNvSpPr>
              <a:spLocks/>
            </p:cNvSpPr>
            <p:nvPr/>
          </p:nvSpPr>
          <p:spPr bwMode="auto">
            <a:xfrm>
              <a:off x="744" y="2593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4" name="Freeform 83"/>
            <p:cNvSpPr>
              <a:spLocks/>
            </p:cNvSpPr>
            <p:nvPr/>
          </p:nvSpPr>
          <p:spPr bwMode="auto">
            <a:xfrm>
              <a:off x="647" y="2622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5" name="Freeform 84"/>
            <p:cNvSpPr>
              <a:spLocks/>
            </p:cNvSpPr>
            <p:nvPr/>
          </p:nvSpPr>
          <p:spPr bwMode="auto">
            <a:xfrm>
              <a:off x="739" y="2628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6" name="Freeform 85"/>
            <p:cNvSpPr>
              <a:spLocks/>
            </p:cNvSpPr>
            <p:nvPr/>
          </p:nvSpPr>
          <p:spPr bwMode="auto">
            <a:xfrm>
              <a:off x="748" y="2629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7" name="Freeform 86"/>
            <p:cNvSpPr>
              <a:spLocks/>
            </p:cNvSpPr>
            <p:nvPr/>
          </p:nvSpPr>
          <p:spPr bwMode="auto">
            <a:xfrm>
              <a:off x="709" y="2686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8" name="Freeform 87"/>
            <p:cNvSpPr>
              <a:spLocks/>
            </p:cNvSpPr>
            <p:nvPr/>
          </p:nvSpPr>
          <p:spPr bwMode="auto">
            <a:xfrm>
              <a:off x="740" y="2693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9" name="Freeform 88"/>
            <p:cNvSpPr>
              <a:spLocks/>
            </p:cNvSpPr>
            <p:nvPr/>
          </p:nvSpPr>
          <p:spPr bwMode="auto">
            <a:xfrm>
              <a:off x="621" y="2694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0" name="Freeform 89"/>
            <p:cNvSpPr>
              <a:spLocks/>
            </p:cNvSpPr>
            <p:nvPr/>
          </p:nvSpPr>
          <p:spPr bwMode="auto">
            <a:xfrm>
              <a:off x="845" y="2754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1"/>
          <p:cNvGrpSpPr>
            <a:grpSpLocks noChangeAspect="1"/>
          </p:cNvGrpSpPr>
          <p:nvPr/>
        </p:nvGrpSpPr>
        <p:grpSpPr bwMode="auto">
          <a:xfrm>
            <a:off x="3238500" y="4762500"/>
            <a:ext cx="547688" cy="612775"/>
            <a:chOff x="1081" y="3000"/>
            <a:chExt cx="345" cy="386"/>
          </a:xfrm>
        </p:grpSpPr>
        <p:sp>
          <p:nvSpPr>
            <p:cNvPr id="9593" name="AutoShape 90"/>
            <p:cNvSpPr>
              <a:spLocks noChangeAspect="1" noChangeArrowheads="1" noTextEdit="1"/>
            </p:cNvSpPr>
            <p:nvPr/>
          </p:nvSpPr>
          <p:spPr bwMode="auto">
            <a:xfrm>
              <a:off x="1081" y="3000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4" name="Freeform 92"/>
            <p:cNvSpPr>
              <a:spLocks/>
            </p:cNvSpPr>
            <p:nvPr/>
          </p:nvSpPr>
          <p:spPr bwMode="auto">
            <a:xfrm>
              <a:off x="1082" y="3000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5" name="Freeform 93"/>
            <p:cNvSpPr>
              <a:spLocks/>
            </p:cNvSpPr>
            <p:nvPr/>
          </p:nvSpPr>
          <p:spPr bwMode="auto">
            <a:xfrm>
              <a:off x="1087" y="3003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6" name="Freeform 94"/>
            <p:cNvSpPr>
              <a:spLocks/>
            </p:cNvSpPr>
            <p:nvPr/>
          </p:nvSpPr>
          <p:spPr bwMode="auto">
            <a:xfrm>
              <a:off x="1100" y="3027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7" name="Freeform 95"/>
            <p:cNvSpPr>
              <a:spLocks/>
            </p:cNvSpPr>
            <p:nvPr/>
          </p:nvSpPr>
          <p:spPr bwMode="auto">
            <a:xfrm>
              <a:off x="1322" y="3037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8" name="Freeform 96"/>
            <p:cNvSpPr>
              <a:spLocks/>
            </p:cNvSpPr>
            <p:nvPr/>
          </p:nvSpPr>
          <p:spPr bwMode="auto">
            <a:xfrm>
              <a:off x="1219" y="3093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9" name="Freeform 97"/>
            <p:cNvSpPr>
              <a:spLocks/>
            </p:cNvSpPr>
            <p:nvPr/>
          </p:nvSpPr>
          <p:spPr bwMode="auto">
            <a:xfrm>
              <a:off x="1275" y="3097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0" name="Freeform 98"/>
            <p:cNvSpPr>
              <a:spLocks/>
            </p:cNvSpPr>
            <p:nvPr/>
          </p:nvSpPr>
          <p:spPr bwMode="auto">
            <a:xfrm>
              <a:off x="1224" y="3113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1" name="Freeform 99"/>
            <p:cNvSpPr>
              <a:spLocks/>
            </p:cNvSpPr>
            <p:nvPr/>
          </p:nvSpPr>
          <p:spPr bwMode="auto">
            <a:xfrm>
              <a:off x="1279" y="3114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2" name="Freeform 100"/>
            <p:cNvSpPr>
              <a:spLocks/>
            </p:cNvSpPr>
            <p:nvPr/>
          </p:nvSpPr>
          <p:spPr bwMode="auto">
            <a:xfrm>
              <a:off x="1285" y="3117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3" name="Freeform 101"/>
            <p:cNvSpPr>
              <a:spLocks/>
            </p:cNvSpPr>
            <p:nvPr/>
          </p:nvSpPr>
          <p:spPr bwMode="auto">
            <a:xfrm>
              <a:off x="1205" y="3140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4" name="Freeform 102"/>
            <p:cNvSpPr>
              <a:spLocks/>
            </p:cNvSpPr>
            <p:nvPr/>
          </p:nvSpPr>
          <p:spPr bwMode="auto">
            <a:xfrm>
              <a:off x="1251" y="3145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5" name="Freeform 103"/>
            <p:cNvSpPr>
              <a:spLocks/>
            </p:cNvSpPr>
            <p:nvPr/>
          </p:nvSpPr>
          <p:spPr bwMode="auto">
            <a:xfrm>
              <a:off x="1154" y="3174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6" name="Freeform 104"/>
            <p:cNvSpPr>
              <a:spLocks/>
            </p:cNvSpPr>
            <p:nvPr/>
          </p:nvSpPr>
          <p:spPr bwMode="auto">
            <a:xfrm>
              <a:off x="1246" y="3180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7" name="Freeform 105"/>
            <p:cNvSpPr>
              <a:spLocks/>
            </p:cNvSpPr>
            <p:nvPr/>
          </p:nvSpPr>
          <p:spPr bwMode="auto">
            <a:xfrm>
              <a:off x="1255" y="3181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8" name="Freeform 106"/>
            <p:cNvSpPr>
              <a:spLocks/>
            </p:cNvSpPr>
            <p:nvPr/>
          </p:nvSpPr>
          <p:spPr bwMode="auto">
            <a:xfrm>
              <a:off x="1216" y="3238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9" name="Freeform 107"/>
            <p:cNvSpPr>
              <a:spLocks/>
            </p:cNvSpPr>
            <p:nvPr/>
          </p:nvSpPr>
          <p:spPr bwMode="auto">
            <a:xfrm>
              <a:off x="1247" y="3245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0" name="Freeform 108"/>
            <p:cNvSpPr>
              <a:spLocks/>
            </p:cNvSpPr>
            <p:nvPr/>
          </p:nvSpPr>
          <p:spPr bwMode="auto">
            <a:xfrm>
              <a:off x="1128" y="3246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1" name="Freeform 109"/>
            <p:cNvSpPr>
              <a:spLocks/>
            </p:cNvSpPr>
            <p:nvPr/>
          </p:nvSpPr>
          <p:spPr bwMode="auto">
            <a:xfrm>
              <a:off x="1352" y="3306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1"/>
          <p:cNvGrpSpPr>
            <a:grpSpLocks noChangeAspect="1"/>
          </p:cNvGrpSpPr>
          <p:nvPr/>
        </p:nvGrpSpPr>
        <p:grpSpPr bwMode="auto">
          <a:xfrm>
            <a:off x="3228975" y="3886200"/>
            <a:ext cx="547688" cy="612775"/>
            <a:chOff x="1075" y="2448"/>
            <a:chExt cx="345" cy="386"/>
          </a:xfrm>
        </p:grpSpPr>
        <p:sp>
          <p:nvSpPr>
            <p:cNvPr id="9574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1075" y="2448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5" name="Freeform 112"/>
            <p:cNvSpPr>
              <a:spLocks/>
            </p:cNvSpPr>
            <p:nvPr/>
          </p:nvSpPr>
          <p:spPr bwMode="auto">
            <a:xfrm>
              <a:off x="1076" y="2448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6" name="Freeform 113"/>
            <p:cNvSpPr>
              <a:spLocks/>
            </p:cNvSpPr>
            <p:nvPr/>
          </p:nvSpPr>
          <p:spPr bwMode="auto">
            <a:xfrm>
              <a:off x="1081" y="2451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7" name="Freeform 114"/>
            <p:cNvSpPr>
              <a:spLocks/>
            </p:cNvSpPr>
            <p:nvPr/>
          </p:nvSpPr>
          <p:spPr bwMode="auto">
            <a:xfrm>
              <a:off x="1094" y="2475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8" name="Freeform 115"/>
            <p:cNvSpPr>
              <a:spLocks/>
            </p:cNvSpPr>
            <p:nvPr/>
          </p:nvSpPr>
          <p:spPr bwMode="auto">
            <a:xfrm>
              <a:off x="1316" y="2485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9" name="Freeform 116"/>
            <p:cNvSpPr>
              <a:spLocks/>
            </p:cNvSpPr>
            <p:nvPr/>
          </p:nvSpPr>
          <p:spPr bwMode="auto">
            <a:xfrm>
              <a:off x="1213" y="2541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0" name="Freeform 117"/>
            <p:cNvSpPr>
              <a:spLocks/>
            </p:cNvSpPr>
            <p:nvPr/>
          </p:nvSpPr>
          <p:spPr bwMode="auto">
            <a:xfrm>
              <a:off x="1269" y="2545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1" name="Freeform 118"/>
            <p:cNvSpPr>
              <a:spLocks/>
            </p:cNvSpPr>
            <p:nvPr/>
          </p:nvSpPr>
          <p:spPr bwMode="auto">
            <a:xfrm>
              <a:off x="1218" y="2561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2" name="Freeform 119"/>
            <p:cNvSpPr>
              <a:spLocks/>
            </p:cNvSpPr>
            <p:nvPr/>
          </p:nvSpPr>
          <p:spPr bwMode="auto">
            <a:xfrm>
              <a:off x="1273" y="2562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3" name="Freeform 120"/>
            <p:cNvSpPr>
              <a:spLocks/>
            </p:cNvSpPr>
            <p:nvPr/>
          </p:nvSpPr>
          <p:spPr bwMode="auto">
            <a:xfrm>
              <a:off x="1279" y="2565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4" name="Freeform 121"/>
            <p:cNvSpPr>
              <a:spLocks/>
            </p:cNvSpPr>
            <p:nvPr/>
          </p:nvSpPr>
          <p:spPr bwMode="auto">
            <a:xfrm>
              <a:off x="1199" y="2588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5" name="Freeform 122"/>
            <p:cNvSpPr>
              <a:spLocks/>
            </p:cNvSpPr>
            <p:nvPr/>
          </p:nvSpPr>
          <p:spPr bwMode="auto">
            <a:xfrm>
              <a:off x="1245" y="2593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6" name="Freeform 123"/>
            <p:cNvSpPr>
              <a:spLocks/>
            </p:cNvSpPr>
            <p:nvPr/>
          </p:nvSpPr>
          <p:spPr bwMode="auto">
            <a:xfrm>
              <a:off x="1148" y="2622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7" name="Freeform 124"/>
            <p:cNvSpPr>
              <a:spLocks/>
            </p:cNvSpPr>
            <p:nvPr/>
          </p:nvSpPr>
          <p:spPr bwMode="auto">
            <a:xfrm>
              <a:off x="1240" y="2628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8" name="Freeform 125"/>
            <p:cNvSpPr>
              <a:spLocks/>
            </p:cNvSpPr>
            <p:nvPr/>
          </p:nvSpPr>
          <p:spPr bwMode="auto">
            <a:xfrm>
              <a:off x="1249" y="2629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9" name="Freeform 126"/>
            <p:cNvSpPr>
              <a:spLocks/>
            </p:cNvSpPr>
            <p:nvPr/>
          </p:nvSpPr>
          <p:spPr bwMode="auto">
            <a:xfrm>
              <a:off x="1210" y="2686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0" name="Freeform 127"/>
            <p:cNvSpPr>
              <a:spLocks/>
            </p:cNvSpPr>
            <p:nvPr/>
          </p:nvSpPr>
          <p:spPr bwMode="auto">
            <a:xfrm>
              <a:off x="1241" y="2693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1" name="Freeform 128"/>
            <p:cNvSpPr>
              <a:spLocks/>
            </p:cNvSpPr>
            <p:nvPr/>
          </p:nvSpPr>
          <p:spPr bwMode="auto">
            <a:xfrm>
              <a:off x="1122" y="2694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2" name="Freeform 129"/>
            <p:cNvSpPr>
              <a:spLocks/>
            </p:cNvSpPr>
            <p:nvPr/>
          </p:nvSpPr>
          <p:spPr bwMode="auto">
            <a:xfrm>
              <a:off x="1346" y="2754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1"/>
          <p:cNvGrpSpPr>
            <a:grpSpLocks noChangeAspect="1"/>
          </p:cNvGrpSpPr>
          <p:nvPr/>
        </p:nvGrpSpPr>
        <p:grpSpPr bwMode="auto">
          <a:xfrm>
            <a:off x="4017963" y="4762500"/>
            <a:ext cx="547687" cy="612775"/>
            <a:chOff x="1572" y="3000"/>
            <a:chExt cx="345" cy="386"/>
          </a:xfrm>
        </p:grpSpPr>
        <p:sp>
          <p:nvSpPr>
            <p:cNvPr id="9555" name="AutoShape 130"/>
            <p:cNvSpPr>
              <a:spLocks noChangeAspect="1" noChangeArrowheads="1" noTextEdit="1"/>
            </p:cNvSpPr>
            <p:nvPr/>
          </p:nvSpPr>
          <p:spPr bwMode="auto">
            <a:xfrm>
              <a:off x="1572" y="3000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6" name="Freeform 132"/>
            <p:cNvSpPr>
              <a:spLocks/>
            </p:cNvSpPr>
            <p:nvPr/>
          </p:nvSpPr>
          <p:spPr bwMode="auto">
            <a:xfrm>
              <a:off x="1573" y="3000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7" name="Freeform 133"/>
            <p:cNvSpPr>
              <a:spLocks/>
            </p:cNvSpPr>
            <p:nvPr/>
          </p:nvSpPr>
          <p:spPr bwMode="auto">
            <a:xfrm>
              <a:off x="1578" y="3003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8" name="Freeform 134"/>
            <p:cNvSpPr>
              <a:spLocks/>
            </p:cNvSpPr>
            <p:nvPr/>
          </p:nvSpPr>
          <p:spPr bwMode="auto">
            <a:xfrm>
              <a:off x="1591" y="3027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9" name="Freeform 135"/>
            <p:cNvSpPr>
              <a:spLocks/>
            </p:cNvSpPr>
            <p:nvPr/>
          </p:nvSpPr>
          <p:spPr bwMode="auto">
            <a:xfrm>
              <a:off x="1813" y="3037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0" name="Freeform 136"/>
            <p:cNvSpPr>
              <a:spLocks/>
            </p:cNvSpPr>
            <p:nvPr/>
          </p:nvSpPr>
          <p:spPr bwMode="auto">
            <a:xfrm>
              <a:off x="1710" y="3093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1" name="Freeform 137"/>
            <p:cNvSpPr>
              <a:spLocks/>
            </p:cNvSpPr>
            <p:nvPr/>
          </p:nvSpPr>
          <p:spPr bwMode="auto">
            <a:xfrm>
              <a:off x="1766" y="3097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2" name="Freeform 138"/>
            <p:cNvSpPr>
              <a:spLocks/>
            </p:cNvSpPr>
            <p:nvPr/>
          </p:nvSpPr>
          <p:spPr bwMode="auto">
            <a:xfrm>
              <a:off x="1715" y="3113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3" name="Freeform 139"/>
            <p:cNvSpPr>
              <a:spLocks/>
            </p:cNvSpPr>
            <p:nvPr/>
          </p:nvSpPr>
          <p:spPr bwMode="auto">
            <a:xfrm>
              <a:off x="1770" y="3114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4" name="Freeform 140"/>
            <p:cNvSpPr>
              <a:spLocks/>
            </p:cNvSpPr>
            <p:nvPr/>
          </p:nvSpPr>
          <p:spPr bwMode="auto">
            <a:xfrm>
              <a:off x="1776" y="3117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" name="Freeform 141"/>
            <p:cNvSpPr>
              <a:spLocks/>
            </p:cNvSpPr>
            <p:nvPr/>
          </p:nvSpPr>
          <p:spPr bwMode="auto">
            <a:xfrm>
              <a:off x="1696" y="3140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" name="Freeform 142"/>
            <p:cNvSpPr>
              <a:spLocks/>
            </p:cNvSpPr>
            <p:nvPr/>
          </p:nvSpPr>
          <p:spPr bwMode="auto">
            <a:xfrm>
              <a:off x="1742" y="3145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" name="Freeform 143"/>
            <p:cNvSpPr>
              <a:spLocks/>
            </p:cNvSpPr>
            <p:nvPr/>
          </p:nvSpPr>
          <p:spPr bwMode="auto">
            <a:xfrm>
              <a:off x="1645" y="3174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" name="Freeform 144"/>
            <p:cNvSpPr>
              <a:spLocks/>
            </p:cNvSpPr>
            <p:nvPr/>
          </p:nvSpPr>
          <p:spPr bwMode="auto">
            <a:xfrm>
              <a:off x="1737" y="3180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" name="Freeform 145"/>
            <p:cNvSpPr>
              <a:spLocks/>
            </p:cNvSpPr>
            <p:nvPr/>
          </p:nvSpPr>
          <p:spPr bwMode="auto">
            <a:xfrm>
              <a:off x="1746" y="3181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" name="Freeform 146"/>
            <p:cNvSpPr>
              <a:spLocks/>
            </p:cNvSpPr>
            <p:nvPr/>
          </p:nvSpPr>
          <p:spPr bwMode="auto">
            <a:xfrm>
              <a:off x="1707" y="3238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" name="Freeform 147"/>
            <p:cNvSpPr>
              <a:spLocks/>
            </p:cNvSpPr>
            <p:nvPr/>
          </p:nvSpPr>
          <p:spPr bwMode="auto">
            <a:xfrm>
              <a:off x="1738" y="3245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2" name="Freeform 148"/>
            <p:cNvSpPr>
              <a:spLocks/>
            </p:cNvSpPr>
            <p:nvPr/>
          </p:nvSpPr>
          <p:spPr bwMode="auto">
            <a:xfrm>
              <a:off x="1619" y="3246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3" name="Freeform 149"/>
            <p:cNvSpPr>
              <a:spLocks/>
            </p:cNvSpPr>
            <p:nvPr/>
          </p:nvSpPr>
          <p:spPr bwMode="auto">
            <a:xfrm>
              <a:off x="1843" y="3306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1"/>
          <p:cNvGrpSpPr>
            <a:grpSpLocks noChangeAspect="1"/>
          </p:cNvGrpSpPr>
          <p:nvPr/>
        </p:nvGrpSpPr>
        <p:grpSpPr bwMode="auto">
          <a:xfrm>
            <a:off x="4721225" y="4762500"/>
            <a:ext cx="547688" cy="612775"/>
            <a:chOff x="2015" y="3000"/>
            <a:chExt cx="345" cy="386"/>
          </a:xfrm>
        </p:grpSpPr>
        <p:sp>
          <p:nvSpPr>
            <p:cNvPr id="9536" name="AutoShape 150"/>
            <p:cNvSpPr>
              <a:spLocks noChangeAspect="1" noChangeArrowheads="1" noTextEdit="1"/>
            </p:cNvSpPr>
            <p:nvPr/>
          </p:nvSpPr>
          <p:spPr bwMode="auto">
            <a:xfrm>
              <a:off x="2015" y="3000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" name="Freeform 152"/>
            <p:cNvSpPr>
              <a:spLocks/>
            </p:cNvSpPr>
            <p:nvPr/>
          </p:nvSpPr>
          <p:spPr bwMode="auto">
            <a:xfrm>
              <a:off x="2016" y="3000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" name="Freeform 153"/>
            <p:cNvSpPr>
              <a:spLocks/>
            </p:cNvSpPr>
            <p:nvPr/>
          </p:nvSpPr>
          <p:spPr bwMode="auto">
            <a:xfrm>
              <a:off x="2021" y="3003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" name="Freeform 154"/>
            <p:cNvSpPr>
              <a:spLocks/>
            </p:cNvSpPr>
            <p:nvPr/>
          </p:nvSpPr>
          <p:spPr bwMode="auto">
            <a:xfrm>
              <a:off x="2034" y="3027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" name="Freeform 155"/>
            <p:cNvSpPr>
              <a:spLocks/>
            </p:cNvSpPr>
            <p:nvPr/>
          </p:nvSpPr>
          <p:spPr bwMode="auto">
            <a:xfrm>
              <a:off x="2256" y="3037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" name="Freeform 156"/>
            <p:cNvSpPr>
              <a:spLocks/>
            </p:cNvSpPr>
            <p:nvPr/>
          </p:nvSpPr>
          <p:spPr bwMode="auto">
            <a:xfrm>
              <a:off x="2153" y="3093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" name="Freeform 157"/>
            <p:cNvSpPr>
              <a:spLocks/>
            </p:cNvSpPr>
            <p:nvPr/>
          </p:nvSpPr>
          <p:spPr bwMode="auto">
            <a:xfrm>
              <a:off x="2209" y="3097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" name="Freeform 158"/>
            <p:cNvSpPr>
              <a:spLocks/>
            </p:cNvSpPr>
            <p:nvPr/>
          </p:nvSpPr>
          <p:spPr bwMode="auto">
            <a:xfrm>
              <a:off x="2158" y="3113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" name="Freeform 159"/>
            <p:cNvSpPr>
              <a:spLocks/>
            </p:cNvSpPr>
            <p:nvPr/>
          </p:nvSpPr>
          <p:spPr bwMode="auto">
            <a:xfrm>
              <a:off x="2213" y="3114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" name="Freeform 160"/>
            <p:cNvSpPr>
              <a:spLocks/>
            </p:cNvSpPr>
            <p:nvPr/>
          </p:nvSpPr>
          <p:spPr bwMode="auto">
            <a:xfrm>
              <a:off x="2219" y="3117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6" name="Freeform 161"/>
            <p:cNvSpPr>
              <a:spLocks/>
            </p:cNvSpPr>
            <p:nvPr/>
          </p:nvSpPr>
          <p:spPr bwMode="auto">
            <a:xfrm>
              <a:off x="2139" y="3140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7" name="Freeform 162"/>
            <p:cNvSpPr>
              <a:spLocks/>
            </p:cNvSpPr>
            <p:nvPr/>
          </p:nvSpPr>
          <p:spPr bwMode="auto">
            <a:xfrm>
              <a:off x="2185" y="3145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8" name="Freeform 163"/>
            <p:cNvSpPr>
              <a:spLocks/>
            </p:cNvSpPr>
            <p:nvPr/>
          </p:nvSpPr>
          <p:spPr bwMode="auto">
            <a:xfrm>
              <a:off x="2088" y="3174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9" name="Freeform 164"/>
            <p:cNvSpPr>
              <a:spLocks/>
            </p:cNvSpPr>
            <p:nvPr/>
          </p:nvSpPr>
          <p:spPr bwMode="auto">
            <a:xfrm>
              <a:off x="2180" y="3180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0" name="Freeform 165"/>
            <p:cNvSpPr>
              <a:spLocks/>
            </p:cNvSpPr>
            <p:nvPr/>
          </p:nvSpPr>
          <p:spPr bwMode="auto">
            <a:xfrm>
              <a:off x="2189" y="3181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1" name="Freeform 166"/>
            <p:cNvSpPr>
              <a:spLocks/>
            </p:cNvSpPr>
            <p:nvPr/>
          </p:nvSpPr>
          <p:spPr bwMode="auto">
            <a:xfrm>
              <a:off x="2150" y="3238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2" name="Freeform 167"/>
            <p:cNvSpPr>
              <a:spLocks/>
            </p:cNvSpPr>
            <p:nvPr/>
          </p:nvSpPr>
          <p:spPr bwMode="auto">
            <a:xfrm>
              <a:off x="2181" y="3245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3" name="Freeform 168"/>
            <p:cNvSpPr>
              <a:spLocks/>
            </p:cNvSpPr>
            <p:nvPr/>
          </p:nvSpPr>
          <p:spPr bwMode="auto">
            <a:xfrm>
              <a:off x="2062" y="3246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4" name="Freeform 169"/>
            <p:cNvSpPr>
              <a:spLocks/>
            </p:cNvSpPr>
            <p:nvPr/>
          </p:nvSpPr>
          <p:spPr bwMode="auto">
            <a:xfrm>
              <a:off x="2286" y="3306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71"/>
          <p:cNvGrpSpPr>
            <a:grpSpLocks noChangeAspect="1"/>
          </p:cNvGrpSpPr>
          <p:nvPr/>
        </p:nvGrpSpPr>
        <p:grpSpPr bwMode="auto">
          <a:xfrm>
            <a:off x="4008438" y="3886200"/>
            <a:ext cx="547687" cy="612775"/>
            <a:chOff x="1566" y="2448"/>
            <a:chExt cx="345" cy="386"/>
          </a:xfrm>
        </p:grpSpPr>
        <p:sp>
          <p:nvSpPr>
            <p:cNvPr id="9517" name="AutoShape 170"/>
            <p:cNvSpPr>
              <a:spLocks noChangeAspect="1" noChangeArrowheads="1" noTextEdit="1"/>
            </p:cNvSpPr>
            <p:nvPr/>
          </p:nvSpPr>
          <p:spPr bwMode="auto">
            <a:xfrm>
              <a:off x="1566" y="2448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8" name="Freeform 172"/>
            <p:cNvSpPr>
              <a:spLocks/>
            </p:cNvSpPr>
            <p:nvPr/>
          </p:nvSpPr>
          <p:spPr bwMode="auto">
            <a:xfrm>
              <a:off x="1567" y="2448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9" name="Freeform 173"/>
            <p:cNvSpPr>
              <a:spLocks/>
            </p:cNvSpPr>
            <p:nvPr/>
          </p:nvSpPr>
          <p:spPr bwMode="auto">
            <a:xfrm>
              <a:off x="1572" y="2451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0" name="Freeform 174"/>
            <p:cNvSpPr>
              <a:spLocks/>
            </p:cNvSpPr>
            <p:nvPr/>
          </p:nvSpPr>
          <p:spPr bwMode="auto">
            <a:xfrm>
              <a:off x="1585" y="2475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1" name="Freeform 175"/>
            <p:cNvSpPr>
              <a:spLocks/>
            </p:cNvSpPr>
            <p:nvPr/>
          </p:nvSpPr>
          <p:spPr bwMode="auto">
            <a:xfrm>
              <a:off x="1807" y="2485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2" name="Freeform 176"/>
            <p:cNvSpPr>
              <a:spLocks/>
            </p:cNvSpPr>
            <p:nvPr/>
          </p:nvSpPr>
          <p:spPr bwMode="auto">
            <a:xfrm>
              <a:off x="1704" y="2541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3" name="Freeform 177"/>
            <p:cNvSpPr>
              <a:spLocks/>
            </p:cNvSpPr>
            <p:nvPr/>
          </p:nvSpPr>
          <p:spPr bwMode="auto">
            <a:xfrm>
              <a:off x="1760" y="2545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" name="Freeform 178"/>
            <p:cNvSpPr>
              <a:spLocks/>
            </p:cNvSpPr>
            <p:nvPr/>
          </p:nvSpPr>
          <p:spPr bwMode="auto">
            <a:xfrm>
              <a:off x="1709" y="2561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" name="Freeform 179"/>
            <p:cNvSpPr>
              <a:spLocks/>
            </p:cNvSpPr>
            <p:nvPr/>
          </p:nvSpPr>
          <p:spPr bwMode="auto">
            <a:xfrm>
              <a:off x="1764" y="2562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" name="Freeform 180"/>
            <p:cNvSpPr>
              <a:spLocks/>
            </p:cNvSpPr>
            <p:nvPr/>
          </p:nvSpPr>
          <p:spPr bwMode="auto">
            <a:xfrm>
              <a:off x="1770" y="2565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7" name="Freeform 181"/>
            <p:cNvSpPr>
              <a:spLocks/>
            </p:cNvSpPr>
            <p:nvPr/>
          </p:nvSpPr>
          <p:spPr bwMode="auto">
            <a:xfrm>
              <a:off x="1690" y="2588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8" name="Freeform 182"/>
            <p:cNvSpPr>
              <a:spLocks/>
            </p:cNvSpPr>
            <p:nvPr/>
          </p:nvSpPr>
          <p:spPr bwMode="auto">
            <a:xfrm>
              <a:off x="1736" y="2593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9" name="Freeform 183"/>
            <p:cNvSpPr>
              <a:spLocks/>
            </p:cNvSpPr>
            <p:nvPr/>
          </p:nvSpPr>
          <p:spPr bwMode="auto">
            <a:xfrm>
              <a:off x="1639" y="2622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0" name="Freeform 184"/>
            <p:cNvSpPr>
              <a:spLocks/>
            </p:cNvSpPr>
            <p:nvPr/>
          </p:nvSpPr>
          <p:spPr bwMode="auto">
            <a:xfrm>
              <a:off x="1731" y="2628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" name="Freeform 185"/>
            <p:cNvSpPr>
              <a:spLocks/>
            </p:cNvSpPr>
            <p:nvPr/>
          </p:nvSpPr>
          <p:spPr bwMode="auto">
            <a:xfrm>
              <a:off x="1740" y="2629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" name="Freeform 186"/>
            <p:cNvSpPr>
              <a:spLocks/>
            </p:cNvSpPr>
            <p:nvPr/>
          </p:nvSpPr>
          <p:spPr bwMode="auto">
            <a:xfrm>
              <a:off x="1701" y="2686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" name="Freeform 187"/>
            <p:cNvSpPr>
              <a:spLocks/>
            </p:cNvSpPr>
            <p:nvPr/>
          </p:nvSpPr>
          <p:spPr bwMode="auto">
            <a:xfrm>
              <a:off x="1732" y="2693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4" name="Freeform 188"/>
            <p:cNvSpPr>
              <a:spLocks/>
            </p:cNvSpPr>
            <p:nvPr/>
          </p:nvSpPr>
          <p:spPr bwMode="auto">
            <a:xfrm>
              <a:off x="1613" y="2694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5" name="Freeform 189"/>
            <p:cNvSpPr>
              <a:spLocks/>
            </p:cNvSpPr>
            <p:nvPr/>
          </p:nvSpPr>
          <p:spPr bwMode="auto">
            <a:xfrm>
              <a:off x="1837" y="2754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91"/>
          <p:cNvGrpSpPr>
            <a:grpSpLocks noChangeAspect="1"/>
          </p:cNvGrpSpPr>
          <p:nvPr/>
        </p:nvGrpSpPr>
        <p:grpSpPr bwMode="auto">
          <a:xfrm>
            <a:off x="5472113" y="3886200"/>
            <a:ext cx="547687" cy="612775"/>
            <a:chOff x="2488" y="2448"/>
            <a:chExt cx="345" cy="386"/>
          </a:xfrm>
        </p:grpSpPr>
        <p:sp>
          <p:nvSpPr>
            <p:cNvPr id="9498" name="AutoShape 190"/>
            <p:cNvSpPr>
              <a:spLocks noChangeAspect="1" noChangeArrowheads="1" noTextEdit="1"/>
            </p:cNvSpPr>
            <p:nvPr/>
          </p:nvSpPr>
          <p:spPr bwMode="auto">
            <a:xfrm>
              <a:off x="2488" y="2448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9" name="Freeform 192"/>
            <p:cNvSpPr>
              <a:spLocks/>
            </p:cNvSpPr>
            <p:nvPr/>
          </p:nvSpPr>
          <p:spPr bwMode="auto">
            <a:xfrm>
              <a:off x="2489" y="2448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0" name="Freeform 193"/>
            <p:cNvSpPr>
              <a:spLocks/>
            </p:cNvSpPr>
            <p:nvPr/>
          </p:nvSpPr>
          <p:spPr bwMode="auto">
            <a:xfrm>
              <a:off x="2494" y="2451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1" name="Freeform 194"/>
            <p:cNvSpPr>
              <a:spLocks/>
            </p:cNvSpPr>
            <p:nvPr/>
          </p:nvSpPr>
          <p:spPr bwMode="auto">
            <a:xfrm>
              <a:off x="2507" y="2475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2" name="Freeform 195"/>
            <p:cNvSpPr>
              <a:spLocks/>
            </p:cNvSpPr>
            <p:nvPr/>
          </p:nvSpPr>
          <p:spPr bwMode="auto">
            <a:xfrm>
              <a:off x="2729" y="2485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3" name="Freeform 196"/>
            <p:cNvSpPr>
              <a:spLocks/>
            </p:cNvSpPr>
            <p:nvPr/>
          </p:nvSpPr>
          <p:spPr bwMode="auto">
            <a:xfrm>
              <a:off x="2626" y="2541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4" name="Freeform 197"/>
            <p:cNvSpPr>
              <a:spLocks/>
            </p:cNvSpPr>
            <p:nvPr/>
          </p:nvSpPr>
          <p:spPr bwMode="auto">
            <a:xfrm>
              <a:off x="2682" y="2545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5" name="Freeform 198"/>
            <p:cNvSpPr>
              <a:spLocks/>
            </p:cNvSpPr>
            <p:nvPr/>
          </p:nvSpPr>
          <p:spPr bwMode="auto">
            <a:xfrm>
              <a:off x="2631" y="2561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6" name="Freeform 199"/>
            <p:cNvSpPr>
              <a:spLocks/>
            </p:cNvSpPr>
            <p:nvPr/>
          </p:nvSpPr>
          <p:spPr bwMode="auto">
            <a:xfrm>
              <a:off x="2686" y="2562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7" name="Freeform 200"/>
            <p:cNvSpPr>
              <a:spLocks/>
            </p:cNvSpPr>
            <p:nvPr/>
          </p:nvSpPr>
          <p:spPr bwMode="auto">
            <a:xfrm>
              <a:off x="2692" y="2565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8" name="Freeform 201"/>
            <p:cNvSpPr>
              <a:spLocks/>
            </p:cNvSpPr>
            <p:nvPr/>
          </p:nvSpPr>
          <p:spPr bwMode="auto">
            <a:xfrm>
              <a:off x="2612" y="2588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9" name="Freeform 202"/>
            <p:cNvSpPr>
              <a:spLocks/>
            </p:cNvSpPr>
            <p:nvPr/>
          </p:nvSpPr>
          <p:spPr bwMode="auto">
            <a:xfrm>
              <a:off x="2658" y="2593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0" name="Freeform 203"/>
            <p:cNvSpPr>
              <a:spLocks/>
            </p:cNvSpPr>
            <p:nvPr/>
          </p:nvSpPr>
          <p:spPr bwMode="auto">
            <a:xfrm>
              <a:off x="2561" y="2622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1" name="Freeform 204"/>
            <p:cNvSpPr>
              <a:spLocks/>
            </p:cNvSpPr>
            <p:nvPr/>
          </p:nvSpPr>
          <p:spPr bwMode="auto">
            <a:xfrm>
              <a:off x="2653" y="2628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2" name="Freeform 205"/>
            <p:cNvSpPr>
              <a:spLocks/>
            </p:cNvSpPr>
            <p:nvPr/>
          </p:nvSpPr>
          <p:spPr bwMode="auto">
            <a:xfrm>
              <a:off x="2662" y="2629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3" name="Freeform 206"/>
            <p:cNvSpPr>
              <a:spLocks/>
            </p:cNvSpPr>
            <p:nvPr/>
          </p:nvSpPr>
          <p:spPr bwMode="auto">
            <a:xfrm>
              <a:off x="2623" y="2686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4" name="Freeform 207"/>
            <p:cNvSpPr>
              <a:spLocks/>
            </p:cNvSpPr>
            <p:nvPr/>
          </p:nvSpPr>
          <p:spPr bwMode="auto">
            <a:xfrm>
              <a:off x="2654" y="2693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5" name="Freeform 208"/>
            <p:cNvSpPr>
              <a:spLocks/>
            </p:cNvSpPr>
            <p:nvPr/>
          </p:nvSpPr>
          <p:spPr bwMode="auto">
            <a:xfrm>
              <a:off x="2535" y="2694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6" name="Freeform 209"/>
            <p:cNvSpPr>
              <a:spLocks/>
            </p:cNvSpPr>
            <p:nvPr/>
          </p:nvSpPr>
          <p:spPr bwMode="auto">
            <a:xfrm>
              <a:off x="2759" y="2754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11"/>
          <p:cNvGrpSpPr>
            <a:grpSpLocks noChangeAspect="1"/>
          </p:cNvGrpSpPr>
          <p:nvPr/>
        </p:nvGrpSpPr>
        <p:grpSpPr bwMode="auto">
          <a:xfrm>
            <a:off x="5481638" y="4719638"/>
            <a:ext cx="547687" cy="612775"/>
            <a:chOff x="2494" y="2973"/>
            <a:chExt cx="345" cy="386"/>
          </a:xfrm>
        </p:grpSpPr>
        <p:sp>
          <p:nvSpPr>
            <p:cNvPr id="9479" name="AutoShape 210"/>
            <p:cNvSpPr>
              <a:spLocks noChangeAspect="1" noChangeArrowheads="1" noTextEdit="1"/>
            </p:cNvSpPr>
            <p:nvPr/>
          </p:nvSpPr>
          <p:spPr bwMode="auto">
            <a:xfrm>
              <a:off x="2494" y="2973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" name="Freeform 212"/>
            <p:cNvSpPr>
              <a:spLocks/>
            </p:cNvSpPr>
            <p:nvPr/>
          </p:nvSpPr>
          <p:spPr bwMode="auto">
            <a:xfrm>
              <a:off x="2495" y="2973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" name="Freeform 213"/>
            <p:cNvSpPr>
              <a:spLocks/>
            </p:cNvSpPr>
            <p:nvPr/>
          </p:nvSpPr>
          <p:spPr bwMode="auto">
            <a:xfrm>
              <a:off x="2500" y="2976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" name="Freeform 214"/>
            <p:cNvSpPr>
              <a:spLocks/>
            </p:cNvSpPr>
            <p:nvPr/>
          </p:nvSpPr>
          <p:spPr bwMode="auto">
            <a:xfrm>
              <a:off x="2513" y="3000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" name="Freeform 215"/>
            <p:cNvSpPr>
              <a:spLocks/>
            </p:cNvSpPr>
            <p:nvPr/>
          </p:nvSpPr>
          <p:spPr bwMode="auto">
            <a:xfrm>
              <a:off x="2735" y="3010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" name="Freeform 216"/>
            <p:cNvSpPr>
              <a:spLocks/>
            </p:cNvSpPr>
            <p:nvPr/>
          </p:nvSpPr>
          <p:spPr bwMode="auto">
            <a:xfrm>
              <a:off x="2632" y="3066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5" name="Freeform 217"/>
            <p:cNvSpPr>
              <a:spLocks/>
            </p:cNvSpPr>
            <p:nvPr/>
          </p:nvSpPr>
          <p:spPr bwMode="auto">
            <a:xfrm>
              <a:off x="2688" y="3070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6" name="Freeform 218"/>
            <p:cNvSpPr>
              <a:spLocks/>
            </p:cNvSpPr>
            <p:nvPr/>
          </p:nvSpPr>
          <p:spPr bwMode="auto">
            <a:xfrm>
              <a:off x="2637" y="3086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7" name="Freeform 219"/>
            <p:cNvSpPr>
              <a:spLocks/>
            </p:cNvSpPr>
            <p:nvPr/>
          </p:nvSpPr>
          <p:spPr bwMode="auto">
            <a:xfrm>
              <a:off x="2692" y="3087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8" name="Freeform 220"/>
            <p:cNvSpPr>
              <a:spLocks/>
            </p:cNvSpPr>
            <p:nvPr/>
          </p:nvSpPr>
          <p:spPr bwMode="auto">
            <a:xfrm>
              <a:off x="2698" y="3090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9" name="Freeform 221"/>
            <p:cNvSpPr>
              <a:spLocks/>
            </p:cNvSpPr>
            <p:nvPr/>
          </p:nvSpPr>
          <p:spPr bwMode="auto">
            <a:xfrm>
              <a:off x="2618" y="3113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0" name="Freeform 222"/>
            <p:cNvSpPr>
              <a:spLocks/>
            </p:cNvSpPr>
            <p:nvPr/>
          </p:nvSpPr>
          <p:spPr bwMode="auto">
            <a:xfrm>
              <a:off x="2664" y="3118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1" name="Freeform 223"/>
            <p:cNvSpPr>
              <a:spLocks/>
            </p:cNvSpPr>
            <p:nvPr/>
          </p:nvSpPr>
          <p:spPr bwMode="auto">
            <a:xfrm>
              <a:off x="2567" y="3147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2" name="Freeform 224"/>
            <p:cNvSpPr>
              <a:spLocks/>
            </p:cNvSpPr>
            <p:nvPr/>
          </p:nvSpPr>
          <p:spPr bwMode="auto">
            <a:xfrm>
              <a:off x="2659" y="3153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" name="Freeform 225"/>
            <p:cNvSpPr>
              <a:spLocks/>
            </p:cNvSpPr>
            <p:nvPr/>
          </p:nvSpPr>
          <p:spPr bwMode="auto">
            <a:xfrm>
              <a:off x="2668" y="3154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4" name="Freeform 226"/>
            <p:cNvSpPr>
              <a:spLocks/>
            </p:cNvSpPr>
            <p:nvPr/>
          </p:nvSpPr>
          <p:spPr bwMode="auto">
            <a:xfrm>
              <a:off x="2629" y="3211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5" name="Freeform 227"/>
            <p:cNvSpPr>
              <a:spLocks/>
            </p:cNvSpPr>
            <p:nvPr/>
          </p:nvSpPr>
          <p:spPr bwMode="auto">
            <a:xfrm>
              <a:off x="2660" y="3218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6" name="Freeform 228"/>
            <p:cNvSpPr>
              <a:spLocks/>
            </p:cNvSpPr>
            <p:nvPr/>
          </p:nvSpPr>
          <p:spPr bwMode="auto">
            <a:xfrm>
              <a:off x="2541" y="3219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7" name="Freeform 229"/>
            <p:cNvSpPr>
              <a:spLocks/>
            </p:cNvSpPr>
            <p:nvPr/>
          </p:nvSpPr>
          <p:spPr bwMode="auto">
            <a:xfrm>
              <a:off x="2765" y="3279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31"/>
          <p:cNvGrpSpPr>
            <a:grpSpLocks noChangeAspect="1"/>
          </p:cNvGrpSpPr>
          <p:nvPr/>
        </p:nvGrpSpPr>
        <p:grpSpPr bwMode="auto">
          <a:xfrm>
            <a:off x="5543550" y="5572125"/>
            <a:ext cx="547688" cy="612775"/>
            <a:chOff x="2533" y="3510"/>
            <a:chExt cx="345" cy="386"/>
          </a:xfrm>
        </p:grpSpPr>
        <p:sp>
          <p:nvSpPr>
            <p:cNvPr id="9460" name="AutoShape 230"/>
            <p:cNvSpPr>
              <a:spLocks noChangeAspect="1" noChangeArrowheads="1" noTextEdit="1"/>
            </p:cNvSpPr>
            <p:nvPr/>
          </p:nvSpPr>
          <p:spPr bwMode="auto">
            <a:xfrm>
              <a:off x="2533" y="3510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Freeform 232"/>
            <p:cNvSpPr>
              <a:spLocks/>
            </p:cNvSpPr>
            <p:nvPr/>
          </p:nvSpPr>
          <p:spPr bwMode="auto">
            <a:xfrm>
              <a:off x="2534" y="3510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Freeform 233"/>
            <p:cNvSpPr>
              <a:spLocks/>
            </p:cNvSpPr>
            <p:nvPr/>
          </p:nvSpPr>
          <p:spPr bwMode="auto">
            <a:xfrm>
              <a:off x="2539" y="3513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Freeform 234"/>
            <p:cNvSpPr>
              <a:spLocks/>
            </p:cNvSpPr>
            <p:nvPr/>
          </p:nvSpPr>
          <p:spPr bwMode="auto">
            <a:xfrm>
              <a:off x="2552" y="3537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Freeform 235"/>
            <p:cNvSpPr>
              <a:spLocks/>
            </p:cNvSpPr>
            <p:nvPr/>
          </p:nvSpPr>
          <p:spPr bwMode="auto">
            <a:xfrm>
              <a:off x="2774" y="3547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Freeform 236"/>
            <p:cNvSpPr>
              <a:spLocks/>
            </p:cNvSpPr>
            <p:nvPr/>
          </p:nvSpPr>
          <p:spPr bwMode="auto">
            <a:xfrm>
              <a:off x="2671" y="3603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Freeform 237"/>
            <p:cNvSpPr>
              <a:spLocks/>
            </p:cNvSpPr>
            <p:nvPr/>
          </p:nvSpPr>
          <p:spPr bwMode="auto">
            <a:xfrm>
              <a:off x="2727" y="3607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Freeform 238"/>
            <p:cNvSpPr>
              <a:spLocks/>
            </p:cNvSpPr>
            <p:nvPr/>
          </p:nvSpPr>
          <p:spPr bwMode="auto">
            <a:xfrm>
              <a:off x="2676" y="3623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" name="Freeform 239"/>
            <p:cNvSpPr>
              <a:spLocks/>
            </p:cNvSpPr>
            <p:nvPr/>
          </p:nvSpPr>
          <p:spPr bwMode="auto">
            <a:xfrm>
              <a:off x="2731" y="3624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" name="Freeform 240"/>
            <p:cNvSpPr>
              <a:spLocks/>
            </p:cNvSpPr>
            <p:nvPr/>
          </p:nvSpPr>
          <p:spPr bwMode="auto">
            <a:xfrm>
              <a:off x="2737" y="3627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" name="Freeform 241"/>
            <p:cNvSpPr>
              <a:spLocks/>
            </p:cNvSpPr>
            <p:nvPr/>
          </p:nvSpPr>
          <p:spPr bwMode="auto">
            <a:xfrm>
              <a:off x="2657" y="3650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" name="Freeform 242"/>
            <p:cNvSpPr>
              <a:spLocks/>
            </p:cNvSpPr>
            <p:nvPr/>
          </p:nvSpPr>
          <p:spPr bwMode="auto">
            <a:xfrm>
              <a:off x="2703" y="3655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" name="Freeform 243"/>
            <p:cNvSpPr>
              <a:spLocks/>
            </p:cNvSpPr>
            <p:nvPr/>
          </p:nvSpPr>
          <p:spPr bwMode="auto">
            <a:xfrm>
              <a:off x="2606" y="3684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" name="Freeform 244"/>
            <p:cNvSpPr>
              <a:spLocks/>
            </p:cNvSpPr>
            <p:nvPr/>
          </p:nvSpPr>
          <p:spPr bwMode="auto">
            <a:xfrm>
              <a:off x="2698" y="3690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" name="Freeform 245"/>
            <p:cNvSpPr>
              <a:spLocks/>
            </p:cNvSpPr>
            <p:nvPr/>
          </p:nvSpPr>
          <p:spPr bwMode="auto">
            <a:xfrm>
              <a:off x="2707" y="3691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" name="Freeform 246"/>
            <p:cNvSpPr>
              <a:spLocks/>
            </p:cNvSpPr>
            <p:nvPr/>
          </p:nvSpPr>
          <p:spPr bwMode="auto">
            <a:xfrm>
              <a:off x="2668" y="3748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" name="Freeform 247"/>
            <p:cNvSpPr>
              <a:spLocks/>
            </p:cNvSpPr>
            <p:nvPr/>
          </p:nvSpPr>
          <p:spPr bwMode="auto">
            <a:xfrm>
              <a:off x="2699" y="3755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" name="Freeform 248"/>
            <p:cNvSpPr>
              <a:spLocks/>
            </p:cNvSpPr>
            <p:nvPr/>
          </p:nvSpPr>
          <p:spPr bwMode="auto">
            <a:xfrm>
              <a:off x="2580" y="3756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" name="Freeform 249"/>
            <p:cNvSpPr>
              <a:spLocks/>
            </p:cNvSpPr>
            <p:nvPr/>
          </p:nvSpPr>
          <p:spPr bwMode="auto">
            <a:xfrm>
              <a:off x="2804" y="3816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51"/>
          <p:cNvGrpSpPr>
            <a:grpSpLocks noChangeAspect="1"/>
          </p:cNvGrpSpPr>
          <p:nvPr/>
        </p:nvGrpSpPr>
        <p:grpSpPr bwMode="auto">
          <a:xfrm>
            <a:off x="6242050" y="4719638"/>
            <a:ext cx="547688" cy="612775"/>
            <a:chOff x="2973" y="2973"/>
            <a:chExt cx="345" cy="386"/>
          </a:xfrm>
        </p:grpSpPr>
        <p:sp>
          <p:nvSpPr>
            <p:cNvPr id="9441" name="AutoShape 250"/>
            <p:cNvSpPr>
              <a:spLocks noChangeAspect="1" noChangeArrowheads="1" noTextEdit="1"/>
            </p:cNvSpPr>
            <p:nvPr/>
          </p:nvSpPr>
          <p:spPr bwMode="auto">
            <a:xfrm>
              <a:off x="2973" y="2973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2" name="Freeform 252"/>
            <p:cNvSpPr>
              <a:spLocks/>
            </p:cNvSpPr>
            <p:nvPr/>
          </p:nvSpPr>
          <p:spPr bwMode="auto">
            <a:xfrm>
              <a:off x="2974" y="2973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3" name="Freeform 253"/>
            <p:cNvSpPr>
              <a:spLocks/>
            </p:cNvSpPr>
            <p:nvPr/>
          </p:nvSpPr>
          <p:spPr bwMode="auto">
            <a:xfrm>
              <a:off x="2979" y="2976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4" name="Freeform 254"/>
            <p:cNvSpPr>
              <a:spLocks/>
            </p:cNvSpPr>
            <p:nvPr/>
          </p:nvSpPr>
          <p:spPr bwMode="auto">
            <a:xfrm>
              <a:off x="2992" y="3000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" name="Freeform 255"/>
            <p:cNvSpPr>
              <a:spLocks/>
            </p:cNvSpPr>
            <p:nvPr/>
          </p:nvSpPr>
          <p:spPr bwMode="auto">
            <a:xfrm>
              <a:off x="3214" y="3010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" name="Freeform 256"/>
            <p:cNvSpPr>
              <a:spLocks/>
            </p:cNvSpPr>
            <p:nvPr/>
          </p:nvSpPr>
          <p:spPr bwMode="auto">
            <a:xfrm>
              <a:off x="3111" y="3066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7" name="Freeform 257"/>
            <p:cNvSpPr>
              <a:spLocks/>
            </p:cNvSpPr>
            <p:nvPr/>
          </p:nvSpPr>
          <p:spPr bwMode="auto">
            <a:xfrm>
              <a:off x="3167" y="3070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8" name="Freeform 258"/>
            <p:cNvSpPr>
              <a:spLocks/>
            </p:cNvSpPr>
            <p:nvPr/>
          </p:nvSpPr>
          <p:spPr bwMode="auto">
            <a:xfrm>
              <a:off x="3116" y="3086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" name="Freeform 259"/>
            <p:cNvSpPr>
              <a:spLocks/>
            </p:cNvSpPr>
            <p:nvPr/>
          </p:nvSpPr>
          <p:spPr bwMode="auto">
            <a:xfrm>
              <a:off x="3171" y="3087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0" name="Freeform 260"/>
            <p:cNvSpPr>
              <a:spLocks/>
            </p:cNvSpPr>
            <p:nvPr/>
          </p:nvSpPr>
          <p:spPr bwMode="auto">
            <a:xfrm>
              <a:off x="3177" y="3090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" name="Freeform 261"/>
            <p:cNvSpPr>
              <a:spLocks/>
            </p:cNvSpPr>
            <p:nvPr/>
          </p:nvSpPr>
          <p:spPr bwMode="auto">
            <a:xfrm>
              <a:off x="3097" y="3113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" name="Freeform 262"/>
            <p:cNvSpPr>
              <a:spLocks/>
            </p:cNvSpPr>
            <p:nvPr/>
          </p:nvSpPr>
          <p:spPr bwMode="auto">
            <a:xfrm>
              <a:off x="3143" y="3118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3" name="Freeform 263"/>
            <p:cNvSpPr>
              <a:spLocks/>
            </p:cNvSpPr>
            <p:nvPr/>
          </p:nvSpPr>
          <p:spPr bwMode="auto">
            <a:xfrm>
              <a:off x="3046" y="3147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4" name="Freeform 264"/>
            <p:cNvSpPr>
              <a:spLocks/>
            </p:cNvSpPr>
            <p:nvPr/>
          </p:nvSpPr>
          <p:spPr bwMode="auto">
            <a:xfrm>
              <a:off x="3138" y="3153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Freeform 265"/>
            <p:cNvSpPr>
              <a:spLocks/>
            </p:cNvSpPr>
            <p:nvPr/>
          </p:nvSpPr>
          <p:spPr bwMode="auto">
            <a:xfrm>
              <a:off x="3147" y="3154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Freeform 266"/>
            <p:cNvSpPr>
              <a:spLocks/>
            </p:cNvSpPr>
            <p:nvPr/>
          </p:nvSpPr>
          <p:spPr bwMode="auto">
            <a:xfrm>
              <a:off x="3108" y="3211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Freeform 267"/>
            <p:cNvSpPr>
              <a:spLocks/>
            </p:cNvSpPr>
            <p:nvPr/>
          </p:nvSpPr>
          <p:spPr bwMode="auto">
            <a:xfrm>
              <a:off x="3139" y="3218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Freeform 268"/>
            <p:cNvSpPr>
              <a:spLocks/>
            </p:cNvSpPr>
            <p:nvPr/>
          </p:nvSpPr>
          <p:spPr bwMode="auto">
            <a:xfrm>
              <a:off x="3020" y="3219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Freeform 269"/>
            <p:cNvSpPr>
              <a:spLocks/>
            </p:cNvSpPr>
            <p:nvPr/>
          </p:nvSpPr>
          <p:spPr bwMode="auto">
            <a:xfrm>
              <a:off x="3244" y="3279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71"/>
          <p:cNvGrpSpPr>
            <a:grpSpLocks noChangeAspect="1"/>
          </p:cNvGrpSpPr>
          <p:nvPr/>
        </p:nvGrpSpPr>
        <p:grpSpPr bwMode="auto">
          <a:xfrm>
            <a:off x="6962775" y="4719638"/>
            <a:ext cx="547688" cy="612775"/>
            <a:chOff x="3427" y="2973"/>
            <a:chExt cx="345" cy="386"/>
          </a:xfrm>
        </p:grpSpPr>
        <p:sp>
          <p:nvSpPr>
            <p:cNvPr id="9422" name="AutoShape 270"/>
            <p:cNvSpPr>
              <a:spLocks noChangeAspect="1" noChangeArrowheads="1" noTextEdit="1"/>
            </p:cNvSpPr>
            <p:nvPr/>
          </p:nvSpPr>
          <p:spPr bwMode="auto">
            <a:xfrm>
              <a:off x="3427" y="2973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Freeform 272"/>
            <p:cNvSpPr>
              <a:spLocks/>
            </p:cNvSpPr>
            <p:nvPr/>
          </p:nvSpPr>
          <p:spPr bwMode="auto">
            <a:xfrm>
              <a:off x="3428" y="2973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Freeform 273"/>
            <p:cNvSpPr>
              <a:spLocks/>
            </p:cNvSpPr>
            <p:nvPr/>
          </p:nvSpPr>
          <p:spPr bwMode="auto">
            <a:xfrm>
              <a:off x="3433" y="2976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Freeform 274"/>
            <p:cNvSpPr>
              <a:spLocks/>
            </p:cNvSpPr>
            <p:nvPr/>
          </p:nvSpPr>
          <p:spPr bwMode="auto">
            <a:xfrm>
              <a:off x="3446" y="3000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Freeform 275"/>
            <p:cNvSpPr>
              <a:spLocks/>
            </p:cNvSpPr>
            <p:nvPr/>
          </p:nvSpPr>
          <p:spPr bwMode="auto">
            <a:xfrm>
              <a:off x="3668" y="3010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Freeform 276"/>
            <p:cNvSpPr>
              <a:spLocks/>
            </p:cNvSpPr>
            <p:nvPr/>
          </p:nvSpPr>
          <p:spPr bwMode="auto">
            <a:xfrm>
              <a:off x="3565" y="3066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Freeform 277"/>
            <p:cNvSpPr>
              <a:spLocks/>
            </p:cNvSpPr>
            <p:nvPr/>
          </p:nvSpPr>
          <p:spPr bwMode="auto">
            <a:xfrm>
              <a:off x="3621" y="3070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Freeform 278"/>
            <p:cNvSpPr>
              <a:spLocks/>
            </p:cNvSpPr>
            <p:nvPr/>
          </p:nvSpPr>
          <p:spPr bwMode="auto">
            <a:xfrm>
              <a:off x="3570" y="3086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Freeform 279"/>
            <p:cNvSpPr>
              <a:spLocks/>
            </p:cNvSpPr>
            <p:nvPr/>
          </p:nvSpPr>
          <p:spPr bwMode="auto">
            <a:xfrm>
              <a:off x="3625" y="3087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Freeform 280"/>
            <p:cNvSpPr>
              <a:spLocks/>
            </p:cNvSpPr>
            <p:nvPr/>
          </p:nvSpPr>
          <p:spPr bwMode="auto">
            <a:xfrm>
              <a:off x="3631" y="3090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Freeform 281"/>
            <p:cNvSpPr>
              <a:spLocks/>
            </p:cNvSpPr>
            <p:nvPr/>
          </p:nvSpPr>
          <p:spPr bwMode="auto">
            <a:xfrm>
              <a:off x="3551" y="3113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Freeform 282"/>
            <p:cNvSpPr>
              <a:spLocks/>
            </p:cNvSpPr>
            <p:nvPr/>
          </p:nvSpPr>
          <p:spPr bwMode="auto">
            <a:xfrm>
              <a:off x="3597" y="3118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Freeform 283"/>
            <p:cNvSpPr>
              <a:spLocks/>
            </p:cNvSpPr>
            <p:nvPr/>
          </p:nvSpPr>
          <p:spPr bwMode="auto">
            <a:xfrm>
              <a:off x="3500" y="3147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Freeform 284"/>
            <p:cNvSpPr>
              <a:spLocks/>
            </p:cNvSpPr>
            <p:nvPr/>
          </p:nvSpPr>
          <p:spPr bwMode="auto">
            <a:xfrm>
              <a:off x="3592" y="3153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Freeform 285"/>
            <p:cNvSpPr>
              <a:spLocks/>
            </p:cNvSpPr>
            <p:nvPr/>
          </p:nvSpPr>
          <p:spPr bwMode="auto">
            <a:xfrm>
              <a:off x="3601" y="3154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Freeform 286"/>
            <p:cNvSpPr>
              <a:spLocks/>
            </p:cNvSpPr>
            <p:nvPr/>
          </p:nvSpPr>
          <p:spPr bwMode="auto">
            <a:xfrm>
              <a:off x="3562" y="3211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Freeform 287"/>
            <p:cNvSpPr>
              <a:spLocks/>
            </p:cNvSpPr>
            <p:nvPr/>
          </p:nvSpPr>
          <p:spPr bwMode="auto">
            <a:xfrm>
              <a:off x="3593" y="3218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" name="Freeform 288"/>
            <p:cNvSpPr>
              <a:spLocks/>
            </p:cNvSpPr>
            <p:nvPr/>
          </p:nvSpPr>
          <p:spPr bwMode="auto">
            <a:xfrm>
              <a:off x="3474" y="3219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" name="Freeform 289"/>
            <p:cNvSpPr>
              <a:spLocks/>
            </p:cNvSpPr>
            <p:nvPr/>
          </p:nvSpPr>
          <p:spPr bwMode="auto">
            <a:xfrm>
              <a:off x="3698" y="3279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91"/>
          <p:cNvGrpSpPr>
            <a:grpSpLocks noChangeAspect="1"/>
          </p:cNvGrpSpPr>
          <p:nvPr/>
        </p:nvGrpSpPr>
        <p:grpSpPr bwMode="auto">
          <a:xfrm>
            <a:off x="7858125" y="3868738"/>
            <a:ext cx="547688" cy="612775"/>
            <a:chOff x="3991" y="2437"/>
            <a:chExt cx="345" cy="386"/>
          </a:xfrm>
        </p:grpSpPr>
        <p:sp>
          <p:nvSpPr>
            <p:cNvPr id="9403" name="AutoShape 290"/>
            <p:cNvSpPr>
              <a:spLocks noChangeAspect="1" noChangeArrowheads="1" noTextEdit="1"/>
            </p:cNvSpPr>
            <p:nvPr/>
          </p:nvSpPr>
          <p:spPr bwMode="auto">
            <a:xfrm>
              <a:off x="3991" y="2437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Freeform 292"/>
            <p:cNvSpPr>
              <a:spLocks/>
            </p:cNvSpPr>
            <p:nvPr/>
          </p:nvSpPr>
          <p:spPr bwMode="auto">
            <a:xfrm>
              <a:off x="3992" y="2437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Freeform 293"/>
            <p:cNvSpPr>
              <a:spLocks/>
            </p:cNvSpPr>
            <p:nvPr/>
          </p:nvSpPr>
          <p:spPr bwMode="auto">
            <a:xfrm>
              <a:off x="3997" y="2440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Freeform 294"/>
            <p:cNvSpPr>
              <a:spLocks/>
            </p:cNvSpPr>
            <p:nvPr/>
          </p:nvSpPr>
          <p:spPr bwMode="auto">
            <a:xfrm>
              <a:off x="4010" y="2464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Freeform 295"/>
            <p:cNvSpPr>
              <a:spLocks/>
            </p:cNvSpPr>
            <p:nvPr/>
          </p:nvSpPr>
          <p:spPr bwMode="auto">
            <a:xfrm>
              <a:off x="4232" y="2474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Freeform 296"/>
            <p:cNvSpPr>
              <a:spLocks/>
            </p:cNvSpPr>
            <p:nvPr/>
          </p:nvSpPr>
          <p:spPr bwMode="auto">
            <a:xfrm>
              <a:off x="4129" y="2530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Freeform 297"/>
            <p:cNvSpPr>
              <a:spLocks/>
            </p:cNvSpPr>
            <p:nvPr/>
          </p:nvSpPr>
          <p:spPr bwMode="auto">
            <a:xfrm>
              <a:off x="4185" y="2534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Freeform 298"/>
            <p:cNvSpPr>
              <a:spLocks/>
            </p:cNvSpPr>
            <p:nvPr/>
          </p:nvSpPr>
          <p:spPr bwMode="auto">
            <a:xfrm>
              <a:off x="4134" y="2550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Freeform 299"/>
            <p:cNvSpPr>
              <a:spLocks/>
            </p:cNvSpPr>
            <p:nvPr/>
          </p:nvSpPr>
          <p:spPr bwMode="auto">
            <a:xfrm>
              <a:off x="4189" y="2551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Freeform 300"/>
            <p:cNvSpPr>
              <a:spLocks/>
            </p:cNvSpPr>
            <p:nvPr/>
          </p:nvSpPr>
          <p:spPr bwMode="auto">
            <a:xfrm>
              <a:off x="4195" y="2554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Freeform 301"/>
            <p:cNvSpPr>
              <a:spLocks/>
            </p:cNvSpPr>
            <p:nvPr/>
          </p:nvSpPr>
          <p:spPr bwMode="auto">
            <a:xfrm>
              <a:off x="4115" y="2577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Freeform 302"/>
            <p:cNvSpPr>
              <a:spLocks/>
            </p:cNvSpPr>
            <p:nvPr/>
          </p:nvSpPr>
          <p:spPr bwMode="auto">
            <a:xfrm>
              <a:off x="4161" y="2582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Freeform 303"/>
            <p:cNvSpPr>
              <a:spLocks/>
            </p:cNvSpPr>
            <p:nvPr/>
          </p:nvSpPr>
          <p:spPr bwMode="auto">
            <a:xfrm>
              <a:off x="4064" y="2611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Freeform 304"/>
            <p:cNvSpPr>
              <a:spLocks/>
            </p:cNvSpPr>
            <p:nvPr/>
          </p:nvSpPr>
          <p:spPr bwMode="auto">
            <a:xfrm>
              <a:off x="4156" y="2617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Freeform 305"/>
            <p:cNvSpPr>
              <a:spLocks/>
            </p:cNvSpPr>
            <p:nvPr/>
          </p:nvSpPr>
          <p:spPr bwMode="auto">
            <a:xfrm>
              <a:off x="4165" y="2618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Freeform 306"/>
            <p:cNvSpPr>
              <a:spLocks/>
            </p:cNvSpPr>
            <p:nvPr/>
          </p:nvSpPr>
          <p:spPr bwMode="auto">
            <a:xfrm>
              <a:off x="4126" y="2675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Freeform 307"/>
            <p:cNvSpPr>
              <a:spLocks/>
            </p:cNvSpPr>
            <p:nvPr/>
          </p:nvSpPr>
          <p:spPr bwMode="auto">
            <a:xfrm>
              <a:off x="4157" y="2682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Freeform 308"/>
            <p:cNvSpPr>
              <a:spLocks/>
            </p:cNvSpPr>
            <p:nvPr/>
          </p:nvSpPr>
          <p:spPr bwMode="auto">
            <a:xfrm>
              <a:off x="4038" y="2683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Freeform 309"/>
            <p:cNvSpPr>
              <a:spLocks/>
            </p:cNvSpPr>
            <p:nvPr/>
          </p:nvSpPr>
          <p:spPr bwMode="auto">
            <a:xfrm>
              <a:off x="4262" y="2743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11"/>
          <p:cNvGrpSpPr>
            <a:grpSpLocks noChangeAspect="1"/>
          </p:cNvGrpSpPr>
          <p:nvPr/>
        </p:nvGrpSpPr>
        <p:grpSpPr bwMode="auto">
          <a:xfrm>
            <a:off x="7867650" y="4702175"/>
            <a:ext cx="547688" cy="612775"/>
            <a:chOff x="3997" y="2962"/>
            <a:chExt cx="345" cy="386"/>
          </a:xfrm>
        </p:grpSpPr>
        <p:sp>
          <p:nvSpPr>
            <p:cNvPr id="9384" name="AutoShape 310"/>
            <p:cNvSpPr>
              <a:spLocks noChangeAspect="1" noChangeArrowheads="1" noTextEdit="1"/>
            </p:cNvSpPr>
            <p:nvPr/>
          </p:nvSpPr>
          <p:spPr bwMode="auto">
            <a:xfrm>
              <a:off x="3997" y="2962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Freeform 312"/>
            <p:cNvSpPr>
              <a:spLocks/>
            </p:cNvSpPr>
            <p:nvPr/>
          </p:nvSpPr>
          <p:spPr bwMode="auto">
            <a:xfrm>
              <a:off x="3998" y="2962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Freeform 313"/>
            <p:cNvSpPr>
              <a:spLocks/>
            </p:cNvSpPr>
            <p:nvPr/>
          </p:nvSpPr>
          <p:spPr bwMode="auto">
            <a:xfrm>
              <a:off x="4003" y="2965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Freeform 314"/>
            <p:cNvSpPr>
              <a:spLocks/>
            </p:cNvSpPr>
            <p:nvPr/>
          </p:nvSpPr>
          <p:spPr bwMode="auto">
            <a:xfrm>
              <a:off x="4016" y="2989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Freeform 315"/>
            <p:cNvSpPr>
              <a:spLocks/>
            </p:cNvSpPr>
            <p:nvPr/>
          </p:nvSpPr>
          <p:spPr bwMode="auto">
            <a:xfrm>
              <a:off x="4238" y="2999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Freeform 316"/>
            <p:cNvSpPr>
              <a:spLocks/>
            </p:cNvSpPr>
            <p:nvPr/>
          </p:nvSpPr>
          <p:spPr bwMode="auto">
            <a:xfrm>
              <a:off x="4135" y="3055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Freeform 317"/>
            <p:cNvSpPr>
              <a:spLocks/>
            </p:cNvSpPr>
            <p:nvPr/>
          </p:nvSpPr>
          <p:spPr bwMode="auto">
            <a:xfrm>
              <a:off x="4191" y="3059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Freeform 318"/>
            <p:cNvSpPr>
              <a:spLocks/>
            </p:cNvSpPr>
            <p:nvPr/>
          </p:nvSpPr>
          <p:spPr bwMode="auto">
            <a:xfrm>
              <a:off x="4140" y="3075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Freeform 319"/>
            <p:cNvSpPr>
              <a:spLocks/>
            </p:cNvSpPr>
            <p:nvPr/>
          </p:nvSpPr>
          <p:spPr bwMode="auto">
            <a:xfrm>
              <a:off x="4195" y="3076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Freeform 320"/>
            <p:cNvSpPr>
              <a:spLocks/>
            </p:cNvSpPr>
            <p:nvPr/>
          </p:nvSpPr>
          <p:spPr bwMode="auto">
            <a:xfrm>
              <a:off x="4201" y="3079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Freeform 321"/>
            <p:cNvSpPr>
              <a:spLocks/>
            </p:cNvSpPr>
            <p:nvPr/>
          </p:nvSpPr>
          <p:spPr bwMode="auto">
            <a:xfrm>
              <a:off x="4121" y="3102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Freeform 322"/>
            <p:cNvSpPr>
              <a:spLocks/>
            </p:cNvSpPr>
            <p:nvPr/>
          </p:nvSpPr>
          <p:spPr bwMode="auto">
            <a:xfrm>
              <a:off x="4167" y="3107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Freeform 323"/>
            <p:cNvSpPr>
              <a:spLocks/>
            </p:cNvSpPr>
            <p:nvPr/>
          </p:nvSpPr>
          <p:spPr bwMode="auto">
            <a:xfrm>
              <a:off x="4070" y="3136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Freeform 324"/>
            <p:cNvSpPr>
              <a:spLocks/>
            </p:cNvSpPr>
            <p:nvPr/>
          </p:nvSpPr>
          <p:spPr bwMode="auto">
            <a:xfrm>
              <a:off x="4162" y="3142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Freeform 325"/>
            <p:cNvSpPr>
              <a:spLocks/>
            </p:cNvSpPr>
            <p:nvPr/>
          </p:nvSpPr>
          <p:spPr bwMode="auto">
            <a:xfrm>
              <a:off x="4171" y="3143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Freeform 326"/>
            <p:cNvSpPr>
              <a:spLocks/>
            </p:cNvSpPr>
            <p:nvPr/>
          </p:nvSpPr>
          <p:spPr bwMode="auto">
            <a:xfrm>
              <a:off x="4132" y="3200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Freeform 327"/>
            <p:cNvSpPr>
              <a:spLocks/>
            </p:cNvSpPr>
            <p:nvPr/>
          </p:nvSpPr>
          <p:spPr bwMode="auto">
            <a:xfrm>
              <a:off x="4163" y="3207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Freeform 328"/>
            <p:cNvSpPr>
              <a:spLocks/>
            </p:cNvSpPr>
            <p:nvPr/>
          </p:nvSpPr>
          <p:spPr bwMode="auto">
            <a:xfrm>
              <a:off x="4044" y="3208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Freeform 329"/>
            <p:cNvSpPr>
              <a:spLocks/>
            </p:cNvSpPr>
            <p:nvPr/>
          </p:nvSpPr>
          <p:spPr bwMode="auto">
            <a:xfrm>
              <a:off x="4268" y="3268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31"/>
          <p:cNvGrpSpPr>
            <a:grpSpLocks noChangeAspect="1"/>
          </p:cNvGrpSpPr>
          <p:nvPr/>
        </p:nvGrpSpPr>
        <p:grpSpPr bwMode="auto">
          <a:xfrm>
            <a:off x="8596313" y="4702175"/>
            <a:ext cx="547687" cy="612775"/>
            <a:chOff x="4456" y="2962"/>
            <a:chExt cx="345" cy="386"/>
          </a:xfrm>
        </p:grpSpPr>
        <p:sp>
          <p:nvSpPr>
            <p:cNvPr id="9365" name="AutoShape 330"/>
            <p:cNvSpPr>
              <a:spLocks noChangeAspect="1" noChangeArrowheads="1" noTextEdit="1"/>
            </p:cNvSpPr>
            <p:nvPr/>
          </p:nvSpPr>
          <p:spPr bwMode="auto">
            <a:xfrm>
              <a:off x="4456" y="2962"/>
              <a:ext cx="34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Freeform 332"/>
            <p:cNvSpPr>
              <a:spLocks/>
            </p:cNvSpPr>
            <p:nvPr/>
          </p:nvSpPr>
          <p:spPr bwMode="auto">
            <a:xfrm>
              <a:off x="4457" y="2962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Freeform 333"/>
            <p:cNvSpPr>
              <a:spLocks/>
            </p:cNvSpPr>
            <p:nvPr/>
          </p:nvSpPr>
          <p:spPr bwMode="auto">
            <a:xfrm>
              <a:off x="4462" y="2965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Freeform 334"/>
            <p:cNvSpPr>
              <a:spLocks/>
            </p:cNvSpPr>
            <p:nvPr/>
          </p:nvSpPr>
          <p:spPr bwMode="auto">
            <a:xfrm>
              <a:off x="4475" y="2989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Freeform 335"/>
            <p:cNvSpPr>
              <a:spLocks/>
            </p:cNvSpPr>
            <p:nvPr/>
          </p:nvSpPr>
          <p:spPr bwMode="auto">
            <a:xfrm>
              <a:off x="4697" y="2999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Freeform 336"/>
            <p:cNvSpPr>
              <a:spLocks/>
            </p:cNvSpPr>
            <p:nvPr/>
          </p:nvSpPr>
          <p:spPr bwMode="auto">
            <a:xfrm>
              <a:off x="4594" y="3055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Freeform 337"/>
            <p:cNvSpPr>
              <a:spLocks/>
            </p:cNvSpPr>
            <p:nvPr/>
          </p:nvSpPr>
          <p:spPr bwMode="auto">
            <a:xfrm>
              <a:off x="4650" y="3059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Freeform 338"/>
            <p:cNvSpPr>
              <a:spLocks/>
            </p:cNvSpPr>
            <p:nvPr/>
          </p:nvSpPr>
          <p:spPr bwMode="auto">
            <a:xfrm>
              <a:off x="4599" y="3075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Freeform 339"/>
            <p:cNvSpPr>
              <a:spLocks/>
            </p:cNvSpPr>
            <p:nvPr/>
          </p:nvSpPr>
          <p:spPr bwMode="auto">
            <a:xfrm>
              <a:off x="4654" y="3076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Freeform 340"/>
            <p:cNvSpPr>
              <a:spLocks/>
            </p:cNvSpPr>
            <p:nvPr/>
          </p:nvSpPr>
          <p:spPr bwMode="auto">
            <a:xfrm>
              <a:off x="4660" y="3079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Freeform 341"/>
            <p:cNvSpPr>
              <a:spLocks/>
            </p:cNvSpPr>
            <p:nvPr/>
          </p:nvSpPr>
          <p:spPr bwMode="auto">
            <a:xfrm>
              <a:off x="4580" y="3102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Freeform 342"/>
            <p:cNvSpPr>
              <a:spLocks/>
            </p:cNvSpPr>
            <p:nvPr/>
          </p:nvSpPr>
          <p:spPr bwMode="auto">
            <a:xfrm>
              <a:off x="4626" y="3107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Freeform 343"/>
            <p:cNvSpPr>
              <a:spLocks/>
            </p:cNvSpPr>
            <p:nvPr/>
          </p:nvSpPr>
          <p:spPr bwMode="auto">
            <a:xfrm>
              <a:off x="4529" y="3136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Freeform 344"/>
            <p:cNvSpPr>
              <a:spLocks/>
            </p:cNvSpPr>
            <p:nvPr/>
          </p:nvSpPr>
          <p:spPr bwMode="auto">
            <a:xfrm>
              <a:off x="4621" y="3142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Freeform 345"/>
            <p:cNvSpPr>
              <a:spLocks/>
            </p:cNvSpPr>
            <p:nvPr/>
          </p:nvSpPr>
          <p:spPr bwMode="auto">
            <a:xfrm>
              <a:off x="4630" y="3143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Freeform 346"/>
            <p:cNvSpPr>
              <a:spLocks/>
            </p:cNvSpPr>
            <p:nvPr/>
          </p:nvSpPr>
          <p:spPr bwMode="auto">
            <a:xfrm>
              <a:off x="4591" y="3200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Freeform 347"/>
            <p:cNvSpPr>
              <a:spLocks/>
            </p:cNvSpPr>
            <p:nvPr/>
          </p:nvSpPr>
          <p:spPr bwMode="auto">
            <a:xfrm>
              <a:off x="4622" y="3207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Freeform 348"/>
            <p:cNvSpPr>
              <a:spLocks/>
            </p:cNvSpPr>
            <p:nvPr/>
          </p:nvSpPr>
          <p:spPr bwMode="auto">
            <a:xfrm>
              <a:off x="4503" y="3208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Freeform 349"/>
            <p:cNvSpPr>
              <a:spLocks/>
            </p:cNvSpPr>
            <p:nvPr/>
          </p:nvSpPr>
          <p:spPr bwMode="auto">
            <a:xfrm>
              <a:off x="4727" y="3268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51"/>
          <p:cNvGrpSpPr>
            <a:grpSpLocks noChangeAspect="1"/>
          </p:cNvGrpSpPr>
          <p:nvPr/>
        </p:nvGrpSpPr>
        <p:grpSpPr bwMode="auto">
          <a:xfrm>
            <a:off x="9324975" y="4694238"/>
            <a:ext cx="547688" cy="612775"/>
            <a:chOff x="4915" y="2957"/>
            <a:chExt cx="345" cy="386"/>
          </a:xfrm>
        </p:grpSpPr>
        <p:sp>
          <p:nvSpPr>
            <p:cNvPr id="9346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4915" y="2957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Freeform 352"/>
            <p:cNvSpPr>
              <a:spLocks/>
            </p:cNvSpPr>
            <p:nvPr/>
          </p:nvSpPr>
          <p:spPr bwMode="auto">
            <a:xfrm>
              <a:off x="4916" y="2957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Freeform 353"/>
            <p:cNvSpPr>
              <a:spLocks/>
            </p:cNvSpPr>
            <p:nvPr/>
          </p:nvSpPr>
          <p:spPr bwMode="auto">
            <a:xfrm>
              <a:off x="4921" y="2960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Freeform 354"/>
            <p:cNvSpPr>
              <a:spLocks/>
            </p:cNvSpPr>
            <p:nvPr/>
          </p:nvSpPr>
          <p:spPr bwMode="auto">
            <a:xfrm>
              <a:off x="4934" y="2984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Freeform 355"/>
            <p:cNvSpPr>
              <a:spLocks/>
            </p:cNvSpPr>
            <p:nvPr/>
          </p:nvSpPr>
          <p:spPr bwMode="auto">
            <a:xfrm>
              <a:off x="5156" y="2994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Freeform 356"/>
            <p:cNvSpPr>
              <a:spLocks/>
            </p:cNvSpPr>
            <p:nvPr/>
          </p:nvSpPr>
          <p:spPr bwMode="auto">
            <a:xfrm>
              <a:off x="5053" y="3050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Freeform 357"/>
            <p:cNvSpPr>
              <a:spLocks/>
            </p:cNvSpPr>
            <p:nvPr/>
          </p:nvSpPr>
          <p:spPr bwMode="auto">
            <a:xfrm>
              <a:off x="5109" y="3054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Freeform 358"/>
            <p:cNvSpPr>
              <a:spLocks/>
            </p:cNvSpPr>
            <p:nvPr/>
          </p:nvSpPr>
          <p:spPr bwMode="auto">
            <a:xfrm>
              <a:off x="5058" y="3070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Freeform 359"/>
            <p:cNvSpPr>
              <a:spLocks/>
            </p:cNvSpPr>
            <p:nvPr/>
          </p:nvSpPr>
          <p:spPr bwMode="auto">
            <a:xfrm>
              <a:off x="5113" y="3071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Freeform 360"/>
            <p:cNvSpPr>
              <a:spLocks/>
            </p:cNvSpPr>
            <p:nvPr/>
          </p:nvSpPr>
          <p:spPr bwMode="auto">
            <a:xfrm>
              <a:off x="5119" y="3074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Freeform 361"/>
            <p:cNvSpPr>
              <a:spLocks/>
            </p:cNvSpPr>
            <p:nvPr/>
          </p:nvSpPr>
          <p:spPr bwMode="auto">
            <a:xfrm>
              <a:off x="5039" y="3097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Freeform 362"/>
            <p:cNvSpPr>
              <a:spLocks/>
            </p:cNvSpPr>
            <p:nvPr/>
          </p:nvSpPr>
          <p:spPr bwMode="auto">
            <a:xfrm>
              <a:off x="5085" y="3102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Freeform 363"/>
            <p:cNvSpPr>
              <a:spLocks/>
            </p:cNvSpPr>
            <p:nvPr/>
          </p:nvSpPr>
          <p:spPr bwMode="auto">
            <a:xfrm>
              <a:off x="4988" y="3131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Freeform 364"/>
            <p:cNvSpPr>
              <a:spLocks/>
            </p:cNvSpPr>
            <p:nvPr/>
          </p:nvSpPr>
          <p:spPr bwMode="auto">
            <a:xfrm>
              <a:off x="5080" y="3137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Freeform 365"/>
            <p:cNvSpPr>
              <a:spLocks/>
            </p:cNvSpPr>
            <p:nvPr/>
          </p:nvSpPr>
          <p:spPr bwMode="auto">
            <a:xfrm>
              <a:off x="5089" y="3138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Freeform 366"/>
            <p:cNvSpPr>
              <a:spLocks/>
            </p:cNvSpPr>
            <p:nvPr/>
          </p:nvSpPr>
          <p:spPr bwMode="auto">
            <a:xfrm>
              <a:off x="5050" y="3195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Freeform 367"/>
            <p:cNvSpPr>
              <a:spLocks/>
            </p:cNvSpPr>
            <p:nvPr/>
          </p:nvSpPr>
          <p:spPr bwMode="auto">
            <a:xfrm>
              <a:off x="5081" y="3202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Freeform 368"/>
            <p:cNvSpPr>
              <a:spLocks/>
            </p:cNvSpPr>
            <p:nvPr/>
          </p:nvSpPr>
          <p:spPr bwMode="auto">
            <a:xfrm>
              <a:off x="4962" y="3203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Freeform 369"/>
            <p:cNvSpPr>
              <a:spLocks/>
            </p:cNvSpPr>
            <p:nvPr/>
          </p:nvSpPr>
          <p:spPr bwMode="auto">
            <a:xfrm>
              <a:off x="5186" y="3263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371"/>
          <p:cNvGrpSpPr>
            <a:grpSpLocks noChangeAspect="1"/>
          </p:cNvGrpSpPr>
          <p:nvPr/>
        </p:nvGrpSpPr>
        <p:grpSpPr bwMode="auto">
          <a:xfrm>
            <a:off x="10039350" y="4683125"/>
            <a:ext cx="547688" cy="612775"/>
            <a:chOff x="5365" y="2950"/>
            <a:chExt cx="345" cy="386"/>
          </a:xfrm>
        </p:grpSpPr>
        <p:sp>
          <p:nvSpPr>
            <p:cNvPr id="9327" name="AutoShape 370"/>
            <p:cNvSpPr>
              <a:spLocks noChangeAspect="1" noChangeArrowheads="1" noTextEdit="1"/>
            </p:cNvSpPr>
            <p:nvPr/>
          </p:nvSpPr>
          <p:spPr bwMode="auto">
            <a:xfrm>
              <a:off x="5365" y="2950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Freeform 372"/>
            <p:cNvSpPr>
              <a:spLocks/>
            </p:cNvSpPr>
            <p:nvPr/>
          </p:nvSpPr>
          <p:spPr bwMode="auto">
            <a:xfrm>
              <a:off x="5366" y="2950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Freeform 373"/>
            <p:cNvSpPr>
              <a:spLocks/>
            </p:cNvSpPr>
            <p:nvPr/>
          </p:nvSpPr>
          <p:spPr bwMode="auto">
            <a:xfrm>
              <a:off x="5371" y="2953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Freeform 374"/>
            <p:cNvSpPr>
              <a:spLocks/>
            </p:cNvSpPr>
            <p:nvPr/>
          </p:nvSpPr>
          <p:spPr bwMode="auto">
            <a:xfrm>
              <a:off x="5384" y="2977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Freeform 375"/>
            <p:cNvSpPr>
              <a:spLocks/>
            </p:cNvSpPr>
            <p:nvPr/>
          </p:nvSpPr>
          <p:spPr bwMode="auto">
            <a:xfrm>
              <a:off x="5606" y="2987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Freeform 376"/>
            <p:cNvSpPr>
              <a:spLocks/>
            </p:cNvSpPr>
            <p:nvPr/>
          </p:nvSpPr>
          <p:spPr bwMode="auto">
            <a:xfrm>
              <a:off x="5503" y="3043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Freeform 377"/>
            <p:cNvSpPr>
              <a:spLocks/>
            </p:cNvSpPr>
            <p:nvPr/>
          </p:nvSpPr>
          <p:spPr bwMode="auto">
            <a:xfrm>
              <a:off x="5559" y="3047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Freeform 378"/>
            <p:cNvSpPr>
              <a:spLocks/>
            </p:cNvSpPr>
            <p:nvPr/>
          </p:nvSpPr>
          <p:spPr bwMode="auto">
            <a:xfrm>
              <a:off x="5508" y="3063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Freeform 379"/>
            <p:cNvSpPr>
              <a:spLocks/>
            </p:cNvSpPr>
            <p:nvPr/>
          </p:nvSpPr>
          <p:spPr bwMode="auto">
            <a:xfrm>
              <a:off x="5563" y="3064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Freeform 380"/>
            <p:cNvSpPr>
              <a:spLocks/>
            </p:cNvSpPr>
            <p:nvPr/>
          </p:nvSpPr>
          <p:spPr bwMode="auto">
            <a:xfrm>
              <a:off x="5569" y="3067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Freeform 381"/>
            <p:cNvSpPr>
              <a:spLocks/>
            </p:cNvSpPr>
            <p:nvPr/>
          </p:nvSpPr>
          <p:spPr bwMode="auto">
            <a:xfrm>
              <a:off x="5489" y="3090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Freeform 382"/>
            <p:cNvSpPr>
              <a:spLocks/>
            </p:cNvSpPr>
            <p:nvPr/>
          </p:nvSpPr>
          <p:spPr bwMode="auto">
            <a:xfrm>
              <a:off x="5535" y="3095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Freeform 383"/>
            <p:cNvSpPr>
              <a:spLocks/>
            </p:cNvSpPr>
            <p:nvPr/>
          </p:nvSpPr>
          <p:spPr bwMode="auto">
            <a:xfrm>
              <a:off x="5438" y="3124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Freeform 384"/>
            <p:cNvSpPr>
              <a:spLocks/>
            </p:cNvSpPr>
            <p:nvPr/>
          </p:nvSpPr>
          <p:spPr bwMode="auto">
            <a:xfrm>
              <a:off x="5530" y="3130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Freeform 385"/>
            <p:cNvSpPr>
              <a:spLocks/>
            </p:cNvSpPr>
            <p:nvPr/>
          </p:nvSpPr>
          <p:spPr bwMode="auto">
            <a:xfrm>
              <a:off x="5539" y="3131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Freeform 386"/>
            <p:cNvSpPr>
              <a:spLocks/>
            </p:cNvSpPr>
            <p:nvPr/>
          </p:nvSpPr>
          <p:spPr bwMode="auto">
            <a:xfrm>
              <a:off x="5500" y="3188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Freeform 387"/>
            <p:cNvSpPr>
              <a:spLocks/>
            </p:cNvSpPr>
            <p:nvPr/>
          </p:nvSpPr>
          <p:spPr bwMode="auto">
            <a:xfrm>
              <a:off x="5531" y="3195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Freeform 388"/>
            <p:cNvSpPr>
              <a:spLocks/>
            </p:cNvSpPr>
            <p:nvPr/>
          </p:nvSpPr>
          <p:spPr bwMode="auto">
            <a:xfrm>
              <a:off x="5412" y="3196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Freeform 389"/>
            <p:cNvSpPr>
              <a:spLocks/>
            </p:cNvSpPr>
            <p:nvPr/>
          </p:nvSpPr>
          <p:spPr bwMode="auto">
            <a:xfrm>
              <a:off x="5636" y="3256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391"/>
          <p:cNvGrpSpPr>
            <a:grpSpLocks noChangeAspect="1"/>
          </p:cNvGrpSpPr>
          <p:nvPr/>
        </p:nvGrpSpPr>
        <p:grpSpPr bwMode="auto">
          <a:xfrm>
            <a:off x="7929563" y="5554663"/>
            <a:ext cx="547687" cy="612775"/>
            <a:chOff x="4036" y="3499"/>
            <a:chExt cx="345" cy="386"/>
          </a:xfrm>
        </p:grpSpPr>
        <p:sp>
          <p:nvSpPr>
            <p:cNvPr id="9308" name="AutoShape 390"/>
            <p:cNvSpPr>
              <a:spLocks noChangeAspect="1" noChangeArrowheads="1" noTextEdit="1"/>
            </p:cNvSpPr>
            <p:nvPr/>
          </p:nvSpPr>
          <p:spPr bwMode="auto">
            <a:xfrm>
              <a:off x="4036" y="3499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392"/>
            <p:cNvSpPr>
              <a:spLocks/>
            </p:cNvSpPr>
            <p:nvPr/>
          </p:nvSpPr>
          <p:spPr bwMode="auto">
            <a:xfrm>
              <a:off x="4037" y="3499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393"/>
            <p:cNvSpPr>
              <a:spLocks/>
            </p:cNvSpPr>
            <p:nvPr/>
          </p:nvSpPr>
          <p:spPr bwMode="auto">
            <a:xfrm>
              <a:off x="4042" y="3502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394"/>
            <p:cNvSpPr>
              <a:spLocks/>
            </p:cNvSpPr>
            <p:nvPr/>
          </p:nvSpPr>
          <p:spPr bwMode="auto">
            <a:xfrm>
              <a:off x="4055" y="3526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Freeform 395"/>
            <p:cNvSpPr>
              <a:spLocks/>
            </p:cNvSpPr>
            <p:nvPr/>
          </p:nvSpPr>
          <p:spPr bwMode="auto">
            <a:xfrm>
              <a:off x="4277" y="3536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Freeform 396"/>
            <p:cNvSpPr>
              <a:spLocks/>
            </p:cNvSpPr>
            <p:nvPr/>
          </p:nvSpPr>
          <p:spPr bwMode="auto">
            <a:xfrm>
              <a:off x="4174" y="3592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Freeform 397"/>
            <p:cNvSpPr>
              <a:spLocks/>
            </p:cNvSpPr>
            <p:nvPr/>
          </p:nvSpPr>
          <p:spPr bwMode="auto">
            <a:xfrm>
              <a:off x="4230" y="3596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Freeform 398"/>
            <p:cNvSpPr>
              <a:spLocks/>
            </p:cNvSpPr>
            <p:nvPr/>
          </p:nvSpPr>
          <p:spPr bwMode="auto">
            <a:xfrm>
              <a:off x="4179" y="3612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Freeform 399"/>
            <p:cNvSpPr>
              <a:spLocks/>
            </p:cNvSpPr>
            <p:nvPr/>
          </p:nvSpPr>
          <p:spPr bwMode="auto">
            <a:xfrm>
              <a:off x="4234" y="3613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Freeform 400"/>
            <p:cNvSpPr>
              <a:spLocks/>
            </p:cNvSpPr>
            <p:nvPr/>
          </p:nvSpPr>
          <p:spPr bwMode="auto">
            <a:xfrm>
              <a:off x="4240" y="3616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Freeform 401"/>
            <p:cNvSpPr>
              <a:spLocks/>
            </p:cNvSpPr>
            <p:nvPr/>
          </p:nvSpPr>
          <p:spPr bwMode="auto">
            <a:xfrm>
              <a:off x="4160" y="3639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Freeform 402"/>
            <p:cNvSpPr>
              <a:spLocks/>
            </p:cNvSpPr>
            <p:nvPr/>
          </p:nvSpPr>
          <p:spPr bwMode="auto">
            <a:xfrm>
              <a:off x="4206" y="3644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Freeform 403"/>
            <p:cNvSpPr>
              <a:spLocks/>
            </p:cNvSpPr>
            <p:nvPr/>
          </p:nvSpPr>
          <p:spPr bwMode="auto">
            <a:xfrm>
              <a:off x="4109" y="3673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Freeform 404"/>
            <p:cNvSpPr>
              <a:spLocks/>
            </p:cNvSpPr>
            <p:nvPr/>
          </p:nvSpPr>
          <p:spPr bwMode="auto">
            <a:xfrm>
              <a:off x="4201" y="3679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Freeform 405"/>
            <p:cNvSpPr>
              <a:spLocks/>
            </p:cNvSpPr>
            <p:nvPr/>
          </p:nvSpPr>
          <p:spPr bwMode="auto">
            <a:xfrm>
              <a:off x="4210" y="3680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Freeform 406"/>
            <p:cNvSpPr>
              <a:spLocks/>
            </p:cNvSpPr>
            <p:nvPr/>
          </p:nvSpPr>
          <p:spPr bwMode="auto">
            <a:xfrm>
              <a:off x="4171" y="3737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Freeform 407"/>
            <p:cNvSpPr>
              <a:spLocks/>
            </p:cNvSpPr>
            <p:nvPr/>
          </p:nvSpPr>
          <p:spPr bwMode="auto">
            <a:xfrm>
              <a:off x="4202" y="3744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Freeform 408"/>
            <p:cNvSpPr>
              <a:spLocks/>
            </p:cNvSpPr>
            <p:nvPr/>
          </p:nvSpPr>
          <p:spPr bwMode="auto">
            <a:xfrm>
              <a:off x="4083" y="3745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Freeform 409"/>
            <p:cNvSpPr>
              <a:spLocks/>
            </p:cNvSpPr>
            <p:nvPr/>
          </p:nvSpPr>
          <p:spPr bwMode="auto">
            <a:xfrm>
              <a:off x="4307" y="3805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11"/>
          <p:cNvGrpSpPr>
            <a:grpSpLocks noChangeAspect="1"/>
          </p:cNvGrpSpPr>
          <p:nvPr/>
        </p:nvGrpSpPr>
        <p:grpSpPr bwMode="auto">
          <a:xfrm>
            <a:off x="8672513" y="5538788"/>
            <a:ext cx="547687" cy="612775"/>
            <a:chOff x="4504" y="3489"/>
            <a:chExt cx="345" cy="386"/>
          </a:xfrm>
        </p:grpSpPr>
        <p:sp>
          <p:nvSpPr>
            <p:cNvPr id="9289" name="AutoShape 410"/>
            <p:cNvSpPr>
              <a:spLocks noChangeAspect="1" noChangeArrowheads="1" noTextEdit="1"/>
            </p:cNvSpPr>
            <p:nvPr/>
          </p:nvSpPr>
          <p:spPr bwMode="auto">
            <a:xfrm>
              <a:off x="4504" y="3489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412"/>
            <p:cNvSpPr>
              <a:spLocks/>
            </p:cNvSpPr>
            <p:nvPr/>
          </p:nvSpPr>
          <p:spPr bwMode="auto">
            <a:xfrm>
              <a:off x="4505" y="3489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413"/>
            <p:cNvSpPr>
              <a:spLocks/>
            </p:cNvSpPr>
            <p:nvPr/>
          </p:nvSpPr>
          <p:spPr bwMode="auto">
            <a:xfrm>
              <a:off x="4510" y="3492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414"/>
            <p:cNvSpPr>
              <a:spLocks/>
            </p:cNvSpPr>
            <p:nvPr/>
          </p:nvSpPr>
          <p:spPr bwMode="auto">
            <a:xfrm>
              <a:off x="4523" y="3516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415"/>
            <p:cNvSpPr>
              <a:spLocks/>
            </p:cNvSpPr>
            <p:nvPr/>
          </p:nvSpPr>
          <p:spPr bwMode="auto">
            <a:xfrm>
              <a:off x="4745" y="3526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416"/>
            <p:cNvSpPr>
              <a:spLocks/>
            </p:cNvSpPr>
            <p:nvPr/>
          </p:nvSpPr>
          <p:spPr bwMode="auto">
            <a:xfrm>
              <a:off x="4642" y="3582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417"/>
            <p:cNvSpPr>
              <a:spLocks/>
            </p:cNvSpPr>
            <p:nvPr/>
          </p:nvSpPr>
          <p:spPr bwMode="auto">
            <a:xfrm>
              <a:off x="4698" y="3586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418"/>
            <p:cNvSpPr>
              <a:spLocks/>
            </p:cNvSpPr>
            <p:nvPr/>
          </p:nvSpPr>
          <p:spPr bwMode="auto">
            <a:xfrm>
              <a:off x="4647" y="3602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419"/>
            <p:cNvSpPr>
              <a:spLocks/>
            </p:cNvSpPr>
            <p:nvPr/>
          </p:nvSpPr>
          <p:spPr bwMode="auto">
            <a:xfrm>
              <a:off x="4702" y="3603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420"/>
            <p:cNvSpPr>
              <a:spLocks/>
            </p:cNvSpPr>
            <p:nvPr/>
          </p:nvSpPr>
          <p:spPr bwMode="auto">
            <a:xfrm>
              <a:off x="4708" y="3606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421"/>
            <p:cNvSpPr>
              <a:spLocks/>
            </p:cNvSpPr>
            <p:nvPr/>
          </p:nvSpPr>
          <p:spPr bwMode="auto">
            <a:xfrm>
              <a:off x="4628" y="3629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422"/>
            <p:cNvSpPr>
              <a:spLocks/>
            </p:cNvSpPr>
            <p:nvPr/>
          </p:nvSpPr>
          <p:spPr bwMode="auto">
            <a:xfrm>
              <a:off x="4674" y="3634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423"/>
            <p:cNvSpPr>
              <a:spLocks/>
            </p:cNvSpPr>
            <p:nvPr/>
          </p:nvSpPr>
          <p:spPr bwMode="auto">
            <a:xfrm>
              <a:off x="4577" y="3663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424"/>
            <p:cNvSpPr>
              <a:spLocks/>
            </p:cNvSpPr>
            <p:nvPr/>
          </p:nvSpPr>
          <p:spPr bwMode="auto">
            <a:xfrm>
              <a:off x="4669" y="3669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425"/>
            <p:cNvSpPr>
              <a:spLocks/>
            </p:cNvSpPr>
            <p:nvPr/>
          </p:nvSpPr>
          <p:spPr bwMode="auto">
            <a:xfrm>
              <a:off x="4678" y="3670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426"/>
            <p:cNvSpPr>
              <a:spLocks/>
            </p:cNvSpPr>
            <p:nvPr/>
          </p:nvSpPr>
          <p:spPr bwMode="auto">
            <a:xfrm>
              <a:off x="4639" y="3727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427"/>
            <p:cNvSpPr>
              <a:spLocks/>
            </p:cNvSpPr>
            <p:nvPr/>
          </p:nvSpPr>
          <p:spPr bwMode="auto">
            <a:xfrm>
              <a:off x="4670" y="3734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428"/>
            <p:cNvSpPr>
              <a:spLocks/>
            </p:cNvSpPr>
            <p:nvPr/>
          </p:nvSpPr>
          <p:spPr bwMode="auto">
            <a:xfrm>
              <a:off x="4551" y="3735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429"/>
            <p:cNvSpPr>
              <a:spLocks/>
            </p:cNvSpPr>
            <p:nvPr/>
          </p:nvSpPr>
          <p:spPr bwMode="auto">
            <a:xfrm>
              <a:off x="4775" y="3795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431"/>
          <p:cNvGrpSpPr>
            <a:grpSpLocks noChangeAspect="1"/>
          </p:cNvGrpSpPr>
          <p:nvPr/>
        </p:nvGrpSpPr>
        <p:grpSpPr bwMode="auto">
          <a:xfrm>
            <a:off x="9364663" y="5538788"/>
            <a:ext cx="547687" cy="612775"/>
            <a:chOff x="4940" y="3489"/>
            <a:chExt cx="345" cy="386"/>
          </a:xfrm>
        </p:grpSpPr>
        <p:sp>
          <p:nvSpPr>
            <p:cNvPr id="9270" name="AutoShape 430"/>
            <p:cNvSpPr>
              <a:spLocks noChangeAspect="1" noChangeArrowheads="1" noTextEdit="1"/>
            </p:cNvSpPr>
            <p:nvPr/>
          </p:nvSpPr>
          <p:spPr bwMode="auto">
            <a:xfrm>
              <a:off x="4940" y="3489"/>
              <a:ext cx="345" cy="38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432"/>
            <p:cNvSpPr>
              <a:spLocks/>
            </p:cNvSpPr>
            <p:nvPr/>
          </p:nvSpPr>
          <p:spPr bwMode="auto">
            <a:xfrm>
              <a:off x="4941" y="3489"/>
              <a:ext cx="344" cy="385"/>
            </a:xfrm>
            <a:custGeom>
              <a:avLst/>
              <a:gdLst>
                <a:gd name="T0" fmla="*/ 0 w 2752"/>
                <a:gd name="T1" fmla="*/ 0 h 3082"/>
                <a:gd name="T2" fmla="*/ 0 w 2752"/>
                <a:gd name="T3" fmla="*/ 0 h 3082"/>
                <a:gd name="T4" fmla="*/ 0 w 2752"/>
                <a:gd name="T5" fmla="*/ 0 h 3082"/>
                <a:gd name="T6" fmla="*/ 0 w 2752"/>
                <a:gd name="T7" fmla="*/ 0 h 3082"/>
                <a:gd name="T8" fmla="*/ 0 w 2752"/>
                <a:gd name="T9" fmla="*/ 0 h 3082"/>
                <a:gd name="T10" fmla="*/ 0 w 2752"/>
                <a:gd name="T11" fmla="*/ 0 h 3082"/>
                <a:gd name="T12" fmla="*/ 0 w 2752"/>
                <a:gd name="T13" fmla="*/ 0 h 3082"/>
                <a:gd name="T14" fmla="*/ 0 w 2752"/>
                <a:gd name="T15" fmla="*/ 0 h 3082"/>
                <a:gd name="T16" fmla="*/ 0 w 2752"/>
                <a:gd name="T17" fmla="*/ 0 h 3082"/>
                <a:gd name="T18" fmla="*/ 0 w 2752"/>
                <a:gd name="T19" fmla="*/ 0 h 3082"/>
                <a:gd name="T20" fmla="*/ 0 w 2752"/>
                <a:gd name="T21" fmla="*/ 0 h 3082"/>
                <a:gd name="T22" fmla="*/ 0 w 2752"/>
                <a:gd name="T23" fmla="*/ 0 h 3082"/>
                <a:gd name="T24" fmla="*/ 0 w 2752"/>
                <a:gd name="T25" fmla="*/ 0 h 3082"/>
                <a:gd name="T26" fmla="*/ 0 w 2752"/>
                <a:gd name="T27" fmla="*/ 0 h 3082"/>
                <a:gd name="T28" fmla="*/ 0 w 2752"/>
                <a:gd name="T29" fmla="*/ 0 h 3082"/>
                <a:gd name="T30" fmla="*/ 0 w 2752"/>
                <a:gd name="T31" fmla="*/ 0 h 3082"/>
                <a:gd name="T32" fmla="*/ 0 w 2752"/>
                <a:gd name="T33" fmla="*/ 0 h 3082"/>
                <a:gd name="T34" fmla="*/ 0 w 2752"/>
                <a:gd name="T35" fmla="*/ 0 h 3082"/>
                <a:gd name="T36" fmla="*/ 0 w 2752"/>
                <a:gd name="T37" fmla="*/ 0 h 3082"/>
                <a:gd name="T38" fmla="*/ 0 w 2752"/>
                <a:gd name="T39" fmla="*/ 0 h 3082"/>
                <a:gd name="T40" fmla="*/ 0 w 2752"/>
                <a:gd name="T41" fmla="*/ 0 h 3082"/>
                <a:gd name="T42" fmla="*/ 0 w 2752"/>
                <a:gd name="T43" fmla="*/ 0 h 3082"/>
                <a:gd name="T44" fmla="*/ 0 w 2752"/>
                <a:gd name="T45" fmla="*/ 0 h 3082"/>
                <a:gd name="T46" fmla="*/ 0 w 2752"/>
                <a:gd name="T47" fmla="*/ 0 h 3082"/>
                <a:gd name="T48" fmla="*/ 0 w 2752"/>
                <a:gd name="T49" fmla="*/ 0 h 3082"/>
                <a:gd name="T50" fmla="*/ 0 w 2752"/>
                <a:gd name="T51" fmla="*/ 0 h 3082"/>
                <a:gd name="T52" fmla="*/ 0 w 2752"/>
                <a:gd name="T53" fmla="*/ 0 h 3082"/>
                <a:gd name="T54" fmla="*/ 0 w 2752"/>
                <a:gd name="T55" fmla="*/ 0 h 3082"/>
                <a:gd name="T56" fmla="*/ 0 w 2752"/>
                <a:gd name="T57" fmla="*/ 0 h 3082"/>
                <a:gd name="T58" fmla="*/ 0 w 2752"/>
                <a:gd name="T59" fmla="*/ 0 h 3082"/>
                <a:gd name="T60" fmla="*/ 0 w 2752"/>
                <a:gd name="T61" fmla="*/ 0 h 3082"/>
                <a:gd name="T62" fmla="*/ 0 w 2752"/>
                <a:gd name="T63" fmla="*/ 0 h 3082"/>
                <a:gd name="T64" fmla="*/ 0 w 2752"/>
                <a:gd name="T65" fmla="*/ 0 h 3082"/>
                <a:gd name="T66" fmla="*/ 0 w 2752"/>
                <a:gd name="T67" fmla="*/ 0 h 3082"/>
                <a:gd name="T68" fmla="*/ 0 w 2752"/>
                <a:gd name="T69" fmla="*/ 0 h 3082"/>
                <a:gd name="T70" fmla="*/ 0 w 2752"/>
                <a:gd name="T71" fmla="*/ 0 h 3082"/>
                <a:gd name="T72" fmla="*/ 0 w 2752"/>
                <a:gd name="T73" fmla="*/ 0 h 3082"/>
                <a:gd name="T74" fmla="*/ 0 w 2752"/>
                <a:gd name="T75" fmla="*/ 0 h 3082"/>
                <a:gd name="T76" fmla="*/ 0 w 2752"/>
                <a:gd name="T77" fmla="*/ 0 h 3082"/>
                <a:gd name="T78" fmla="*/ 0 w 2752"/>
                <a:gd name="T79" fmla="*/ 0 h 3082"/>
                <a:gd name="T80" fmla="*/ 0 w 2752"/>
                <a:gd name="T81" fmla="*/ 0 h 3082"/>
                <a:gd name="T82" fmla="*/ 0 w 2752"/>
                <a:gd name="T83" fmla="*/ 0 h 3082"/>
                <a:gd name="T84" fmla="*/ 0 w 2752"/>
                <a:gd name="T85" fmla="*/ 0 h 3082"/>
                <a:gd name="T86" fmla="*/ 0 w 2752"/>
                <a:gd name="T87" fmla="*/ 0 h 3082"/>
                <a:gd name="T88" fmla="*/ 0 w 2752"/>
                <a:gd name="T89" fmla="*/ 0 h 3082"/>
                <a:gd name="T90" fmla="*/ 0 w 2752"/>
                <a:gd name="T91" fmla="*/ 0 h 3082"/>
                <a:gd name="T92" fmla="*/ 0 w 2752"/>
                <a:gd name="T93" fmla="*/ 0 h 3082"/>
                <a:gd name="T94" fmla="*/ 0 w 2752"/>
                <a:gd name="T95" fmla="*/ 0 h 3082"/>
                <a:gd name="T96" fmla="*/ 0 w 2752"/>
                <a:gd name="T97" fmla="*/ 0 h 3082"/>
                <a:gd name="T98" fmla="*/ 0 w 2752"/>
                <a:gd name="T99" fmla="*/ 0 h 3082"/>
                <a:gd name="T100" fmla="*/ 0 w 2752"/>
                <a:gd name="T101" fmla="*/ 0 h 3082"/>
                <a:gd name="T102" fmla="*/ 0 w 2752"/>
                <a:gd name="T103" fmla="*/ 0 h 3082"/>
                <a:gd name="T104" fmla="*/ 0 w 2752"/>
                <a:gd name="T105" fmla="*/ 0 h 3082"/>
                <a:gd name="T106" fmla="*/ 0 w 2752"/>
                <a:gd name="T107" fmla="*/ 0 h 3082"/>
                <a:gd name="T108" fmla="*/ 0 w 2752"/>
                <a:gd name="T109" fmla="*/ 0 h 3082"/>
                <a:gd name="T110" fmla="*/ 0 w 2752"/>
                <a:gd name="T111" fmla="*/ 0 h 3082"/>
                <a:gd name="T112" fmla="*/ 0 w 2752"/>
                <a:gd name="T113" fmla="*/ 0 h 3082"/>
                <a:gd name="T114" fmla="*/ 0 w 2752"/>
                <a:gd name="T115" fmla="*/ 0 h 3082"/>
                <a:gd name="T116" fmla="*/ 0 w 2752"/>
                <a:gd name="T117" fmla="*/ 0 h 3082"/>
                <a:gd name="T118" fmla="*/ 0 w 2752"/>
                <a:gd name="T119" fmla="*/ 0 h 3082"/>
                <a:gd name="T120" fmla="*/ 0 w 2752"/>
                <a:gd name="T121" fmla="*/ 0 h 3082"/>
                <a:gd name="T122" fmla="*/ 0 w 2752"/>
                <a:gd name="T123" fmla="*/ 0 h 3082"/>
                <a:gd name="T124" fmla="*/ 0 w 2752"/>
                <a:gd name="T125" fmla="*/ 0 h 30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52"/>
                <a:gd name="T190" fmla="*/ 0 h 3082"/>
                <a:gd name="T191" fmla="*/ 2752 w 2752"/>
                <a:gd name="T192" fmla="*/ 3082 h 30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52" h="3082">
                  <a:moveTo>
                    <a:pt x="1558" y="99"/>
                  </a:moveTo>
                  <a:lnTo>
                    <a:pt x="1565" y="127"/>
                  </a:lnTo>
                  <a:lnTo>
                    <a:pt x="1571" y="156"/>
                  </a:lnTo>
                  <a:lnTo>
                    <a:pt x="1578" y="184"/>
                  </a:lnTo>
                  <a:lnTo>
                    <a:pt x="1582" y="214"/>
                  </a:lnTo>
                  <a:lnTo>
                    <a:pt x="1585" y="243"/>
                  </a:lnTo>
                  <a:lnTo>
                    <a:pt x="1586" y="272"/>
                  </a:lnTo>
                  <a:lnTo>
                    <a:pt x="1585" y="302"/>
                  </a:lnTo>
                  <a:lnTo>
                    <a:pt x="1582" y="333"/>
                  </a:lnTo>
                  <a:lnTo>
                    <a:pt x="1588" y="365"/>
                  </a:lnTo>
                  <a:lnTo>
                    <a:pt x="1585" y="397"/>
                  </a:lnTo>
                  <a:lnTo>
                    <a:pt x="1581" y="430"/>
                  </a:lnTo>
                  <a:lnTo>
                    <a:pt x="1582" y="462"/>
                  </a:lnTo>
                  <a:lnTo>
                    <a:pt x="1583" y="489"/>
                  </a:lnTo>
                  <a:lnTo>
                    <a:pt x="1585" y="515"/>
                  </a:lnTo>
                  <a:lnTo>
                    <a:pt x="1586" y="544"/>
                  </a:lnTo>
                  <a:lnTo>
                    <a:pt x="1589" y="571"/>
                  </a:lnTo>
                  <a:lnTo>
                    <a:pt x="1593" y="600"/>
                  </a:lnTo>
                  <a:lnTo>
                    <a:pt x="1601" y="627"/>
                  </a:lnTo>
                  <a:lnTo>
                    <a:pt x="1612" y="654"/>
                  </a:lnTo>
                  <a:lnTo>
                    <a:pt x="1627" y="678"/>
                  </a:lnTo>
                  <a:lnTo>
                    <a:pt x="1653" y="673"/>
                  </a:lnTo>
                  <a:lnTo>
                    <a:pt x="1676" y="665"/>
                  </a:lnTo>
                  <a:lnTo>
                    <a:pt x="1697" y="656"/>
                  </a:lnTo>
                  <a:lnTo>
                    <a:pt x="1718" y="643"/>
                  </a:lnTo>
                  <a:lnTo>
                    <a:pt x="1737" y="629"/>
                  </a:lnTo>
                  <a:lnTo>
                    <a:pt x="1756" y="615"/>
                  </a:lnTo>
                  <a:lnTo>
                    <a:pt x="1773" y="598"/>
                  </a:lnTo>
                  <a:lnTo>
                    <a:pt x="1791" y="580"/>
                  </a:lnTo>
                  <a:lnTo>
                    <a:pt x="1808" y="562"/>
                  </a:lnTo>
                  <a:lnTo>
                    <a:pt x="1825" y="544"/>
                  </a:lnTo>
                  <a:lnTo>
                    <a:pt x="1841" y="525"/>
                  </a:lnTo>
                  <a:lnTo>
                    <a:pt x="1858" y="507"/>
                  </a:lnTo>
                  <a:lnTo>
                    <a:pt x="1876" y="489"/>
                  </a:lnTo>
                  <a:lnTo>
                    <a:pt x="1893" y="472"/>
                  </a:lnTo>
                  <a:lnTo>
                    <a:pt x="1912" y="456"/>
                  </a:lnTo>
                  <a:lnTo>
                    <a:pt x="1931" y="441"/>
                  </a:lnTo>
                  <a:lnTo>
                    <a:pt x="1947" y="423"/>
                  </a:lnTo>
                  <a:lnTo>
                    <a:pt x="1962" y="405"/>
                  </a:lnTo>
                  <a:lnTo>
                    <a:pt x="1978" y="387"/>
                  </a:lnTo>
                  <a:lnTo>
                    <a:pt x="1994" y="370"/>
                  </a:lnTo>
                  <a:lnTo>
                    <a:pt x="2010" y="353"/>
                  </a:lnTo>
                  <a:lnTo>
                    <a:pt x="2027" y="337"/>
                  </a:lnTo>
                  <a:lnTo>
                    <a:pt x="2043" y="320"/>
                  </a:lnTo>
                  <a:lnTo>
                    <a:pt x="2060" y="304"/>
                  </a:lnTo>
                  <a:lnTo>
                    <a:pt x="2075" y="287"/>
                  </a:lnTo>
                  <a:lnTo>
                    <a:pt x="2092" y="271"/>
                  </a:lnTo>
                  <a:lnTo>
                    <a:pt x="2109" y="255"/>
                  </a:lnTo>
                  <a:lnTo>
                    <a:pt x="2126" y="239"/>
                  </a:lnTo>
                  <a:lnTo>
                    <a:pt x="2143" y="223"/>
                  </a:lnTo>
                  <a:lnTo>
                    <a:pt x="2160" y="207"/>
                  </a:lnTo>
                  <a:lnTo>
                    <a:pt x="2178" y="191"/>
                  </a:lnTo>
                  <a:lnTo>
                    <a:pt x="2195" y="174"/>
                  </a:lnTo>
                  <a:lnTo>
                    <a:pt x="2208" y="166"/>
                  </a:lnTo>
                  <a:lnTo>
                    <a:pt x="2220" y="158"/>
                  </a:lnTo>
                  <a:lnTo>
                    <a:pt x="2234" y="148"/>
                  </a:lnTo>
                  <a:lnTo>
                    <a:pt x="2247" y="139"/>
                  </a:lnTo>
                  <a:lnTo>
                    <a:pt x="2262" y="130"/>
                  </a:lnTo>
                  <a:lnTo>
                    <a:pt x="2275" y="121"/>
                  </a:lnTo>
                  <a:lnTo>
                    <a:pt x="2290" y="112"/>
                  </a:lnTo>
                  <a:lnTo>
                    <a:pt x="2305" y="105"/>
                  </a:lnTo>
                  <a:lnTo>
                    <a:pt x="2320" y="100"/>
                  </a:lnTo>
                  <a:lnTo>
                    <a:pt x="2336" y="94"/>
                  </a:lnTo>
                  <a:lnTo>
                    <a:pt x="2350" y="91"/>
                  </a:lnTo>
                  <a:lnTo>
                    <a:pt x="2366" y="91"/>
                  </a:lnTo>
                  <a:lnTo>
                    <a:pt x="2382" y="92"/>
                  </a:lnTo>
                  <a:lnTo>
                    <a:pt x="2398" y="96"/>
                  </a:lnTo>
                  <a:lnTo>
                    <a:pt x="2415" y="103"/>
                  </a:lnTo>
                  <a:lnTo>
                    <a:pt x="2431" y="113"/>
                  </a:lnTo>
                  <a:lnTo>
                    <a:pt x="2449" y="127"/>
                  </a:lnTo>
                  <a:lnTo>
                    <a:pt x="2464" y="144"/>
                  </a:lnTo>
                  <a:lnTo>
                    <a:pt x="2479" y="162"/>
                  </a:lnTo>
                  <a:lnTo>
                    <a:pt x="2492" y="182"/>
                  </a:lnTo>
                  <a:lnTo>
                    <a:pt x="2505" y="202"/>
                  </a:lnTo>
                  <a:lnTo>
                    <a:pt x="2515" y="224"/>
                  </a:lnTo>
                  <a:lnTo>
                    <a:pt x="2526" y="245"/>
                  </a:lnTo>
                  <a:lnTo>
                    <a:pt x="2536" y="265"/>
                  </a:lnTo>
                  <a:lnTo>
                    <a:pt x="2544" y="295"/>
                  </a:lnTo>
                  <a:lnTo>
                    <a:pt x="2553" y="323"/>
                  </a:lnTo>
                  <a:lnTo>
                    <a:pt x="2564" y="352"/>
                  </a:lnTo>
                  <a:lnTo>
                    <a:pt x="2577" y="380"/>
                  </a:lnTo>
                  <a:lnTo>
                    <a:pt x="2589" y="408"/>
                  </a:lnTo>
                  <a:lnTo>
                    <a:pt x="2603" y="434"/>
                  </a:lnTo>
                  <a:lnTo>
                    <a:pt x="2617" y="462"/>
                  </a:lnTo>
                  <a:lnTo>
                    <a:pt x="2631" y="489"/>
                  </a:lnTo>
                  <a:lnTo>
                    <a:pt x="2646" y="516"/>
                  </a:lnTo>
                  <a:lnTo>
                    <a:pt x="2661" y="543"/>
                  </a:lnTo>
                  <a:lnTo>
                    <a:pt x="2676" y="570"/>
                  </a:lnTo>
                  <a:lnTo>
                    <a:pt x="2690" y="597"/>
                  </a:lnTo>
                  <a:lnTo>
                    <a:pt x="2703" y="624"/>
                  </a:lnTo>
                  <a:lnTo>
                    <a:pt x="2716" y="652"/>
                  </a:lnTo>
                  <a:lnTo>
                    <a:pt x="2728" y="680"/>
                  </a:lnTo>
                  <a:lnTo>
                    <a:pt x="2738" y="709"/>
                  </a:lnTo>
                  <a:lnTo>
                    <a:pt x="2740" y="760"/>
                  </a:lnTo>
                  <a:lnTo>
                    <a:pt x="2720" y="759"/>
                  </a:lnTo>
                  <a:lnTo>
                    <a:pt x="2701" y="756"/>
                  </a:lnTo>
                  <a:lnTo>
                    <a:pt x="2683" y="750"/>
                  </a:lnTo>
                  <a:lnTo>
                    <a:pt x="2665" y="745"/>
                  </a:lnTo>
                  <a:lnTo>
                    <a:pt x="2648" y="738"/>
                  </a:lnTo>
                  <a:lnTo>
                    <a:pt x="2631" y="729"/>
                  </a:lnTo>
                  <a:lnTo>
                    <a:pt x="2616" y="721"/>
                  </a:lnTo>
                  <a:lnTo>
                    <a:pt x="2600" y="710"/>
                  </a:lnTo>
                  <a:lnTo>
                    <a:pt x="2584" y="699"/>
                  </a:lnTo>
                  <a:lnTo>
                    <a:pt x="2568" y="689"/>
                  </a:lnTo>
                  <a:lnTo>
                    <a:pt x="2553" y="677"/>
                  </a:lnTo>
                  <a:lnTo>
                    <a:pt x="2537" y="665"/>
                  </a:lnTo>
                  <a:lnTo>
                    <a:pt x="2522" y="655"/>
                  </a:lnTo>
                  <a:lnTo>
                    <a:pt x="2506" y="643"/>
                  </a:lnTo>
                  <a:lnTo>
                    <a:pt x="2490" y="632"/>
                  </a:lnTo>
                  <a:lnTo>
                    <a:pt x="2474" y="621"/>
                  </a:lnTo>
                  <a:lnTo>
                    <a:pt x="2461" y="617"/>
                  </a:lnTo>
                  <a:lnTo>
                    <a:pt x="2449" y="611"/>
                  </a:lnTo>
                  <a:lnTo>
                    <a:pt x="2436" y="606"/>
                  </a:lnTo>
                  <a:lnTo>
                    <a:pt x="2423" y="601"/>
                  </a:lnTo>
                  <a:lnTo>
                    <a:pt x="2411" y="596"/>
                  </a:lnTo>
                  <a:lnTo>
                    <a:pt x="2398" y="589"/>
                  </a:lnTo>
                  <a:lnTo>
                    <a:pt x="2386" y="584"/>
                  </a:lnTo>
                  <a:lnTo>
                    <a:pt x="2374" y="578"/>
                  </a:lnTo>
                  <a:lnTo>
                    <a:pt x="2362" y="571"/>
                  </a:lnTo>
                  <a:lnTo>
                    <a:pt x="2349" y="566"/>
                  </a:lnTo>
                  <a:lnTo>
                    <a:pt x="2337" y="560"/>
                  </a:lnTo>
                  <a:lnTo>
                    <a:pt x="2324" y="554"/>
                  </a:lnTo>
                  <a:lnTo>
                    <a:pt x="2311" y="548"/>
                  </a:lnTo>
                  <a:lnTo>
                    <a:pt x="2299" y="543"/>
                  </a:lnTo>
                  <a:lnTo>
                    <a:pt x="2286" y="537"/>
                  </a:lnTo>
                  <a:lnTo>
                    <a:pt x="2272" y="533"/>
                  </a:lnTo>
                  <a:lnTo>
                    <a:pt x="2247" y="525"/>
                  </a:lnTo>
                  <a:lnTo>
                    <a:pt x="2221" y="518"/>
                  </a:lnTo>
                  <a:lnTo>
                    <a:pt x="2196" y="515"/>
                  </a:lnTo>
                  <a:lnTo>
                    <a:pt x="2171" y="513"/>
                  </a:lnTo>
                  <a:lnTo>
                    <a:pt x="2145" y="513"/>
                  </a:lnTo>
                  <a:lnTo>
                    <a:pt x="2120" y="515"/>
                  </a:lnTo>
                  <a:lnTo>
                    <a:pt x="2096" y="518"/>
                  </a:lnTo>
                  <a:lnTo>
                    <a:pt x="2071" y="525"/>
                  </a:lnTo>
                  <a:lnTo>
                    <a:pt x="2047" y="531"/>
                  </a:lnTo>
                  <a:lnTo>
                    <a:pt x="2024" y="540"/>
                  </a:lnTo>
                  <a:lnTo>
                    <a:pt x="2000" y="550"/>
                  </a:lnTo>
                  <a:lnTo>
                    <a:pt x="1979" y="562"/>
                  </a:lnTo>
                  <a:lnTo>
                    <a:pt x="1957" y="575"/>
                  </a:lnTo>
                  <a:lnTo>
                    <a:pt x="1937" y="589"/>
                  </a:lnTo>
                  <a:lnTo>
                    <a:pt x="1918" y="605"/>
                  </a:lnTo>
                  <a:lnTo>
                    <a:pt x="1899" y="621"/>
                  </a:lnTo>
                  <a:lnTo>
                    <a:pt x="1886" y="643"/>
                  </a:lnTo>
                  <a:lnTo>
                    <a:pt x="1873" y="665"/>
                  </a:lnTo>
                  <a:lnTo>
                    <a:pt x="1860" y="688"/>
                  </a:lnTo>
                  <a:lnTo>
                    <a:pt x="1848" y="710"/>
                  </a:lnTo>
                  <a:lnTo>
                    <a:pt x="1840" y="733"/>
                  </a:lnTo>
                  <a:lnTo>
                    <a:pt x="1834" y="757"/>
                  </a:lnTo>
                  <a:lnTo>
                    <a:pt x="1834" y="782"/>
                  </a:lnTo>
                  <a:lnTo>
                    <a:pt x="1840" y="810"/>
                  </a:lnTo>
                  <a:lnTo>
                    <a:pt x="1845" y="826"/>
                  </a:lnTo>
                  <a:lnTo>
                    <a:pt x="1851" y="839"/>
                  </a:lnTo>
                  <a:lnTo>
                    <a:pt x="1860" y="853"/>
                  </a:lnTo>
                  <a:lnTo>
                    <a:pt x="1868" y="867"/>
                  </a:lnTo>
                  <a:lnTo>
                    <a:pt x="1879" y="879"/>
                  </a:lnTo>
                  <a:lnTo>
                    <a:pt x="1890" y="891"/>
                  </a:lnTo>
                  <a:lnTo>
                    <a:pt x="1902" y="902"/>
                  </a:lnTo>
                  <a:lnTo>
                    <a:pt x="1915" y="913"/>
                  </a:lnTo>
                  <a:lnTo>
                    <a:pt x="1927" y="924"/>
                  </a:lnTo>
                  <a:lnTo>
                    <a:pt x="1941" y="934"/>
                  </a:lnTo>
                  <a:lnTo>
                    <a:pt x="1955" y="944"/>
                  </a:lnTo>
                  <a:lnTo>
                    <a:pt x="1969" y="954"/>
                  </a:lnTo>
                  <a:lnTo>
                    <a:pt x="1982" y="963"/>
                  </a:lnTo>
                  <a:lnTo>
                    <a:pt x="1996" y="973"/>
                  </a:lnTo>
                  <a:lnTo>
                    <a:pt x="2010" y="982"/>
                  </a:lnTo>
                  <a:lnTo>
                    <a:pt x="2023" y="992"/>
                  </a:lnTo>
                  <a:lnTo>
                    <a:pt x="2034" y="997"/>
                  </a:lnTo>
                  <a:lnTo>
                    <a:pt x="2047" y="1004"/>
                  </a:lnTo>
                  <a:lnTo>
                    <a:pt x="2059" y="1010"/>
                  </a:lnTo>
                  <a:lnTo>
                    <a:pt x="2069" y="1016"/>
                  </a:lnTo>
                  <a:lnTo>
                    <a:pt x="2081" y="1024"/>
                  </a:lnTo>
                  <a:lnTo>
                    <a:pt x="2092" y="1032"/>
                  </a:lnTo>
                  <a:lnTo>
                    <a:pt x="2103" y="1041"/>
                  </a:lnTo>
                  <a:lnTo>
                    <a:pt x="2114" y="1049"/>
                  </a:lnTo>
                  <a:lnTo>
                    <a:pt x="2124" y="1058"/>
                  </a:lnTo>
                  <a:lnTo>
                    <a:pt x="2135" y="1067"/>
                  </a:lnTo>
                  <a:lnTo>
                    <a:pt x="2145" y="1077"/>
                  </a:lnTo>
                  <a:lnTo>
                    <a:pt x="2156" y="1087"/>
                  </a:lnTo>
                  <a:lnTo>
                    <a:pt x="2165" y="1097"/>
                  </a:lnTo>
                  <a:lnTo>
                    <a:pt x="2176" y="1107"/>
                  </a:lnTo>
                  <a:lnTo>
                    <a:pt x="2185" y="1117"/>
                  </a:lnTo>
                  <a:lnTo>
                    <a:pt x="2195" y="1128"/>
                  </a:lnTo>
                  <a:lnTo>
                    <a:pt x="2214" y="1124"/>
                  </a:lnTo>
                  <a:lnTo>
                    <a:pt x="2234" y="1120"/>
                  </a:lnTo>
                  <a:lnTo>
                    <a:pt x="2253" y="1117"/>
                  </a:lnTo>
                  <a:lnTo>
                    <a:pt x="2273" y="1113"/>
                  </a:lnTo>
                  <a:lnTo>
                    <a:pt x="2292" y="1108"/>
                  </a:lnTo>
                  <a:lnTo>
                    <a:pt x="2312" y="1104"/>
                  </a:lnTo>
                  <a:lnTo>
                    <a:pt x="2331" y="1100"/>
                  </a:lnTo>
                  <a:lnTo>
                    <a:pt x="2350" y="1097"/>
                  </a:lnTo>
                  <a:lnTo>
                    <a:pt x="2370" y="1093"/>
                  </a:lnTo>
                  <a:lnTo>
                    <a:pt x="2389" y="1089"/>
                  </a:lnTo>
                  <a:lnTo>
                    <a:pt x="2410" y="1086"/>
                  </a:lnTo>
                  <a:lnTo>
                    <a:pt x="2429" y="1084"/>
                  </a:lnTo>
                  <a:lnTo>
                    <a:pt x="2448" y="1082"/>
                  </a:lnTo>
                  <a:lnTo>
                    <a:pt x="2468" y="1081"/>
                  </a:lnTo>
                  <a:lnTo>
                    <a:pt x="2487" y="1080"/>
                  </a:lnTo>
                  <a:lnTo>
                    <a:pt x="2506" y="1080"/>
                  </a:lnTo>
                  <a:lnTo>
                    <a:pt x="2498" y="1095"/>
                  </a:lnTo>
                  <a:lnTo>
                    <a:pt x="2486" y="1094"/>
                  </a:lnTo>
                  <a:lnTo>
                    <a:pt x="2473" y="1094"/>
                  </a:lnTo>
                  <a:lnTo>
                    <a:pt x="2460" y="1094"/>
                  </a:lnTo>
                  <a:lnTo>
                    <a:pt x="2448" y="1095"/>
                  </a:lnTo>
                  <a:lnTo>
                    <a:pt x="2435" y="1095"/>
                  </a:lnTo>
                  <a:lnTo>
                    <a:pt x="2423" y="1096"/>
                  </a:lnTo>
                  <a:lnTo>
                    <a:pt x="2411" y="1097"/>
                  </a:lnTo>
                  <a:lnTo>
                    <a:pt x="2398" y="1099"/>
                  </a:lnTo>
                  <a:lnTo>
                    <a:pt x="2385" y="1100"/>
                  </a:lnTo>
                  <a:lnTo>
                    <a:pt x="2373" y="1101"/>
                  </a:lnTo>
                  <a:lnTo>
                    <a:pt x="2361" y="1103"/>
                  </a:lnTo>
                  <a:lnTo>
                    <a:pt x="2348" y="1104"/>
                  </a:lnTo>
                  <a:lnTo>
                    <a:pt x="2336" y="1106"/>
                  </a:lnTo>
                  <a:lnTo>
                    <a:pt x="2323" y="1107"/>
                  </a:lnTo>
                  <a:lnTo>
                    <a:pt x="2310" y="1108"/>
                  </a:lnTo>
                  <a:lnTo>
                    <a:pt x="2297" y="1110"/>
                  </a:lnTo>
                  <a:lnTo>
                    <a:pt x="2290" y="1113"/>
                  </a:lnTo>
                  <a:lnTo>
                    <a:pt x="2284" y="1115"/>
                  </a:lnTo>
                  <a:lnTo>
                    <a:pt x="2276" y="1116"/>
                  </a:lnTo>
                  <a:lnTo>
                    <a:pt x="2268" y="1118"/>
                  </a:lnTo>
                  <a:lnTo>
                    <a:pt x="2260" y="1119"/>
                  </a:lnTo>
                  <a:lnTo>
                    <a:pt x="2253" y="1120"/>
                  </a:lnTo>
                  <a:lnTo>
                    <a:pt x="2245" y="1121"/>
                  </a:lnTo>
                  <a:lnTo>
                    <a:pt x="2237" y="1123"/>
                  </a:lnTo>
                  <a:lnTo>
                    <a:pt x="2207" y="1133"/>
                  </a:lnTo>
                  <a:lnTo>
                    <a:pt x="2213" y="1146"/>
                  </a:lnTo>
                  <a:lnTo>
                    <a:pt x="2220" y="1158"/>
                  </a:lnTo>
                  <a:lnTo>
                    <a:pt x="2228" y="1171"/>
                  </a:lnTo>
                  <a:lnTo>
                    <a:pt x="2235" y="1184"/>
                  </a:lnTo>
                  <a:lnTo>
                    <a:pt x="2240" y="1197"/>
                  </a:lnTo>
                  <a:lnTo>
                    <a:pt x="2245" y="1210"/>
                  </a:lnTo>
                  <a:lnTo>
                    <a:pt x="2246" y="1224"/>
                  </a:lnTo>
                  <a:lnTo>
                    <a:pt x="2245" y="1239"/>
                  </a:lnTo>
                  <a:lnTo>
                    <a:pt x="2252" y="1246"/>
                  </a:lnTo>
                  <a:lnTo>
                    <a:pt x="2272" y="1247"/>
                  </a:lnTo>
                  <a:lnTo>
                    <a:pt x="2293" y="1248"/>
                  </a:lnTo>
                  <a:lnTo>
                    <a:pt x="2313" y="1249"/>
                  </a:lnTo>
                  <a:lnTo>
                    <a:pt x="2333" y="1249"/>
                  </a:lnTo>
                  <a:lnTo>
                    <a:pt x="2353" y="1250"/>
                  </a:lnTo>
                  <a:lnTo>
                    <a:pt x="2373" y="1250"/>
                  </a:lnTo>
                  <a:lnTo>
                    <a:pt x="2393" y="1250"/>
                  </a:lnTo>
                  <a:lnTo>
                    <a:pt x="2413" y="1252"/>
                  </a:lnTo>
                  <a:lnTo>
                    <a:pt x="2433" y="1253"/>
                  </a:lnTo>
                  <a:lnTo>
                    <a:pt x="2452" y="1254"/>
                  </a:lnTo>
                  <a:lnTo>
                    <a:pt x="2472" y="1255"/>
                  </a:lnTo>
                  <a:lnTo>
                    <a:pt x="2492" y="1256"/>
                  </a:lnTo>
                  <a:lnTo>
                    <a:pt x="2512" y="1258"/>
                  </a:lnTo>
                  <a:lnTo>
                    <a:pt x="2532" y="1261"/>
                  </a:lnTo>
                  <a:lnTo>
                    <a:pt x="2552" y="1264"/>
                  </a:lnTo>
                  <a:lnTo>
                    <a:pt x="2572" y="1268"/>
                  </a:lnTo>
                  <a:lnTo>
                    <a:pt x="2563" y="1272"/>
                  </a:lnTo>
                  <a:lnTo>
                    <a:pt x="2553" y="1273"/>
                  </a:lnTo>
                  <a:lnTo>
                    <a:pt x="2543" y="1272"/>
                  </a:lnTo>
                  <a:lnTo>
                    <a:pt x="2533" y="1268"/>
                  </a:lnTo>
                  <a:lnTo>
                    <a:pt x="2523" y="1266"/>
                  </a:lnTo>
                  <a:lnTo>
                    <a:pt x="2512" y="1263"/>
                  </a:lnTo>
                  <a:lnTo>
                    <a:pt x="2501" y="1263"/>
                  </a:lnTo>
                  <a:lnTo>
                    <a:pt x="2491" y="1264"/>
                  </a:lnTo>
                  <a:lnTo>
                    <a:pt x="2474" y="1263"/>
                  </a:lnTo>
                  <a:lnTo>
                    <a:pt x="2457" y="1261"/>
                  </a:lnTo>
                  <a:lnTo>
                    <a:pt x="2441" y="1260"/>
                  </a:lnTo>
                  <a:lnTo>
                    <a:pt x="2425" y="1260"/>
                  </a:lnTo>
                  <a:lnTo>
                    <a:pt x="2411" y="1259"/>
                  </a:lnTo>
                  <a:lnTo>
                    <a:pt x="2396" y="1259"/>
                  </a:lnTo>
                  <a:lnTo>
                    <a:pt x="2381" y="1258"/>
                  </a:lnTo>
                  <a:lnTo>
                    <a:pt x="2366" y="1258"/>
                  </a:lnTo>
                  <a:lnTo>
                    <a:pt x="2352" y="1258"/>
                  </a:lnTo>
                  <a:lnTo>
                    <a:pt x="2338" y="1258"/>
                  </a:lnTo>
                  <a:lnTo>
                    <a:pt x="2323" y="1257"/>
                  </a:lnTo>
                  <a:lnTo>
                    <a:pt x="2308" y="1257"/>
                  </a:lnTo>
                  <a:lnTo>
                    <a:pt x="2293" y="1257"/>
                  </a:lnTo>
                  <a:lnTo>
                    <a:pt x="2277" y="1257"/>
                  </a:lnTo>
                  <a:lnTo>
                    <a:pt x="2262" y="1257"/>
                  </a:lnTo>
                  <a:lnTo>
                    <a:pt x="2245" y="1257"/>
                  </a:lnTo>
                  <a:lnTo>
                    <a:pt x="2242" y="1275"/>
                  </a:lnTo>
                  <a:lnTo>
                    <a:pt x="2237" y="1291"/>
                  </a:lnTo>
                  <a:lnTo>
                    <a:pt x="2230" y="1306"/>
                  </a:lnTo>
                  <a:lnTo>
                    <a:pt x="2220" y="1318"/>
                  </a:lnTo>
                  <a:lnTo>
                    <a:pt x="2210" y="1331"/>
                  </a:lnTo>
                  <a:lnTo>
                    <a:pt x="2198" y="1343"/>
                  </a:lnTo>
                  <a:lnTo>
                    <a:pt x="2186" y="1356"/>
                  </a:lnTo>
                  <a:lnTo>
                    <a:pt x="2174" y="1370"/>
                  </a:lnTo>
                  <a:lnTo>
                    <a:pt x="2188" y="1385"/>
                  </a:lnTo>
                  <a:lnTo>
                    <a:pt x="2201" y="1400"/>
                  </a:lnTo>
                  <a:lnTo>
                    <a:pt x="2217" y="1414"/>
                  </a:lnTo>
                  <a:lnTo>
                    <a:pt x="2233" y="1426"/>
                  </a:lnTo>
                  <a:lnTo>
                    <a:pt x="2250" y="1440"/>
                  </a:lnTo>
                  <a:lnTo>
                    <a:pt x="2266" y="1454"/>
                  </a:lnTo>
                  <a:lnTo>
                    <a:pt x="2282" y="1469"/>
                  </a:lnTo>
                  <a:lnTo>
                    <a:pt x="2297" y="1484"/>
                  </a:lnTo>
                  <a:lnTo>
                    <a:pt x="2316" y="1505"/>
                  </a:lnTo>
                  <a:lnTo>
                    <a:pt x="2336" y="1527"/>
                  </a:lnTo>
                  <a:lnTo>
                    <a:pt x="2353" y="1548"/>
                  </a:lnTo>
                  <a:lnTo>
                    <a:pt x="2371" y="1570"/>
                  </a:lnTo>
                  <a:lnTo>
                    <a:pt x="2388" y="1594"/>
                  </a:lnTo>
                  <a:lnTo>
                    <a:pt x="2403" y="1617"/>
                  </a:lnTo>
                  <a:lnTo>
                    <a:pt x="2417" y="1643"/>
                  </a:lnTo>
                  <a:lnTo>
                    <a:pt x="2427" y="1670"/>
                  </a:lnTo>
                  <a:lnTo>
                    <a:pt x="2435" y="1687"/>
                  </a:lnTo>
                  <a:lnTo>
                    <a:pt x="2442" y="1704"/>
                  </a:lnTo>
                  <a:lnTo>
                    <a:pt x="2450" y="1721"/>
                  </a:lnTo>
                  <a:lnTo>
                    <a:pt x="2457" y="1739"/>
                  </a:lnTo>
                  <a:lnTo>
                    <a:pt x="2464" y="1757"/>
                  </a:lnTo>
                  <a:lnTo>
                    <a:pt x="2472" y="1775"/>
                  </a:lnTo>
                  <a:lnTo>
                    <a:pt x="2479" y="1792"/>
                  </a:lnTo>
                  <a:lnTo>
                    <a:pt x="2488" y="1809"/>
                  </a:lnTo>
                  <a:lnTo>
                    <a:pt x="2499" y="1852"/>
                  </a:lnTo>
                  <a:lnTo>
                    <a:pt x="2510" y="1898"/>
                  </a:lnTo>
                  <a:lnTo>
                    <a:pt x="2518" y="1944"/>
                  </a:lnTo>
                  <a:lnTo>
                    <a:pt x="2524" y="1991"/>
                  </a:lnTo>
                  <a:lnTo>
                    <a:pt x="2527" y="2038"/>
                  </a:lnTo>
                  <a:lnTo>
                    <a:pt x="2526" y="2086"/>
                  </a:lnTo>
                  <a:lnTo>
                    <a:pt x="2522" y="2133"/>
                  </a:lnTo>
                  <a:lnTo>
                    <a:pt x="2512" y="2180"/>
                  </a:lnTo>
                  <a:lnTo>
                    <a:pt x="2503" y="2212"/>
                  </a:lnTo>
                  <a:lnTo>
                    <a:pt x="2493" y="2243"/>
                  </a:lnTo>
                  <a:lnTo>
                    <a:pt x="2485" y="2274"/>
                  </a:lnTo>
                  <a:lnTo>
                    <a:pt x="2475" y="2306"/>
                  </a:lnTo>
                  <a:lnTo>
                    <a:pt x="2464" y="2337"/>
                  </a:lnTo>
                  <a:lnTo>
                    <a:pt x="2453" y="2367"/>
                  </a:lnTo>
                  <a:lnTo>
                    <a:pt x="2439" y="2398"/>
                  </a:lnTo>
                  <a:lnTo>
                    <a:pt x="2423" y="2427"/>
                  </a:lnTo>
                  <a:lnTo>
                    <a:pt x="2437" y="2425"/>
                  </a:lnTo>
                  <a:lnTo>
                    <a:pt x="2452" y="2420"/>
                  </a:lnTo>
                  <a:lnTo>
                    <a:pt x="2468" y="2414"/>
                  </a:lnTo>
                  <a:lnTo>
                    <a:pt x="2484" y="2409"/>
                  </a:lnTo>
                  <a:lnTo>
                    <a:pt x="2498" y="2406"/>
                  </a:lnTo>
                  <a:lnTo>
                    <a:pt x="2512" y="2407"/>
                  </a:lnTo>
                  <a:lnTo>
                    <a:pt x="2524" y="2413"/>
                  </a:lnTo>
                  <a:lnTo>
                    <a:pt x="2533" y="2427"/>
                  </a:lnTo>
                  <a:lnTo>
                    <a:pt x="2531" y="2436"/>
                  </a:lnTo>
                  <a:lnTo>
                    <a:pt x="2528" y="2447"/>
                  </a:lnTo>
                  <a:lnTo>
                    <a:pt x="2525" y="2455"/>
                  </a:lnTo>
                  <a:lnTo>
                    <a:pt x="2519" y="2462"/>
                  </a:lnTo>
                  <a:lnTo>
                    <a:pt x="2533" y="2464"/>
                  </a:lnTo>
                  <a:lnTo>
                    <a:pt x="2549" y="2466"/>
                  </a:lnTo>
                  <a:lnTo>
                    <a:pt x="2564" y="2466"/>
                  </a:lnTo>
                  <a:lnTo>
                    <a:pt x="2581" y="2466"/>
                  </a:lnTo>
                  <a:lnTo>
                    <a:pt x="2597" y="2465"/>
                  </a:lnTo>
                  <a:lnTo>
                    <a:pt x="2614" y="2465"/>
                  </a:lnTo>
                  <a:lnTo>
                    <a:pt x="2630" y="2464"/>
                  </a:lnTo>
                  <a:lnTo>
                    <a:pt x="2647" y="2464"/>
                  </a:lnTo>
                  <a:lnTo>
                    <a:pt x="2663" y="2465"/>
                  </a:lnTo>
                  <a:lnTo>
                    <a:pt x="2679" y="2467"/>
                  </a:lnTo>
                  <a:lnTo>
                    <a:pt x="2694" y="2470"/>
                  </a:lnTo>
                  <a:lnTo>
                    <a:pt x="2708" y="2475"/>
                  </a:lnTo>
                  <a:lnTo>
                    <a:pt x="2720" y="2482"/>
                  </a:lnTo>
                  <a:lnTo>
                    <a:pt x="2733" y="2491"/>
                  </a:lnTo>
                  <a:lnTo>
                    <a:pt x="2744" y="2503"/>
                  </a:lnTo>
                  <a:lnTo>
                    <a:pt x="2752" y="2518"/>
                  </a:lnTo>
                  <a:lnTo>
                    <a:pt x="2745" y="2531"/>
                  </a:lnTo>
                  <a:lnTo>
                    <a:pt x="2736" y="2542"/>
                  </a:lnTo>
                  <a:lnTo>
                    <a:pt x="2727" y="2553"/>
                  </a:lnTo>
                  <a:lnTo>
                    <a:pt x="2716" y="2561"/>
                  </a:lnTo>
                  <a:lnTo>
                    <a:pt x="2705" y="2569"/>
                  </a:lnTo>
                  <a:lnTo>
                    <a:pt x="2693" y="2575"/>
                  </a:lnTo>
                  <a:lnTo>
                    <a:pt x="2680" y="2581"/>
                  </a:lnTo>
                  <a:lnTo>
                    <a:pt x="2666" y="2587"/>
                  </a:lnTo>
                  <a:lnTo>
                    <a:pt x="2653" y="2591"/>
                  </a:lnTo>
                  <a:lnTo>
                    <a:pt x="2639" y="2595"/>
                  </a:lnTo>
                  <a:lnTo>
                    <a:pt x="2625" y="2599"/>
                  </a:lnTo>
                  <a:lnTo>
                    <a:pt x="2611" y="2604"/>
                  </a:lnTo>
                  <a:lnTo>
                    <a:pt x="2598" y="2608"/>
                  </a:lnTo>
                  <a:lnTo>
                    <a:pt x="2584" y="2612"/>
                  </a:lnTo>
                  <a:lnTo>
                    <a:pt x="2571" y="2617"/>
                  </a:lnTo>
                  <a:lnTo>
                    <a:pt x="2559" y="2624"/>
                  </a:lnTo>
                  <a:lnTo>
                    <a:pt x="2551" y="2622"/>
                  </a:lnTo>
                  <a:lnTo>
                    <a:pt x="2544" y="2623"/>
                  </a:lnTo>
                  <a:lnTo>
                    <a:pt x="2536" y="2625"/>
                  </a:lnTo>
                  <a:lnTo>
                    <a:pt x="2531" y="2627"/>
                  </a:lnTo>
                  <a:lnTo>
                    <a:pt x="2525" y="2630"/>
                  </a:lnTo>
                  <a:lnTo>
                    <a:pt x="2518" y="2634"/>
                  </a:lnTo>
                  <a:lnTo>
                    <a:pt x="2512" y="2637"/>
                  </a:lnTo>
                  <a:lnTo>
                    <a:pt x="2506" y="2639"/>
                  </a:lnTo>
                  <a:lnTo>
                    <a:pt x="2513" y="2643"/>
                  </a:lnTo>
                  <a:lnTo>
                    <a:pt x="2522" y="2647"/>
                  </a:lnTo>
                  <a:lnTo>
                    <a:pt x="2530" y="2650"/>
                  </a:lnTo>
                  <a:lnTo>
                    <a:pt x="2537" y="2655"/>
                  </a:lnTo>
                  <a:lnTo>
                    <a:pt x="2546" y="2658"/>
                  </a:lnTo>
                  <a:lnTo>
                    <a:pt x="2554" y="2663"/>
                  </a:lnTo>
                  <a:lnTo>
                    <a:pt x="2562" y="2667"/>
                  </a:lnTo>
                  <a:lnTo>
                    <a:pt x="2569" y="2674"/>
                  </a:lnTo>
                  <a:lnTo>
                    <a:pt x="2578" y="2690"/>
                  </a:lnTo>
                  <a:lnTo>
                    <a:pt x="2581" y="2705"/>
                  </a:lnTo>
                  <a:lnTo>
                    <a:pt x="2578" y="2722"/>
                  </a:lnTo>
                  <a:lnTo>
                    <a:pt x="2569" y="2737"/>
                  </a:lnTo>
                  <a:lnTo>
                    <a:pt x="2552" y="2754"/>
                  </a:lnTo>
                  <a:lnTo>
                    <a:pt x="2534" y="2767"/>
                  </a:lnTo>
                  <a:lnTo>
                    <a:pt x="2515" y="2775"/>
                  </a:lnTo>
                  <a:lnTo>
                    <a:pt x="2494" y="2781"/>
                  </a:lnTo>
                  <a:lnTo>
                    <a:pt x="2473" y="2785"/>
                  </a:lnTo>
                  <a:lnTo>
                    <a:pt x="2452" y="2789"/>
                  </a:lnTo>
                  <a:lnTo>
                    <a:pt x="2430" y="2794"/>
                  </a:lnTo>
                  <a:lnTo>
                    <a:pt x="2406" y="2801"/>
                  </a:lnTo>
                  <a:lnTo>
                    <a:pt x="2387" y="2803"/>
                  </a:lnTo>
                  <a:lnTo>
                    <a:pt x="2368" y="2803"/>
                  </a:lnTo>
                  <a:lnTo>
                    <a:pt x="2349" y="2803"/>
                  </a:lnTo>
                  <a:lnTo>
                    <a:pt x="2329" y="2803"/>
                  </a:lnTo>
                  <a:lnTo>
                    <a:pt x="2310" y="2802"/>
                  </a:lnTo>
                  <a:lnTo>
                    <a:pt x="2291" y="2800"/>
                  </a:lnTo>
                  <a:lnTo>
                    <a:pt x="2271" y="2798"/>
                  </a:lnTo>
                  <a:lnTo>
                    <a:pt x="2252" y="2794"/>
                  </a:lnTo>
                  <a:lnTo>
                    <a:pt x="2233" y="2790"/>
                  </a:lnTo>
                  <a:lnTo>
                    <a:pt x="2214" y="2787"/>
                  </a:lnTo>
                  <a:lnTo>
                    <a:pt x="2196" y="2782"/>
                  </a:lnTo>
                  <a:lnTo>
                    <a:pt x="2177" y="2776"/>
                  </a:lnTo>
                  <a:lnTo>
                    <a:pt x="2159" y="2771"/>
                  </a:lnTo>
                  <a:lnTo>
                    <a:pt x="2141" y="2765"/>
                  </a:lnTo>
                  <a:lnTo>
                    <a:pt x="2123" y="2758"/>
                  </a:lnTo>
                  <a:lnTo>
                    <a:pt x="2106" y="2752"/>
                  </a:lnTo>
                  <a:lnTo>
                    <a:pt x="2097" y="2754"/>
                  </a:lnTo>
                  <a:lnTo>
                    <a:pt x="2086" y="2757"/>
                  </a:lnTo>
                  <a:lnTo>
                    <a:pt x="2078" y="2763"/>
                  </a:lnTo>
                  <a:lnTo>
                    <a:pt x="2068" y="2768"/>
                  </a:lnTo>
                  <a:lnTo>
                    <a:pt x="2060" y="2774"/>
                  </a:lnTo>
                  <a:lnTo>
                    <a:pt x="2052" y="2782"/>
                  </a:lnTo>
                  <a:lnTo>
                    <a:pt x="2046" y="2789"/>
                  </a:lnTo>
                  <a:lnTo>
                    <a:pt x="2041" y="2798"/>
                  </a:lnTo>
                  <a:lnTo>
                    <a:pt x="2038" y="2819"/>
                  </a:lnTo>
                  <a:lnTo>
                    <a:pt x="2045" y="2842"/>
                  </a:lnTo>
                  <a:lnTo>
                    <a:pt x="2053" y="2865"/>
                  </a:lnTo>
                  <a:lnTo>
                    <a:pt x="2063" y="2889"/>
                  </a:lnTo>
                  <a:lnTo>
                    <a:pt x="2068" y="2911"/>
                  </a:lnTo>
                  <a:lnTo>
                    <a:pt x="2066" y="2929"/>
                  </a:lnTo>
                  <a:lnTo>
                    <a:pt x="2052" y="2944"/>
                  </a:lnTo>
                  <a:lnTo>
                    <a:pt x="2023" y="2952"/>
                  </a:lnTo>
                  <a:lnTo>
                    <a:pt x="2004" y="2956"/>
                  </a:lnTo>
                  <a:lnTo>
                    <a:pt x="1985" y="2959"/>
                  </a:lnTo>
                  <a:lnTo>
                    <a:pt x="1966" y="2963"/>
                  </a:lnTo>
                  <a:lnTo>
                    <a:pt x="1945" y="2966"/>
                  </a:lnTo>
                  <a:lnTo>
                    <a:pt x="1926" y="2969"/>
                  </a:lnTo>
                  <a:lnTo>
                    <a:pt x="1907" y="2972"/>
                  </a:lnTo>
                  <a:lnTo>
                    <a:pt x="1888" y="2976"/>
                  </a:lnTo>
                  <a:lnTo>
                    <a:pt x="1869" y="2978"/>
                  </a:lnTo>
                  <a:lnTo>
                    <a:pt x="1850" y="2981"/>
                  </a:lnTo>
                  <a:lnTo>
                    <a:pt x="1832" y="2983"/>
                  </a:lnTo>
                  <a:lnTo>
                    <a:pt x="1813" y="2985"/>
                  </a:lnTo>
                  <a:lnTo>
                    <a:pt x="1794" y="2986"/>
                  </a:lnTo>
                  <a:lnTo>
                    <a:pt x="1775" y="2987"/>
                  </a:lnTo>
                  <a:lnTo>
                    <a:pt x="1756" y="2987"/>
                  </a:lnTo>
                  <a:lnTo>
                    <a:pt x="1738" y="2987"/>
                  </a:lnTo>
                  <a:lnTo>
                    <a:pt x="1719" y="2987"/>
                  </a:lnTo>
                  <a:lnTo>
                    <a:pt x="1706" y="2993"/>
                  </a:lnTo>
                  <a:lnTo>
                    <a:pt x="1691" y="2996"/>
                  </a:lnTo>
                  <a:lnTo>
                    <a:pt x="1676" y="2998"/>
                  </a:lnTo>
                  <a:lnTo>
                    <a:pt x="1661" y="2999"/>
                  </a:lnTo>
                  <a:lnTo>
                    <a:pt x="1645" y="3000"/>
                  </a:lnTo>
                  <a:lnTo>
                    <a:pt x="1630" y="3000"/>
                  </a:lnTo>
                  <a:lnTo>
                    <a:pt x="1615" y="3001"/>
                  </a:lnTo>
                  <a:lnTo>
                    <a:pt x="1600" y="3002"/>
                  </a:lnTo>
                  <a:lnTo>
                    <a:pt x="1583" y="3004"/>
                  </a:lnTo>
                  <a:lnTo>
                    <a:pt x="1565" y="3005"/>
                  </a:lnTo>
                  <a:lnTo>
                    <a:pt x="1547" y="3006"/>
                  </a:lnTo>
                  <a:lnTo>
                    <a:pt x="1528" y="3006"/>
                  </a:lnTo>
                  <a:lnTo>
                    <a:pt x="1509" y="3006"/>
                  </a:lnTo>
                  <a:lnTo>
                    <a:pt x="1489" y="3005"/>
                  </a:lnTo>
                  <a:lnTo>
                    <a:pt x="1470" y="3004"/>
                  </a:lnTo>
                  <a:lnTo>
                    <a:pt x="1450" y="3003"/>
                  </a:lnTo>
                  <a:lnTo>
                    <a:pt x="1430" y="3003"/>
                  </a:lnTo>
                  <a:lnTo>
                    <a:pt x="1410" y="3003"/>
                  </a:lnTo>
                  <a:lnTo>
                    <a:pt x="1389" y="3003"/>
                  </a:lnTo>
                  <a:lnTo>
                    <a:pt x="1369" y="3004"/>
                  </a:lnTo>
                  <a:lnTo>
                    <a:pt x="1350" y="3005"/>
                  </a:lnTo>
                  <a:lnTo>
                    <a:pt x="1332" y="3009"/>
                  </a:lnTo>
                  <a:lnTo>
                    <a:pt x="1313" y="3012"/>
                  </a:lnTo>
                  <a:lnTo>
                    <a:pt x="1296" y="3017"/>
                  </a:lnTo>
                  <a:lnTo>
                    <a:pt x="1280" y="3018"/>
                  </a:lnTo>
                  <a:lnTo>
                    <a:pt x="1262" y="3019"/>
                  </a:lnTo>
                  <a:lnTo>
                    <a:pt x="1245" y="3020"/>
                  </a:lnTo>
                  <a:lnTo>
                    <a:pt x="1228" y="3021"/>
                  </a:lnTo>
                  <a:lnTo>
                    <a:pt x="1211" y="3022"/>
                  </a:lnTo>
                  <a:lnTo>
                    <a:pt x="1195" y="3024"/>
                  </a:lnTo>
                  <a:lnTo>
                    <a:pt x="1178" y="3027"/>
                  </a:lnTo>
                  <a:lnTo>
                    <a:pt x="1161" y="3028"/>
                  </a:lnTo>
                  <a:lnTo>
                    <a:pt x="1144" y="3030"/>
                  </a:lnTo>
                  <a:lnTo>
                    <a:pt x="1127" y="3032"/>
                  </a:lnTo>
                  <a:lnTo>
                    <a:pt x="1111" y="3034"/>
                  </a:lnTo>
                  <a:lnTo>
                    <a:pt x="1095" y="3037"/>
                  </a:lnTo>
                  <a:lnTo>
                    <a:pt x="1078" y="3039"/>
                  </a:lnTo>
                  <a:lnTo>
                    <a:pt x="1061" y="3042"/>
                  </a:lnTo>
                  <a:lnTo>
                    <a:pt x="1043" y="3045"/>
                  </a:lnTo>
                  <a:lnTo>
                    <a:pt x="1026" y="3048"/>
                  </a:lnTo>
                  <a:lnTo>
                    <a:pt x="1009" y="3050"/>
                  </a:lnTo>
                  <a:lnTo>
                    <a:pt x="993" y="3052"/>
                  </a:lnTo>
                  <a:lnTo>
                    <a:pt x="976" y="3054"/>
                  </a:lnTo>
                  <a:lnTo>
                    <a:pt x="960" y="3057"/>
                  </a:lnTo>
                  <a:lnTo>
                    <a:pt x="943" y="3060"/>
                  </a:lnTo>
                  <a:lnTo>
                    <a:pt x="926" y="3064"/>
                  </a:lnTo>
                  <a:lnTo>
                    <a:pt x="911" y="3067"/>
                  </a:lnTo>
                  <a:lnTo>
                    <a:pt x="894" y="3070"/>
                  </a:lnTo>
                  <a:lnTo>
                    <a:pt x="877" y="3073"/>
                  </a:lnTo>
                  <a:lnTo>
                    <a:pt x="860" y="3075"/>
                  </a:lnTo>
                  <a:lnTo>
                    <a:pt x="843" y="3077"/>
                  </a:lnTo>
                  <a:lnTo>
                    <a:pt x="825" y="3080"/>
                  </a:lnTo>
                  <a:lnTo>
                    <a:pt x="808" y="3081"/>
                  </a:lnTo>
                  <a:lnTo>
                    <a:pt x="790" y="3082"/>
                  </a:lnTo>
                  <a:lnTo>
                    <a:pt x="772" y="3082"/>
                  </a:lnTo>
                  <a:lnTo>
                    <a:pt x="754" y="3081"/>
                  </a:lnTo>
                  <a:lnTo>
                    <a:pt x="746" y="3073"/>
                  </a:lnTo>
                  <a:lnTo>
                    <a:pt x="736" y="3070"/>
                  </a:lnTo>
                  <a:lnTo>
                    <a:pt x="727" y="3070"/>
                  </a:lnTo>
                  <a:lnTo>
                    <a:pt x="716" y="3071"/>
                  </a:lnTo>
                  <a:lnTo>
                    <a:pt x="707" y="3073"/>
                  </a:lnTo>
                  <a:lnTo>
                    <a:pt x="696" y="3074"/>
                  </a:lnTo>
                  <a:lnTo>
                    <a:pt x="686" y="3073"/>
                  </a:lnTo>
                  <a:lnTo>
                    <a:pt x="677" y="3070"/>
                  </a:lnTo>
                  <a:lnTo>
                    <a:pt x="671" y="3065"/>
                  </a:lnTo>
                  <a:lnTo>
                    <a:pt x="666" y="3059"/>
                  </a:lnTo>
                  <a:lnTo>
                    <a:pt x="661" y="3054"/>
                  </a:lnTo>
                  <a:lnTo>
                    <a:pt x="658" y="3049"/>
                  </a:lnTo>
                  <a:lnTo>
                    <a:pt x="654" y="3045"/>
                  </a:lnTo>
                  <a:lnTo>
                    <a:pt x="651" y="3039"/>
                  </a:lnTo>
                  <a:lnTo>
                    <a:pt x="647" y="3034"/>
                  </a:lnTo>
                  <a:lnTo>
                    <a:pt x="644" y="3028"/>
                  </a:lnTo>
                  <a:lnTo>
                    <a:pt x="638" y="3031"/>
                  </a:lnTo>
                  <a:lnTo>
                    <a:pt x="632" y="3033"/>
                  </a:lnTo>
                  <a:lnTo>
                    <a:pt x="624" y="3035"/>
                  </a:lnTo>
                  <a:lnTo>
                    <a:pt x="617" y="3037"/>
                  </a:lnTo>
                  <a:lnTo>
                    <a:pt x="609" y="3037"/>
                  </a:lnTo>
                  <a:lnTo>
                    <a:pt x="602" y="3038"/>
                  </a:lnTo>
                  <a:lnTo>
                    <a:pt x="593" y="3038"/>
                  </a:lnTo>
                  <a:lnTo>
                    <a:pt x="585" y="3037"/>
                  </a:lnTo>
                  <a:lnTo>
                    <a:pt x="580" y="3031"/>
                  </a:lnTo>
                  <a:lnTo>
                    <a:pt x="572" y="3023"/>
                  </a:lnTo>
                  <a:lnTo>
                    <a:pt x="565" y="3017"/>
                  </a:lnTo>
                  <a:lnTo>
                    <a:pt x="558" y="3010"/>
                  </a:lnTo>
                  <a:lnTo>
                    <a:pt x="551" y="3002"/>
                  </a:lnTo>
                  <a:lnTo>
                    <a:pt x="548" y="2994"/>
                  </a:lnTo>
                  <a:lnTo>
                    <a:pt x="547" y="2983"/>
                  </a:lnTo>
                  <a:lnTo>
                    <a:pt x="550" y="2970"/>
                  </a:lnTo>
                  <a:lnTo>
                    <a:pt x="544" y="2965"/>
                  </a:lnTo>
                  <a:lnTo>
                    <a:pt x="537" y="2964"/>
                  </a:lnTo>
                  <a:lnTo>
                    <a:pt x="530" y="2964"/>
                  </a:lnTo>
                  <a:lnTo>
                    <a:pt x="524" y="2967"/>
                  </a:lnTo>
                  <a:lnTo>
                    <a:pt x="517" y="2970"/>
                  </a:lnTo>
                  <a:lnTo>
                    <a:pt x="511" y="2974"/>
                  </a:lnTo>
                  <a:lnTo>
                    <a:pt x="505" y="2975"/>
                  </a:lnTo>
                  <a:lnTo>
                    <a:pt x="497" y="2975"/>
                  </a:lnTo>
                  <a:lnTo>
                    <a:pt x="484" y="2976"/>
                  </a:lnTo>
                  <a:lnTo>
                    <a:pt x="472" y="2974"/>
                  </a:lnTo>
                  <a:lnTo>
                    <a:pt x="461" y="2969"/>
                  </a:lnTo>
                  <a:lnTo>
                    <a:pt x="451" y="2965"/>
                  </a:lnTo>
                  <a:lnTo>
                    <a:pt x="440" y="2961"/>
                  </a:lnTo>
                  <a:lnTo>
                    <a:pt x="430" y="2960"/>
                  </a:lnTo>
                  <a:lnTo>
                    <a:pt x="418" y="2961"/>
                  </a:lnTo>
                  <a:lnTo>
                    <a:pt x="405" y="2967"/>
                  </a:lnTo>
                  <a:lnTo>
                    <a:pt x="393" y="2967"/>
                  </a:lnTo>
                  <a:lnTo>
                    <a:pt x="383" y="2962"/>
                  </a:lnTo>
                  <a:lnTo>
                    <a:pt x="376" y="2953"/>
                  </a:lnTo>
                  <a:lnTo>
                    <a:pt x="370" y="2944"/>
                  </a:lnTo>
                  <a:lnTo>
                    <a:pt x="365" y="2932"/>
                  </a:lnTo>
                  <a:lnTo>
                    <a:pt x="359" y="2923"/>
                  </a:lnTo>
                  <a:lnTo>
                    <a:pt x="351" y="2915"/>
                  </a:lnTo>
                  <a:lnTo>
                    <a:pt x="342" y="2911"/>
                  </a:lnTo>
                  <a:lnTo>
                    <a:pt x="337" y="2899"/>
                  </a:lnTo>
                  <a:lnTo>
                    <a:pt x="331" y="2887"/>
                  </a:lnTo>
                  <a:lnTo>
                    <a:pt x="326" y="2875"/>
                  </a:lnTo>
                  <a:lnTo>
                    <a:pt x="322" y="2861"/>
                  </a:lnTo>
                  <a:lnTo>
                    <a:pt x="319" y="2849"/>
                  </a:lnTo>
                  <a:lnTo>
                    <a:pt x="317" y="2835"/>
                  </a:lnTo>
                  <a:lnTo>
                    <a:pt x="318" y="2820"/>
                  </a:lnTo>
                  <a:lnTo>
                    <a:pt x="321" y="2805"/>
                  </a:lnTo>
                  <a:lnTo>
                    <a:pt x="331" y="2786"/>
                  </a:lnTo>
                  <a:lnTo>
                    <a:pt x="342" y="2767"/>
                  </a:lnTo>
                  <a:lnTo>
                    <a:pt x="354" y="2750"/>
                  </a:lnTo>
                  <a:lnTo>
                    <a:pt x="366" y="2733"/>
                  </a:lnTo>
                  <a:lnTo>
                    <a:pt x="380" y="2718"/>
                  </a:lnTo>
                  <a:lnTo>
                    <a:pt x="394" y="2703"/>
                  </a:lnTo>
                  <a:lnTo>
                    <a:pt x="408" y="2690"/>
                  </a:lnTo>
                  <a:lnTo>
                    <a:pt x="424" y="2677"/>
                  </a:lnTo>
                  <a:lnTo>
                    <a:pt x="440" y="2664"/>
                  </a:lnTo>
                  <a:lnTo>
                    <a:pt x="457" y="2652"/>
                  </a:lnTo>
                  <a:lnTo>
                    <a:pt x="474" y="2642"/>
                  </a:lnTo>
                  <a:lnTo>
                    <a:pt x="493" y="2631"/>
                  </a:lnTo>
                  <a:lnTo>
                    <a:pt x="511" y="2622"/>
                  </a:lnTo>
                  <a:lnTo>
                    <a:pt x="531" y="2613"/>
                  </a:lnTo>
                  <a:lnTo>
                    <a:pt x="551" y="2605"/>
                  </a:lnTo>
                  <a:lnTo>
                    <a:pt x="571" y="2596"/>
                  </a:lnTo>
                  <a:lnTo>
                    <a:pt x="605" y="2589"/>
                  </a:lnTo>
                  <a:lnTo>
                    <a:pt x="639" y="2584"/>
                  </a:lnTo>
                  <a:lnTo>
                    <a:pt x="673" y="2580"/>
                  </a:lnTo>
                  <a:lnTo>
                    <a:pt x="707" y="2577"/>
                  </a:lnTo>
                  <a:lnTo>
                    <a:pt x="741" y="2576"/>
                  </a:lnTo>
                  <a:lnTo>
                    <a:pt x="776" y="2575"/>
                  </a:lnTo>
                  <a:lnTo>
                    <a:pt x="811" y="2575"/>
                  </a:lnTo>
                  <a:lnTo>
                    <a:pt x="846" y="2575"/>
                  </a:lnTo>
                  <a:lnTo>
                    <a:pt x="880" y="2575"/>
                  </a:lnTo>
                  <a:lnTo>
                    <a:pt x="915" y="2575"/>
                  </a:lnTo>
                  <a:lnTo>
                    <a:pt x="949" y="2575"/>
                  </a:lnTo>
                  <a:lnTo>
                    <a:pt x="984" y="2574"/>
                  </a:lnTo>
                  <a:lnTo>
                    <a:pt x="1017" y="2573"/>
                  </a:lnTo>
                  <a:lnTo>
                    <a:pt x="1051" y="2570"/>
                  </a:lnTo>
                  <a:lnTo>
                    <a:pt x="1084" y="2567"/>
                  </a:lnTo>
                  <a:lnTo>
                    <a:pt x="1117" y="2561"/>
                  </a:lnTo>
                  <a:lnTo>
                    <a:pt x="1124" y="2556"/>
                  </a:lnTo>
                  <a:lnTo>
                    <a:pt x="1132" y="2551"/>
                  </a:lnTo>
                  <a:lnTo>
                    <a:pt x="1137" y="2544"/>
                  </a:lnTo>
                  <a:lnTo>
                    <a:pt x="1142" y="2536"/>
                  </a:lnTo>
                  <a:lnTo>
                    <a:pt x="1143" y="2516"/>
                  </a:lnTo>
                  <a:lnTo>
                    <a:pt x="1139" y="2497"/>
                  </a:lnTo>
                  <a:lnTo>
                    <a:pt x="1132" y="2480"/>
                  </a:lnTo>
                  <a:lnTo>
                    <a:pt x="1127" y="2462"/>
                  </a:lnTo>
                  <a:lnTo>
                    <a:pt x="1120" y="2449"/>
                  </a:lnTo>
                  <a:lnTo>
                    <a:pt x="1114" y="2435"/>
                  </a:lnTo>
                  <a:lnTo>
                    <a:pt x="1108" y="2420"/>
                  </a:lnTo>
                  <a:lnTo>
                    <a:pt x="1102" y="2407"/>
                  </a:lnTo>
                  <a:lnTo>
                    <a:pt x="1096" y="2393"/>
                  </a:lnTo>
                  <a:lnTo>
                    <a:pt x="1088" y="2380"/>
                  </a:lnTo>
                  <a:lnTo>
                    <a:pt x="1079" y="2368"/>
                  </a:lnTo>
                  <a:lnTo>
                    <a:pt x="1067" y="2359"/>
                  </a:lnTo>
                  <a:lnTo>
                    <a:pt x="1054" y="2341"/>
                  </a:lnTo>
                  <a:lnTo>
                    <a:pt x="1043" y="2323"/>
                  </a:lnTo>
                  <a:lnTo>
                    <a:pt x="1031" y="2305"/>
                  </a:lnTo>
                  <a:lnTo>
                    <a:pt x="1019" y="2286"/>
                  </a:lnTo>
                  <a:lnTo>
                    <a:pt x="1008" y="2268"/>
                  </a:lnTo>
                  <a:lnTo>
                    <a:pt x="996" y="2249"/>
                  </a:lnTo>
                  <a:lnTo>
                    <a:pt x="985" y="2231"/>
                  </a:lnTo>
                  <a:lnTo>
                    <a:pt x="973" y="2212"/>
                  </a:lnTo>
                  <a:lnTo>
                    <a:pt x="961" y="2193"/>
                  </a:lnTo>
                  <a:lnTo>
                    <a:pt x="949" y="2175"/>
                  </a:lnTo>
                  <a:lnTo>
                    <a:pt x="937" y="2155"/>
                  </a:lnTo>
                  <a:lnTo>
                    <a:pt x="924" y="2137"/>
                  </a:lnTo>
                  <a:lnTo>
                    <a:pt x="911" y="2119"/>
                  </a:lnTo>
                  <a:lnTo>
                    <a:pt x="897" y="2101"/>
                  </a:lnTo>
                  <a:lnTo>
                    <a:pt x="882" y="2083"/>
                  </a:lnTo>
                  <a:lnTo>
                    <a:pt x="867" y="2066"/>
                  </a:lnTo>
                  <a:lnTo>
                    <a:pt x="852" y="2021"/>
                  </a:lnTo>
                  <a:lnTo>
                    <a:pt x="842" y="2024"/>
                  </a:lnTo>
                  <a:lnTo>
                    <a:pt x="831" y="2026"/>
                  </a:lnTo>
                  <a:lnTo>
                    <a:pt x="821" y="2027"/>
                  </a:lnTo>
                  <a:lnTo>
                    <a:pt x="810" y="2028"/>
                  </a:lnTo>
                  <a:lnTo>
                    <a:pt x="799" y="2028"/>
                  </a:lnTo>
                  <a:lnTo>
                    <a:pt x="788" y="2028"/>
                  </a:lnTo>
                  <a:lnTo>
                    <a:pt x="776" y="2027"/>
                  </a:lnTo>
                  <a:lnTo>
                    <a:pt x="766" y="2026"/>
                  </a:lnTo>
                  <a:lnTo>
                    <a:pt x="754" y="2024"/>
                  </a:lnTo>
                  <a:lnTo>
                    <a:pt x="744" y="2022"/>
                  </a:lnTo>
                  <a:lnTo>
                    <a:pt x="733" y="2019"/>
                  </a:lnTo>
                  <a:lnTo>
                    <a:pt x="722" y="2016"/>
                  </a:lnTo>
                  <a:lnTo>
                    <a:pt x="712" y="2012"/>
                  </a:lnTo>
                  <a:lnTo>
                    <a:pt x="702" y="2008"/>
                  </a:lnTo>
                  <a:lnTo>
                    <a:pt x="693" y="2004"/>
                  </a:lnTo>
                  <a:lnTo>
                    <a:pt x="683" y="1999"/>
                  </a:lnTo>
                  <a:lnTo>
                    <a:pt x="669" y="1983"/>
                  </a:lnTo>
                  <a:lnTo>
                    <a:pt x="662" y="1967"/>
                  </a:lnTo>
                  <a:lnTo>
                    <a:pt x="662" y="1951"/>
                  </a:lnTo>
                  <a:lnTo>
                    <a:pt x="667" y="1934"/>
                  </a:lnTo>
                  <a:lnTo>
                    <a:pt x="676" y="1918"/>
                  </a:lnTo>
                  <a:lnTo>
                    <a:pt x="684" y="1901"/>
                  </a:lnTo>
                  <a:lnTo>
                    <a:pt x="692" y="1885"/>
                  </a:lnTo>
                  <a:lnTo>
                    <a:pt x="697" y="1869"/>
                  </a:lnTo>
                  <a:lnTo>
                    <a:pt x="710" y="1848"/>
                  </a:lnTo>
                  <a:lnTo>
                    <a:pt x="723" y="1829"/>
                  </a:lnTo>
                  <a:lnTo>
                    <a:pt x="738" y="1813"/>
                  </a:lnTo>
                  <a:lnTo>
                    <a:pt x="754" y="1798"/>
                  </a:lnTo>
                  <a:lnTo>
                    <a:pt x="771" y="1783"/>
                  </a:lnTo>
                  <a:lnTo>
                    <a:pt x="788" y="1770"/>
                  </a:lnTo>
                  <a:lnTo>
                    <a:pt x="806" y="1755"/>
                  </a:lnTo>
                  <a:lnTo>
                    <a:pt x="825" y="1738"/>
                  </a:lnTo>
                  <a:lnTo>
                    <a:pt x="803" y="1737"/>
                  </a:lnTo>
                  <a:lnTo>
                    <a:pt x="780" y="1736"/>
                  </a:lnTo>
                  <a:lnTo>
                    <a:pt x="757" y="1734"/>
                  </a:lnTo>
                  <a:lnTo>
                    <a:pt x="735" y="1732"/>
                  </a:lnTo>
                  <a:lnTo>
                    <a:pt x="714" y="1726"/>
                  </a:lnTo>
                  <a:lnTo>
                    <a:pt x="695" y="1718"/>
                  </a:lnTo>
                  <a:lnTo>
                    <a:pt x="679" y="1705"/>
                  </a:lnTo>
                  <a:lnTo>
                    <a:pt x="666" y="1688"/>
                  </a:lnTo>
                  <a:lnTo>
                    <a:pt x="669" y="1671"/>
                  </a:lnTo>
                  <a:lnTo>
                    <a:pt x="673" y="1655"/>
                  </a:lnTo>
                  <a:lnTo>
                    <a:pt x="678" y="1640"/>
                  </a:lnTo>
                  <a:lnTo>
                    <a:pt x="685" y="1628"/>
                  </a:lnTo>
                  <a:lnTo>
                    <a:pt x="695" y="1615"/>
                  </a:lnTo>
                  <a:lnTo>
                    <a:pt x="706" y="1604"/>
                  </a:lnTo>
                  <a:lnTo>
                    <a:pt x="716" y="1594"/>
                  </a:lnTo>
                  <a:lnTo>
                    <a:pt x="729" y="1584"/>
                  </a:lnTo>
                  <a:lnTo>
                    <a:pt x="741" y="1575"/>
                  </a:lnTo>
                  <a:lnTo>
                    <a:pt x="755" y="1566"/>
                  </a:lnTo>
                  <a:lnTo>
                    <a:pt x="769" y="1559"/>
                  </a:lnTo>
                  <a:lnTo>
                    <a:pt x="783" y="1550"/>
                  </a:lnTo>
                  <a:lnTo>
                    <a:pt x="796" y="1544"/>
                  </a:lnTo>
                  <a:lnTo>
                    <a:pt x="810" y="1537"/>
                  </a:lnTo>
                  <a:lnTo>
                    <a:pt x="823" y="1529"/>
                  </a:lnTo>
                  <a:lnTo>
                    <a:pt x="836" y="1522"/>
                  </a:lnTo>
                  <a:lnTo>
                    <a:pt x="840" y="1522"/>
                  </a:lnTo>
                  <a:lnTo>
                    <a:pt x="845" y="1520"/>
                  </a:lnTo>
                  <a:lnTo>
                    <a:pt x="849" y="1519"/>
                  </a:lnTo>
                  <a:lnTo>
                    <a:pt x="854" y="1516"/>
                  </a:lnTo>
                  <a:lnTo>
                    <a:pt x="858" y="1513"/>
                  </a:lnTo>
                  <a:lnTo>
                    <a:pt x="862" y="1511"/>
                  </a:lnTo>
                  <a:lnTo>
                    <a:pt x="866" y="1509"/>
                  </a:lnTo>
                  <a:lnTo>
                    <a:pt x="870" y="1508"/>
                  </a:lnTo>
                  <a:lnTo>
                    <a:pt x="861" y="1499"/>
                  </a:lnTo>
                  <a:lnTo>
                    <a:pt x="850" y="1492"/>
                  </a:lnTo>
                  <a:lnTo>
                    <a:pt x="840" y="1485"/>
                  </a:lnTo>
                  <a:lnTo>
                    <a:pt x="829" y="1477"/>
                  </a:lnTo>
                  <a:lnTo>
                    <a:pt x="819" y="1470"/>
                  </a:lnTo>
                  <a:lnTo>
                    <a:pt x="808" y="1463"/>
                  </a:lnTo>
                  <a:lnTo>
                    <a:pt x="796" y="1456"/>
                  </a:lnTo>
                  <a:lnTo>
                    <a:pt x="786" y="1450"/>
                  </a:lnTo>
                  <a:lnTo>
                    <a:pt x="774" y="1443"/>
                  </a:lnTo>
                  <a:lnTo>
                    <a:pt x="764" y="1437"/>
                  </a:lnTo>
                  <a:lnTo>
                    <a:pt x="752" y="1431"/>
                  </a:lnTo>
                  <a:lnTo>
                    <a:pt x="741" y="1425"/>
                  </a:lnTo>
                  <a:lnTo>
                    <a:pt x="730" y="1419"/>
                  </a:lnTo>
                  <a:lnTo>
                    <a:pt x="719" y="1414"/>
                  </a:lnTo>
                  <a:lnTo>
                    <a:pt x="708" y="1407"/>
                  </a:lnTo>
                  <a:lnTo>
                    <a:pt x="697" y="1402"/>
                  </a:lnTo>
                  <a:lnTo>
                    <a:pt x="684" y="1391"/>
                  </a:lnTo>
                  <a:lnTo>
                    <a:pt x="673" y="1379"/>
                  </a:lnTo>
                  <a:lnTo>
                    <a:pt x="662" y="1366"/>
                  </a:lnTo>
                  <a:lnTo>
                    <a:pt x="653" y="1351"/>
                  </a:lnTo>
                  <a:lnTo>
                    <a:pt x="646" y="1335"/>
                  </a:lnTo>
                  <a:lnTo>
                    <a:pt x="643" y="1318"/>
                  </a:lnTo>
                  <a:lnTo>
                    <a:pt x="643" y="1299"/>
                  </a:lnTo>
                  <a:lnTo>
                    <a:pt x="648" y="1279"/>
                  </a:lnTo>
                  <a:lnTo>
                    <a:pt x="657" y="1261"/>
                  </a:lnTo>
                  <a:lnTo>
                    <a:pt x="666" y="1244"/>
                  </a:lnTo>
                  <a:lnTo>
                    <a:pt x="677" y="1228"/>
                  </a:lnTo>
                  <a:lnTo>
                    <a:pt x="688" y="1213"/>
                  </a:lnTo>
                  <a:lnTo>
                    <a:pt x="699" y="1199"/>
                  </a:lnTo>
                  <a:lnTo>
                    <a:pt x="712" y="1185"/>
                  </a:lnTo>
                  <a:lnTo>
                    <a:pt x="723" y="1170"/>
                  </a:lnTo>
                  <a:lnTo>
                    <a:pt x="736" y="1155"/>
                  </a:lnTo>
                  <a:lnTo>
                    <a:pt x="727" y="1151"/>
                  </a:lnTo>
                  <a:lnTo>
                    <a:pt x="717" y="1149"/>
                  </a:lnTo>
                  <a:lnTo>
                    <a:pt x="707" y="1148"/>
                  </a:lnTo>
                  <a:lnTo>
                    <a:pt x="696" y="1148"/>
                  </a:lnTo>
                  <a:lnTo>
                    <a:pt x="685" y="1148"/>
                  </a:lnTo>
                  <a:lnTo>
                    <a:pt x="675" y="1148"/>
                  </a:lnTo>
                  <a:lnTo>
                    <a:pt x="665" y="1147"/>
                  </a:lnTo>
                  <a:lnTo>
                    <a:pt x="656" y="1144"/>
                  </a:lnTo>
                  <a:lnTo>
                    <a:pt x="643" y="1143"/>
                  </a:lnTo>
                  <a:lnTo>
                    <a:pt x="630" y="1143"/>
                  </a:lnTo>
                  <a:lnTo>
                    <a:pt x="617" y="1143"/>
                  </a:lnTo>
                  <a:lnTo>
                    <a:pt x="603" y="1143"/>
                  </a:lnTo>
                  <a:lnTo>
                    <a:pt x="589" y="1143"/>
                  </a:lnTo>
                  <a:lnTo>
                    <a:pt x="576" y="1144"/>
                  </a:lnTo>
                  <a:lnTo>
                    <a:pt x="563" y="1146"/>
                  </a:lnTo>
                  <a:lnTo>
                    <a:pt x="550" y="1148"/>
                  </a:lnTo>
                  <a:lnTo>
                    <a:pt x="550" y="1144"/>
                  </a:lnTo>
                  <a:lnTo>
                    <a:pt x="548" y="1141"/>
                  </a:lnTo>
                  <a:lnTo>
                    <a:pt x="546" y="1139"/>
                  </a:lnTo>
                  <a:lnTo>
                    <a:pt x="543" y="1137"/>
                  </a:lnTo>
                  <a:lnTo>
                    <a:pt x="556" y="1135"/>
                  </a:lnTo>
                  <a:lnTo>
                    <a:pt x="569" y="1133"/>
                  </a:lnTo>
                  <a:lnTo>
                    <a:pt x="583" y="1132"/>
                  </a:lnTo>
                  <a:lnTo>
                    <a:pt x="596" y="1131"/>
                  </a:lnTo>
                  <a:lnTo>
                    <a:pt x="607" y="1131"/>
                  </a:lnTo>
                  <a:lnTo>
                    <a:pt x="620" y="1132"/>
                  </a:lnTo>
                  <a:lnTo>
                    <a:pt x="632" y="1133"/>
                  </a:lnTo>
                  <a:lnTo>
                    <a:pt x="644" y="1134"/>
                  </a:lnTo>
                  <a:lnTo>
                    <a:pt x="656" y="1135"/>
                  </a:lnTo>
                  <a:lnTo>
                    <a:pt x="669" y="1136"/>
                  </a:lnTo>
                  <a:lnTo>
                    <a:pt x="680" y="1137"/>
                  </a:lnTo>
                  <a:lnTo>
                    <a:pt x="693" y="1138"/>
                  </a:lnTo>
                  <a:lnTo>
                    <a:pt x="706" y="1139"/>
                  </a:lnTo>
                  <a:lnTo>
                    <a:pt x="719" y="1140"/>
                  </a:lnTo>
                  <a:lnTo>
                    <a:pt x="733" y="1140"/>
                  </a:lnTo>
                  <a:lnTo>
                    <a:pt x="747" y="1140"/>
                  </a:lnTo>
                  <a:lnTo>
                    <a:pt x="758" y="1136"/>
                  </a:lnTo>
                  <a:lnTo>
                    <a:pt x="768" y="1130"/>
                  </a:lnTo>
                  <a:lnTo>
                    <a:pt x="777" y="1121"/>
                  </a:lnTo>
                  <a:lnTo>
                    <a:pt x="786" y="1113"/>
                  </a:lnTo>
                  <a:lnTo>
                    <a:pt x="794" y="1104"/>
                  </a:lnTo>
                  <a:lnTo>
                    <a:pt x="804" y="1096"/>
                  </a:lnTo>
                  <a:lnTo>
                    <a:pt x="813" y="1089"/>
                  </a:lnTo>
                  <a:lnTo>
                    <a:pt x="825" y="1084"/>
                  </a:lnTo>
                  <a:lnTo>
                    <a:pt x="821" y="1073"/>
                  </a:lnTo>
                  <a:lnTo>
                    <a:pt x="814" y="1067"/>
                  </a:lnTo>
                  <a:lnTo>
                    <a:pt x="805" y="1062"/>
                  </a:lnTo>
                  <a:lnTo>
                    <a:pt x="794" y="1060"/>
                  </a:lnTo>
                  <a:lnTo>
                    <a:pt x="783" y="1058"/>
                  </a:lnTo>
                  <a:lnTo>
                    <a:pt x="771" y="1055"/>
                  </a:lnTo>
                  <a:lnTo>
                    <a:pt x="760" y="1053"/>
                  </a:lnTo>
                  <a:lnTo>
                    <a:pt x="750" y="1049"/>
                  </a:lnTo>
                  <a:lnTo>
                    <a:pt x="739" y="1045"/>
                  </a:lnTo>
                  <a:lnTo>
                    <a:pt x="729" y="1041"/>
                  </a:lnTo>
                  <a:lnTo>
                    <a:pt x="718" y="1037"/>
                  </a:lnTo>
                  <a:lnTo>
                    <a:pt x="708" y="1034"/>
                  </a:lnTo>
                  <a:lnTo>
                    <a:pt x="697" y="1032"/>
                  </a:lnTo>
                  <a:lnTo>
                    <a:pt x="686" y="1030"/>
                  </a:lnTo>
                  <a:lnTo>
                    <a:pt x="676" y="1028"/>
                  </a:lnTo>
                  <a:lnTo>
                    <a:pt x="665" y="1026"/>
                  </a:lnTo>
                  <a:lnTo>
                    <a:pt x="655" y="1024"/>
                  </a:lnTo>
                  <a:lnTo>
                    <a:pt x="644" y="1023"/>
                  </a:lnTo>
                  <a:lnTo>
                    <a:pt x="634" y="1021"/>
                  </a:lnTo>
                  <a:lnTo>
                    <a:pt x="623" y="1017"/>
                  </a:lnTo>
                  <a:lnTo>
                    <a:pt x="612" y="1015"/>
                  </a:lnTo>
                  <a:lnTo>
                    <a:pt x="602" y="1012"/>
                  </a:lnTo>
                  <a:lnTo>
                    <a:pt x="591" y="1008"/>
                  </a:lnTo>
                  <a:lnTo>
                    <a:pt x="581" y="1004"/>
                  </a:lnTo>
                  <a:lnTo>
                    <a:pt x="598" y="1001"/>
                  </a:lnTo>
                  <a:lnTo>
                    <a:pt x="614" y="1002"/>
                  </a:lnTo>
                  <a:lnTo>
                    <a:pt x="629" y="1006"/>
                  </a:lnTo>
                  <a:lnTo>
                    <a:pt x="645" y="1011"/>
                  </a:lnTo>
                  <a:lnTo>
                    <a:pt x="661" y="1015"/>
                  </a:lnTo>
                  <a:lnTo>
                    <a:pt x="678" y="1021"/>
                  </a:lnTo>
                  <a:lnTo>
                    <a:pt x="695" y="1024"/>
                  </a:lnTo>
                  <a:lnTo>
                    <a:pt x="712" y="1025"/>
                  </a:lnTo>
                  <a:lnTo>
                    <a:pt x="726" y="1030"/>
                  </a:lnTo>
                  <a:lnTo>
                    <a:pt x="740" y="1034"/>
                  </a:lnTo>
                  <a:lnTo>
                    <a:pt x="755" y="1039"/>
                  </a:lnTo>
                  <a:lnTo>
                    <a:pt x="770" y="1043"/>
                  </a:lnTo>
                  <a:lnTo>
                    <a:pt x="784" y="1048"/>
                  </a:lnTo>
                  <a:lnTo>
                    <a:pt x="799" y="1053"/>
                  </a:lnTo>
                  <a:lnTo>
                    <a:pt x="812" y="1060"/>
                  </a:lnTo>
                  <a:lnTo>
                    <a:pt x="825" y="1067"/>
                  </a:lnTo>
                  <a:lnTo>
                    <a:pt x="837" y="1067"/>
                  </a:lnTo>
                  <a:lnTo>
                    <a:pt x="847" y="1063"/>
                  </a:lnTo>
                  <a:lnTo>
                    <a:pt x="857" y="1057"/>
                  </a:lnTo>
                  <a:lnTo>
                    <a:pt x="866" y="1049"/>
                  </a:lnTo>
                  <a:lnTo>
                    <a:pt x="876" y="1041"/>
                  </a:lnTo>
                  <a:lnTo>
                    <a:pt x="885" y="1032"/>
                  </a:lnTo>
                  <a:lnTo>
                    <a:pt x="895" y="1026"/>
                  </a:lnTo>
                  <a:lnTo>
                    <a:pt x="905" y="1022"/>
                  </a:lnTo>
                  <a:lnTo>
                    <a:pt x="938" y="997"/>
                  </a:lnTo>
                  <a:lnTo>
                    <a:pt x="971" y="974"/>
                  </a:lnTo>
                  <a:lnTo>
                    <a:pt x="1003" y="951"/>
                  </a:lnTo>
                  <a:lnTo>
                    <a:pt x="1034" y="927"/>
                  </a:lnTo>
                  <a:lnTo>
                    <a:pt x="1066" y="905"/>
                  </a:lnTo>
                  <a:lnTo>
                    <a:pt x="1098" y="883"/>
                  </a:lnTo>
                  <a:lnTo>
                    <a:pt x="1128" y="859"/>
                  </a:lnTo>
                  <a:lnTo>
                    <a:pt x="1159" y="837"/>
                  </a:lnTo>
                  <a:lnTo>
                    <a:pt x="1190" y="814"/>
                  </a:lnTo>
                  <a:lnTo>
                    <a:pt x="1219" y="789"/>
                  </a:lnTo>
                  <a:lnTo>
                    <a:pt x="1248" y="765"/>
                  </a:lnTo>
                  <a:lnTo>
                    <a:pt x="1276" y="740"/>
                  </a:lnTo>
                  <a:lnTo>
                    <a:pt x="1305" y="713"/>
                  </a:lnTo>
                  <a:lnTo>
                    <a:pt x="1332" y="685"/>
                  </a:lnTo>
                  <a:lnTo>
                    <a:pt x="1359" y="656"/>
                  </a:lnTo>
                  <a:lnTo>
                    <a:pt x="1384" y="625"/>
                  </a:lnTo>
                  <a:lnTo>
                    <a:pt x="1394" y="610"/>
                  </a:lnTo>
                  <a:lnTo>
                    <a:pt x="1401" y="594"/>
                  </a:lnTo>
                  <a:lnTo>
                    <a:pt x="1407" y="578"/>
                  </a:lnTo>
                  <a:lnTo>
                    <a:pt x="1413" y="560"/>
                  </a:lnTo>
                  <a:lnTo>
                    <a:pt x="1416" y="542"/>
                  </a:lnTo>
                  <a:lnTo>
                    <a:pt x="1417" y="522"/>
                  </a:lnTo>
                  <a:lnTo>
                    <a:pt x="1416" y="503"/>
                  </a:lnTo>
                  <a:lnTo>
                    <a:pt x="1414" y="484"/>
                  </a:lnTo>
                  <a:lnTo>
                    <a:pt x="1398" y="465"/>
                  </a:lnTo>
                  <a:lnTo>
                    <a:pt x="1380" y="449"/>
                  </a:lnTo>
                  <a:lnTo>
                    <a:pt x="1361" y="437"/>
                  </a:lnTo>
                  <a:lnTo>
                    <a:pt x="1340" y="426"/>
                  </a:lnTo>
                  <a:lnTo>
                    <a:pt x="1318" y="418"/>
                  </a:lnTo>
                  <a:lnTo>
                    <a:pt x="1293" y="412"/>
                  </a:lnTo>
                  <a:lnTo>
                    <a:pt x="1269" y="408"/>
                  </a:lnTo>
                  <a:lnTo>
                    <a:pt x="1245" y="406"/>
                  </a:lnTo>
                  <a:lnTo>
                    <a:pt x="1218" y="405"/>
                  </a:lnTo>
                  <a:lnTo>
                    <a:pt x="1193" y="406"/>
                  </a:lnTo>
                  <a:lnTo>
                    <a:pt x="1167" y="407"/>
                  </a:lnTo>
                  <a:lnTo>
                    <a:pt x="1142" y="410"/>
                  </a:lnTo>
                  <a:lnTo>
                    <a:pt x="1118" y="413"/>
                  </a:lnTo>
                  <a:lnTo>
                    <a:pt x="1093" y="416"/>
                  </a:lnTo>
                  <a:lnTo>
                    <a:pt x="1071" y="421"/>
                  </a:lnTo>
                  <a:lnTo>
                    <a:pt x="1049" y="424"/>
                  </a:lnTo>
                  <a:lnTo>
                    <a:pt x="1025" y="431"/>
                  </a:lnTo>
                  <a:lnTo>
                    <a:pt x="1001" y="438"/>
                  </a:lnTo>
                  <a:lnTo>
                    <a:pt x="977" y="444"/>
                  </a:lnTo>
                  <a:lnTo>
                    <a:pt x="953" y="451"/>
                  </a:lnTo>
                  <a:lnTo>
                    <a:pt x="930" y="458"/>
                  </a:lnTo>
                  <a:lnTo>
                    <a:pt x="905" y="465"/>
                  </a:lnTo>
                  <a:lnTo>
                    <a:pt x="882" y="473"/>
                  </a:lnTo>
                  <a:lnTo>
                    <a:pt x="859" y="480"/>
                  </a:lnTo>
                  <a:lnTo>
                    <a:pt x="834" y="487"/>
                  </a:lnTo>
                  <a:lnTo>
                    <a:pt x="811" y="496"/>
                  </a:lnTo>
                  <a:lnTo>
                    <a:pt x="789" y="504"/>
                  </a:lnTo>
                  <a:lnTo>
                    <a:pt x="766" y="514"/>
                  </a:lnTo>
                  <a:lnTo>
                    <a:pt x="744" y="523"/>
                  </a:lnTo>
                  <a:lnTo>
                    <a:pt x="720" y="534"/>
                  </a:lnTo>
                  <a:lnTo>
                    <a:pt x="699" y="546"/>
                  </a:lnTo>
                  <a:lnTo>
                    <a:pt x="677" y="557"/>
                  </a:lnTo>
                  <a:lnTo>
                    <a:pt x="657" y="573"/>
                  </a:lnTo>
                  <a:lnTo>
                    <a:pt x="636" y="589"/>
                  </a:lnTo>
                  <a:lnTo>
                    <a:pt x="616" y="603"/>
                  </a:lnTo>
                  <a:lnTo>
                    <a:pt x="595" y="618"/>
                  </a:lnTo>
                  <a:lnTo>
                    <a:pt x="574" y="632"/>
                  </a:lnTo>
                  <a:lnTo>
                    <a:pt x="554" y="644"/>
                  </a:lnTo>
                  <a:lnTo>
                    <a:pt x="534" y="658"/>
                  </a:lnTo>
                  <a:lnTo>
                    <a:pt x="514" y="672"/>
                  </a:lnTo>
                  <a:lnTo>
                    <a:pt x="495" y="686"/>
                  </a:lnTo>
                  <a:lnTo>
                    <a:pt x="477" y="700"/>
                  </a:lnTo>
                  <a:lnTo>
                    <a:pt x="459" y="716"/>
                  </a:lnTo>
                  <a:lnTo>
                    <a:pt x="442" y="732"/>
                  </a:lnTo>
                  <a:lnTo>
                    <a:pt x="425" y="749"/>
                  </a:lnTo>
                  <a:lnTo>
                    <a:pt x="411" y="768"/>
                  </a:lnTo>
                  <a:lnTo>
                    <a:pt x="397" y="788"/>
                  </a:lnTo>
                  <a:lnTo>
                    <a:pt x="384" y="810"/>
                  </a:lnTo>
                  <a:lnTo>
                    <a:pt x="383" y="830"/>
                  </a:lnTo>
                  <a:lnTo>
                    <a:pt x="386" y="849"/>
                  </a:lnTo>
                  <a:lnTo>
                    <a:pt x="393" y="867"/>
                  </a:lnTo>
                  <a:lnTo>
                    <a:pt x="401" y="884"/>
                  </a:lnTo>
                  <a:lnTo>
                    <a:pt x="408" y="901"/>
                  </a:lnTo>
                  <a:lnTo>
                    <a:pt x="415" y="919"/>
                  </a:lnTo>
                  <a:lnTo>
                    <a:pt x="417" y="937"/>
                  </a:lnTo>
                  <a:lnTo>
                    <a:pt x="415" y="957"/>
                  </a:lnTo>
                  <a:lnTo>
                    <a:pt x="414" y="979"/>
                  </a:lnTo>
                  <a:lnTo>
                    <a:pt x="410" y="999"/>
                  </a:lnTo>
                  <a:lnTo>
                    <a:pt x="403" y="1017"/>
                  </a:lnTo>
                  <a:lnTo>
                    <a:pt x="396" y="1034"/>
                  </a:lnTo>
                  <a:lnTo>
                    <a:pt x="385" y="1049"/>
                  </a:lnTo>
                  <a:lnTo>
                    <a:pt x="375" y="1063"/>
                  </a:lnTo>
                  <a:lnTo>
                    <a:pt x="361" y="1076"/>
                  </a:lnTo>
                  <a:lnTo>
                    <a:pt x="347" y="1087"/>
                  </a:lnTo>
                  <a:lnTo>
                    <a:pt x="332" y="1098"/>
                  </a:lnTo>
                  <a:lnTo>
                    <a:pt x="315" y="1107"/>
                  </a:lnTo>
                  <a:lnTo>
                    <a:pt x="300" y="1117"/>
                  </a:lnTo>
                  <a:lnTo>
                    <a:pt x="283" y="1125"/>
                  </a:lnTo>
                  <a:lnTo>
                    <a:pt x="266" y="1134"/>
                  </a:lnTo>
                  <a:lnTo>
                    <a:pt x="248" y="1142"/>
                  </a:lnTo>
                  <a:lnTo>
                    <a:pt x="231" y="1150"/>
                  </a:lnTo>
                  <a:lnTo>
                    <a:pt x="215" y="1158"/>
                  </a:lnTo>
                  <a:lnTo>
                    <a:pt x="203" y="1159"/>
                  </a:lnTo>
                  <a:lnTo>
                    <a:pt x="192" y="1159"/>
                  </a:lnTo>
                  <a:lnTo>
                    <a:pt x="180" y="1159"/>
                  </a:lnTo>
                  <a:lnTo>
                    <a:pt x="169" y="1159"/>
                  </a:lnTo>
                  <a:lnTo>
                    <a:pt x="157" y="1158"/>
                  </a:lnTo>
                  <a:lnTo>
                    <a:pt x="145" y="1157"/>
                  </a:lnTo>
                  <a:lnTo>
                    <a:pt x="134" y="1156"/>
                  </a:lnTo>
                  <a:lnTo>
                    <a:pt x="122" y="1154"/>
                  </a:lnTo>
                  <a:lnTo>
                    <a:pt x="110" y="1152"/>
                  </a:lnTo>
                  <a:lnTo>
                    <a:pt x="100" y="1150"/>
                  </a:lnTo>
                  <a:lnTo>
                    <a:pt x="89" y="1147"/>
                  </a:lnTo>
                  <a:lnTo>
                    <a:pt x="79" y="1142"/>
                  </a:lnTo>
                  <a:lnTo>
                    <a:pt x="68" y="1139"/>
                  </a:lnTo>
                  <a:lnTo>
                    <a:pt x="59" y="1134"/>
                  </a:lnTo>
                  <a:lnTo>
                    <a:pt x="50" y="1129"/>
                  </a:lnTo>
                  <a:lnTo>
                    <a:pt x="42" y="1123"/>
                  </a:lnTo>
                  <a:lnTo>
                    <a:pt x="27" y="1103"/>
                  </a:lnTo>
                  <a:lnTo>
                    <a:pt x="16" y="1081"/>
                  </a:lnTo>
                  <a:lnTo>
                    <a:pt x="8" y="1058"/>
                  </a:lnTo>
                  <a:lnTo>
                    <a:pt x="3" y="1032"/>
                  </a:lnTo>
                  <a:lnTo>
                    <a:pt x="0" y="1007"/>
                  </a:lnTo>
                  <a:lnTo>
                    <a:pt x="2" y="981"/>
                  </a:lnTo>
                  <a:lnTo>
                    <a:pt x="5" y="956"/>
                  </a:lnTo>
                  <a:lnTo>
                    <a:pt x="10" y="933"/>
                  </a:lnTo>
                  <a:lnTo>
                    <a:pt x="14" y="917"/>
                  </a:lnTo>
                  <a:lnTo>
                    <a:pt x="21" y="901"/>
                  </a:lnTo>
                  <a:lnTo>
                    <a:pt x="26" y="884"/>
                  </a:lnTo>
                  <a:lnTo>
                    <a:pt x="33" y="868"/>
                  </a:lnTo>
                  <a:lnTo>
                    <a:pt x="40" y="852"/>
                  </a:lnTo>
                  <a:lnTo>
                    <a:pt x="47" y="836"/>
                  </a:lnTo>
                  <a:lnTo>
                    <a:pt x="55" y="820"/>
                  </a:lnTo>
                  <a:lnTo>
                    <a:pt x="63" y="805"/>
                  </a:lnTo>
                  <a:lnTo>
                    <a:pt x="84" y="780"/>
                  </a:lnTo>
                  <a:lnTo>
                    <a:pt x="105" y="755"/>
                  </a:lnTo>
                  <a:lnTo>
                    <a:pt x="126" y="728"/>
                  </a:lnTo>
                  <a:lnTo>
                    <a:pt x="148" y="702"/>
                  </a:lnTo>
                  <a:lnTo>
                    <a:pt x="171" y="675"/>
                  </a:lnTo>
                  <a:lnTo>
                    <a:pt x="193" y="649"/>
                  </a:lnTo>
                  <a:lnTo>
                    <a:pt x="215" y="622"/>
                  </a:lnTo>
                  <a:lnTo>
                    <a:pt x="238" y="596"/>
                  </a:lnTo>
                  <a:lnTo>
                    <a:pt x="263" y="569"/>
                  </a:lnTo>
                  <a:lnTo>
                    <a:pt x="286" y="544"/>
                  </a:lnTo>
                  <a:lnTo>
                    <a:pt x="311" y="518"/>
                  </a:lnTo>
                  <a:lnTo>
                    <a:pt x="337" y="494"/>
                  </a:lnTo>
                  <a:lnTo>
                    <a:pt x="362" y="471"/>
                  </a:lnTo>
                  <a:lnTo>
                    <a:pt x="388" y="447"/>
                  </a:lnTo>
                  <a:lnTo>
                    <a:pt x="416" y="426"/>
                  </a:lnTo>
                  <a:lnTo>
                    <a:pt x="444" y="406"/>
                  </a:lnTo>
                  <a:lnTo>
                    <a:pt x="448" y="401"/>
                  </a:lnTo>
                  <a:lnTo>
                    <a:pt x="452" y="396"/>
                  </a:lnTo>
                  <a:lnTo>
                    <a:pt x="457" y="393"/>
                  </a:lnTo>
                  <a:lnTo>
                    <a:pt x="463" y="389"/>
                  </a:lnTo>
                  <a:lnTo>
                    <a:pt x="470" y="386"/>
                  </a:lnTo>
                  <a:lnTo>
                    <a:pt x="476" y="383"/>
                  </a:lnTo>
                  <a:lnTo>
                    <a:pt x="481" y="378"/>
                  </a:lnTo>
                  <a:lnTo>
                    <a:pt x="486" y="374"/>
                  </a:lnTo>
                  <a:lnTo>
                    <a:pt x="497" y="365"/>
                  </a:lnTo>
                  <a:lnTo>
                    <a:pt x="509" y="355"/>
                  </a:lnTo>
                  <a:lnTo>
                    <a:pt x="522" y="347"/>
                  </a:lnTo>
                  <a:lnTo>
                    <a:pt x="534" y="337"/>
                  </a:lnTo>
                  <a:lnTo>
                    <a:pt x="548" y="327"/>
                  </a:lnTo>
                  <a:lnTo>
                    <a:pt x="561" y="319"/>
                  </a:lnTo>
                  <a:lnTo>
                    <a:pt x="574" y="310"/>
                  </a:lnTo>
                  <a:lnTo>
                    <a:pt x="587" y="302"/>
                  </a:lnTo>
                  <a:lnTo>
                    <a:pt x="601" y="294"/>
                  </a:lnTo>
                  <a:lnTo>
                    <a:pt x="615" y="285"/>
                  </a:lnTo>
                  <a:lnTo>
                    <a:pt x="628" y="277"/>
                  </a:lnTo>
                  <a:lnTo>
                    <a:pt x="641" y="268"/>
                  </a:lnTo>
                  <a:lnTo>
                    <a:pt x="655" y="260"/>
                  </a:lnTo>
                  <a:lnTo>
                    <a:pt x="669" y="252"/>
                  </a:lnTo>
                  <a:lnTo>
                    <a:pt x="681" y="244"/>
                  </a:lnTo>
                  <a:lnTo>
                    <a:pt x="694" y="236"/>
                  </a:lnTo>
                  <a:lnTo>
                    <a:pt x="730" y="214"/>
                  </a:lnTo>
                  <a:lnTo>
                    <a:pt x="766" y="193"/>
                  </a:lnTo>
                  <a:lnTo>
                    <a:pt x="802" y="173"/>
                  </a:lnTo>
                  <a:lnTo>
                    <a:pt x="840" y="153"/>
                  </a:lnTo>
                  <a:lnTo>
                    <a:pt x="877" y="134"/>
                  </a:lnTo>
                  <a:lnTo>
                    <a:pt x="916" y="114"/>
                  </a:lnTo>
                  <a:lnTo>
                    <a:pt x="955" y="97"/>
                  </a:lnTo>
                  <a:lnTo>
                    <a:pt x="994" y="81"/>
                  </a:lnTo>
                  <a:lnTo>
                    <a:pt x="1034" y="66"/>
                  </a:lnTo>
                  <a:lnTo>
                    <a:pt x="1075" y="52"/>
                  </a:lnTo>
                  <a:lnTo>
                    <a:pt x="1116" y="39"/>
                  </a:lnTo>
                  <a:lnTo>
                    <a:pt x="1158" y="28"/>
                  </a:lnTo>
                  <a:lnTo>
                    <a:pt x="1199" y="18"/>
                  </a:lnTo>
                  <a:lnTo>
                    <a:pt x="1243" y="11"/>
                  </a:lnTo>
                  <a:lnTo>
                    <a:pt x="1285" y="4"/>
                  </a:lnTo>
                  <a:lnTo>
                    <a:pt x="1328" y="0"/>
                  </a:lnTo>
                  <a:lnTo>
                    <a:pt x="1344" y="3"/>
                  </a:lnTo>
                  <a:lnTo>
                    <a:pt x="1360" y="5"/>
                  </a:lnTo>
                  <a:lnTo>
                    <a:pt x="1377" y="7"/>
                  </a:lnTo>
                  <a:lnTo>
                    <a:pt x="1394" y="10"/>
                  </a:lnTo>
                  <a:lnTo>
                    <a:pt x="1412" y="13"/>
                  </a:lnTo>
                  <a:lnTo>
                    <a:pt x="1429" y="16"/>
                  </a:lnTo>
                  <a:lnTo>
                    <a:pt x="1445" y="19"/>
                  </a:lnTo>
                  <a:lnTo>
                    <a:pt x="1461" y="23"/>
                  </a:lnTo>
                  <a:lnTo>
                    <a:pt x="1477" y="28"/>
                  </a:lnTo>
                  <a:lnTo>
                    <a:pt x="1492" y="34"/>
                  </a:lnTo>
                  <a:lnTo>
                    <a:pt x="1507" y="41"/>
                  </a:lnTo>
                  <a:lnTo>
                    <a:pt x="1519" y="49"/>
                  </a:lnTo>
                  <a:lnTo>
                    <a:pt x="1531" y="59"/>
                  </a:lnTo>
                  <a:lnTo>
                    <a:pt x="1542" y="70"/>
                  </a:lnTo>
                  <a:lnTo>
                    <a:pt x="1550" y="84"/>
                  </a:lnTo>
                  <a:lnTo>
                    <a:pt x="1558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433"/>
            <p:cNvSpPr>
              <a:spLocks/>
            </p:cNvSpPr>
            <p:nvPr/>
          </p:nvSpPr>
          <p:spPr bwMode="auto">
            <a:xfrm>
              <a:off x="4946" y="3492"/>
              <a:ext cx="330" cy="197"/>
            </a:xfrm>
            <a:custGeom>
              <a:avLst/>
              <a:gdLst>
                <a:gd name="T0" fmla="*/ 0 w 2646"/>
                <a:gd name="T1" fmla="*/ 0 h 1573"/>
                <a:gd name="T2" fmla="*/ 0 w 2646"/>
                <a:gd name="T3" fmla="*/ 0 h 1573"/>
                <a:gd name="T4" fmla="*/ 0 w 2646"/>
                <a:gd name="T5" fmla="*/ 0 h 1573"/>
                <a:gd name="T6" fmla="*/ 0 w 2646"/>
                <a:gd name="T7" fmla="*/ 0 h 1573"/>
                <a:gd name="T8" fmla="*/ 0 w 2646"/>
                <a:gd name="T9" fmla="*/ 0 h 1573"/>
                <a:gd name="T10" fmla="*/ 0 w 2646"/>
                <a:gd name="T11" fmla="*/ 0 h 1573"/>
                <a:gd name="T12" fmla="*/ 0 w 2646"/>
                <a:gd name="T13" fmla="*/ 0 h 1573"/>
                <a:gd name="T14" fmla="*/ 0 w 2646"/>
                <a:gd name="T15" fmla="*/ 0 h 1573"/>
                <a:gd name="T16" fmla="*/ 0 w 2646"/>
                <a:gd name="T17" fmla="*/ 0 h 1573"/>
                <a:gd name="T18" fmla="*/ 0 w 2646"/>
                <a:gd name="T19" fmla="*/ 0 h 1573"/>
                <a:gd name="T20" fmla="*/ 0 w 2646"/>
                <a:gd name="T21" fmla="*/ 0 h 1573"/>
                <a:gd name="T22" fmla="*/ 0 w 2646"/>
                <a:gd name="T23" fmla="*/ 0 h 1573"/>
                <a:gd name="T24" fmla="*/ 0 w 2646"/>
                <a:gd name="T25" fmla="*/ 0 h 1573"/>
                <a:gd name="T26" fmla="*/ 0 w 2646"/>
                <a:gd name="T27" fmla="*/ 0 h 1573"/>
                <a:gd name="T28" fmla="*/ 0 w 2646"/>
                <a:gd name="T29" fmla="*/ 0 h 1573"/>
                <a:gd name="T30" fmla="*/ 0 w 2646"/>
                <a:gd name="T31" fmla="*/ 0 h 1573"/>
                <a:gd name="T32" fmla="*/ 0 w 2646"/>
                <a:gd name="T33" fmla="*/ 0 h 1573"/>
                <a:gd name="T34" fmla="*/ 0 w 2646"/>
                <a:gd name="T35" fmla="*/ 0 h 1573"/>
                <a:gd name="T36" fmla="*/ 0 w 2646"/>
                <a:gd name="T37" fmla="*/ 0 h 1573"/>
                <a:gd name="T38" fmla="*/ 0 w 2646"/>
                <a:gd name="T39" fmla="*/ 0 h 1573"/>
                <a:gd name="T40" fmla="*/ 0 w 2646"/>
                <a:gd name="T41" fmla="*/ 0 h 1573"/>
                <a:gd name="T42" fmla="*/ 0 w 2646"/>
                <a:gd name="T43" fmla="*/ 0 h 1573"/>
                <a:gd name="T44" fmla="*/ 0 w 2646"/>
                <a:gd name="T45" fmla="*/ 0 h 1573"/>
                <a:gd name="T46" fmla="*/ 0 w 2646"/>
                <a:gd name="T47" fmla="*/ 0 h 1573"/>
                <a:gd name="T48" fmla="*/ 0 w 2646"/>
                <a:gd name="T49" fmla="*/ 0 h 1573"/>
                <a:gd name="T50" fmla="*/ 0 w 2646"/>
                <a:gd name="T51" fmla="*/ 0 h 1573"/>
                <a:gd name="T52" fmla="*/ 0 w 2646"/>
                <a:gd name="T53" fmla="*/ 0 h 1573"/>
                <a:gd name="T54" fmla="*/ 0 w 2646"/>
                <a:gd name="T55" fmla="*/ 0 h 1573"/>
                <a:gd name="T56" fmla="*/ 0 w 2646"/>
                <a:gd name="T57" fmla="*/ 0 h 1573"/>
                <a:gd name="T58" fmla="*/ 0 w 2646"/>
                <a:gd name="T59" fmla="*/ 0 h 1573"/>
                <a:gd name="T60" fmla="*/ 0 w 2646"/>
                <a:gd name="T61" fmla="*/ 0 h 1573"/>
                <a:gd name="T62" fmla="*/ 0 w 2646"/>
                <a:gd name="T63" fmla="*/ 0 h 1573"/>
                <a:gd name="T64" fmla="*/ 0 w 2646"/>
                <a:gd name="T65" fmla="*/ 0 h 1573"/>
                <a:gd name="T66" fmla="*/ 0 w 2646"/>
                <a:gd name="T67" fmla="*/ 0 h 1573"/>
                <a:gd name="T68" fmla="*/ 0 w 2646"/>
                <a:gd name="T69" fmla="*/ 0 h 1573"/>
                <a:gd name="T70" fmla="*/ 0 w 2646"/>
                <a:gd name="T71" fmla="*/ 0 h 1573"/>
                <a:gd name="T72" fmla="*/ 0 w 2646"/>
                <a:gd name="T73" fmla="*/ 0 h 1573"/>
                <a:gd name="T74" fmla="*/ 0 w 2646"/>
                <a:gd name="T75" fmla="*/ 0 h 1573"/>
                <a:gd name="T76" fmla="*/ 0 w 2646"/>
                <a:gd name="T77" fmla="*/ 0 h 1573"/>
                <a:gd name="T78" fmla="*/ 0 w 2646"/>
                <a:gd name="T79" fmla="*/ 0 h 1573"/>
                <a:gd name="T80" fmla="*/ 0 w 2646"/>
                <a:gd name="T81" fmla="*/ 0 h 1573"/>
                <a:gd name="T82" fmla="*/ 0 w 2646"/>
                <a:gd name="T83" fmla="*/ 0 h 1573"/>
                <a:gd name="T84" fmla="*/ 0 w 2646"/>
                <a:gd name="T85" fmla="*/ 0 h 1573"/>
                <a:gd name="T86" fmla="*/ 0 w 2646"/>
                <a:gd name="T87" fmla="*/ 0 h 1573"/>
                <a:gd name="T88" fmla="*/ 0 w 2646"/>
                <a:gd name="T89" fmla="*/ 0 h 1573"/>
                <a:gd name="T90" fmla="*/ 0 w 2646"/>
                <a:gd name="T91" fmla="*/ 0 h 1573"/>
                <a:gd name="T92" fmla="*/ 0 w 2646"/>
                <a:gd name="T93" fmla="*/ 0 h 1573"/>
                <a:gd name="T94" fmla="*/ 0 w 2646"/>
                <a:gd name="T95" fmla="*/ 0 h 1573"/>
                <a:gd name="T96" fmla="*/ 0 w 2646"/>
                <a:gd name="T97" fmla="*/ 0 h 1573"/>
                <a:gd name="T98" fmla="*/ 0 w 2646"/>
                <a:gd name="T99" fmla="*/ 0 h 1573"/>
                <a:gd name="T100" fmla="*/ 0 w 2646"/>
                <a:gd name="T101" fmla="*/ 0 h 1573"/>
                <a:gd name="T102" fmla="*/ 0 w 2646"/>
                <a:gd name="T103" fmla="*/ 0 h 1573"/>
                <a:gd name="T104" fmla="*/ 0 w 2646"/>
                <a:gd name="T105" fmla="*/ 0 h 1573"/>
                <a:gd name="T106" fmla="*/ 0 w 2646"/>
                <a:gd name="T107" fmla="*/ 0 h 1573"/>
                <a:gd name="T108" fmla="*/ 0 w 2646"/>
                <a:gd name="T109" fmla="*/ 0 h 1573"/>
                <a:gd name="T110" fmla="*/ 0 w 2646"/>
                <a:gd name="T111" fmla="*/ 0 h 1573"/>
                <a:gd name="T112" fmla="*/ 0 w 2646"/>
                <a:gd name="T113" fmla="*/ 0 h 1573"/>
                <a:gd name="T114" fmla="*/ 0 w 2646"/>
                <a:gd name="T115" fmla="*/ 0 h 15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46"/>
                <a:gd name="T175" fmla="*/ 0 h 1573"/>
                <a:gd name="T176" fmla="*/ 2646 w 2646"/>
                <a:gd name="T177" fmla="*/ 1573 h 15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46" h="1573">
                  <a:moveTo>
                    <a:pt x="1475" y="75"/>
                  </a:moveTo>
                  <a:lnTo>
                    <a:pt x="1489" y="138"/>
                  </a:lnTo>
                  <a:lnTo>
                    <a:pt x="1498" y="202"/>
                  </a:lnTo>
                  <a:lnTo>
                    <a:pt x="1505" y="265"/>
                  </a:lnTo>
                  <a:lnTo>
                    <a:pt x="1509" y="329"/>
                  </a:lnTo>
                  <a:lnTo>
                    <a:pt x="1511" y="394"/>
                  </a:lnTo>
                  <a:lnTo>
                    <a:pt x="1514" y="457"/>
                  </a:lnTo>
                  <a:lnTo>
                    <a:pt x="1518" y="521"/>
                  </a:lnTo>
                  <a:lnTo>
                    <a:pt x="1524" y="583"/>
                  </a:lnTo>
                  <a:lnTo>
                    <a:pt x="1526" y="598"/>
                  </a:lnTo>
                  <a:lnTo>
                    <a:pt x="1529" y="612"/>
                  </a:lnTo>
                  <a:lnTo>
                    <a:pt x="1532" y="626"/>
                  </a:lnTo>
                  <a:lnTo>
                    <a:pt x="1535" y="639"/>
                  </a:lnTo>
                  <a:lnTo>
                    <a:pt x="1540" y="653"/>
                  </a:lnTo>
                  <a:lnTo>
                    <a:pt x="1545" y="667"/>
                  </a:lnTo>
                  <a:lnTo>
                    <a:pt x="1550" y="680"/>
                  </a:lnTo>
                  <a:lnTo>
                    <a:pt x="1555" y="692"/>
                  </a:lnTo>
                  <a:lnTo>
                    <a:pt x="1568" y="700"/>
                  </a:lnTo>
                  <a:lnTo>
                    <a:pt x="1583" y="705"/>
                  </a:lnTo>
                  <a:lnTo>
                    <a:pt x="1597" y="707"/>
                  </a:lnTo>
                  <a:lnTo>
                    <a:pt x="1611" y="708"/>
                  </a:lnTo>
                  <a:lnTo>
                    <a:pt x="1626" y="706"/>
                  </a:lnTo>
                  <a:lnTo>
                    <a:pt x="1641" y="703"/>
                  </a:lnTo>
                  <a:lnTo>
                    <a:pt x="1655" y="699"/>
                  </a:lnTo>
                  <a:lnTo>
                    <a:pt x="1669" y="692"/>
                  </a:lnTo>
                  <a:lnTo>
                    <a:pt x="1694" y="670"/>
                  </a:lnTo>
                  <a:lnTo>
                    <a:pt x="1719" y="647"/>
                  </a:lnTo>
                  <a:lnTo>
                    <a:pt x="1744" y="623"/>
                  </a:lnTo>
                  <a:lnTo>
                    <a:pt x="1767" y="600"/>
                  </a:lnTo>
                  <a:lnTo>
                    <a:pt x="1789" y="576"/>
                  </a:lnTo>
                  <a:lnTo>
                    <a:pt x="1811" y="551"/>
                  </a:lnTo>
                  <a:lnTo>
                    <a:pt x="1833" y="527"/>
                  </a:lnTo>
                  <a:lnTo>
                    <a:pt x="1855" y="503"/>
                  </a:lnTo>
                  <a:lnTo>
                    <a:pt x="1877" y="478"/>
                  </a:lnTo>
                  <a:lnTo>
                    <a:pt x="1898" y="453"/>
                  </a:lnTo>
                  <a:lnTo>
                    <a:pt x="1920" y="428"/>
                  </a:lnTo>
                  <a:lnTo>
                    <a:pt x="1942" y="405"/>
                  </a:lnTo>
                  <a:lnTo>
                    <a:pt x="1966" y="381"/>
                  </a:lnTo>
                  <a:lnTo>
                    <a:pt x="1989" y="357"/>
                  </a:lnTo>
                  <a:lnTo>
                    <a:pt x="2013" y="334"/>
                  </a:lnTo>
                  <a:lnTo>
                    <a:pt x="2038" y="311"/>
                  </a:lnTo>
                  <a:lnTo>
                    <a:pt x="2050" y="299"/>
                  </a:lnTo>
                  <a:lnTo>
                    <a:pt x="2063" y="288"/>
                  </a:lnTo>
                  <a:lnTo>
                    <a:pt x="2074" y="276"/>
                  </a:lnTo>
                  <a:lnTo>
                    <a:pt x="2087" y="265"/>
                  </a:lnTo>
                  <a:lnTo>
                    <a:pt x="2099" y="254"/>
                  </a:lnTo>
                  <a:lnTo>
                    <a:pt x="2111" y="243"/>
                  </a:lnTo>
                  <a:lnTo>
                    <a:pt x="2123" y="232"/>
                  </a:lnTo>
                  <a:lnTo>
                    <a:pt x="2136" y="222"/>
                  </a:lnTo>
                  <a:lnTo>
                    <a:pt x="2148" y="211"/>
                  </a:lnTo>
                  <a:lnTo>
                    <a:pt x="2161" y="201"/>
                  </a:lnTo>
                  <a:lnTo>
                    <a:pt x="2174" y="190"/>
                  </a:lnTo>
                  <a:lnTo>
                    <a:pt x="2188" y="181"/>
                  </a:lnTo>
                  <a:lnTo>
                    <a:pt x="2200" y="171"/>
                  </a:lnTo>
                  <a:lnTo>
                    <a:pt x="2214" y="161"/>
                  </a:lnTo>
                  <a:lnTo>
                    <a:pt x="2228" y="152"/>
                  </a:lnTo>
                  <a:lnTo>
                    <a:pt x="2242" y="142"/>
                  </a:lnTo>
                  <a:lnTo>
                    <a:pt x="2254" y="137"/>
                  </a:lnTo>
                  <a:lnTo>
                    <a:pt x="2266" y="132"/>
                  </a:lnTo>
                  <a:lnTo>
                    <a:pt x="2277" y="128"/>
                  </a:lnTo>
                  <a:lnTo>
                    <a:pt x="2290" y="123"/>
                  </a:lnTo>
                  <a:lnTo>
                    <a:pt x="2302" y="121"/>
                  </a:lnTo>
                  <a:lnTo>
                    <a:pt x="2314" y="120"/>
                  </a:lnTo>
                  <a:lnTo>
                    <a:pt x="2328" y="121"/>
                  </a:lnTo>
                  <a:lnTo>
                    <a:pt x="2341" y="124"/>
                  </a:lnTo>
                  <a:lnTo>
                    <a:pt x="2358" y="136"/>
                  </a:lnTo>
                  <a:lnTo>
                    <a:pt x="2374" y="148"/>
                  </a:lnTo>
                  <a:lnTo>
                    <a:pt x="2387" y="161"/>
                  </a:lnTo>
                  <a:lnTo>
                    <a:pt x="2401" y="176"/>
                  </a:lnTo>
                  <a:lnTo>
                    <a:pt x="2414" y="191"/>
                  </a:lnTo>
                  <a:lnTo>
                    <a:pt x="2425" y="207"/>
                  </a:lnTo>
                  <a:lnTo>
                    <a:pt x="2437" y="224"/>
                  </a:lnTo>
                  <a:lnTo>
                    <a:pt x="2448" y="241"/>
                  </a:lnTo>
                  <a:lnTo>
                    <a:pt x="2457" y="258"/>
                  </a:lnTo>
                  <a:lnTo>
                    <a:pt x="2467" y="276"/>
                  </a:lnTo>
                  <a:lnTo>
                    <a:pt x="2476" y="294"/>
                  </a:lnTo>
                  <a:lnTo>
                    <a:pt x="2486" y="312"/>
                  </a:lnTo>
                  <a:lnTo>
                    <a:pt x="2495" y="330"/>
                  </a:lnTo>
                  <a:lnTo>
                    <a:pt x="2505" y="347"/>
                  </a:lnTo>
                  <a:lnTo>
                    <a:pt x="2514" y="365"/>
                  </a:lnTo>
                  <a:lnTo>
                    <a:pt x="2525" y="382"/>
                  </a:lnTo>
                  <a:lnTo>
                    <a:pt x="2532" y="397"/>
                  </a:lnTo>
                  <a:lnTo>
                    <a:pt x="2538" y="414"/>
                  </a:lnTo>
                  <a:lnTo>
                    <a:pt x="2543" y="431"/>
                  </a:lnTo>
                  <a:lnTo>
                    <a:pt x="2545" y="445"/>
                  </a:lnTo>
                  <a:lnTo>
                    <a:pt x="2547" y="448"/>
                  </a:lnTo>
                  <a:lnTo>
                    <a:pt x="2550" y="449"/>
                  </a:lnTo>
                  <a:lnTo>
                    <a:pt x="2553" y="450"/>
                  </a:lnTo>
                  <a:lnTo>
                    <a:pt x="2556" y="450"/>
                  </a:lnTo>
                  <a:lnTo>
                    <a:pt x="2561" y="460"/>
                  </a:lnTo>
                  <a:lnTo>
                    <a:pt x="2564" y="471"/>
                  </a:lnTo>
                  <a:lnTo>
                    <a:pt x="2569" y="481"/>
                  </a:lnTo>
                  <a:lnTo>
                    <a:pt x="2573" y="492"/>
                  </a:lnTo>
                  <a:lnTo>
                    <a:pt x="2579" y="503"/>
                  </a:lnTo>
                  <a:lnTo>
                    <a:pt x="2585" y="512"/>
                  </a:lnTo>
                  <a:lnTo>
                    <a:pt x="2591" y="522"/>
                  </a:lnTo>
                  <a:lnTo>
                    <a:pt x="2598" y="530"/>
                  </a:lnTo>
                  <a:lnTo>
                    <a:pt x="2605" y="545"/>
                  </a:lnTo>
                  <a:lnTo>
                    <a:pt x="2614" y="560"/>
                  </a:lnTo>
                  <a:lnTo>
                    <a:pt x="2623" y="575"/>
                  </a:lnTo>
                  <a:lnTo>
                    <a:pt x="2631" y="589"/>
                  </a:lnTo>
                  <a:lnTo>
                    <a:pt x="2639" y="604"/>
                  </a:lnTo>
                  <a:lnTo>
                    <a:pt x="2644" y="620"/>
                  </a:lnTo>
                  <a:lnTo>
                    <a:pt x="2646" y="636"/>
                  </a:lnTo>
                  <a:lnTo>
                    <a:pt x="2645" y="654"/>
                  </a:lnTo>
                  <a:lnTo>
                    <a:pt x="2631" y="658"/>
                  </a:lnTo>
                  <a:lnTo>
                    <a:pt x="2619" y="660"/>
                  </a:lnTo>
                  <a:lnTo>
                    <a:pt x="2606" y="660"/>
                  </a:lnTo>
                  <a:lnTo>
                    <a:pt x="2594" y="657"/>
                  </a:lnTo>
                  <a:lnTo>
                    <a:pt x="2583" y="653"/>
                  </a:lnTo>
                  <a:lnTo>
                    <a:pt x="2572" y="649"/>
                  </a:lnTo>
                  <a:lnTo>
                    <a:pt x="2562" y="643"/>
                  </a:lnTo>
                  <a:lnTo>
                    <a:pt x="2551" y="635"/>
                  </a:lnTo>
                  <a:lnTo>
                    <a:pt x="2542" y="629"/>
                  </a:lnTo>
                  <a:lnTo>
                    <a:pt x="2531" y="620"/>
                  </a:lnTo>
                  <a:lnTo>
                    <a:pt x="2522" y="613"/>
                  </a:lnTo>
                  <a:lnTo>
                    <a:pt x="2511" y="604"/>
                  </a:lnTo>
                  <a:lnTo>
                    <a:pt x="2501" y="597"/>
                  </a:lnTo>
                  <a:lnTo>
                    <a:pt x="2491" y="591"/>
                  </a:lnTo>
                  <a:lnTo>
                    <a:pt x="2480" y="584"/>
                  </a:lnTo>
                  <a:lnTo>
                    <a:pt x="2469" y="579"/>
                  </a:lnTo>
                  <a:lnTo>
                    <a:pt x="2442" y="566"/>
                  </a:lnTo>
                  <a:lnTo>
                    <a:pt x="2415" y="554"/>
                  </a:lnTo>
                  <a:lnTo>
                    <a:pt x="2387" y="540"/>
                  </a:lnTo>
                  <a:lnTo>
                    <a:pt x="2359" y="527"/>
                  </a:lnTo>
                  <a:lnTo>
                    <a:pt x="2329" y="513"/>
                  </a:lnTo>
                  <a:lnTo>
                    <a:pt x="2301" y="501"/>
                  </a:lnTo>
                  <a:lnTo>
                    <a:pt x="2270" y="489"/>
                  </a:lnTo>
                  <a:lnTo>
                    <a:pt x="2240" y="478"/>
                  </a:lnTo>
                  <a:lnTo>
                    <a:pt x="2210" y="470"/>
                  </a:lnTo>
                  <a:lnTo>
                    <a:pt x="2179" y="463"/>
                  </a:lnTo>
                  <a:lnTo>
                    <a:pt x="2147" y="459"/>
                  </a:lnTo>
                  <a:lnTo>
                    <a:pt x="2117" y="457"/>
                  </a:lnTo>
                  <a:lnTo>
                    <a:pt x="2085" y="458"/>
                  </a:lnTo>
                  <a:lnTo>
                    <a:pt x="2053" y="463"/>
                  </a:lnTo>
                  <a:lnTo>
                    <a:pt x="2021" y="472"/>
                  </a:lnTo>
                  <a:lnTo>
                    <a:pt x="1989" y="485"/>
                  </a:lnTo>
                  <a:lnTo>
                    <a:pt x="1971" y="491"/>
                  </a:lnTo>
                  <a:lnTo>
                    <a:pt x="1954" y="499"/>
                  </a:lnTo>
                  <a:lnTo>
                    <a:pt x="1937" y="508"/>
                  </a:lnTo>
                  <a:lnTo>
                    <a:pt x="1921" y="518"/>
                  </a:lnTo>
                  <a:lnTo>
                    <a:pt x="1905" y="528"/>
                  </a:lnTo>
                  <a:lnTo>
                    <a:pt x="1889" y="539"/>
                  </a:lnTo>
                  <a:lnTo>
                    <a:pt x="1875" y="551"/>
                  </a:lnTo>
                  <a:lnTo>
                    <a:pt x="1861" y="564"/>
                  </a:lnTo>
                  <a:lnTo>
                    <a:pt x="1847" y="578"/>
                  </a:lnTo>
                  <a:lnTo>
                    <a:pt x="1834" y="592"/>
                  </a:lnTo>
                  <a:lnTo>
                    <a:pt x="1823" y="607"/>
                  </a:lnTo>
                  <a:lnTo>
                    <a:pt x="1811" y="622"/>
                  </a:lnTo>
                  <a:lnTo>
                    <a:pt x="1801" y="638"/>
                  </a:lnTo>
                  <a:lnTo>
                    <a:pt x="1791" y="655"/>
                  </a:lnTo>
                  <a:lnTo>
                    <a:pt x="1783" y="672"/>
                  </a:lnTo>
                  <a:lnTo>
                    <a:pt x="1774" y="689"/>
                  </a:lnTo>
                  <a:lnTo>
                    <a:pt x="1769" y="731"/>
                  </a:lnTo>
                  <a:lnTo>
                    <a:pt x="1771" y="768"/>
                  </a:lnTo>
                  <a:lnTo>
                    <a:pt x="1781" y="803"/>
                  </a:lnTo>
                  <a:lnTo>
                    <a:pt x="1796" y="834"/>
                  </a:lnTo>
                  <a:lnTo>
                    <a:pt x="1818" y="864"/>
                  </a:lnTo>
                  <a:lnTo>
                    <a:pt x="1842" y="891"/>
                  </a:lnTo>
                  <a:lnTo>
                    <a:pt x="1870" y="915"/>
                  </a:lnTo>
                  <a:lnTo>
                    <a:pt x="1901" y="937"/>
                  </a:lnTo>
                  <a:lnTo>
                    <a:pt x="1901" y="945"/>
                  </a:lnTo>
                  <a:lnTo>
                    <a:pt x="1914" y="956"/>
                  </a:lnTo>
                  <a:lnTo>
                    <a:pt x="1927" y="966"/>
                  </a:lnTo>
                  <a:lnTo>
                    <a:pt x="1941" y="976"/>
                  </a:lnTo>
                  <a:lnTo>
                    <a:pt x="1956" y="986"/>
                  </a:lnTo>
                  <a:lnTo>
                    <a:pt x="1970" y="994"/>
                  </a:lnTo>
                  <a:lnTo>
                    <a:pt x="1985" y="1003"/>
                  </a:lnTo>
                  <a:lnTo>
                    <a:pt x="1999" y="1012"/>
                  </a:lnTo>
                  <a:lnTo>
                    <a:pt x="2014" y="1021"/>
                  </a:lnTo>
                  <a:lnTo>
                    <a:pt x="2028" y="1029"/>
                  </a:lnTo>
                  <a:lnTo>
                    <a:pt x="2042" y="1039"/>
                  </a:lnTo>
                  <a:lnTo>
                    <a:pt x="2055" y="1048"/>
                  </a:lnTo>
                  <a:lnTo>
                    <a:pt x="2069" y="1058"/>
                  </a:lnTo>
                  <a:lnTo>
                    <a:pt x="2082" y="1069"/>
                  </a:lnTo>
                  <a:lnTo>
                    <a:pt x="2095" y="1080"/>
                  </a:lnTo>
                  <a:lnTo>
                    <a:pt x="2106" y="1093"/>
                  </a:lnTo>
                  <a:lnTo>
                    <a:pt x="2117" y="1106"/>
                  </a:lnTo>
                  <a:lnTo>
                    <a:pt x="2091" y="1113"/>
                  </a:lnTo>
                  <a:lnTo>
                    <a:pt x="2065" y="1120"/>
                  </a:lnTo>
                  <a:lnTo>
                    <a:pt x="2037" y="1128"/>
                  </a:lnTo>
                  <a:lnTo>
                    <a:pt x="2011" y="1134"/>
                  </a:lnTo>
                  <a:lnTo>
                    <a:pt x="1982" y="1142"/>
                  </a:lnTo>
                  <a:lnTo>
                    <a:pt x="1955" y="1147"/>
                  </a:lnTo>
                  <a:lnTo>
                    <a:pt x="1926" y="1153"/>
                  </a:lnTo>
                  <a:lnTo>
                    <a:pt x="1898" y="1160"/>
                  </a:lnTo>
                  <a:lnTo>
                    <a:pt x="1869" y="1166"/>
                  </a:lnTo>
                  <a:lnTo>
                    <a:pt x="1842" y="1172"/>
                  </a:lnTo>
                  <a:lnTo>
                    <a:pt x="1813" y="1180"/>
                  </a:lnTo>
                  <a:lnTo>
                    <a:pt x="1785" y="1186"/>
                  </a:lnTo>
                  <a:lnTo>
                    <a:pt x="1757" y="1194"/>
                  </a:lnTo>
                  <a:lnTo>
                    <a:pt x="1730" y="1202"/>
                  </a:lnTo>
                  <a:lnTo>
                    <a:pt x="1702" y="1211"/>
                  </a:lnTo>
                  <a:lnTo>
                    <a:pt x="1676" y="1219"/>
                  </a:lnTo>
                  <a:lnTo>
                    <a:pt x="1667" y="1219"/>
                  </a:lnTo>
                  <a:lnTo>
                    <a:pt x="1660" y="1219"/>
                  </a:lnTo>
                  <a:lnTo>
                    <a:pt x="1653" y="1219"/>
                  </a:lnTo>
                  <a:lnTo>
                    <a:pt x="1646" y="1222"/>
                  </a:lnTo>
                  <a:lnTo>
                    <a:pt x="1646" y="1230"/>
                  </a:lnTo>
                  <a:lnTo>
                    <a:pt x="1651" y="1233"/>
                  </a:lnTo>
                  <a:lnTo>
                    <a:pt x="1657" y="1235"/>
                  </a:lnTo>
                  <a:lnTo>
                    <a:pt x="1661" y="1237"/>
                  </a:lnTo>
                  <a:lnTo>
                    <a:pt x="1690" y="1229"/>
                  </a:lnTo>
                  <a:lnTo>
                    <a:pt x="1719" y="1220"/>
                  </a:lnTo>
                  <a:lnTo>
                    <a:pt x="1749" y="1213"/>
                  </a:lnTo>
                  <a:lnTo>
                    <a:pt x="1777" y="1204"/>
                  </a:lnTo>
                  <a:lnTo>
                    <a:pt x="1807" y="1197"/>
                  </a:lnTo>
                  <a:lnTo>
                    <a:pt x="1837" y="1189"/>
                  </a:lnTo>
                  <a:lnTo>
                    <a:pt x="1865" y="1182"/>
                  </a:lnTo>
                  <a:lnTo>
                    <a:pt x="1895" y="1175"/>
                  </a:lnTo>
                  <a:lnTo>
                    <a:pt x="1924" y="1167"/>
                  </a:lnTo>
                  <a:lnTo>
                    <a:pt x="1954" y="1161"/>
                  </a:lnTo>
                  <a:lnTo>
                    <a:pt x="1984" y="1153"/>
                  </a:lnTo>
                  <a:lnTo>
                    <a:pt x="2012" y="1147"/>
                  </a:lnTo>
                  <a:lnTo>
                    <a:pt x="2042" y="1141"/>
                  </a:lnTo>
                  <a:lnTo>
                    <a:pt x="2071" y="1135"/>
                  </a:lnTo>
                  <a:lnTo>
                    <a:pt x="2100" y="1129"/>
                  </a:lnTo>
                  <a:lnTo>
                    <a:pt x="2129" y="1124"/>
                  </a:lnTo>
                  <a:lnTo>
                    <a:pt x="2138" y="1147"/>
                  </a:lnTo>
                  <a:lnTo>
                    <a:pt x="2143" y="1171"/>
                  </a:lnTo>
                  <a:lnTo>
                    <a:pt x="2143" y="1197"/>
                  </a:lnTo>
                  <a:lnTo>
                    <a:pt x="2140" y="1219"/>
                  </a:lnTo>
                  <a:lnTo>
                    <a:pt x="2112" y="1219"/>
                  </a:lnTo>
                  <a:lnTo>
                    <a:pt x="2085" y="1219"/>
                  </a:lnTo>
                  <a:lnTo>
                    <a:pt x="2059" y="1220"/>
                  </a:lnTo>
                  <a:lnTo>
                    <a:pt x="2031" y="1221"/>
                  </a:lnTo>
                  <a:lnTo>
                    <a:pt x="2004" y="1222"/>
                  </a:lnTo>
                  <a:lnTo>
                    <a:pt x="1977" y="1223"/>
                  </a:lnTo>
                  <a:lnTo>
                    <a:pt x="1951" y="1225"/>
                  </a:lnTo>
                  <a:lnTo>
                    <a:pt x="1924" y="1228"/>
                  </a:lnTo>
                  <a:lnTo>
                    <a:pt x="1898" y="1231"/>
                  </a:lnTo>
                  <a:lnTo>
                    <a:pt x="1871" y="1234"/>
                  </a:lnTo>
                  <a:lnTo>
                    <a:pt x="1846" y="1238"/>
                  </a:lnTo>
                  <a:lnTo>
                    <a:pt x="1821" y="1242"/>
                  </a:lnTo>
                  <a:lnTo>
                    <a:pt x="1795" y="1248"/>
                  </a:lnTo>
                  <a:lnTo>
                    <a:pt x="1770" y="1254"/>
                  </a:lnTo>
                  <a:lnTo>
                    <a:pt x="1746" y="1260"/>
                  </a:lnTo>
                  <a:lnTo>
                    <a:pt x="1721" y="1268"/>
                  </a:lnTo>
                  <a:lnTo>
                    <a:pt x="1721" y="1279"/>
                  </a:lnTo>
                  <a:lnTo>
                    <a:pt x="1734" y="1282"/>
                  </a:lnTo>
                  <a:lnTo>
                    <a:pt x="1747" y="1279"/>
                  </a:lnTo>
                  <a:lnTo>
                    <a:pt x="1758" y="1276"/>
                  </a:lnTo>
                  <a:lnTo>
                    <a:pt x="1770" y="1272"/>
                  </a:lnTo>
                  <a:lnTo>
                    <a:pt x="1783" y="1268"/>
                  </a:lnTo>
                  <a:lnTo>
                    <a:pt x="1795" y="1265"/>
                  </a:lnTo>
                  <a:lnTo>
                    <a:pt x="1808" y="1264"/>
                  </a:lnTo>
                  <a:lnTo>
                    <a:pt x="1823" y="1266"/>
                  </a:lnTo>
                  <a:lnTo>
                    <a:pt x="1832" y="1260"/>
                  </a:lnTo>
                  <a:lnTo>
                    <a:pt x="1842" y="1256"/>
                  </a:lnTo>
                  <a:lnTo>
                    <a:pt x="1852" y="1254"/>
                  </a:lnTo>
                  <a:lnTo>
                    <a:pt x="1863" y="1253"/>
                  </a:lnTo>
                  <a:lnTo>
                    <a:pt x="1875" y="1252"/>
                  </a:lnTo>
                  <a:lnTo>
                    <a:pt x="1885" y="1250"/>
                  </a:lnTo>
                  <a:lnTo>
                    <a:pt x="1896" y="1248"/>
                  </a:lnTo>
                  <a:lnTo>
                    <a:pt x="1905" y="1244"/>
                  </a:lnTo>
                  <a:lnTo>
                    <a:pt x="1921" y="1244"/>
                  </a:lnTo>
                  <a:lnTo>
                    <a:pt x="1936" y="1244"/>
                  </a:lnTo>
                  <a:lnTo>
                    <a:pt x="1951" y="1243"/>
                  </a:lnTo>
                  <a:lnTo>
                    <a:pt x="1966" y="1242"/>
                  </a:lnTo>
                  <a:lnTo>
                    <a:pt x="1979" y="1241"/>
                  </a:lnTo>
                  <a:lnTo>
                    <a:pt x="1994" y="1239"/>
                  </a:lnTo>
                  <a:lnTo>
                    <a:pt x="2008" y="1238"/>
                  </a:lnTo>
                  <a:lnTo>
                    <a:pt x="2022" y="1237"/>
                  </a:lnTo>
                  <a:lnTo>
                    <a:pt x="2035" y="1235"/>
                  </a:lnTo>
                  <a:lnTo>
                    <a:pt x="2050" y="1234"/>
                  </a:lnTo>
                  <a:lnTo>
                    <a:pt x="2064" y="1233"/>
                  </a:lnTo>
                  <a:lnTo>
                    <a:pt x="2079" y="1232"/>
                  </a:lnTo>
                  <a:lnTo>
                    <a:pt x="2093" y="1232"/>
                  </a:lnTo>
                  <a:lnTo>
                    <a:pt x="2108" y="1232"/>
                  </a:lnTo>
                  <a:lnTo>
                    <a:pt x="2124" y="1232"/>
                  </a:lnTo>
                  <a:lnTo>
                    <a:pt x="2140" y="1233"/>
                  </a:lnTo>
                  <a:lnTo>
                    <a:pt x="2135" y="1257"/>
                  </a:lnTo>
                  <a:lnTo>
                    <a:pt x="2124" y="1277"/>
                  </a:lnTo>
                  <a:lnTo>
                    <a:pt x="2110" y="1296"/>
                  </a:lnTo>
                  <a:lnTo>
                    <a:pt x="2093" y="1313"/>
                  </a:lnTo>
                  <a:lnTo>
                    <a:pt x="2075" y="1328"/>
                  </a:lnTo>
                  <a:lnTo>
                    <a:pt x="2056" y="1342"/>
                  </a:lnTo>
                  <a:lnTo>
                    <a:pt x="2038" y="1356"/>
                  </a:lnTo>
                  <a:lnTo>
                    <a:pt x="2021" y="1368"/>
                  </a:lnTo>
                  <a:lnTo>
                    <a:pt x="2011" y="1370"/>
                  </a:lnTo>
                  <a:lnTo>
                    <a:pt x="2004" y="1373"/>
                  </a:lnTo>
                  <a:lnTo>
                    <a:pt x="1997" y="1377"/>
                  </a:lnTo>
                  <a:lnTo>
                    <a:pt x="1992" y="1382"/>
                  </a:lnTo>
                  <a:lnTo>
                    <a:pt x="1987" y="1388"/>
                  </a:lnTo>
                  <a:lnTo>
                    <a:pt x="1981" y="1393"/>
                  </a:lnTo>
                  <a:lnTo>
                    <a:pt x="1975" y="1397"/>
                  </a:lnTo>
                  <a:lnTo>
                    <a:pt x="1968" y="1399"/>
                  </a:lnTo>
                  <a:lnTo>
                    <a:pt x="1948" y="1412"/>
                  </a:lnTo>
                  <a:lnTo>
                    <a:pt x="1927" y="1425"/>
                  </a:lnTo>
                  <a:lnTo>
                    <a:pt x="1906" y="1436"/>
                  </a:lnTo>
                  <a:lnTo>
                    <a:pt x="1886" y="1448"/>
                  </a:lnTo>
                  <a:lnTo>
                    <a:pt x="1866" y="1460"/>
                  </a:lnTo>
                  <a:lnTo>
                    <a:pt x="1845" y="1470"/>
                  </a:lnTo>
                  <a:lnTo>
                    <a:pt x="1825" y="1481"/>
                  </a:lnTo>
                  <a:lnTo>
                    <a:pt x="1805" y="1491"/>
                  </a:lnTo>
                  <a:lnTo>
                    <a:pt x="1771" y="1502"/>
                  </a:lnTo>
                  <a:lnTo>
                    <a:pt x="1738" y="1513"/>
                  </a:lnTo>
                  <a:lnTo>
                    <a:pt x="1704" y="1521"/>
                  </a:lnTo>
                  <a:lnTo>
                    <a:pt x="1671" y="1531"/>
                  </a:lnTo>
                  <a:lnTo>
                    <a:pt x="1637" y="1538"/>
                  </a:lnTo>
                  <a:lnTo>
                    <a:pt x="1603" y="1545"/>
                  </a:lnTo>
                  <a:lnTo>
                    <a:pt x="1568" y="1552"/>
                  </a:lnTo>
                  <a:lnTo>
                    <a:pt x="1533" y="1558"/>
                  </a:lnTo>
                  <a:lnTo>
                    <a:pt x="1498" y="1562"/>
                  </a:lnTo>
                  <a:lnTo>
                    <a:pt x="1463" y="1567"/>
                  </a:lnTo>
                  <a:lnTo>
                    <a:pt x="1427" y="1570"/>
                  </a:lnTo>
                  <a:lnTo>
                    <a:pt x="1392" y="1572"/>
                  </a:lnTo>
                  <a:lnTo>
                    <a:pt x="1355" y="1573"/>
                  </a:lnTo>
                  <a:lnTo>
                    <a:pt x="1318" y="1572"/>
                  </a:lnTo>
                  <a:lnTo>
                    <a:pt x="1280" y="1571"/>
                  </a:lnTo>
                  <a:lnTo>
                    <a:pt x="1241" y="1569"/>
                  </a:lnTo>
                  <a:lnTo>
                    <a:pt x="1213" y="1563"/>
                  </a:lnTo>
                  <a:lnTo>
                    <a:pt x="1185" y="1557"/>
                  </a:lnTo>
                  <a:lnTo>
                    <a:pt x="1157" y="1550"/>
                  </a:lnTo>
                  <a:lnTo>
                    <a:pt x="1129" y="1543"/>
                  </a:lnTo>
                  <a:lnTo>
                    <a:pt x="1102" y="1535"/>
                  </a:lnTo>
                  <a:lnTo>
                    <a:pt x="1074" y="1526"/>
                  </a:lnTo>
                  <a:lnTo>
                    <a:pt x="1048" y="1518"/>
                  </a:lnTo>
                  <a:lnTo>
                    <a:pt x="1021" y="1508"/>
                  </a:lnTo>
                  <a:lnTo>
                    <a:pt x="994" y="1499"/>
                  </a:lnTo>
                  <a:lnTo>
                    <a:pt x="968" y="1488"/>
                  </a:lnTo>
                  <a:lnTo>
                    <a:pt x="941" y="1478"/>
                  </a:lnTo>
                  <a:lnTo>
                    <a:pt x="915" y="1466"/>
                  </a:lnTo>
                  <a:lnTo>
                    <a:pt x="889" y="1454"/>
                  </a:lnTo>
                  <a:lnTo>
                    <a:pt x="863" y="1443"/>
                  </a:lnTo>
                  <a:lnTo>
                    <a:pt x="838" y="1430"/>
                  </a:lnTo>
                  <a:lnTo>
                    <a:pt x="812" y="1417"/>
                  </a:lnTo>
                  <a:lnTo>
                    <a:pt x="791" y="1402"/>
                  </a:lnTo>
                  <a:lnTo>
                    <a:pt x="769" y="1388"/>
                  </a:lnTo>
                  <a:lnTo>
                    <a:pt x="747" y="1371"/>
                  </a:lnTo>
                  <a:lnTo>
                    <a:pt x="727" y="1354"/>
                  </a:lnTo>
                  <a:lnTo>
                    <a:pt x="708" y="1335"/>
                  </a:lnTo>
                  <a:lnTo>
                    <a:pt x="692" y="1314"/>
                  </a:lnTo>
                  <a:lnTo>
                    <a:pt x="681" y="1291"/>
                  </a:lnTo>
                  <a:lnTo>
                    <a:pt x="675" y="1266"/>
                  </a:lnTo>
                  <a:lnTo>
                    <a:pt x="680" y="1247"/>
                  </a:lnTo>
                  <a:lnTo>
                    <a:pt x="688" y="1229"/>
                  </a:lnTo>
                  <a:lnTo>
                    <a:pt x="696" y="1211"/>
                  </a:lnTo>
                  <a:lnTo>
                    <a:pt x="706" y="1194"/>
                  </a:lnTo>
                  <a:lnTo>
                    <a:pt x="717" y="1178"/>
                  </a:lnTo>
                  <a:lnTo>
                    <a:pt x="729" y="1162"/>
                  </a:lnTo>
                  <a:lnTo>
                    <a:pt x="740" y="1146"/>
                  </a:lnTo>
                  <a:lnTo>
                    <a:pt x="752" y="1131"/>
                  </a:lnTo>
                  <a:lnTo>
                    <a:pt x="765" y="1133"/>
                  </a:lnTo>
                  <a:lnTo>
                    <a:pt x="777" y="1135"/>
                  </a:lnTo>
                  <a:lnTo>
                    <a:pt x="790" y="1139"/>
                  </a:lnTo>
                  <a:lnTo>
                    <a:pt x="803" y="1142"/>
                  </a:lnTo>
                  <a:lnTo>
                    <a:pt x="815" y="1145"/>
                  </a:lnTo>
                  <a:lnTo>
                    <a:pt x="828" y="1147"/>
                  </a:lnTo>
                  <a:lnTo>
                    <a:pt x="841" y="1148"/>
                  </a:lnTo>
                  <a:lnTo>
                    <a:pt x="854" y="1149"/>
                  </a:lnTo>
                  <a:lnTo>
                    <a:pt x="862" y="1152"/>
                  </a:lnTo>
                  <a:lnTo>
                    <a:pt x="869" y="1154"/>
                  </a:lnTo>
                  <a:lnTo>
                    <a:pt x="879" y="1155"/>
                  </a:lnTo>
                  <a:lnTo>
                    <a:pt x="887" y="1157"/>
                  </a:lnTo>
                  <a:lnTo>
                    <a:pt x="896" y="1159"/>
                  </a:lnTo>
                  <a:lnTo>
                    <a:pt x="904" y="1160"/>
                  </a:lnTo>
                  <a:lnTo>
                    <a:pt x="913" y="1161"/>
                  </a:lnTo>
                  <a:lnTo>
                    <a:pt x="921" y="1162"/>
                  </a:lnTo>
                  <a:lnTo>
                    <a:pt x="928" y="1167"/>
                  </a:lnTo>
                  <a:lnTo>
                    <a:pt x="935" y="1171"/>
                  </a:lnTo>
                  <a:lnTo>
                    <a:pt x="943" y="1175"/>
                  </a:lnTo>
                  <a:lnTo>
                    <a:pt x="952" y="1177"/>
                  </a:lnTo>
                  <a:lnTo>
                    <a:pt x="960" y="1180"/>
                  </a:lnTo>
                  <a:lnTo>
                    <a:pt x="969" y="1183"/>
                  </a:lnTo>
                  <a:lnTo>
                    <a:pt x="977" y="1186"/>
                  </a:lnTo>
                  <a:lnTo>
                    <a:pt x="985" y="1191"/>
                  </a:lnTo>
                  <a:lnTo>
                    <a:pt x="988" y="1191"/>
                  </a:lnTo>
                  <a:lnTo>
                    <a:pt x="992" y="1190"/>
                  </a:lnTo>
                  <a:lnTo>
                    <a:pt x="996" y="1190"/>
                  </a:lnTo>
                  <a:lnTo>
                    <a:pt x="999" y="1187"/>
                  </a:lnTo>
                  <a:lnTo>
                    <a:pt x="999" y="1178"/>
                  </a:lnTo>
                  <a:lnTo>
                    <a:pt x="993" y="1171"/>
                  </a:lnTo>
                  <a:lnTo>
                    <a:pt x="985" y="1168"/>
                  </a:lnTo>
                  <a:lnTo>
                    <a:pt x="977" y="1166"/>
                  </a:lnTo>
                  <a:lnTo>
                    <a:pt x="964" y="1161"/>
                  </a:lnTo>
                  <a:lnTo>
                    <a:pt x="952" y="1155"/>
                  </a:lnTo>
                  <a:lnTo>
                    <a:pt x="939" y="1152"/>
                  </a:lnTo>
                  <a:lnTo>
                    <a:pt x="925" y="1149"/>
                  </a:lnTo>
                  <a:lnTo>
                    <a:pt x="913" y="1146"/>
                  </a:lnTo>
                  <a:lnTo>
                    <a:pt x="899" y="1144"/>
                  </a:lnTo>
                  <a:lnTo>
                    <a:pt x="886" y="1142"/>
                  </a:lnTo>
                  <a:lnTo>
                    <a:pt x="873" y="1140"/>
                  </a:lnTo>
                  <a:lnTo>
                    <a:pt x="859" y="1139"/>
                  </a:lnTo>
                  <a:lnTo>
                    <a:pt x="846" y="1136"/>
                  </a:lnTo>
                  <a:lnTo>
                    <a:pt x="832" y="1134"/>
                  </a:lnTo>
                  <a:lnTo>
                    <a:pt x="820" y="1132"/>
                  </a:lnTo>
                  <a:lnTo>
                    <a:pt x="806" y="1129"/>
                  </a:lnTo>
                  <a:lnTo>
                    <a:pt x="792" y="1126"/>
                  </a:lnTo>
                  <a:lnTo>
                    <a:pt x="780" y="1122"/>
                  </a:lnTo>
                  <a:lnTo>
                    <a:pt x="766" y="1116"/>
                  </a:lnTo>
                  <a:lnTo>
                    <a:pt x="772" y="1109"/>
                  </a:lnTo>
                  <a:lnTo>
                    <a:pt x="778" y="1100"/>
                  </a:lnTo>
                  <a:lnTo>
                    <a:pt x="786" y="1093"/>
                  </a:lnTo>
                  <a:lnTo>
                    <a:pt x="793" y="1087"/>
                  </a:lnTo>
                  <a:lnTo>
                    <a:pt x="803" y="1080"/>
                  </a:lnTo>
                  <a:lnTo>
                    <a:pt x="812" y="1075"/>
                  </a:lnTo>
                  <a:lnTo>
                    <a:pt x="822" y="1071"/>
                  </a:lnTo>
                  <a:lnTo>
                    <a:pt x="833" y="1068"/>
                  </a:lnTo>
                  <a:lnTo>
                    <a:pt x="845" y="1071"/>
                  </a:lnTo>
                  <a:lnTo>
                    <a:pt x="856" y="1075"/>
                  </a:lnTo>
                  <a:lnTo>
                    <a:pt x="866" y="1078"/>
                  </a:lnTo>
                  <a:lnTo>
                    <a:pt x="878" y="1082"/>
                  </a:lnTo>
                  <a:lnTo>
                    <a:pt x="888" y="1088"/>
                  </a:lnTo>
                  <a:lnTo>
                    <a:pt x="899" y="1092"/>
                  </a:lnTo>
                  <a:lnTo>
                    <a:pt x="910" y="1097"/>
                  </a:lnTo>
                  <a:lnTo>
                    <a:pt x="920" y="1102"/>
                  </a:lnTo>
                  <a:lnTo>
                    <a:pt x="931" y="1108"/>
                  </a:lnTo>
                  <a:lnTo>
                    <a:pt x="941" y="1113"/>
                  </a:lnTo>
                  <a:lnTo>
                    <a:pt x="951" y="1119"/>
                  </a:lnTo>
                  <a:lnTo>
                    <a:pt x="961" y="1125"/>
                  </a:lnTo>
                  <a:lnTo>
                    <a:pt x="972" y="1131"/>
                  </a:lnTo>
                  <a:lnTo>
                    <a:pt x="982" y="1136"/>
                  </a:lnTo>
                  <a:lnTo>
                    <a:pt x="992" y="1143"/>
                  </a:lnTo>
                  <a:lnTo>
                    <a:pt x="1003" y="1149"/>
                  </a:lnTo>
                  <a:lnTo>
                    <a:pt x="1010" y="1151"/>
                  </a:lnTo>
                  <a:lnTo>
                    <a:pt x="1018" y="1153"/>
                  </a:lnTo>
                  <a:lnTo>
                    <a:pt x="1026" y="1157"/>
                  </a:lnTo>
                  <a:lnTo>
                    <a:pt x="1033" y="1160"/>
                  </a:lnTo>
                  <a:lnTo>
                    <a:pt x="1041" y="1162"/>
                  </a:lnTo>
                  <a:lnTo>
                    <a:pt x="1048" y="1163"/>
                  </a:lnTo>
                  <a:lnTo>
                    <a:pt x="1055" y="1163"/>
                  </a:lnTo>
                  <a:lnTo>
                    <a:pt x="1062" y="1160"/>
                  </a:lnTo>
                  <a:lnTo>
                    <a:pt x="1060" y="1151"/>
                  </a:lnTo>
                  <a:lnTo>
                    <a:pt x="1055" y="1147"/>
                  </a:lnTo>
                  <a:lnTo>
                    <a:pt x="1049" y="1145"/>
                  </a:lnTo>
                  <a:lnTo>
                    <a:pt x="1042" y="1145"/>
                  </a:lnTo>
                  <a:lnTo>
                    <a:pt x="1033" y="1146"/>
                  </a:lnTo>
                  <a:lnTo>
                    <a:pt x="1026" y="1145"/>
                  </a:lnTo>
                  <a:lnTo>
                    <a:pt x="1018" y="1144"/>
                  </a:lnTo>
                  <a:lnTo>
                    <a:pt x="1012" y="1139"/>
                  </a:lnTo>
                  <a:lnTo>
                    <a:pt x="1001" y="1131"/>
                  </a:lnTo>
                  <a:lnTo>
                    <a:pt x="990" y="1125"/>
                  </a:lnTo>
                  <a:lnTo>
                    <a:pt x="979" y="1118"/>
                  </a:lnTo>
                  <a:lnTo>
                    <a:pt x="969" y="1112"/>
                  </a:lnTo>
                  <a:lnTo>
                    <a:pt x="958" y="1107"/>
                  </a:lnTo>
                  <a:lnTo>
                    <a:pt x="947" y="1101"/>
                  </a:lnTo>
                  <a:lnTo>
                    <a:pt x="936" y="1096"/>
                  </a:lnTo>
                  <a:lnTo>
                    <a:pt x="925" y="1091"/>
                  </a:lnTo>
                  <a:lnTo>
                    <a:pt x="914" y="1086"/>
                  </a:lnTo>
                  <a:lnTo>
                    <a:pt x="903" y="1080"/>
                  </a:lnTo>
                  <a:lnTo>
                    <a:pt x="892" y="1076"/>
                  </a:lnTo>
                  <a:lnTo>
                    <a:pt x="880" y="1072"/>
                  </a:lnTo>
                  <a:lnTo>
                    <a:pt x="869" y="1066"/>
                  </a:lnTo>
                  <a:lnTo>
                    <a:pt x="858" y="1062"/>
                  </a:lnTo>
                  <a:lnTo>
                    <a:pt x="845" y="1058"/>
                  </a:lnTo>
                  <a:lnTo>
                    <a:pt x="833" y="1054"/>
                  </a:lnTo>
                  <a:lnTo>
                    <a:pt x="867" y="1026"/>
                  </a:lnTo>
                  <a:lnTo>
                    <a:pt x="902" y="1001"/>
                  </a:lnTo>
                  <a:lnTo>
                    <a:pt x="938" y="975"/>
                  </a:lnTo>
                  <a:lnTo>
                    <a:pt x="973" y="952"/>
                  </a:lnTo>
                  <a:lnTo>
                    <a:pt x="1009" y="929"/>
                  </a:lnTo>
                  <a:lnTo>
                    <a:pt x="1044" y="905"/>
                  </a:lnTo>
                  <a:lnTo>
                    <a:pt x="1080" y="883"/>
                  </a:lnTo>
                  <a:lnTo>
                    <a:pt x="1115" y="860"/>
                  </a:lnTo>
                  <a:lnTo>
                    <a:pt x="1149" y="838"/>
                  </a:lnTo>
                  <a:lnTo>
                    <a:pt x="1184" y="814"/>
                  </a:lnTo>
                  <a:lnTo>
                    <a:pt x="1218" y="791"/>
                  </a:lnTo>
                  <a:lnTo>
                    <a:pt x="1252" y="765"/>
                  </a:lnTo>
                  <a:lnTo>
                    <a:pt x="1286" y="740"/>
                  </a:lnTo>
                  <a:lnTo>
                    <a:pt x="1318" y="712"/>
                  </a:lnTo>
                  <a:lnTo>
                    <a:pt x="1349" y="685"/>
                  </a:lnTo>
                  <a:lnTo>
                    <a:pt x="1380" y="654"/>
                  </a:lnTo>
                  <a:lnTo>
                    <a:pt x="1393" y="633"/>
                  </a:lnTo>
                  <a:lnTo>
                    <a:pt x="1404" y="612"/>
                  </a:lnTo>
                  <a:lnTo>
                    <a:pt x="1415" y="590"/>
                  </a:lnTo>
                  <a:lnTo>
                    <a:pt x="1424" y="565"/>
                  </a:lnTo>
                  <a:lnTo>
                    <a:pt x="1431" y="541"/>
                  </a:lnTo>
                  <a:lnTo>
                    <a:pt x="1435" y="516"/>
                  </a:lnTo>
                  <a:lnTo>
                    <a:pt x="1436" y="490"/>
                  </a:lnTo>
                  <a:lnTo>
                    <a:pt x="1433" y="463"/>
                  </a:lnTo>
                  <a:lnTo>
                    <a:pt x="1420" y="438"/>
                  </a:lnTo>
                  <a:lnTo>
                    <a:pt x="1404" y="417"/>
                  </a:lnTo>
                  <a:lnTo>
                    <a:pt x="1386" y="400"/>
                  </a:lnTo>
                  <a:lnTo>
                    <a:pt x="1367" y="386"/>
                  </a:lnTo>
                  <a:lnTo>
                    <a:pt x="1346" y="376"/>
                  </a:lnTo>
                  <a:lnTo>
                    <a:pt x="1324" y="368"/>
                  </a:lnTo>
                  <a:lnTo>
                    <a:pt x="1300" y="363"/>
                  </a:lnTo>
                  <a:lnTo>
                    <a:pt x="1275" y="360"/>
                  </a:lnTo>
                  <a:lnTo>
                    <a:pt x="1250" y="357"/>
                  </a:lnTo>
                  <a:lnTo>
                    <a:pt x="1225" y="357"/>
                  </a:lnTo>
                  <a:lnTo>
                    <a:pt x="1198" y="357"/>
                  </a:lnTo>
                  <a:lnTo>
                    <a:pt x="1173" y="359"/>
                  </a:lnTo>
                  <a:lnTo>
                    <a:pt x="1146" y="359"/>
                  </a:lnTo>
                  <a:lnTo>
                    <a:pt x="1121" y="360"/>
                  </a:lnTo>
                  <a:lnTo>
                    <a:pt x="1097" y="359"/>
                  </a:lnTo>
                  <a:lnTo>
                    <a:pt x="1072" y="357"/>
                  </a:lnTo>
                  <a:lnTo>
                    <a:pt x="1059" y="357"/>
                  </a:lnTo>
                  <a:lnTo>
                    <a:pt x="1046" y="359"/>
                  </a:lnTo>
                  <a:lnTo>
                    <a:pt x="1033" y="359"/>
                  </a:lnTo>
                  <a:lnTo>
                    <a:pt x="1021" y="360"/>
                  </a:lnTo>
                  <a:lnTo>
                    <a:pt x="1008" y="361"/>
                  </a:lnTo>
                  <a:lnTo>
                    <a:pt x="996" y="362"/>
                  </a:lnTo>
                  <a:lnTo>
                    <a:pt x="984" y="364"/>
                  </a:lnTo>
                  <a:lnTo>
                    <a:pt x="972" y="365"/>
                  </a:lnTo>
                  <a:lnTo>
                    <a:pt x="960" y="368"/>
                  </a:lnTo>
                  <a:lnTo>
                    <a:pt x="949" y="370"/>
                  </a:lnTo>
                  <a:lnTo>
                    <a:pt x="937" y="372"/>
                  </a:lnTo>
                  <a:lnTo>
                    <a:pt x="925" y="376"/>
                  </a:lnTo>
                  <a:lnTo>
                    <a:pt x="914" y="380"/>
                  </a:lnTo>
                  <a:lnTo>
                    <a:pt x="902" y="383"/>
                  </a:lnTo>
                  <a:lnTo>
                    <a:pt x="891" y="388"/>
                  </a:lnTo>
                  <a:lnTo>
                    <a:pt x="879" y="392"/>
                  </a:lnTo>
                  <a:lnTo>
                    <a:pt x="842" y="403"/>
                  </a:lnTo>
                  <a:lnTo>
                    <a:pt x="806" y="415"/>
                  </a:lnTo>
                  <a:lnTo>
                    <a:pt x="771" y="427"/>
                  </a:lnTo>
                  <a:lnTo>
                    <a:pt x="736" y="442"/>
                  </a:lnTo>
                  <a:lnTo>
                    <a:pt x="702" y="458"/>
                  </a:lnTo>
                  <a:lnTo>
                    <a:pt x="669" y="475"/>
                  </a:lnTo>
                  <a:lnTo>
                    <a:pt x="636" y="493"/>
                  </a:lnTo>
                  <a:lnTo>
                    <a:pt x="604" y="512"/>
                  </a:lnTo>
                  <a:lnTo>
                    <a:pt x="571" y="532"/>
                  </a:lnTo>
                  <a:lnTo>
                    <a:pt x="541" y="554"/>
                  </a:lnTo>
                  <a:lnTo>
                    <a:pt x="509" y="576"/>
                  </a:lnTo>
                  <a:lnTo>
                    <a:pt x="479" y="598"/>
                  </a:lnTo>
                  <a:lnTo>
                    <a:pt x="449" y="621"/>
                  </a:lnTo>
                  <a:lnTo>
                    <a:pt x="419" y="645"/>
                  </a:lnTo>
                  <a:lnTo>
                    <a:pt x="389" y="668"/>
                  </a:lnTo>
                  <a:lnTo>
                    <a:pt x="361" y="692"/>
                  </a:lnTo>
                  <a:lnTo>
                    <a:pt x="351" y="707"/>
                  </a:lnTo>
                  <a:lnTo>
                    <a:pt x="339" y="721"/>
                  </a:lnTo>
                  <a:lnTo>
                    <a:pt x="325" y="734"/>
                  </a:lnTo>
                  <a:lnTo>
                    <a:pt x="312" y="746"/>
                  </a:lnTo>
                  <a:lnTo>
                    <a:pt x="302" y="761"/>
                  </a:lnTo>
                  <a:lnTo>
                    <a:pt x="295" y="777"/>
                  </a:lnTo>
                  <a:lnTo>
                    <a:pt x="293" y="795"/>
                  </a:lnTo>
                  <a:lnTo>
                    <a:pt x="297" y="816"/>
                  </a:lnTo>
                  <a:lnTo>
                    <a:pt x="307" y="831"/>
                  </a:lnTo>
                  <a:lnTo>
                    <a:pt x="317" y="846"/>
                  </a:lnTo>
                  <a:lnTo>
                    <a:pt x="325" y="861"/>
                  </a:lnTo>
                  <a:lnTo>
                    <a:pt x="332" y="877"/>
                  </a:lnTo>
                  <a:lnTo>
                    <a:pt x="338" y="893"/>
                  </a:lnTo>
                  <a:lnTo>
                    <a:pt x="342" y="910"/>
                  </a:lnTo>
                  <a:lnTo>
                    <a:pt x="342" y="927"/>
                  </a:lnTo>
                  <a:lnTo>
                    <a:pt x="340" y="945"/>
                  </a:lnTo>
                  <a:lnTo>
                    <a:pt x="332" y="958"/>
                  </a:lnTo>
                  <a:lnTo>
                    <a:pt x="325" y="972"/>
                  </a:lnTo>
                  <a:lnTo>
                    <a:pt x="317" y="985"/>
                  </a:lnTo>
                  <a:lnTo>
                    <a:pt x="307" y="997"/>
                  </a:lnTo>
                  <a:lnTo>
                    <a:pt x="297" y="1008"/>
                  </a:lnTo>
                  <a:lnTo>
                    <a:pt x="287" y="1019"/>
                  </a:lnTo>
                  <a:lnTo>
                    <a:pt x="275" y="1028"/>
                  </a:lnTo>
                  <a:lnTo>
                    <a:pt x="264" y="1038"/>
                  </a:lnTo>
                  <a:lnTo>
                    <a:pt x="251" y="1046"/>
                  </a:lnTo>
                  <a:lnTo>
                    <a:pt x="238" y="1055"/>
                  </a:lnTo>
                  <a:lnTo>
                    <a:pt x="225" y="1062"/>
                  </a:lnTo>
                  <a:lnTo>
                    <a:pt x="212" y="1070"/>
                  </a:lnTo>
                  <a:lnTo>
                    <a:pt x="197" y="1076"/>
                  </a:lnTo>
                  <a:lnTo>
                    <a:pt x="183" y="1081"/>
                  </a:lnTo>
                  <a:lnTo>
                    <a:pt x="169" y="1087"/>
                  </a:lnTo>
                  <a:lnTo>
                    <a:pt x="154" y="1092"/>
                  </a:lnTo>
                  <a:lnTo>
                    <a:pt x="135" y="1091"/>
                  </a:lnTo>
                  <a:lnTo>
                    <a:pt x="116" y="1092"/>
                  </a:lnTo>
                  <a:lnTo>
                    <a:pt x="96" y="1092"/>
                  </a:lnTo>
                  <a:lnTo>
                    <a:pt x="77" y="1092"/>
                  </a:lnTo>
                  <a:lnTo>
                    <a:pt x="59" y="1090"/>
                  </a:lnTo>
                  <a:lnTo>
                    <a:pt x="42" y="1084"/>
                  </a:lnTo>
                  <a:lnTo>
                    <a:pt x="27" y="1075"/>
                  </a:lnTo>
                  <a:lnTo>
                    <a:pt x="15" y="1060"/>
                  </a:lnTo>
                  <a:lnTo>
                    <a:pt x="2" y="1016"/>
                  </a:lnTo>
                  <a:lnTo>
                    <a:pt x="0" y="973"/>
                  </a:lnTo>
                  <a:lnTo>
                    <a:pt x="8" y="932"/>
                  </a:lnTo>
                  <a:lnTo>
                    <a:pt x="24" y="892"/>
                  </a:lnTo>
                  <a:lnTo>
                    <a:pt x="44" y="855"/>
                  </a:lnTo>
                  <a:lnTo>
                    <a:pt x="68" y="817"/>
                  </a:lnTo>
                  <a:lnTo>
                    <a:pt x="93" y="782"/>
                  </a:lnTo>
                  <a:lnTo>
                    <a:pt x="118" y="750"/>
                  </a:lnTo>
                  <a:lnTo>
                    <a:pt x="134" y="721"/>
                  </a:lnTo>
                  <a:lnTo>
                    <a:pt x="151" y="693"/>
                  </a:lnTo>
                  <a:lnTo>
                    <a:pt x="170" y="668"/>
                  </a:lnTo>
                  <a:lnTo>
                    <a:pt x="190" y="643"/>
                  </a:lnTo>
                  <a:lnTo>
                    <a:pt x="211" y="618"/>
                  </a:lnTo>
                  <a:lnTo>
                    <a:pt x="233" y="594"/>
                  </a:lnTo>
                  <a:lnTo>
                    <a:pt x="256" y="572"/>
                  </a:lnTo>
                  <a:lnTo>
                    <a:pt x="281" y="549"/>
                  </a:lnTo>
                  <a:lnTo>
                    <a:pt x="304" y="527"/>
                  </a:lnTo>
                  <a:lnTo>
                    <a:pt x="328" y="505"/>
                  </a:lnTo>
                  <a:lnTo>
                    <a:pt x="354" y="484"/>
                  </a:lnTo>
                  <a:lnTo>
                    <a:pt x="378" y="462"/>
                  </a:lnTo>
                  <a:lnTo>
                    <a:pt x="402" y="440"/>
                  </a:lnTo>
                  <a:lnTo>
                    <a:pt x="425" y="419"/>
                  </a:lnTo>
                  <a:lnTo>
                    <a:pt x="449" y="397"/>
                  </a:lnTo>
                  <a:lnTo>
                    <a:pt x="471" y="374"/>
                  </a:lnTo>
                  <a:lnTo>
                    <a:pt x="481" y="367"/>
                  </a:lnTo>
                  <a:lnTo>
                    <a:pt x="492" y="360"/>
                  </a:lnTo>
                  <a:lnTo>
                    <a:pt x="503" y="353"/>
                  </a:lnTo>
                  <a:lnTo>
                    <a:pt x="513" y="346"/>
                  </a:lnTo>
                  <a:lnTo>
                    <a:pt x="524" y="338"/>
                  </a:lnTo>
                  <a:lnTo>
                    <a:pt x="534" y="331"/>
                  </a:lnTo>
                  <a:lnTo>
                    <a:pt x="545" y="325"/>
                  </a:lnTo>
                  <a:lnTo>
                    <a:pt x="555" y="317"/>
                  </a:lnTo>
                  <a:lnTo>
                    <a:pt x="567" y="311"/>
                  </a:lnTo>
                  <a:lnTo>
                    <a:pt x="578" y="303"/>
                  </a:lnTo>
                  <a:lnTo>
                    <a:pt x="588" y="297"/>
                  </a:lnTo>
                  <a:lnTo>
                    <a:pt x="600" y="291"/>
                  </a:lnTo>
                  <a:lnTo>
                    <a:pt x="611" y="284"/>
                  </a:lnTo>
                  <a:lnTo>
                    <a:pt x="623" y="278"/>
                  </a:lnTo>
                  <a:lnTo>
                    <a:pt x="635" y="272"/>
                  </a:lnTo>
                  <a:lnTo>
                    <a:pt x="646" y="265"/>
                  </a:lnTo>
                  <a:lnTo>
                    <a:pt x="659" y="256"/>
                  </a:lnTo>
                  <a:lnTo>
                    <a:pt x="672" y="246"/>
                  </a:lnTo>
                  <a:lnTo>
                    <a:pt x="685" y="237"/>
                  </a:lnTo>
                  <a:lnTo>
                    <a:pt x="699" y="227"/>
                  </a:lnTo>
                  <a:lnTo>
                    <a:pt x="714" y="219"/>
                  </a:lnTo>
                  <a:lnTo>
                    <a:pt x="729" y="210"/>
                  </a:lnTo>
                  <a:lnTo>
                    <a:pt x="743" y="202"/>
                  </a:lnTo>
                  <a:lnTo>
                    <a:pt x="758" y="194"/>
                  </a:lnTo>
                  <a:lnTo>
                    <a:pt x="773" y="187"/>
                  </a:lnTo>
                  <a:lnTo>
                    <a:pt x="788" y="178"/>
                  </a:lnTo>
                  <a:lnTo>
                    <a:pt x="803" y="171"/>
                  </a:lnTo>
                  <a:lnTo>
                    <a:pt x="819" y="164"/>
                  </a:lnTo>
                  <a:lnTo>
                    <a:pt x="833" y="156"/>
                  </a:lnTo>
                  <a:lnTo>
                    <a:pt x="849" y="150"/>
                  </a:lnTo>
                  <a:lnTo>
                    <a:pt x="864" y="142"/>
                  </a:lnTo>
                  <a:lnTo>
                    <a:pt x="879" y="135"/>
                  </a:lnTo>
                  <a:lnTo>
                    <a:pt x="900" y="121"/>
                  </a:lnTo>
                  <a:lnTo>
                    <a:pt x="921" y="108"/>
                  </a:lnTo>
                  <a:lnTo>
                    <a:pt x="943" y="97"/>
                  </a:lnTo>
                  <a:lnTo>
                    <a:pt x="966" y="86"/>
                  </a:lnTo>
                  <a:lnTo>
                    <a:pt x="989" y="77"/>
                  </a:lnTo>
                  <a:lnTo>
                    <a:pt x="1012" y="68"/>
                  </a:lnTo>
                  <a:lnTo>
                    <a:pt x="1036" y="61"/>
                  </a:lnTo>
                  <a:lnTo>
                    <a:pt x="1060" y="53"/>
                  </a:lnTo>
                  <a:lnTo>
                    <a:pt x="1084" y="47"/>
                  </a:lnTo>
                  <a:lnTo>
                    <a:pt x="1109" y="41"/>
                  </a:lnTo>
                  <a:lnTo>
                    <a:pt x="1134" y="34"/>
                  </a:lnTo>
                  <a:lnTo>
                    <a:pt x="1158" y="28"/>
                  </a:lnTo>
                  <a:lnTo>
                    <a:pt x="1183" y="23"/>
                  </a:lnTo>
                  <a:lnTo>
                    <a:pt x="1208" y="16"/>
                  </a:lnTo>
                  <a:lnTo>
                    <a:pt x="1232" y="10"/>
                  </a:lnTo>
                  <a:lnTo>
                    <a:pt x="1256" y="4"/>
                  </a:lnTo>
                  <a:lnTo>
                    <a:pt x="1272" y="1"/>
                  </a:lnTo>
                  <a:lnTo>
                    <a:pt x="1289" y="0"/>
                  </a:lnTo>
                  <a:lnTo>
                    <a:pt x="1304" y="0"/>
                  </a:lnTo>
                  <a:lnTo>
                    <a:pt x="1320" y="1"/>
                  </a:lnTo>
                  <a:lnTo>
                    <a:pt x="1334" y="4"/>
                  </a:lnTo>
                  <a:lnTo>
                    <a:pt x="1349" y="6"/>
                  </a:lnTo>
                  <a:lnTo>
                    <a:pt x="1364" y="9"/>
                  </a:lnTo>
                  <a:lnTo>
                    <a:pt x="1378" y="13"/>
                  </a:lnTo>
                  <a:lnTo>
                    <a:pt x="1392" y="18"/>
                  </a:lnTo>
                  <a:lnTo>
                    <a:pt x="1405" y="24"/>
                  </a:lnTo>
                  <a:lnTo>
                    <a:pt x="1418" y="31"/>
                  </a:lnTo>
                  <a:lnTo>
                    <a:pt x="1430" y="37"/>
                  </a:lnTo>
                  <a:lnTo>
                    <a:pt x="1442" y="46"/>
                  </a:lnTo>
                  <a:lnTo>
                    <a:pt x="1454" y="54"/>
                  </a:lnTo>
                  <a:lnTo>
                    <a:pt x="1464" y="64"/>
                  </a:lnTo>
                  <a:lnTo>
                    <a:pt x="1475" y="7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434"/>
            <p:cNvSpPr>
              <a:spLocks/>
            </p:cNvSpPr>
            <p:nvPr/>
          </p:nvSpPr>
          <p:spPr bwMode="auto">
            <a:xfrm>
              <a:off x="4959" y="3516"/>
              <a:ext cx="157" cy="102"/>
            </a:xfrm>
            <a:custGeom>
              <a:avLst/>
              <a:gdLst>
                <a:gd name="T0" fmla="*/ 0 w 1255"/>
                <a:gd name="T1" fmla="*/ 0 h 813"/>
                <a:gd name="T2" fmla="*/ 0 w 1255"/>
                <a:gd name="T3" fmla="*/ 0 h 813"/>
                <a:gd name="T4" fmla="*/ 0 w 1255"/>
                <a:gd name="T5" fmla="*/ 0 h 813"/>
                <a:gd name="T6" fmla="*/ 0 w 1255"/>
                <a:gd name="T7" fmla="*/ 0 h 813"/>
                <a:gd name="T8" fmla="*/ 0 w 1255"/>
                <a:gd name="T9" fmla="*/ 0 h 813"/>
                <a:gd name="T10" fmla="*/ 0 w 1255"/>
                <a:gd name="T11" fmla="*/ 0 h 813"/>
                <a:gd name="T12" fmla="*/ 0 w 1255"/>
                <a:gd name="T13" fmla="*/ 0 h 813"/>
                <a:gd name="T14" fmla="*/ 0 w 1255"/>
                <a:gd name="T15" fmla="*/ 0 h 813"/>
                <a:gd name="T16" fmla="*/ 0 w 1255"/>
                <a:gd name="T17" fmla="*/ 0 h 813"/>
                <a:gd name="T18" fmla="*/ 0 w 1255"/>
                <a:gd name="T19" fmla="*/ 0 h 813"/>
                <a:gd name="T20" fmla="*/ 0 w 1255"/>
                <a:gd name="T21" fmla="*/ 0 h 813"/>
                <a:gd name="T22" fmla="*/ 0 w 1255"/>
                <a:gd name="T23" fmla="*/ 0 h 813"/>
                <a:gd name="T24" fmla="*/ 0 w 1255"/>
                <a:gd name="T25" fmla="*/ 0 h 813"/>
                <a:gd name="T26" fmla="*/ 0 w 1255"/>
                <a:gd name="T27" fmla="*/ 0 h 813"/>
                <a:gd name="T28" fmla="*/ 0 w 1255"/>
                <a:gd name="T29" fmla="*/ 0 h 813"/>
                <a:gd name="T30" fmla="*/ 0 w 1255"/>
                <a:gd name="T31" fmla="*/ 0 h 813"/>
                <a:gd name="T32" fmla="*/ 0 w 1255"/>
                <a:gd name="T33" fmla="*/ 0 h 813"/>
                <a:gd name="T34" fmla="*/ 0 w 1255"/>
                <a:gd name="T35" fmla="*/ 0 h 813"/>
                <a:gd name="T36" fmla="*/ 0 w 1255"/>
                <a:gd name="T37" fmla="*/ 0 h 813"/>
                <a:gd name="T38" fmla="*/ 0 w 1255"/>
                <a:gd name="T39" fmla="*/ 0 h 813"/>
                <a:gd name="T40" fmla="*/ 0 w 1255"/>
                <a:gd name="T41" fmla="*/ 0 h 813"/>
                <a:gd name="T42" fmla="*/ 0 w 1255"/>
                <a:gd name="T43" fmla="*/ 0 h 813"/>
                <a:gd name="T44" fmla="*/ 0 w 1255"/>
                <a:gd name="T45" fmla="*/ 0 h 813"/>
                <a:gd name="T46" fmla="*/ 0 w 1255"/>
                <a:gd name="T47" fmla="*/ 0 h 813"/>
                <a:gd name="T48" fmla="*/ 0 w 1255"/>
                <a:gd name="T49" fmla="*/ 0 h 813"/>
                <a:gd name="T50" fmla="*/ 0 w 1255"/>
                <a:gd name="T51" fmla="*/ 0 h 813"/>
                <a:gd name="T52" fmla="*/ 0 w 1255"/>
                <a:gd name="T53" fmla="*/ 0 h 813"/>
                <a:gd name="T54" fmla="*/ 0 w 1255"/>
                <a:gd name="T55" fmla="*/ 0 h 813"/>
                <a:gd name="T56" fmla="*/ 0 w 1255"/>
                <a:gd name="T57" fmla="*/ 0 h 813"/>
                <a:gd name="T58" fmla="*/ 0 w 1255"/>
                <a:gd name="T59" fmla="*/ 0 h 813"/>
                <a:gd name="T60" fmla="*/ 0 w 1255"/>
                <a:gd name="T61" fmla="*/ 0 h 813"/>
                <a:gd name="T62" fmla="*/ 0 w 1255"/>
                <a:gd name="T63" fmla="*/ 0 h 813"/>
                <a:gd name="T64" fmla="*/ 0 w 1255"/>
                <a:gd name="T65" fmla="*/ 0 h 813"/>
                <a:gd name="T66" fmla="*/ 0 w 1255"/>
                <a:gd name="T67" fmla="*/ 0 h 813"/>
                <a:gd name="T68" fmla="*/ 0 w 1255"/>
                <a:gd name="T69" fmla="*/ 0 h 813"/>
                <a:gd name="T70" fmla="*/ 0 w 1255"/>
                <a:gd name="T71" fmla="*/ 0 h 813"/>
                <a:gd name="T72" fmla="*/ 0 w 1255"/>
                <a:gd name="T73" fmla="*/ 0 h 813"/>
                <a:gd name="T74" fmla="*/ 0 w 1255"/>
                <a:gd name="T75" fmla="*/ 0 h 813"/>
                <a:gd name="T76" fmla="*/ 0 w 1255"/>
                <a:gd name="T77" fmla="*/ 0 h 813"/>
                <a:gd name="T78" fmla="*/ 0 w 1255"/>
                <a:gd name="T79" fmla="*/ 0 h 813"/>
                <a:gd name="T80" fmla="*/ 0 w 1255"/>
                <a:gd name="T81" fmla="*/ 0 h 813"/>
                <a:gd name="T82" fmla="*/ 0 w 1255"/>
                <a:gd name="T83" fmla="*/ 0 h 813"/>
                <a:gd name="T84" fmla="*/ 0 w 1255"/>
                <a:gd name="T85" fmla="*/ 0 h 813"/>
                <a:gd name="T86" fmla="*/ 0 w 1255"/>
                <a:gd name="T87" fmla="*/ 0 h 813"/>
                <a:gd name="T88" fmla="*/ 0 w 1255"/>
                <a:gd name="T89" fmla="*/ 0 h 813"/>
                <a:gd name="T90" fmla="*/ 0 w 1255"/>
                <a:gd name="T91" fmla="*/ 0 h 813"/>
                <a:gd name="T92" fmla="*/ 0 w 1255"/>
                <a:gd name="T93" fmla="*/ 0 h 813"/>
                <a:gd name="T94" fmla="*/ 0 w 1255"/>
                <a:gd name="T95" fmla="*/ 0 h 813"/>
                <a:gd name="T96" fmla="*/ 0 w 1255"/>
                <a:gd name="T97" fmla="*/ 0 h 813"/>
                <a:gd name="T98" fmla="*/ 0 w 1255"/>
                <a:gd name="T99" fmla="*/ 0 h 813"/>
                <a:gd name="T100" fmla="*/ 0 w 1255"/>
                <a:gd name="T101" fmla="*/ 0 h 813"/>
                <a:gd name="T102" fmla="*/ 0 w 1255"/>
                <a:gd name="T103" fmla="*/ 0 h 813"/>
                <a:gd name="T104" fmla="*/ 0 w 1255"/>
                <a:gd name="T105" fmla="*/ 0 h 813"/>
                <a:gd name="T106" fmla="*/ 0 w 1255"/>
                <a:gd name="T107" fmla="*/ 0 h 813"/>
                <a:gd name="T108" fmla="*/ 0 w 1255"/>
                <a:gd name="T109" fmla="*/ 0 h 813"/>
                <a:gd name="T110" fmla="*/ 0 w 1255"/>
                <a:gd name="T111" fmla="*/ 0 h 813"/>
                <a:gd name="T112" fmla="*/ 0 w 1255"/>
                <a:gd name="T113" fmla="*/ 0 h 813"/>
                <a:gd name="T114" fmla="*/ 0 w 1255"/>
                <a:gd name="T115" fmla="*/ 0 h 813"/>
                <a:gd name="T116" fmla="*/ 0 w 1255"/>
                <a:gd name="T117" fmla="*/ 0 h 813"/>
                <a:gd name="T118" fmla="*/ 0 w 1255"/>
                <a:gd name="T119" fmla="*/ 0 h 813"/>
                <a:gd name="T120" fmla="*/ 0 w 1255"/>
                <a:gd name="T121" fmla="*/ 0 h 813"/>
                <a:gd name="T122" fmla="*/ 0 w 1255"/>
                <a:gd name="T123" fmla="*/ 0 h 8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55"/>
                <a:gd name="T187" fmla="*/ 0 h 813"/>
                <a:gd name="T188" fmla="*/ 1255 w 1255"/>
                <a:gd name="T189" fmla="*/ 813 h 8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55" h="813">
                  <a:moveTo>
                    <a:pt x="1252" y="38"/>
                  </a:moveTo>
                  <a:lnTo>
                    <a:pt x="1248" y="45"/>
                  </a:lnTo>
                  <a:lnTo>
                    <a:pt x="1246" y="51"/>
                  </a:lnTo>
                  <a:lnTo>
                    <a:pt x="1250" y="58"/>
                  </a:lnTo>
                  <a:lnTo>
                    <a:pt x="1253" y="65"/>
                  </a:lnTo>
                  <a:lnTo>
                    <a:pt x="1255" y="71"/>
                  </a:lnTo>
                  <a:lnTo>
                    <a:pt x="1254" y="75"/>
                  </a:lnTo>
                  <a:lnTo>
                    <a:pt x="1249" y="78"/>
                  </a:lnTo>
                  <a:lnTo>
                    <a:pt x="1237" y="76"/>
                  </a:lnTo>
                  <a:lnTo>
                    <a:pt x="1218" y="62"/>
                  </a:lnTo>
                  <a:lnTo>
                    <a:pt x="1198" y="51"/>
                  </a:lnTo>
                  <a:lnTo>
                    <a:pt x="1177" y="44"/>
                  </a:lnTo>
                  <a:lnTo>
                    <a:pt x="1156" y="38"/>
                  </a:lnTo>
                  <a:lnTo>
                    <a:pt x="1132" y="36"/>
                  </a:lnTo>
                  <a:lnTo>
                    <a:pt x="1110" y="36"/>
                  </a:lnTo>
                  <a:lnTo>
                    <a:pt x="1086" y="37"/>
                  </a:lnTo>
                  <a:lnTo>
                    <a:pt x="1063" y="40"/>
                  </a:lnTo>
                  <a:lnTo>
                    <a:pt x="1038" y="45"/>
                  </a:lnTo>
                  <a:lnTo>
                    <a:pt x="1014" y="49"/>
                  </a:lnTo>
                  <a:lnTo>
                    <a:pt x="990" y="54"/>
                  </a:lnTo>
                  <a:lnTo>
                    <a:pt x="965" y="60"/>
                  </a:lnTo>
                  <a:lnTo>
                    <a:pt x="941" y="64"/>
                  </a:lnTo>
                  <a:lnTo>
                    <a:pt x="917" y="68"/>
                  </a:lnTo>
                  <a:lnTo>
                    <a:pt x="893" y="71"/>
                  </a:lnTo>
                  <a:lnTo>
                    <a:pt x="870" y="73"/>
                  </a:lnTo>
                  <a:lnTo>
                    <a:pt x="857" y="78"/>
                  </a:lnTo>
                  <a:lnTo>
                    <a:pt x="845" y="81"/>
                  </a:lnTo>
                  <a:lnTo>
                    <a:pt x="832" y="86"/>
                  </a:lnTo>
                  <a:lnTo>
                    <a:pt x="819" y="90"/>
                  </a:lnTo>
                  <a:lnTo>
                    <a:pt x="807" y="94"/>
                  </a:lnTo>
                  <a:lnTo>
                    <a:pt x="794" y="99"/>
                  </a:lnTo>
                  <a:lnTo>
                    <a:pt x="781" y="102"/>
                  </a:lnTo>
                  <a:lnTo>
                    <a:pt x="769" y="105"/>
                  </a:lnTo>
                  <a:lnTo>
                    <a:pt x="764" y="110"/>
                  </a:lnTo>
                  <a:lnTo>
                    <a:pt x="759" y="115"/>
                  </a:lnTo>
                  <a:lnTo>
                    <a:pt x="753" y="117"/>
                  </a:lnTo>
                  <a:lnTo>
                    <a:pt x="748" y="117"/>
                  </a:lnTo>
                  <a:lnTo>
                    <a:pt x="741" y="118"/>
                  </a:lnTo>
                  <a:lnTo>
                    <a:pt x="735" y="118"/>
                  </a:lnTo>
                  <a:lnTo>
                    <a:pt x="729" y="119"/>
                  </a:lnTo>
                  <a:lnTo>
                    <a:pt x="723" y="122"/>
                  </a:lnTo>
                  <a:lnTo>
                    <a:pt x="712" y="128"/>
                  </a:lnTo>
                  <a:lnTo>
                    <a:pt x="700" y="135"/>
                  </a:lnTo>
                  <a:lnTo>
                    <a:pt x="688" y="140"/>
                  </a:lnTo>
                  <a:lnTo>
                    <a:pt x="677" y="146"/>
                  </a:lnTo>
                  <a:lnTo>
                    <a:pt x="665" y="151"/>
                  </a:lnTo>
                  <a:lnTo>
                    <a:pt x="653" y="156"/>
                  </a:lnTo>
                  <a:lnTo>
                    <a:pt x="641" y="161"/>
                  </a:lnTo>
                  <a:lnTo>
                    <a:pt x="629" y="167"/>
                  </a:lnTo>
                  <a:lnTo>
                    <a:pt x="618" y="171"/>
                  </a:lnTo>
                  <a:lnTo>
                    <a:pt x="606" y="176"/>
                  </a:lnTo>
                  <a:lnTo>
                    <a:pt x="594" y="181"/>
                  </a:lnTo>
                  <a:lnTo>
                    <a:pt x="583" y="187"/>
                  </a:lnTo>
                  <a:lnTo>
                    <a:pt x="571" y="192"/>
                  </a:lnTo>
                  <a:lnTo>
                    <a:pt x="560" y="198"/>
                  </a:lnTo>
                  <a:lnTo>
                    <a:pt x="550" y="205"/>
                  </a:lnTo>
                  <a:lnTo>
                    <a:pt x="539" y="211"/>
                  </a:lnTo>
                  <a:lnTo>
                    <a:pt x="525" y="216"/>
                  </a:lnTo>
                  <a:lnTo>
                    <a:pt x="511" y="223"/>
                  </a:lnTo>
                  <a:lnTo>
                    <a:pt x="497" y="230"/>
                  </a:lnTo>
                  <a:lnTo>
                    <a:pt x="483" y="238"/>
                  </a:lnTo>
                  <a:lnTo>
                    <a:pt x="471" y="246"/>
                  </a:lnTo>
                  <a:lnTo>
                    <a:pt x="458" y="255"/>
                  </a:lnTo>
                  <a:lnTo>
                    <a:pt x="445" y="263"/>
                  </a:lnTo>
                  <a:lnTo>
                    <a:pt x="434" y="271"/>
                  </a:lnTo>
                  <a:lnTo>
                    <a:pt x="410" y="285"/>
                  </a:lnTo>
                  <a:lnTo>
                    <a:pt x="388" y="299"/>
                  </a:lnTo>
                  <a:lnTo>
                    <a:pt x="366" y="314"/>
                  </a:lnTo>
                  <a:lnTo>
                    <a:pt x="346" y="330"/>
                  </a:lnTo>
                  <a:lnTo>
                    <a:pt x="325" y="346"/>
                  </a:lnTo>
                  <a:lnTo>
                    <a:pt x="306" y="363"/>
                  </a:lnTo>
                  <a:lnTo>
                    <a:pt x="287" y="381"/>
                  </a:lnTo>
                  <a:lnTo>
                    <a:pt x="268" y="398"/>
                  </a:lnTo>
                  <a:lnTo>
                    <a:pt x="249" y="417"/>
                  </a:lnTo>
                  <a:lnTo>
                    <a:pt x="231" y="436"/>
                  </a:lnTo>
                  <a:lnTo>
                    <a:pt x="213" y="455"/>
                  </a:lnTo>
                  <a:lnTo>
                    <a:pt x="194" y="474"/>
                  </a:lnTo>
                  <a:lnTo>
                    <a:pt x="176" y="494"/>
                  </a:lnTo>
                  <a:lnTo>
                    <a:pt x="158" y="513"/>
                  </a:lnTo>
                  <a:lnTo>
                    <a:pt x="139" y="533"/>
                  </a:lnTo>
                  <a:lnTo>
                    <a:pt x="120" y="553"/>
                  </a:lnTo>
                  <a:lnTo>
                    <a:pt x="110" y="573"/>
                  </a:lnTo>
                  <a:lnTo>
                    <a:pt x="101" y="595"/>
                  </a:lnTo>
                  <a:lnTo>
                    <a:pt x="93" y="617"/>
                  </a:lnTo>
                  <a:lnTo>
                    <a:pt x="88" y="640"/>
                  </a:lnTo>
                  <a:lnTo>
                    <a:pt x="86" y="664"/>
                  </a:lnTo>
                  <a:lnTo>
                    <a:pt x="87" y="687"/>
                  </a:lnTo>
                  <a:lnTo>
                    <a:pt x="92" y="709"/>
                  </a:lnTo>
                  <a:lnTo>
                    <a:pt x="103" y="730"/>
                  </a:lnTo>
                  <a:lnTo>
                    <a:pt x="107" y="743"/>
                  </a:lnTo>
                  <a:lnTo>
                    <a:pt x="108" y="755"/>
                  </a:lnTo>
                  <a:lnTo>
                    <a:pt x="105" y="766"/>
                  </a:lnTo>
                  <a:lnTo>
                    <a:pt x="101" y="777"/>
                  </a:lnTo>
                  <a:lnTo>
                    <a:pt x="94" y="786"/>
                  </a:lnTo>
                  <a:lnTo>
                    <a:pt x="88" y="796"/>
                  </a:lnTo>
                  <a:lnTo>
                    <a:pt x="81" y="803"/>
                  </a:lnTo>
                  <a:lnTo>
                    <a:pt x="74" y="811"/>
                  </a:lnTo>
                  <a:lnTo>
                    <a:pt x="65" y="813"/>
                  </a:lnTo>
                  <a:lnTo>
                    <a:pt x="55" y="812"/>
                  </a:lnTo>
                  <a:lnTo>
                    <a:pt x="47" y="811"/>
                  </a:lnTo>
                  <a:lnTo>
                    <a:pt x="38" y="807"/>
                  </a:lnTo>
                  <a:lnTo>
                    <a:pt x="31" y="802"/>
                  </a:lnTo>
                  <a:lnTo>
                    <a:pt x="25" y="797"/>
                  </a:lnTo>
                  <a:lnTo>
                    <a:pt x="18" y="791"/>
                  </a:lnTo>
                  <a:lnTo>
                    <a:pt x="14" y="783"/>
                  </a:lnTo>
                  <a:lnTo>
                    <a:pt x="6" y="764"/>
                  </a:lnTo>
                  <a:lnTo>
                    <a:pt x="1" y="744"/>
                  </a:lnTo>
                  <a:lnTo>
                    <a:pt x="0" y="723"/>
                  </a:lnTo>
                  <a:lnTo>
                    <a:pt x="7" y="703"/>
                  </a:lnTo>
                  <a:lnTo>
                    <a:pt x="14" y="699"/>
                  </a:lnTo>
                  <a:lnTo>
                    <a:pt x="15" y="691"/>
                  </a:lnTo>
                  <a:lnTo>
                    <a:pt x="15" y="684"/>
                  </a:lnTo>
                  <a:lnTo>
                    <a:pt x="18" y="677"/>
                  </a:lnTo>
                  <a:lnTo>
                    <a:pt x="28" y="650"/>
                  </a:lnTo>
                  <a:lnTo>
                    <a:pt x="39" y="623"/>
                  </a:lnTo>
                  <a:lnTo>
                    <a:pt x="52" y="599"/>
                  </a:lnTo>
                  <a:lnTo>
                    <a:pt x="66" y="576"/>
                  </a:lnTo>
                  <a:lnTo>
                    <a:pt x="79" y="554"/>
                  </a:lnTo>
                  <a:lnTo>
                    <a:pt x="95" y="533"/>
                  </a:lnTo>
                  <a:lnTo>
                    <a:pt x="112" y="513"/>
                  </a:lnTo>
                  <a:lnTo>
                    <a:pt x="130" y="494"/>
                  </a:lnTo>
                  <a:lnTo>
                    <a:pt x="148" y="475"/>
                  </a:lnTo>
                  <a:lnTo>
                    <a:pt x="167" y="457"/>
                  </a:lnTo>
                  <a:lnTo>
                    <a:pt x="186" y="438"/>
                  </a:lnTo>
                  <a:lnTo>
                    <a:pt x="206" y="420"/>
                  </a:lnTo>
                  <a:lnTo>
                    <a:pt x="226" y="401"/>
                  </a:lnTo>
                  <a:lnTo>
                    <a:pt x="247" y="382"/>
                  </a:lnTo>
                  <a:lnTo>
                    <a:pt x="268" y="362"/>
                  </a:lnTo>
                  <a:lnTo>
                    <a:pt x="289" y="341"/>
                  </a:lnTo>
                  <a:lnTo>
                    <a:pt x="308" y="329"/>
                  </a:lnTo>
                  <a:lnTo>
                    <a:pt x="327" y="317"/>
                  </a:lnTo>
                  <a:lnTo>
                    <a:pt x="345" y="306"/>
                  </a:lnTo>
                  <a:lnTo>
                    <a:pt x="363" y="296"/>
                  </a:lnTo>
                  <a:lnTo>
                    <a:pt x="381" y="285"/>
                  </a:lnTo>
                  <a:lnTo>
                    <a:pt x="399" y="275"/>
                  </a:lnTo>
                  <a:lnTo>
                    <a:pt x="418" y="264"/>
                  </a:lnTo>
                  <a:lnTo>
                    <a:pt x="437" y="253"/>
                  </a:lnTo>
                  <a:lnTo>
                    <a:pt x="437" y="246"/>
                  </a:lnTo>
                  <a:lnTo>
                    <a:pt x="460" y="232"/>
                  </a:lnTo>
                  <a:lnTo>
                    <a:pt x="484" y="218"/>
                  </a:lnTo>
                  <a:lnTo>
                    <a:pt x="509" y="205"/>
                  </a:lnTo>
                  <a:lnTo>
                    <a:pt x="533" y="192"/>
                  </a:lnTo>
                  <a:lnTo>
                    <a:pt x="558" y="179"/>
                  </a:lnTo>
                  <a:lnTo>
                    <a:pt x="584" y="168"/>
                  </a:lnTo>
                  <a:lnTo>
                    <a:pt x="609" y="156"/>
                  </a:lnTo>
                  <a:lnTo>
                    <a:pt x="634" y="144"/>
                  </a:lnTo>
                  <a:lnTo>
                    <a:pt x="660" y="133"/>
                  </a:lnTo>
                  <a:lnTo>
                    <a:pt x="686" y="121"/>
                  </a:lnTo>
                  <a:lnTo>
                    <a:pt x="712" y="110"/>
                  </a:lnTo>
                  <a:lnTo>
                    <a:pt x="737" y="100"/>
                  </a:lnTo>
                  <a:lnTo>
                    <a:pt x="763" y="88"/>
                  </a:lnTo>
                  <a:lnTo>
                    <a:pt x="789" y="78"/>
                  </a:lnTo>
                  <a:lnTo>
                    <a:pt x="814" y="67"/>
                  </a:lnTo>
                  <a:lnTo>
                    <a:pt x="840" y="56"/>
                  </a:lnTo>
                  <a:lnTo>
                    <a:pt x="853" y="53"/>
                  </a:lnTo>
                  <a:lnTo>
                    <a:pt x="867" y="50"/>
                  </a:lnTo>
                  <a:lnTo>
                    <a:pt x="882" y="46"/>
                  </a:lnTo>
                  <a:lnTo>
                    <a:pt x="896" y="42"/>
                  </a:lnTo>
                  <a:lnTo>
                    <a:pt x="909" y="37"/>
                  </a:lnTo>
                  <a:lnTo>
                    <a:pt x="923" y="33"/>
                  </a:lnTo>
                  <a:lnTo>
                    <a:pt x="937" y="28"/>
                  </a:lnTo>
                  <a:lnTo>
                    <a:pt x="951" y="23"/>
                  </a:lnTo>
                  <a:lnTo>
                    <a:pt x="964" y="19"/>
                  </a:lnTo>
                  <a:lnTo>
                    <a:pt x="979" y="16"/>
                  </a:lnTo>
                  <a:lnTo>
                    <a:pt x="993" y="13"/>
                  </a:lnTo>
                  <a:lnTo>
                    <a:pt x="1008" y="10"/>
                  </a:lnTo>
                  <a:lnTo>
                    <a:pt x="1022" y="7"/>
                  </a:lnTo>
                  <a:lnTo>
                    <a:pt x="1037" y="5"/>
                  </a:lnTo>
                  <a:lnTo>
                    <a:pt x="1052" y="3"/>
                  </a:lnTo>
                  <a:lnTo>
                    <a:pt x="1068" y="3"/>
                  </a:lnTo>
                  <a:lnTo>
                    <a:pt x="1081" y="2"/>
                  </a:lnTo>
                  <a:lnTo>
                    <a:pt x="1093" y="1"/>
                  </a:lnTo>
                  <a:lnTo>
                    <a:pt x="1106" y="1"/>
                  </a:lnTo>
                  <a:lnTo>
                    <a:pt x="1118" y="0"/>
                  </a:lnTo>
                  <a:lnTo>
                    <a:pt x="1130" y="0"/>
                  </a:lnTo>
                  <a:lnTo>
                    <a:pt x="1142" y="0"/>
                  </a:lnTo>
                  <a:lnTo>
                    <a:pt x="1155" y="0"/>
                  </a:lnTo>
                  <a:lnTo>
                    <a:pt x="1166" y="1"/>
                  </a:lnTo>
                  <a:lnTo>
                    <a:pt x="1178" y="2"/>
                  </a:lnTo>
                  <a:lnTo>
                    <a:pt x="1188" y="4"/>
                  </a:lnTo>
                  <a:lnTo>
                    <a:pt x="1200" y="8"/>
                  </a:lnTo>
                  <a:lnTo>
                    <a:pt x="1211" y="12"/>
                  </a:lnTo>
                  <a:lnTo>
                    <a:pt x="1221" y="17"/>
                  </a:lnTo>
                  <a:lnTo>
                    <a:pt x="1232" y="22"/>
                  </a:lnTo>
                  <a:lnTo>
                    <a:pt x="1242" y="30"/>
                  </a:lnTo>
                  <a:lnTo>
                    <a:pt x="1252" y="3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435"/>
            <p:cNvSpPr>
              <a:spLocks/>
            </p:cNvSpPr>
            <p:nvPr/>
          </p:nvSpPr>
          <p:spPr bwMode="auto">
            <a:xfrm>
              <a:off x="5181" y="3526"/>
              <a:ext cx="77" cy="30"/>
            </a:xfrm>
            <a:custGeom>
              <a:avLst/>
              <a:gdLst>
                <a:gd name="T0" fmla="*/ 0 w 612"/>
                <a:gd name="T1" fmla="*/ 0 h 233"/>
                <a:gd name="T2" fmla="*/ 0 w 612"/>
                <a:gd name="T3" fmla="*/ 0 h 233"/>
                <a:gd name="T4" fmla="*/ 0 w 612"/>
                <a:gd name="T5" fmla="*/ 0 h 233"/>
                <a:gd name="T6" fmla="*/ 0 w 612"/>
                <a:gd name="T7" fmla="*/ 0 h 233"/>
                <a:gd name="T8" fmla="*/ 0 w 612"/>
                <a:gd name="T9" fmla="*/ 0 h 233"/>
                <a:gd name="T10" fmla="*/ 0 w 612"/>
                <a:gd name="T11" fmla="*/ 0 h 233"/>
                <a:gd name="T12" fmla="*/ 0 w 612"/>
                <a:gd name="T13" fmla="*/ 0 h 233"/>
                <a:gd name="T14" fmla="*/ 0 w 612"/>
                <a:gd name="T15" fmla="*/ 0 h 233"/>
                <a:gd name="T16" fmla="*/ 0 w 612"/>
                <a:gd name="T17" fmla="*/ 0 h 233"/>
                <a:gd name="T18" fmla="*/ 0 w 612"/>
                <a:gd name="T19" fmla="*/ 0 h 233"/>
                <a:gd name="T20" fmla="*/ 0 w 612"/>
                <a:gd name="T21" fmla="*/ 0 h 233"/>
                <a:gd name="T22" fmla="*/ 0 w 612"/>
                <a:gd name="T23" fmla="*/ 0 h 233"/>
                <a:gd name="T24" fmla="*/ 0 w 612"/>
                <a:gd name="T25" fmla="*/ 0 h 233"/>
                <a:gd name="T26" fmla="*/ 0 w 612"/>
                <a:gd name="T27" fmla="*/ 0 h 233"/>
                <a:gd name="T28" fmla="*/ 0 w 612"/>
                <a:gd name="T29" fmla="*/ 0 h 233"/>
                <a:gd name="T30" fmla="*/ 0 w 612"/>
                <a:gd name="T31" fmla="*/ 0 h 233"/>
                <a:gd name="T32" fmla="*/ 0 w 612"/>
                <a:gd name="T33" fmla="*/ 0 h 233"/>
                <a:gd name="T34" fmla="*/ 0 w 612"/>
                <a:gd name="T35" fmla="*/ 0 h 233"/>
                <a:gd name="T36" fmla="*/ 0 w 612"/>
                <a:gd name="T37" fmla="*/ 0 h 233"/>
                <a:gd name="T38" fmla="*/ 0 w 612"/>
                <a:gd name="T39" fmla="*/ 0 h 233"/>
                <a:gd name="T40" fmla="*/ 0 w 612"/>
                <a:gd name="T41" fmla="*/ 0 h 233"/>
                <a:gd name="T42" fmla="*/ 0 w 612"/>
                <a:gd name="T43" fmla="*/ 0 h 233"/>
                <a:gd name="T44" fmla="*/ 0 w 612"/>
                <a:gd name="T45" fmla="*/ 0 h 233"/>
                <a:gd name="T46" fmla="*/ 0 w 612"/>
                <a:gd name="T47" fmla="*/ 0 h 233"/>
                <a:gd name="T48" fmla="*/ 0 w 612"/>
                <a:gd name="T49" fmla="*/ 0 h 233"/>
                <a:gd name="T50" fmla="*/ 0 w 612"/>
                <a:gd name="T51" fmla="*/ 0 h 233"/>
                <a:gd name="T52" fmla="*/ 0 w 612"/>
                <a:gd name="T53" fmla="*/ 0 h 233"/>
                <a:gd name="T54" fmla="*/ 0 w 612"/>
                <a:gd name="T55" fmla="*/ 0 h 233"/>
                <a:gd name="T56" fmla="*/ 0 w 612"/>
                <a:gd name="T57" fmla="*/ 0 h 233"/>
                <a:gd name="T58" fmla="*/ 0 w 612"/>
                <a:gd name="T59" fmla="*/ 0 h 233"/>
                <a:gd name="T60" fmla="*/ 0 w 612"/>
                <a:gd name="T61" fmla="*/ 0 h 233"/>
                <a:gd name="T62" fmla="*/ 0 w 612"/>
                <a:gd name="T63" fmla="*/ 0 h 233"/>
                <a:gd name="T64" fmla="*/ 0 w 612"/>
                <a:gd name="T65" fmla="*/ 0 h 233"/>
                <a:gd name="T66" fmla="*/ 0 w 612"/>
                <a:gd name="T67" fmla="*/ 0 h 233"/>
                <a:gd name="T68" fmla="*/ 0 w 612"/>
                <a:gd name="T69" fmla="*/ 0 h 233"/>
                <a:gd name="T70" fmla="*/ 0 w 612"/>
                <a:gd name="T71" fmla="*/ 0 h 233"/>
                <a:gd name="T72" fmla="*/ 0 w 612"/>
                <a:gd name="T73" fmla="*/ 0 h 233"/>
                <a:gd name="T74" fmla="*/ 0 w 612"/>
                <a:gd name="T75" fmla="*/ 0 h 233"/>
                <a:gd name="T76" fmla="*/ 0 w 612"/>
                <a:gd name="T77" fmla="*/ 0 h 233"/>
                <a:gd name="T78" fmla="*/ 0 w 612"/>
                <a:gd name="T79" fmla="*/ 0 h 233"/>
                <a:gd name="T80" fmla="*/ 0 w 612"/>
                <a:gd name="T81" fmla="*/ 0 h 233"/>
                <a:gd name="T82" fmla="*/ 0 w 612"/>
                <a:gd name="T83" fmla="*/ 0 h 233"/>
                <a:gd name="T84" fmla="*/ 0 w 612"/>
                <a:gd name="T85" fmla="*/ 0 h 233"/>
                <a:gd name="T86" fmla="*/ 0 w 612"/>
                <a:gd name="T87" fmla="*/ 0 h 233"/>
                <a:gd name="T88" fmla="*/ 0 w 612"/>
                <a:gd name="T89" fmla="*/ 0 h 233"/>
                <a:gd name="T90" fmla="*/ 0 w 612"/>
                <a:gd name="T91" fmla="*/ 0 h 2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2"/>
                <a:gd name="T139" fmla="*/ 0 h 233"/>
                <a:gd name="T140" fmla="*/ 612 w 612"/>
                <a:gd name="T141" fmla="*/ 233 h 2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2" h="233">
                  <a:moveTo>
                    <a:pt x="589" y="98"/>
                  </a:moveTo>
                  <a:lnTo>
                    <a:pt x="592" y="107"/>
                  </a:lnTo>
                  <a:lnTo>
                    <a:pt x="596" y="115"/>
                  </a:lnTo>
                  <a:lnTo>
                    <a:pt x="601" y="125"/>
                  </a:lnTo>
                  <a:lnTo>
                    <a:pt x="606" y="133"/>
                  </a:lnTo>
                  <a:lnTo>
                    <a:pt x="609" y="142"/>
                  </a:lnTo>
                  <a:lnTo>
                    <a:pt x="611" y="150"/>
                  </a:lnTo>
                  <a:lnTo>
                    <a:pt x="612" y="160"/>
                  </a:lnTo>
                  <a:lnTo>
                    <a:pt x="609" y="169"/>
                  </a:lnTo>
                  <a:lnTo>
                    <a:pt x="598" y="158"/>
                  </a:lnTo>
                  <a:lnTo>
                    <a:pt x="588" y="144"/>
                  </a:lnTo>
                  <a:lnTo>
                    <a:pt x="575" y="131"/>
                  </a:lnTo>
                  <a:lnTo>
                    <a:pt x="564" y="118"/>
                  </a:lnTo>
                  <a:lnTo>
                    <a:pt x="551" y="106"/>
                  </a:lnTo>
                  <a:lnTo>
                    <a:pt x="537" y="95"/>
                  </a:lnTo>
                  <a:lnTo>
                    <a:pt x="522" y="87"/>
                  </a:lnTo>
                  <a:lnTo>
                    <a:pt x="507" y="81"/>
                  </a:lnTo>
                  <a:lnTo>
                    <a:pt x="502" y="86"/>
                  </a:lnTo>
                  <a:lnTo>
                    <a:pt x="502" y="89"/>
                  </a:lnTo>
                  <a:lnTo>
                    <a:pt x="505" y="93"/>
                  </a:lnTo>
                  <a:lnTo>
                    <a:pt x="507" y="98"/>
                  </a:lnTo>
                  <a:lnTo>
                    <a:pt x="514" y="104"/>
                  </a:lnTo>
                  <a:lnTo>
                    <a:pt x="516" y="111"/>
                  </a:lnTo>
                  <a:lnTo>
                    <a:pt x="515" y="120"/>
                  </a:lnTo>
                  <a:lnTo>
                    <a:pt x="515" y="127"/>
                  </a:lnTo>
                  <a:lnTo>
                    <a:pt x="500" y="125"/>
                  </a:lnTo>
                  <a:lnTo>
                    <a:pt x="486" y="121"/>
                  </a:lnTo>
                  <a:lnTo>
                    <a:pt x="472" y="116"/>
                  </a:lnTo>
                  <a:lnTo>
                    <a:pt x="458" y="110"/>
                  </a:lnTo>
                  <a:lnTo>
                    <a:pt x="443" y="105"/>
                  </a:lnTo>
                  <a:lnTo>
                    <a:pt x="428" y="101"/>
                  </a:lnTo>
                  <a:lnTo>
                    <a:pt x="412" y="98"/>
                  </a:lnTo>
                  <a:lnTo>
                    <a:pt x="398" y="98"/>
                  </a:lnTo>
                  <a:lnTo>
                    <a:pt x="402" y="106"/>
                  </a:lnTo>
                  <a:lnTo>
                    <a:pt x="406" y="110"/>
                  </a:lnTo>
                  <a:lnTo>
                    <a:pt x="407" y="113"/>
                  </a:lnTo>
                  <a:lnTo>
                    <a:pt x="402" y="121"/>
                  </a:lnTo>
                  <a:lnTo>
                    <a:pt x="406" y="127"/>
                  </a:lnTo>
                  <a:lnTo>
                    <a:pt x="408" y="133"/>
                  </a:lnTo>
                  <a:lnTo>
                    <a:pt x="409" y="141"/>
                  </a:lnTo>
                  <a:lnTo>
                    <a:pt x="409" y="148"/>
                  </a:lnTo>
                  <a:lnTo>
                    <a:pt x="402" y="156"/>
                  </a:lnTo>
                  <a:lnTo>
                    <a:pt x="377" y="145"/>
                  </a:lnTo>
                  <a:lnTo>
                    <a:pt x="353" y="137"/>
                  </a:lnTo>
                  <a:lnTo>
                    <a:pt x="328" y="131"/>
                  </a:lnTo>
                  <a:lnTo>
                    <a:pt x="302" y="128"/>
                  </a:lnTo>
                  <a:lnTo>
                    <a:pt x="277" y="127"/>
                  </a:lnTo>
                  <a:lnTo>
                    <a:pt x="252" y="128"/>
                  </a:lnTo>
                  <a:lnTo>
                    <a:pt x="226" y="132"/>
                  </a:lnTo>
                  <a:lnTo>
                    <a:pt x="201" y="137"/>
                  </a:lnTo>
                  <a:lnTo>
                    <a:pt x="177" y="144"/>
                  </a:lnTo>
                  <a:lnTo>
                    <a:pt x="152" y="152"/>
                  </a:lnTo>
                  <a:lnTo>
                    <a:pt x="128" y="163"/>
                  </a:lnTo>
                  <a:lnTo>
                    <a:pt x="105" y="174"/>
                  </a:lnTo>
                  <a:lnTo>
                    <a:pt x="83" y="186"/>
                  </a:lnTo>
                  <a:lnTo>
                    <a:pt x="61" y="200"/>
                  </a:lnTo>
                  <a:lnTo>
                    <a:pt x="41" y="215"/>
                  </a:lnTo>
                  <a:lnTo>
                    <a:pt x="22" y="230"/>
                  </a:lnTo>
                  <a:lnTo>
                    <a:pt x="0" y="233"/>
                  </a:lnTo>
                  <a:lnTo>
                    <a:pt x="0" y="227"/>
                  </a:lnTo>
                  <a:lnTo>
                    <a:pt x="24" y="208"/>
                  </a:lnTo>
                  <a:lnTo>
                    <a:pt x="49" y="187"/>
                  </a:lnTo>
                  <a:lnTo>
                    <a:pt x="72" y="168"/>
                  </a:lnTo>
                  <a:lnTo>
                    <a:pt x="95" y="150"/>
                  </a:lnTo>
                  <a:lnTo>
                    <a:pt x="120" y="132"/>
                  </a:lnTo>
                  <a:lnTo>
                    <a:pt x="143" y="115"/>
                  </a:lnTo>
                  <a:lnTo>
                    <a:pt x="167" y="98"/>
                  </a:lnTo>
                  <a:lnTo>
                    <a:pt x="192" y="83"/>
                  </a:lnTo>
                  <a:lnTo>
                    <a:pt x="217" y="68"/>
                  </a:lnTo>
                  <a:lnTo>
                    <a:pt x="242" y="54"/>
                  </a:lnTo>
                  <a:lnTo>
                    <a:pt x="269" y="41"/>
                  </a:lnTo>
                  <a:lnTo>
                    <a:pt x="296" y="31"/>
                  </a:lnTo>
                  <a:lnTo>
                    <a:pt x="325" y="20"/>
                  </a:lnTo>
                  <a:lnTo>
                    <a:pt x="353" y="12"/>
                  </a:lnTo>
                  <a:lnTo>
                    <a:pt x="384" y="5"/>
                  </a:lnTo>
                  <a:lnTo>
                    <a:pt x="416" y="0"/>
                  </a:lnTo>
                  <a:lnTo>
                    <a:pt x="428" y="1"/>
                  </a:lnTo>
                  <a:lnTo>
                    <a:pt x="442" y="3"/>
                  </a:lnTo>
                  <a:lnTo>
                    <a:pt x="455" y="6"/>
                  </a:lnTo>
                  <a:lnTo>
                    <a:pt x="466" y="10"/>
                  </a:lnTo>
                  <a:lnTo>
                    <a:pt x="479" y="16"/>
                  </a:lnTo>
                  <a:lnTo>
                    <a:pt x="491" y="22"/>
                  </a:lnTo>
                  <a:lnTo>
                    <a:pt x="502" y="29"/>
                  </a:lnTo>
                  <a:lnTo>
                    <a:pt x="513" y="36"/>
                  </a:lnTo>
                  <a:lnTo>
                    <a:pt x="523" y="43"/>
                  </a:lnTo>
                  <a:lnTo>
                    <a:pt x="534" y="51"/>
                  </a:lnTo>
                  <a:lnTo>
                    <a:pt x="544" y="59"/>
                  </a:lnTo>
                  <a:lnTo>
                    <a:pt x="554" y="68"/>
                  </a:lnTo>
                  <a:lnTo>
                    <a:pt x="564" y="75"/>
                  </a:lnTo>
                  <a:lnTo>
                    <a:pt x="572" y="84"/>
                  </a:lnTo>
                  <a:lnTo>
                    <a:pt x="580" y="91"/>
                  </a:lnTo>
                  <a:lnTo>
                    <a:pt x="589" y="98"/>
                  </a:lnTo>
                  <a:close/>
                </a:path>
              </a:pathLst>
            </a:custGeom>
            <a:solidFill>
              <a:srgbClr val="BC91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436"/>
            <p:cNvSpPr>
              <a:spLocks/>
            </p:cNvSpPr>
            <p:nvPr/>
          </p:nvSpPr>
          <p:spPr bwMode="auto">
            <a:xfrm>
              <a:off x="5078" y="3582"/>
              <a:ext cx="54" cy="43"/>
            </a:xfrm>
            <a:custGeom>
              <a:avLst/>
              <a:gdLst>
                <a:gd name="T0" fmla="*/ 0 w 429"/>
                <a:gd name="T1" fmla="*/ 0 h 343"/>
                <a:gd name="T2" fmla="*/ 0 w 429"/>
                <a:gd name="T3" fmla="*/ 0 h 343"/>
                <a:gd name="T4" fmla="*/ 0 w 429"/>
                <a:gd name="T5" fmla="*/ 0 h 343"/>
                <a:gd name="T6" fmla="*/ 0 w 429"/>
                <a:gd name="T7" fmla="*/ 0 h 343"/>
                <a:gd name="T8" fmla="*/ 0 w 429"/>
                <a:gd name="T9" fmla="*/ 0 h 343"/>
                <a:gd name="T10" fmla="*/ 0 w 429"/>
                <a:gd name="T11" fmla="*/ 0 h 343"/>
                <a:gd name="T12" fmla="*/ 0 w 429"/>
                <a:gd name="T13" fmla="*/ 0 h 343"/>
                <a:gd name="T14" fmla="*/ 0 w 429"/>
                <a:gd name="T15" fmla="*/ 0 h 343"/>
                <a:gd name="T16" fmla="*/ 0 w 429"/>
                <a:gd name="T17" fmla="*/ 0 h 343"/>
                <a:gd name="T18" fmla="*/ 0 w 429"/>
                <a:gd name="T19" fmla="*/ 0 h 343"/>
                <a:gd name="T20" fmla="*/ 0 w 429"/>
                <a:gd name="T21" fmla="*/ 0 h 343"/>
                <a:gd name="T22" fmla="*/ 0 w 429"/>
                <a:gd name="T23" fmla="*/ 0 h 343"/>
                <a:gd name="T24" fmla="*/ 0 w 429"/>
                <a:gd name="T25" fmla="*/ 0 h 343"/>
                <a:gd name="T26" fmla="*/ 0 w 429"/>
                <a:gd name="T27" fmla="*/ 0 h 343"/>
                <a:gd name="T28" fmla="*/ 0 w 429"/>
                <a:gd name="T29" fmla="*/ 0 h 343"/>
                <a:gd name="T30" fmla="*/ 0 w 429"/>
                <a:gd name="T31" fmla="*/ 0 h 343"/>
                <a:gd name="T32" fmla="*/ 0 w 429"/>
                <a:gd name="T33" fmla="*/ 0 h 343"/>
                <a:gd name="T34" fmla="*/ 0 w 429"/>
                <a:gd name="T35" fmla="*/ 0 h 343"/>
                <a:gd name="T36" fmla="*/ 0 w 429"/>
                <a:gd name="T37" fmla="*/ 0 h 343"/>
                <a:gd name="T38" fmla="*/ 0 w 429"/>
                <a:gd name="T39" fmla="*/ 0 h 343"/>
                <a:gd name="T40" fmla="*/ 0 w 429"/>
                <a:gd name="T41" fmla="*/ 0 h 343"/>
                <a:gd name="T42" fmla="*/ 0 w 429"/>
                <a:gd name="T43" fmla="*/ 0 h 343"/>
                <a:gd name="T44" fmla="*/ 0 w 429"/>
                <a:gd name="T45" fmla="*/ 0 h 343"/>
                <a:gd name="T46" fmla="*/ 0 w 429"/>
                <a:gd name="T47" fmla="*/ 0 h 343"/>
                <a:gd name="T48" fmla="*/ 0 w 429"/>
                <a:gd name="T49" fmla="*/ 0 h 343"/>
                <a:gd name="T50" fmla="*/ 0 w 429"/>
                <a:gd name="T51" fmla="*/ 0 h 343"/>
                <a:gd name="T52" fmla="*/ 0 w 429"/>
                <a:gd name="T53" fmla="*/ 0 h 343"/>
                <a:gd name="T54" fmla="*/ 0 w 429"/>
                <a:gd name="T55" fmla="*/ 0 h 343"/>
                <a:gd name="T56" fmla="*/ 0 w 429"/>
                <a:gd name="T57" fmla="*/ 0 h 343"/>
                <a:gd name="T58" fmla="*/ 0 w 429"/>
                <a:gd name="T59" fmla="*/ 0 h 343"/>
                <a:gd name="T60" fmla="*/ 0 w 429"/>
                <a:gd name="T61" fmla="*/ 0 h 343"/>
                <a:gd name="T62" fmla="*/ 0 w 429"/>
                <a:gd name="T63" fmla="*/ 0 h 343"/>
                <a:gd name="T64" fmla="*/ 0 w 429"/>
                <a:gd name="T65" fmla="*/ 0 h 343"/>
                <a:gd name="T66" fmla="*/ 0 w 429"/>
                <a:gd name="T67" fmla="*/ 0 h 343"/>
                <a:gd name="T68" fmla="*/ 0 w 429"/>
                <a:gd name="T69" fmla="*/ 0 h 343"/>
                <a:gd name="T70" fmla="*/ 0 w 429"/>
                <a:gd name="T71" fmla="*/ 0 h 343"/>
                <a:gd name="T72" fmla="*/ 0 w 429"/>
                <a:gd name="T73" fmla="*/ 0 h 343"/>
                <a:gd name="T74" fmla="*/ 0 w 429"/>
                <a:gd name="T75" fmla="*/ 0 h 343"/>
                <a:gd name="T76" fmla="*/ 0 w 429"/>
                <a:gd name="T77" fmla="*/ 0 h 343"/>
                <a:gd name="T78" fmla="*/ 0 w 429"/>
                <a:gd name="T79" fmla="*/ 0 h 343"/>
                <a:gd name="T80" fmla="*/ 0 w 429"/>
                <a:gd name="T81" fmla="*/ 0 h 343"/>
                <a:gd name="T82" fmla="*/ 0 w 429"/>
                <a:gd name="T83" fmla="*/ 0 h 343"/>
                <a:gd name="T84" fmla="*/ 0 w 429"/>
                <a:gd name="T85" fmla="*/ 0 h 343"/>
                <a:gd name="T86" fmla="*/ 0 w 429"/>
                <a:gd name="T87" fmla="*/ 0 h 343"/>
                <a:gd name="T88" fmla="*/ 0 w 429"/>
                <a:gd name="T89" fmla="*/ 0 h 343"/>
                <a:gd name="T90" fmla="*/ 0 w 429"/>
                <a:gd name="T91" fmla="*/ 0 h 343"/>
                <a:gd name="T92" fmla="*/ 0 w 429"/>
                <a:gd name="T93" fmla="*/ 0 h 343"/>
                <a:gd name="T94" fmla="*/ 0 w 429"/>
                <a:gd name="T95" fmla="*/ 0 h 343"/>
                <a:gd name="T96" fmla="*/ 0 w 429"/>
                <a:gd name="T97" fmla="*/ 0 h 343"/>
                <a:gd name="T98" fmla="*/ 0 w 429"/>
                <a:gd name="T99" fmla="*/ 0 h 343"/>
                <a:gd name="T100" fmla="*/ 0 w 429"/>
                <a:gd name="T101" fmla="*/ 0 h 343"/>
                <a:gd name="T102" fmla="*/ 0 w 429"/>
                <a:gd name="T103" fmla="*/ 0 h 343"/>
                <a:gd name="T104" fmla="*/ 0 w 429"/>
                <a:gd name="T105" fmla="*/ 0 h 34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9"/>
                <a:gd name="T160" fmla="*/ 0 h 343"/>
                <a:gd name="T161" fmla="*/ 429 w 429"/>
                <a:gd name="T162" fmla="*/ 343 h 34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9" h="343">
                  <a:moveTo>
                    <a:pt x="426" y="0"/>
                  </a:moveTo>
                  <a:lnTo>
                    <a:pt x="429" y="8"/>
                  </a:lnTo>
                  <a:lnTo>
                    <a:pt x="428" y="17"/>
                  </a:lnTo>
                  <a:lnTo>
                    <a:pt x="424" y="24"/>
                  </a:lnTo>
                  <a:lnTo>
                    <a:pt x="419" y="32"/>
                  </a:lnTo>
                  <a:lnTo>
                    <a:pt x="415" y="39"/>
                  </a:lnTo>
                  <a:lnTo>
                    <a:pt x="411" y="46"/>
                  </a:lnTo>
                  <a:lnTo>
                    <a:pt x="410" y="54"/>
                  </a:lnTo>
                  <a:lnTo>
                    <a:pt x="413" y="63"/>
                  </a:lnTo>
                  <a:lnTo>
                    <a:pt x="409" y="77"/>
                  </a:lnTo>
                  <a:lnTo>
                    <a:pt x="402" y="90"/>
                  </a:lnTo>
                  <a:lnTo>
                    <a:pt x="396" y="104"/>
                  </a:lnTo>
                  <a:lnTo>
                    <a:pt x="391" y="117"/>
                  </a:lnTo>
                  <a:lnTo>
                    <a:pt x="386" y="131"/>
                  </a:lnTo>
                  <a:lnTo>
                    <a:pt x="382" y="144"/>
                  </a:lnTo>
                  <a:lnTo>
                    <a:pt x="382" y="157"/>
                  </a:lnTo>
                  <a:lnTo>
                    <a:pt x="385" y="169"/>
                  </a:lnTo>
                  <a:lnTo>
                    <a:pt x="376" y="189"/>
                  </a:lnTo>
                  <a:lnTo>
                    <a:pt x="364" y="205"/>
                  </a:lnTo>
                  <a:lnTo>
                    <a:pt x="350" y="220"/>
                  </a:lnTo>
                  <a:lnTo>
                    <a:pt x="333" y="233"/>
                  </a:lnTo>
                  <a:lnTo>
                    <a:pt x="316" y="245"/>
                  </a:lnTo>
                  <a:lnTo>
                    <a:pt x="297" y="256"/>
                  </a:lnTo>
                  <a:lnTo>
                    <a:pt x="279" y="269"/>
                  </a:lnTo>
                  <a:lnTo>
                    <a:pt x="262" y="283"/>
                  </a:lnTo>
                  <a:lnTo>
                    <a:pt x="252" y="287"/>
                  </a:lnTo>
                  <a:lnTo>
                    <a:pt x="244" y="290"/>
                  </a:lnTo>
                  <a:lnTo>
                    <a:pt x="237" y="294"/>
                  </a:lnTo>
                  <a:lnTo>
                    <a:pt x="228" y="299"/>
                  </a:lnTo>
                  <a:lnTo>
                    <a:pt x="221" y="302"/>
                  </a:lnTo>
                  <a:lnTo>
                    <a:pt x="212" y="306"/>
                  </a:lnTo>
                  <a:lnTo>
                    <a:pt x="204" y="308"/>
                  </a:lnTo>
                  <a:lnTo>
                    <a:pt x="194" y="310"/>
                  </a:lnTo>
                  <a:lnTo>
                    <a:pt x="185" y="316"/>
                  </a:lnTo>
                  <a:lnTo>
                    <a:pt x="174" y="320"/>
                  </a:lnTo>
                  <a:lnTo>
                    <a:pt x="165" y="323"/>
                  </a:lnTo>
                  <a:lnTo>
                    <a:pt x="154" y="327"/>
                  </a:lnTo>
                  <a:lnTo>
                    <a:pt x="145" y="330"/>
                  </a:lnTo>
                  <a:lnTo>
                    <a:pt x="134" y="334"/>
                  </a:lnTo>
                  <a:lnTo>
                    <a:pt x="123" y="336"/>
                  </a:lnTo>
                  <a:lnTo>
                    <a:pt x="113" y="338"/>
                  </a:lnTo>
                  <a:lnTo>
                    <a:pt x="101" y="340"/>
                  </a:lnTo>
                  <a:lnTo>
                    <a:pt x="91" y="341"/>
                  </a:lnTo>
                  <a:lnTo>
                    <a:pt x="79" y="342"/>
                  </a:lnTo>
                  <a:lnTo>
                    <a:pt x="67" y="343"/>
                  </a:lnTo>
                  <a:lnTo>
                    <a:pt x="57" y="343"/>
                  </a:lnTo>
                  <a:lnTo>
                    <a:pt x="45" y="343"/>
                  </a:lnTo>
                  <a:lnTo>
                    <a:pt x="33" y="343"/>
                  </a:lnTo>
                  <a:lnTo>
                    <a:pt x="21" y="342"/>
                  </a:lnTo>
                  <a:lnTo>
                    <a:pt x="8" y="334"/>
                  </a:lnTo>
                  <a:lnTo>
                    <a:pt x="2" y="323"/>
                  </a:lnTo>
                  <a:lnTo>
                    <a:pt x="0" y="310"/>
                  </a:lnTo>
                  <a:lnTo>
                    <a:pt x="0" y="297"/>
                  </a:lnTo>
                  <a:lnTo>
                    <a:pt x="7" y="284"/>
                  </a:lnTo>
                  <a:lnTo>
                    <a:pt x="16" y="272"/>
                  </a:lnTo>
                  <a:lnTo>
                    <a:pt x="24" y="260"/>
                  </a:lnTo>
                  <a:lnTo>
                    <a:pt x="33" y="249"/>
                  </a:lnTo>
                  <a:lnTo>
                    <a:pt x="42" y="237"/>
                  </a:lnTo>
                  <a:lnTo>
                    <a:pt x="53" y="227"/>
                  </a:lnTo>
                  <a:lnTo>
                    <a:pt x="62" y="216"/>
                  </a:lnTo>
                  <a:lnTo>
                    <a:pt x="74" y="206"/>
                  </a:lnTo>
                  <a:lnTo>
                    <a:pt x="84" y="197"/>
                  </a:lnTo>
                  <a:lnTo>
                    <a:pt x="96" y="188"/>
                  </a:lnTo>
                  <a:lnTo>
                    <a:pt x="108" y="181"/>
                  </a:lnTo>
                  <a:lnTo>
                    <a:pt x="120" y="175"/>
                  </a:lnTo>
                  <a:lnTo>
                    <a:pt x="133" y="168"/>
                  </a:lnTo>
                  <a:lnTo>
                    <a:pt x="146" y="163"/>
                  </a:lnTo>
                  <a:lnTo>
                    <a:pt x="159" y="159"/>
                  </a:lnTo>
                  <a:lnTo>
                    <a:pt x="173" y="156"/>
                  </a:lnTo>
                  <a:lnTo>
                    <a:pt x="184" y="146"/>
                  </a:lnTo>
                  <a:lnTo>
                    <a:pt x="193" y="135"/>
                  </a:lnTo>
                  <a:lnTo>
                    <a:pt x="203" y="126"/>
                  </a:lnTo>
                  <a:lnTo>
                    <a:pt x="211" y="116"/>
                  </a:lnTo>
                  <a:lnTo>
                    <a:pt x="220" y="106"/>
                  </a:lnTo>
                  <a:lnTo>
                    <a:pt x="227" y="96"/>
                  </a:lnTo>
                  <a:lnTo>
                    <a:pt x="233" y="87"/>
                  </a:lnTo>
                  <a:lnTo>
                    <a:pt x="240" y="77"/>
                  </a:lnTo>
                  <a:lnTo>
                    <a:pt x="248" y="82"/>
                  </a:lnTo>
                  <a:lnTo>
                    <a:pt x="253" y="93"/>
                  </a:lnTo>
                  <a:lnTo>
                    <a:pt x="259" y="106"/>
                  </a:lnTo>
                  <a:lnTo>
                    <a:pt x="267" y="113"/>
                  </a:lnTo>
                  <a:lnTo>
                    <a:pt x="275" y="104"/>
                  </a:lnTo>
                  <a:lnTo>
                    <a:pt x="281" y="94"/>
                  </a:lnTo>
                  <a:lnTo>
                    <a:pt x="287" y="84"/>
                  </a:lnTo>
                  <a:lnTo>
                    <a:pt x="293" y="73"/>
                  </a:lnTo>
                  <a:lnTo>
                    <a:pt x="298" y="62"/>
                  </a:lnTo>
                  <a:lnTo>
                    <a:pt x="304" y="53"/>
                  </a:lnTo>
                  <a:lnTo>
                    <a:pt x="311" y="44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21" y="54"/>
                  </a:lnTo>
                  <a:lnTo>
                    <a:pt x="322" y="70"/>
                  </a:lnTo>
                  <a:lnTo>
                    <a:pt x="325" y="87"/>
                  </a:lnTo>
                  <a:lnTo>
                    <a:pt x="327" y="103"/>
                  </a:lnTo>
                  <a:lnTo>
                    <a:pt x="339" y="97"/>
                  </a:lnTo>
                  <a:lnTo>
                    <a:pt x="348" y="89"/>
                  </a:lnTo>
                  <a:lnTo>
                    <a:pt x="356" y="79"/>
                  </a:lnTo>
                  <a:lnTo>
                    <a:pt x="363" y="70"/>
                  </a:lnTo>
                  <a:lnTo>
                    <a:pt x="371" y="59"/>
                  </a:lnTo>
                  <a:lnTo>
                    <a:pt x="379" y="49"/>
                  </a:lnTo>
                  <a:lnTo>
                    <a:pt x="388" y="39"/>
                  </a:lnTo>
                  <a:lnTo>
                    <a:pt x="398" y="32"/>
                  </a:lnTo>
                  <a:lnTo>
                    <a:pt x="407" y="23"/>
                  </a:lnTo>
                  <a:lnTo>
                    <a:pt x="412" y="13"/>
                  </a:lnTo>
                  <a:lnTo>
                    <a:pt x="417" y="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437"/>
            <p:cNvSpPr>
              <a:spLocks/>
            </p:cNvSpPr>
            <p:nvPr/>
          </p:nvSpPr>
          <p:spPr bwMode="auto">
            <a:xfrm>
              <a:off x="5134" y="3586"/>
              <a:ext cx="47" cy="44"/>
            </a:xfrm>
            <a:custGeom>
              <a:avLst/>
              <a:gdLst>
                <a:gd name="T0" fmla="*/ 0 w 371"/>
                <a:gd name="T1" fmla="*/ 0 h 349"/>
                <a:gd name="T2" fmla="*/ 0 w 371"/>
                <a:gd name="T3" fmla="*/ 0 h 349"/>
                <a:gd name="T4" fmla="*/ 0 w 371"/>
                <a:gd name="T5" fmla="*/ 0 h 349"/>
                <a:gd name="T6" fmla="*/ 0 w 371"/>
                <a:gd name="T7" fmla="*/ 0 h 349"/>
                <a:gd name="T8" fmla="*/ 0 w 371"/>
                <a:gd name="T9" fmla="*/ 0 h 349"/>
                <a:gd name="T10" fmla="*/ 0 w 371"/>
                <a:gd name="T11" fmla="*/ 0 h 349"/>
                <a:gd name="T12" fmla="*/ 0 w 371"/>
                <a:gd name="T13" fmla="*/ 0 h 349"/>
                <a:gd name="T14" fmla="*/ 0 w 371"/>
                <a:gd name="T15" fmla="*/ 0 h 349"/>
                <a:gd name="T16" fmla="*/ 0 w 371"/>
                <a:gd name="T17" fmla="*/ 0 h 349"/>
                <a:gd name="T18" fmla="*/ 0 w 371"/>
                <a:gd name="T19" fmla="*/ 0 h 349"/>
                <a:gd name="T20" fmla="*/ 0 w 371"/>
                <a:gd name="T21" fmla="*/ 0 h 349"/>
                <a:gd name="T22" fmla="*/ 0 w 371"/>
                <a:gd name="T23" fmla="*/ 0 h 349"/>
                <a:gd name="T24" fmla="*/ 0 w 371"/>
                <a:gd name="T25" fmla="*/ 0 h 349"/>
                <a:gd name="T26" fmla="*/ 0 w 371"/>
                <a:gd name="T27" fmla="*/ 0 h 349"/>
                <a:gd name="T28" fmla="*/ 0 w 371"/>
                <a:gd name="T29" fmla="*/ 0 h 349"/>
                <a:gd name="T30" fmla="*/ 0 w 371"/>
                <a:gd name="T31" fmla="*/ 0 h 349"/>
                <a:gd name="T32" fmla="*/ 0 w 371"/>
                <a:gd name="T33" fmla="*/ 0 h 349"/>
                <a:gd name="T34" fmla="*/ 0 w 371"/>
                <a:gd name="T35" fmla="*/ 0 h 349"/>
                <a:gd name="T36" fmla="*/ 0 w 371"/>
                <a:gd name="T37" fmla="*/ 0 h 349"/>
                <a:gd name="T38" fmla="*/ 0 w 371"/>
                <a:gd name="T39" fmla="*/ 0 h 349"/>
                <a:gd name="T40" fmla="*/ 0 w 371"/>
                <a:gd name="T41" fmla="*/ 0 h 349"/>
                <a:gd name="T42" fmla="*/ 0 w 371"/>
                <a:gd name="T43" fmla="*/ 0 h 349"/>
                <a:gd name="T44" fmla="*/ 0 w 371"/>
                <a:gd name="T45" fmla="*/ 0 h 349"/>
                <a:gd name="T46" fmla="*/ 0 w 371"/>
                <a:gd name="T47" fmla="*/ 0 h 349"/>
                <a:gd name="T48" fmla="*/ 0 w 371"/>
                <a:gd name="T49" fmla="*/ 0 h 349"/>
                <a:gd name="T50" fmla="*/ 0 w 371"/>
                <a:gd name="T51" fmla="*/ 0 h 349"/>
                <a:gd name="T52" fmla="*/ 0 w 371"/>
                <a:gd name="T53" fmla="*/ 0 h 349"/>
                <a:gd name="T54" fmla="*/ 0 w 371"/>
                <a:gd name="T55" fmla="*/ 0 h 349"/>
                <a:gd name="T56" fmla="*/ 0 w 371"/>
                <a:gd name="T57" fmla="*/ 0 h 349"/>
                <a:gd name="T58" fmla="*/ 0 w 371"/>
                <a:gd name="T59" fmla="*/ 0 h 349"/>
                <a:gd name="T60" fmla="*/ 0 w 371"/>
                <a:gd name="T61" fmla="*/ 0 h 349"/>
                <a:gd name="T62" fmla="*/ 0 w 371"/>
                <a:gd name="T63" fmla="*/ 0 h 349"/>
                <a:gd name="T64" fmla="*/ 0 w 371"/>
                <a:gd name="T65" fmla="*/ 0 h 349"/>
                <a:gd name="T66" fmla="*/ 0 w 371"/>
                <a:gd name="T67" fmla="*/ 0 h 349"/>
                <a:gd name="T68" fmla="*/ 0 w 371"/>
                <a:gd name="T69" fmla="*/ 0 h 349"/>
                <a:gd name="T70" fmla="*/ 0 w 371"/>
                <a:gd name="T71" fmla="*/ 0 h 349"/>
                <a:gd name="T72" fmla="*/ 0 w 371"/>
                <a:gd name="T73" fmla="*/ 0 h 349"/>
                <a:gd name="T74" fmla="*/ 0 w 371"/>
                <a:gd name="T75" fmla="*/ 0 h 349"/>
                <a:gd name="T76" fmla="*/ 0 w 371"/>
                <a:gd name="T77" fmla="*/ 0 h 349"/>
                <a:gd name="T78" fmla="*/ 0 w 371"/>
                <a:gd name="T79" fmla="*/ 0 h 349"/>
                <a:gd name="T80" fmla="*/ 0 w 371"/>
                <a:gd name="T81" fmla="*/ 0 h 349"/>
                <a:gd name="T82" fmla="*/ 0 w 371"/>
                <a:gd name="T83" fmla="*/ 0 h 349"/>
                <a:gd name="T84" fmla="*/ 0 w 371"/>
                <a:gd name="T85" fmla="*/ 0 h 349"/>
                <a:gd name="T86" fmla="*/ 0 w 371"/>
                <a:gd name="T87" fmla="*/ 0 h 349"/>
                <a:gd name="T88" fmla="*/ 0 w 371"/>
                <a:gd name="T89" fmla="*/ 0 h 3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1"/>
                <a:gd name="T136" fmla="*/ 0 h 349"/>
                <a:gd name="T137" fmla="*/ 371 w 371"/>
                <a:gd name="T138" fmla="*/ 349 h 3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1" h="349">
                  <a:moveTo>
                    <a:pt x="124" y="71"/>
                  </a:moveTo>
                  <a:lnTo>
                    <a:pt x="129" y="62"/>
                  </a:lnTo>
                  <a:lnTo>
                    <a:pt x="134" y="53"/>
                  </a:lnTo>
                  <a:lnTo>
                    <a:pt x="138" y="43"/>
                  </a:lnTo>
                  <a:lnTo>
                    <a:pt x="141" y="33"/>
                  </a:lnTo>
                  <a:lnTo>
                    <a:pt x="159" y="33"/>
                  </a:lnTo>
                  <a:lnTo>
                    <a:pt x="165" y="49"/>
                  </a:lnTo>
                  <a:lnTo>
                    <a:pt x="171" y="66"/>
                  </a:lnTo>
                  <a:lnTo>
                    <a:pt x="179" y="83"/>
                  </a:lnTo>
                  <a:lnTo>
                    <a:pt x="189" y="95"/>
                  </a:lnTo>
                  <a:lnTo>
                    <a:pt x="192" y="85"/>
                  </a:lnTo>
                  <a:lnTo>
                    <a:pt x="197" y="75"/>
                  </a:lnTo>
                  <a:lnTo>
                    <a:pt x="203" y="69"/>
                  </a:lnTo>
                  <a:lnTo>
                    <a:pt x="211" y="65"/>
                  </a:lnTo>
                  <a:lnTo>
                    <a:pt x="216" y="79"/>
                  </a:lnTo>
                  <a:lnTo>
                    <a:pt x="221" y="92"/>
                  </a:lnTo>
                  <a:lnTo>
                    <a:pt x="228" y="104"/>
                  </a:lnTo>
                  <a:lnTo>
                    <a:pt x="236" y="115"/>
                  </a:lnTo>
                  <a:lnTo>
                    <a:pt x="244" y="127"/>
                  </a:lnTo>
                  <a:lnTo>
                    <a:pt x="252" y="139"/>
                  </a:lnTo>
                  <a:lnTo>
                    <a:pt x="259" y="153"/>
                  </a:lnTo>
                  <a:lnTo>
                    <a:pt x="264" y="166"/>
                  </a:lnTo>
                  <a:lnTo>
                    <a:pt x="274" y="174"/>
                  </a:lnTo>
                  <a:lnTo>
                    <a:pt x="283" y="180"/>
                  </a:lnTo>
                  <a:lnTo>
                    <a:pt x="293" y="188"/>
                  </a:lnTo>
                  <a:lnTo>
                    <a:pt x="303" y="195"/>
                  </a:lnTo>
                  <a:lnTo>
                    <a:pt x="312" y="201"/>
                  </a:lnTo>
                  <a:lnTo>
                    <a:pt x="321" y="209"/>
                  </a:lnTo>
                  <a:lnTo>
                    <a:pt x="330" y="216"/>
                  </a:lnTo>
                  <a:lnTo>
                    <a:pt x="338" y="224"/>
                  </a:lnTo>
                  <a:lnTo>
                    <a:pt x="338" y="227"/>
                  </a:lnTo>
                  <a:lnTo>
                    <a:pt x="339" y="229"/>
                  </a:lnTo>
                  <a:lnTo>
                    <a:pt x="340" y="232"/>
                  </a:lnTo>
                  <a:lnTo>
                    <a:pt x="342" y="234"/>
                  </a:lnTo>
                  <a:lnTo>
                    <a:pt x="352" y="243"/>
                  </a:lnTo>
                  <a:lnTo>
                    <a:pt x="359" y="254"/>
                  </a:lnTo>
                  <a:lnTo>
                    <a:pt x="365" y="269"/>
                  </a:lnTo>
                  <a:lnTo>
                    <a:pt x="370" y="283"/>
                  </a:lnTo>
                  <a:lnTo>
                    <a:pt x="371" y="297"/>
                  </a:lnTo>
                  <a:lnTo>
                    <a:pt x="368" y="308"/>
                  </a:lnTo>
                  <a:lnTo>
                    <a:pt x="360" y="318"/>
                  </a:lnTo>
                  <a:lnTo>
                    <a:pt x="352" y="325"/>
                  </a:lnTo>
                  <a:lnTo>
                    <a:pt x="333" y="336"/>
                  </a:lnTo>
                  <a:lnTo>
                    <a:pt x="315" y="343"/>
                  </a:lnTo>
                  <a:lnTo>
                    <a:pt x="296" y="348"/>
                  </a:lnTo>
                  <a:lnTo>
                    <a:pt x="277" y="349"/>
                  </a:lnTo>
                  <a:lnTo>
                    <a:pt x="258" y="348"/>
                  </a:lnTo>
                  <a:lnTo>
                    <a:pt x="239" y="344"/>
                  </a:lnTo>
                  <a:lnTo>
                    <a:pt x="221" y="339"/>
                  </a:lnTo>
                  <a:lnTo>
                    <a:pt x="202" y="333"/>
                  </a:lnTo>
                  <a:lnTo>
                    <a:pt x="184" y="324"/>
                  </a:lnTo>
                  <a:lnTo>
                    <a:pt x="166" y="315"/>
                  </a:lnTo>
                  <a:lnTo>
                    <a:pt x="148" y="304"/>
                  </a:lnTo>
                  <a:lnTo>
                    <a:pt x="130" y="293"/>
                  </a:lnTo>
                  <a:lnTo>
                    <a:pt x="113" y="283"/>
                  </a:lnTo>
                  <a:lnTo>
                    <a:pt x="96" y="272"/>
                  </a:lnTo>
                  <a:lnTo>
                    <a:pt x="79" y="262"/>
                  </a:lnTo>
                  <a:lnTo>
                    <a:pt x="63" y="251"/>
                  </a:lnTo>
                  <a:lnTo>
                    <a:pt x="54" y="236"/>
                  </a:lnTo>
                  <a:lnTo>
                    <a:pt x="42" y="221"/>
                  </a:lnTo>
                  <a:lnTo>
                    <a:pt x="31" y="207"/>
                  </a:lnTo>
                  <a:lnTo>
                    <a:pt x="19" y="192"/>
                  </a:lnTo>
                  <a:lnTo>
                    <a:pt x="8" y="176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3" y="121"/>
                  </a:lnTo>
                  <a:lnTo>
                    <a:pt x="8" y="120"/>
                  </a:lnTo>
                  <a:lnTo>
                    <a:pt x="15" y="118"/>
                  </a:lnTo>
                  <a:lnTo>
                    <a:pt x="20" y="117"/>
                  </a:lnTo>
                  <a:lnTo>
                    <a:pt x="26" y="115"/>
                  </a:lnTo>
                  <a:lnTo>
                    <a:pt x="32" y="115"/>
                  </a:lnTo>
                  <a:lnTo>
                    <a:pt x="37" y="114"/>
                  </a:lnTo>
                  <a:lnTo>
                    <a:pt x="43" y="113"/>
                  </a:lnTo>
                  <a:lnTo>
                    <a:pt x="49" y="113"/>
                  </a:lnTo>
                  <a:lnTo>
                    <a:pt x="49" y="101"/>
                  </a:lnTo>
                  <a:lnTo>
                    <a:pt x="46" y="86"/>
                  </a:lnTo>
                  <a:lnTo>
                    <a:pt x="45" y="70"/>
                  </a:lnTo>
                  <a:lnTo>
                    <a:pt x="44" y="53"/>
                  </a:lnTo>
                  <a:lnTo>
                    <a:pt x="45" y="37"/>
                  </a:lnTo>
                  <a:lnTo>
                    <a:pt x="49" y="22"/>
                  </a:lnTo>
                  <a:lnTo>
                    <a:pt x="55" y="9"/>
                  </a:lnTo>
                  <a:lnTo>
                    <a:pt x="67" y="0"/>
                  </a:lnTo>
                  <a:lnTo>
                    <a:pt x="74" y="8"/>
                  </a:lnTo>
                  <a:lnTo>
                    <a:pt x="80" y="17"/>
                  </a:lnTo>
                  <a:lnTo>
                    <a:pt x="87" y="26"/>
                  </a:lnTo>
                  <a:lnTo>
                    <a:pt x="93" y="36"/>
                  </a:lnTo>
                  <a:lnTo>
                    <a:pt x="99" y="46"/>
                  </a:lnTo>
                  <a:lnTo>
                    <a:pt x="107" y="55"/>
                  </a:lnTo>
                  <a:lnTo>
                    <a:pt x="114" y="64"/>
                  </a:lnTo>
                  <a:lnTo>
                    <a:pt x="12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438"/>
            <p:cNvSpPr>
              <a:spLocks/>
            </p:cNvSpPr>
            <p:nvPr/>
          </p:nvSpPr>
          <p:spPr bwMode="auto">
            <a:xfrm>
              <a:off x="5083" y="3602"/>
              <a:ext cx="37" cy="17"/>
            </a:xfrm>
            <a:custGeom>
              <a:avLst/>
              <a:gdLst>
                <a:gd name="T0" fmla="*/ 0 w 299"/>
                <a:gd name="T1" fmla="*/ 0 h 135"/>
                <a:gd name="T2" fmla="*/ 0 w 299"/>
                <a:gd name="T3" fmla="*/ 0 h 135"/>
                <a:gd name="T4" fmla="*/ 0 w 299"/>
                <a:gd name="T5" fmla="*/ 0 h 135"/>
                <a:gd name="T6" fmla="*/ 0 w 299"/>
                <a:gd name="T7" fmla="*/ 0 h 135"/>
                <a:gd name="T8" fmla="*/ 0 w 299"/>
                <a:gd name="T9" fmla="*/ 0 h 135"/>
                <a:gd name="T10" fmla="*/ 0 w 299"/>
                <a:gd name="T11" fmla="*/ 0 h 135"/>
                <a:gd name="T12" fmla="*/ 0 w 299"/>
                <a:gd name="T13" fmla="*/ 0 h 135"/>
                <a:gd name="T14" fmla="*/ 0 w 299"/>
                <a:gd name="T15" fmla="*/ 0 h 135"/>
                <a:gd name="T16" fmla="*/ 0 w 299"/>
                <a:gd name="T17" fmla="*/ 0 h 135"/>
                <a:gd name="T18" fmla="*/ 0 w 299"/>
                <a:gd name="T19" fmla="*/ 0 h 135"/>
                <a:gd name="T20" fmla="*/ 0 w 299"/>
                <a:gd name="T21" fmla="*/ 0 h 135"/>
                <a:gd name="T22" fmla="*/ 0 w 299"/>
                <a:gd name="T23" fmla="*/ 0 h 135"/>
                <a:gd name="T24" fmla="*/ 0 w 299"/>
                <a:gd name="T25" fmla="*/ 0 h 135"/>
                <a:gd name="T26" fmla="*/ 0 w 299"/>
                <a:gd name="T27" fmla="*/ 0 h 135"/>
                <a:gd name="T28" fmla="*/ 0 w 299"/>
                <a:gd name="T29" fmla="*/ 0 h 135"/>
                <a:gd name="T30" fmla="*/ 0 w 299"/>
                <a:gd name="T31" fmla="*/ 0 h 135"/>
                <a:gd name="T32" fmla="*/ 0 w 299"/>
                <a:gd name="T33" fmla="*/ 0 h 135"/>
                <a:gd name="T34" fmla="*/ 0 w 299"/>
                <a:gd name="T35" fmla="*/ 0 h 135"/>
                <a:gd name="T36" fmla="*/ 0 w 299"/>
                <a:gd name="T37" fmla="*/ 0 h 135"/>
                <a:gd name="T38" fmla="*/ 0 w 299"/>
                <a:gd name="T39" fmla="*/ 0 h 135"/>
                <a:gd name="T40" fmla="*/ 0 w 299"/>
                <a:gd name="T41" fmla="*/ 0 h 135"/>
                <a:gd name="T42" fmla="*/ 0 w 299"/>
                <a:gd name="T43" fmla="*/ 0 h 135"/>
                <a:gd name="T44" fmla="*/ 0 w 299"/>
                <a:gd name="T45" fmla="*/ 0 h 135"/>
                <a:gd name="T46" fmla="*/ 0 w 299"/>
                <a:gd name="T47" fmla="*/ 0 h 135"/>
                <a:gd name="T48" fmla="*/ 0 w 299"/>
                <a:gd name="T49" fmla="*/ 0 h 135"/>
                <a:gd name="T50" fmla="*/ 0 w 299"/>
                <a:gd name="T51" fmla="*/ 0 h 135"/>
                <a:gd name="T52" fmla="*/ 0 w 299"/>
                <a:gd name="T53" fmla="*/ 0 h 135"/>
                <a:gd name="T54" fmla="*/ 0 w 299"/>
                <a:gd name="T55" fmla="*/ 0 h 135"/>
                <a:gd name="T56" fmla="*/ 0 w 299"/>
                <a:gd name="T57" fmla="*/ 0 h 135"/>
                <a:gd name="T58" fmla="*/ 0 w 299"/>
                <a:gd name="T59" fmla="*/ 0 h 135"/>
                <a:gd name="T60" fmla="*/ 0 w 299"/>
                <a:gd name="T61" fmla="*/ 0 h 135"/>
                <a:gd name="T62" fmla="*/ 0 w 299"/>
                <a:gd name="T63" fmla="*/ 0 h 135"/>
                <a:gd name="T64" fmla="*/ 0 w 299"/>
                <a:gd name="T65" fmla="*/ 0 h 135"/>
                <a:gd name="T66" fmla="*/ 0 w 299"/>
                <a:gd name="T67" fmla="*/ 0 h 135"/>
                <a:gd name="T68" fmla="*/ 0 w 299"/>
                <a:gd name="T69" fmla="*/ 0 h 135"/>
                <a:gd name="T70" fmla="*/ 0 w 299"/>
                <a:gd name="T71" fmla="*/ 0 h 135"/>
                <a:gd name="T72" fmla="*/ 0 w 299"/>
                <a:gd name="T73" fmla="*/ 0 h 135"/>
                <a:gd name="T74" fmla="*/ 0 w 299"/>
                <a:gd name="T75" fmla="*/ 0 h 135"/>
                <a:gd name="T76" fmla="*/ 0 w 299"/>
                <a:gd name="T77" fmla="*/ 0 h 135"/>
                <a:gd name="T78" fmla="*/ 0 w 299"/>
                <a:gd name="T79" fmla="*/ 0 h 135"/>
                <a:gd name="T80" fmla="*/ 0 w 299"/>
                <a:gd name="T81" fmla="*/ 0 h 135"/>
                <a:gd name="T82" fmla="*/ 0 w 299"/>
                <a:gd name="T83" fmla="*/ 0 h 135"/>
                <a:gd name="T84" fmla="*/ 0 w 299"/>
                <a:gd name="T85" fmla="*/ 0 h 135"/>
                <a:gd name="T86" fmla="*/ 0 w 299"/>
                <a:gd name="T87" fmla="*/ 0 h 135"/>
                <a:gd name="T88" fmla="*/ 0 w 299"/>
                <a:gd name="T89" fmla="*/ 0 h 135"/>
                <a:gd name="T90" fmla="*/ 0 w 299"/>
                <a:gd name="T91" fmla="*/ 0 h 135"/>
                <a:gd name="T92" fmla="*/ 0 w 299"/>
                <a:gd name="T93" fmla="*/ 0 h 135"/>
                <a:gd name="T94" fmla="*/ 0 w 299"/>
                <a:gd name="T95" fmla="*/ 0 h 135"/>
                <a:gd name="T96" fmla="*/ 0 w 299"/>
                <a:gd name="T97" fmla="*/ 0 h 135"/>
                <a:gd name="T98" fmla="*/ 0 w 299"/>
                <a:gd name="T99" fmla="*/ 0 h 135"/>
                <a:gd name="T100" fmla="*/ 0 w 299"/>
                <a:gd name="T101" fmla="*/ 0 h 135"/>
                <a:gd name="T102" fmla="*/ 0 w 299"/>
                <a:gd name="T103" fmla="*/ 0 h 135"/>
                <a:gd name="T104" fmla="*/ 0 w 299"/>
                <a:gd name="T105" fmla="*/ 0 h 135"/>
                <a:gd name="T106" fmla="*/ 0 w 299"/>
                <a:gd name="T107" fmla="*/ 0 h 135"/>
                <a:gd name="T108" fmla="*/ 0 w 299"/>
                <a:gd name="T109" fmla="*/ 0 h 135"/>
                <a:gd name="T110" fmla="*/ 0 w 299"/>
                <a:gd name="T111" fmla="*/ 0 h 135"/>
                <a:gd name="T112" fmla="*/ 0 w 299"/>
                <a:gd name="T113" fmla="*/ 0 h 135"/>
                <a:gd name="T114" fmla="*/ 0 w 299"/>
                <a:gd name="T115" fmla="*/ 0 h 135"/>
                <a:gd name="T116" fmla="*/ 0 w 299"/>
                <a:gd name="T117" fmla="*/ 0 h 135"/>
                <a:gd name="T118" fmla="*/ 0 w 299"/>
                <a:gd name="T119" fmla="*/ 0 h 135"/>
                <a:gd name="T120" fmla="*/ 0 w 299"/>
                <a:gd name="T121" fmla="*/ 0 h 135"/>
                <a:gd name="T122" fmla="*/ 0 w 299"/>
                <a:gd name="T123" fmla="*/ 0 h 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9"/>
                <a:gd name="T187" fmla="*/ 0 h 135"/>
                <a:gd name="T188" fmla="*/ 299 w 299"/>
                <a:gd name="T189" fmla="*/ 135 h 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9" h="135">
                  <a:moveTo>
                    <a:pt x="299" y="7"/>
                  </a:moveTo>
                  <a:lnTo>
                    <a:pt x="288" y="18"/>
                  </a:lnTo>
                  <a:lnTo>
                    <a:pt x="278" y="29"/>
                  </a:lnTo>
                  <a:lnTo>
                    <a:pt x="267" y="38"/>
                  </a:lnTo>
                  <a:lnTo>
                    <a:pt x="255" y="47"/>
                  </a:lnTo>
                  <a:lnTo>
                    <a:pt x="245" y="56"/>
                  </a:lnTo>
                  <a:lnTo>
                    <a:pt x="233" y="65"/>
                  </a:lnTo>
                  <a:lnTo>
                    <a:pt x="221" y="72"/>
                  </a:lnTo>
                  <a:lnTo>
                    <a:pt x="209" y="80"/>
                  </a:lnTo>
                  <a:lnTo>
                    <a:pt x="196" y="88"/>
                  </a:lnTo>
                  <a:lnTo>
                    <a:pt x="184" y="94"/>
                  </a:lnTo>
                  <a:lnTo>
                    <a:pt x="171" y="102"/>
                  </a:lnTo>
                  <a:lnTo>
                    <a:pt x="158" y="108"/>
                  </a:lnTo>
                  <a:lnTo>
                    <a:pt x="146" y="115"/>
                  </a:lnTo>
                  <a:lnTo>
                    <a:pt x="132" y="122"/>
                  </a:lnTo>
                  <a:lnTo>
                    <a:pt x="119" y="128"/>
                  </a:lnTo>
                  <a:lnTo>
                    <a:pt x="105" y="135"/>
                  </a:lnTo>
                  <a:lnTo>
                    <a:pt x="92" y="135"/>
                  </a:lnTo>
                  <a:lnTo>
                    <a:pt x="78" y="135"/>
                  </a:lnTo>
                  <a:lnTo>
                    <a:pt x="63" y="135"/>
                  </a:lnTo>
                  <a:lnTo>
                    <a:pt x="49" y="133"/>
                  </a:lnTo>
                  <a:lnTo>
                    <a:pt x="37" y="131"/>
                  </a:lnTo>
                  <a:lnTo>
                    <a:pt x="24" y="129"/>
                  </a:lnTo>
                  <a:lnTo>
                    <a:pt x="11" y="126"/>
                  </a:lnTo>
                  <a:lnTo>
                    <a:pt x="0" y="123"/>
                  </a:lnTo>
                  <a:lnTo>
                    <a:pt x="12" y="104"/>
                  </a:lnTo>
                  <a:lnTo>
                    <a:pt x="27" y="88"/>
                  </a:lnTo>
                  <a:lnTo>
                    <a:pt x="45" y="73"/>
                  </a:lnTo>
                  <a:lnTo>
                    <a:pt x="64" y="60"/>
                  </a:lnTo>
                  <a:lnTo>
                    <a:pt x="84" y="49"/>
                  </a:lnTo>
                  <a:lnTo>
                    <a:pt x="106" y="39"/>
                  </a:lnTo>
                  <a:lnTo>
                    <a:pt x="129" y="32"/>
                  </a:lnTo>
                  <a:lnTo>
                    <a:pt x="151" y="24"/>
                  </a:lnTo>
                  <a:lnTo>
                    <a:pt x="147" y="31"/>
                  </a:lnTo>
                  <a:lnTo>
                    <a:pt x="138" y="34"/>
                  </a:lnTo>
                  <a:lnTo>
                    <a:pt x="131" y="37"/>
                  </a:lnTo>
                  <a:lnTo>
                    <a:pt x="130" y="47"/>
                  </a:lnTo>
                  <a:lnTo>
                    <a:pt x="151" y="60"/>
                  </a:lnTo>
                  <a:lnTo>
                    <a:pt x="146" y="66"/>
                  </a:lnTo>
                  <a:lnTo>
                    <a:pt x="139" y="71"/>
                  </a:lnTo>
                  <a:lnTo>
                    <a:pt x="132" y="76"/>
                  </a:lnTo>
                  <a:lnTo>
                    <a:pt x="130" y="85"/>
                  </a:lnTo>
                  <a:lnTo>
                    <a:pt x="142" y="83"/>
                  </a:lnTo>
                  <a:lnTo>
                    <a:pt x="156" y="80"/>
                  </a:lnTo>
                  <a:lnTo>
                    <a:pt x="170" y="76"/>
                  </a:lnTo>
                  <a:lnTo>
                    <a:pt x="183" y="71"/>
                  </a:lnTo>
                  <a:lnTo>
                    <a:pt x="195" y="65"/>
                  </a:lnTo>
                  <a:lnTo>
                    <a:pt x="207" y="56"/>
                  </a:lnTo>
                  <a:lnTo>
                    <a:pt x="217" y="44"/>
                  </a:lnTo>
                  <a:lnTo>
                    <a:pt x="226" y="32"/>
                  </a:lnTo>
                  <a:lnTo>
                    <a:pt x="223" y="23"/>
                  </a:lnTo>
                  <a:lnTo>
                    <a:pt x="219" y="16"/>
                  </a:lnTo>
                  <a:lnTo>
                    <a:pt x="214" y="11"/>
                  </a:lnTo>
                  <a:lnTo>
                    <a:pt x="208" y="7"/>
                  </a:lnTo>
                  <a:lnTo>
                    <a:pt x="219" y="5"/>
                  </a:lnTo>
                  <a:lnTo>
                    <a:pt x="230" y="3"/>
                  </a:lnTo>
                  <a:lnTo>
                    <a:pt x="242" y="1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7" y="1"/>
                  </a:lnTo>
                  <a:lnTo>
                    <a:pt x="288" y="3"/>
                  </a:lnTo>
                  <a:lnTo>
                    <a:pt x="29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439"/>
            <p:cNvSpPr>
              <a:spLocks/>
            </p:cNvSpPr>
            <p:nvPr/>
          </p:nvSpPr>
          <p:spPr bwMode="auto">
            <a:xfrm>
              <a:off x="5138" y="3603"/>
              <a:ext cx="35" cy="23"/>
            </a:xfrm>
            <a:custGeom>
              <a:avLst/>
              <a:gdLst>
                <a:gd name="T0" fmla="*/ 0 w 288"/>
                <a:gd name="T1" fmla="*/ 0 h 182"/>
                <a:gd name="T2" fmla="*/ 0 w 288"/>
                <a:gd name="T3" fmla="*/ 0 h 182"/>
                <a:gd name="T4" fmla="*/ 0 w 288"/>
                <a:gd name="T5" fmla="*/ 0 h 182"/>
                <a:gd name="T6" fmla="*/ 0 w 288"/>
                <a:gd name="T7" fmla="*/ 0 h 182"/>
                <a:gd name="T8" fmla="*/ 0 w 288"/>
                <a:gd name="T9" fmla="*/ 0 h 182"/>
                <a:gd name="T10" fmla="*/ 0 w 288"/>
                <a:gd name="T11" fmla="*/ 0 h 182"/>
                <a:gd name="T12" fmla="*/ 0 w 288"/>
                <a:gd name="T13" fmla="*/ 0 h 182"/>
                <a:gd name="T14" fmla="*/ 0 w 288"/>
                <a:gd name="T15" fmla="*/ 0 h 182"/>
                <a:gd name="T16" fmla="*/ 0 w 288"/>
                <a:gd name="T17" fmla="*/ 0 h 182"/>
                <a:gd name="T18" fmla="*/ 0 w 288"/>
                <a:gd name="T19" fmla="*/ 0 h 182"/>
                <a:gd name="T20" fmla="*/ 0 w 288"/>
                <a:gd name="T21" fmla="*/ 0 h 182"/>
                <a:gd name="T22" fmla="*/ 0 w 288"/>
                <a:gd name="T23" fmla="*/ 0 h 182"/>
                <a:gd name="T24" fmla="*/ 0 w 288"/>
                <a:gd name="T25" fmla="*/ 0 h 182"/>
                <a:gd name="T26" fmla="*/ 0 w 288"/>
                <a:gd name="T27" fmla="*/ 0 h 182"/>
                <a:gd name="T28" fmla="*/ 0 w 288"/>
                <a:gd name="T29" fmla="*/ 0 h 182"/>
                <a:gd name="T30" fmla="*/ 0 w 288"/>
                <a:gd name="T31" fmla="*/ 0 h 182"/>
                <a:gd name="T32" fmla="*/ 0 w 288"/>
                <a:gd name="T33" fmla="*/ 0 h 182"/>
                <a:gd name="T34" fmla="*/ 0 w 288"/>
                <a:gd name="T35" fmla="*/ 0 h 182"/>
                <a:gd name="T36" fmla="*/ 0 w 288"/>
                <a:gd name="T37" fmla="*/ 0 h 182"/>
                <a:gd name="T38" fmla="*/ 0 w 288"/>
                <a:gd name="T39" fmla="*/ 0 h 182"/>
                <a:gd name="T40" fmla="*/ 0 w 288"/>
                <a:gd name="T41" fmla="*/ 0 h 182"/>
                <a:gd name="T42" fmla="*/ 0 w 288"/>
                <a:gd name="T43" fmla="*/ 0 h 182"/>
                <a:gd name="T44" fmla="*/ 0 w 288"/>
                <a:gd name="T45" fmla="*/ 0 h 182"/>
                <a:gd name="T46" fmla="*/ 0 w 288"/>
                <a:gd name="T47" fmla="*/ 0 h 182"/>
                <a:gd name="T48" fmla="*/ 0 w 288"/>
                <a:gd name="T49" fmla="*/ 0 h 182"/>
                <a:gd name="T50" fmla="*/ 0 w 288"/>
                <a:gd name="T51" fmla="*/ 0 h 182"/>
                <a:gd name="T52" fmla="*/ 0 w 288"/>
                <a:gd name="T53" fmla="*/ 0 h 182"/>
                <a:gd name="T54" fmla="*/ 0 w 288"/>
                <a:gd name="T55" fmla="*/ 0 h 182"/>
                <a:gd name="T56" fmla="*/ 0 w 288"/>
                <a:gd name="T57" fmla="*/ 0 h 182"/>
                <a:gd name="T58" fmla="*/ 0 w 288"/>
                <a:gd name="T59" fmla="*/ 0 h 182"/>
                <a:gd name="T60" fmla="*/ 0 w 288"/>
                <a:gd name="T61" fmla="*/ 0 h 182"/>
                <a:gd name="T62" fmla="*/ 0 w 288"/>
                <a:gd name="T63" fmla="*/ 0 h 182"/>
                <a:gd name="T64" fmla="*/ 0 w 288"/>
                <a:gd name="T65" fmla="*/ 0 h 182"/>
                <a:gd name="T66" fmla="*/ 0 w 288"/>
                <a:gd name="T67" fmla="*/ 0 h 182"/>
                <a:gd name="T68" fmla="*/ 0 w 288"/>
                <a:gd name="T69" fmla="*/ 0 h 182"/>
                <a:gd name="T70" fmla="*/ 0 w 288"/>
                <a:gd name="T71" fmla="*/ 0 h 182"/>
                <a:gd name="T72" fmla="*/ 0 w 288"/>
                <a:gd name="T73" fmla="*/ 0 h 182"/>
                <a:gd name="T74" fmla="*/ 0 w 288"/>
                <a:gd name="T75" fmla="*/ 0 h 182"/>
                <a:gd name="T76" fmla="*/ 0 w 288"/>
                <a:gd name="T77" fmla="*/ 0 h 182"/>
                <a:gd name="T78" fmla="*/ 0 w 288"/>
                <a:gd name="T79" fmla="*/ 0 h 182"/>
                <a:gd name="T80" fmla="*/ 0 w 288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8"/>
                <a:gd name="T124" fmla="*/ 0 h 182"/>
                <a:gd name="T125" fmla="*/ 288 w 288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8" h="182">
                  <a:moveTo>
                    <a:pt x="155" y="32"/>
                  </a:moveTo>
                  <a:lnTo>
                    <a:pt x="173" y="46"/>
                  </a:lnTo>
                  <a:lnTo>
                    <a:pt x="195" y="59"/>
                  </a:lnTo>
                  <a:lnTo>
                    <a:pt x="218" y="70"/>
                  </a:lnTo>
                  <a:lnTo>
                    <a:pt x="240" y="84"/>
                  </a:lnTo>
                  <a:lnTo>
                    <a:pt x="260" y="99"/>
                  </a:lnTo>
                  <a:lnTo>
                    <a:pt x="276" y="117"/>
                  </a:lnTo>
                  <a:lnTo>
                    <a:pt x="286" y="140"/>
                  </a:lnTo>
                  <a:lnTo>
                    <a:pt x="288" y="169"/>
                  </a:lnTo>
                  <a:lnTo>
                    <a:pt x="270" y="178"/>
                  </a:lnTo>
                  <a:lnTo>
                    <a:pt x="251" y="182"/>
                  </a:lnTo>
                  <a:lnTo>
                    <a:pt x="233" y="179"/>
                  </a:lnTo>
                  <a:lnTo>
                    <a:pt x="215" y="173"/>
                  </a:lnTo>
                  <a:lnTo>
                    <a:pt x="197" y="166"/>
                  </a:lnTo>
                  <a:lnTo>
                    <a:pt x="178" y="158"/>
                  </a:lnTo>
                  <a:lnTo>
                    <a:pt x="160" y="152"/>
                  </a:lnTo>
                  <a:lnTo>
                    <a:pt x="141" y="149"/>
                  </a:lnTo>
                  <a:lnTo>
                    <a:pt x="118" y="137"/>
                  </a:lnTo>
                  <a:lnTo>
                    <a:pt x="94" y="125"/>
                  </a:lnTo>
                  <a:lnTo>
                    <a:pt x="72" y="111"/>
                  </a:lnTo>
                  <a:lnTo>
                    <a:pt x="52" y="95"/>
                  </a:lnTo>
                  <a:lnTo>
                    <a:pt x="34" y="78"/>
                  </a:lnTo>
                  <a:lnTo>
                    <a:pt x="18" y="58"/>
                  </a:lnTo>
                  <a:lnTo>
                    <a:pt x="7" y="35"/>
                  </a:lnTo>
                  <a:lnTo>
                    <a:pt x="0" y="10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1" y="4"/>
                  </a:lnTo>
                  <a:lnTo>
                    <a:pt x="83" y="8"/>
                  </a:lnTo>
                  <a:lnTo>
                    <a:pt x="95" y="12"/>
                  </a:lnTo>
                  <a:lnTo>
                    <a:pt x="107" y="16"/>
                  </a:lnTo>
                  <a:lnTo>
                    <a:pt x="119" y="19"/>
                  </a:lnTo>
                  <a:lnTo>
                    <a:pt x="130" y="24"/>
                  </a:lnTo>
                  <a:lnTo>
                    <a:pt x="143" y="28"/>
                  </a:lnTo>
                  <a:lnTo>
                    <a:pt x="15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440"/>
            <p:cNvSpPr>
              <a:spLocks/>
            </p:cNvSpPr>
            <p:nvPr/>
          </p:nvSpPr>
          <p:spPr bwMode="auto">
            <a:xfrm>
              <a:off x="5144" y="3606"/>
              <a:ext cx="16" cy="13"/>
            </a:xfrm>
            <a:custGeom>
              <a:avLst/>
              <a:gdLst>
                <a:gd name="T0" fmla="*/ 0 w 131"/>
                <a:gd name="T1" fmla="*/ 0 h 103"/>
                <a:gd name="T2" fmla="*/ 0 w 131"/>
                <a:gd name="T3" fmla="*/ 0 h 103"/>
                <a:gd name="T4" fmla="*/ 0 w 131"/>
                <a:gd name="T5" fmla="*/ 0 h 103"/>
                <a:gd name="T6" fmla="*/ 0 w 131"/>
                <a:gd name="T7" fmla="*/ 0 h 103"/>
                <a:gd name="T8" fmla="*/ 0 w 131"/>
                <a:gd name="T9" fmla="*/ 0 h 103"/>
                <a:gd name="T10" fmla="*/ 0 w 131"/>
                <a:gd name="T11" fmla="*/ 0 h 103"/>
                <a:gd name="T12" fmla="*/ 0 w 131"/>
                <a:gd name="T13" fmla="*/ 0 h 103"/>
                <a:gd name="T14" fmla="*/ 0 w 131"/>
                <a:gd name="T15" fmla="*/ 0 h 103"/>
                <a:gd name="T16" fmla="*/ 0 w 131"/>
                <a:gd name="T17" fmla="*/ 0 h 103"/>
                <a:gd name="T18" fmla="*/ 0 w 131"/>
                <a:gd name="T19" fmla="*/ 0 h 103"/>
                <a:gd name="T20" fmla="*/ 0 w 131"/>
                <a:gd name="T21" fmla="*/ 0 h 103"/>
                <a:gd name="T22" fmla="*/ 0 w 131"/>
                <a:gd name="T23" fmla="*/ 0 h 103"/>
                <a:gd name="T24" fmla="*/ 0 w 131"/>
                <a:gd name="T25" fmla="*/ 0 h 103"/>
                <a:gd name="T26" fmla="*/ 0 w 131"/>
                <a:gd name="T27" fmla="*/ 0 h 103"/>
                <a:gd name="T28" fmla="*/ 0 w 131"/>
                <a:gd name="T29" fmla="*/ 0 h 103"/>
                <a:gd name="T30" fmla="*/ 0 w 131"/>
                <a:gd name="T31" fmla="*/ 0 h 103"/>
                <a:gd name="T32" fmla="*/ 0 w 131"/>
                <a:gd name="T33" fmla="*/ 0 h 103"/>
                <a:gd name="T34" fmla="*/ 0 w 131"/>
                <a:gd name="T35" fmla="*/ 0 h 103"/>
                <a:gd name="T36" fmla="*/ 0 w 131"/>
                <a:gd name="T37" fmla="*/ 0 h 103"/>
                <a:gd name="T38" fmla="*/ 0 w 131"/>
                <a:gd name="T39" fmla="*/ 0 h 103"/>
                <a:gd name="T40" fmla="*/ 0 w 131"/>
                <a:gd name="T41" fmla="*/ 0 h 103"/>
                <a:gd name="T42" fmla="*/ 0 w 131"/>
                <a:gd name="T43" fmla="*/ 0 h 103"/>
                <a:gd name="T44" fmla="*/ 0 w 131"/>
                <a:gd name="T45" fmla="*/ 0 h 103"/>
                <a:gd name="T46" fmla="*/ 0 w 131"/>
                <a:gd name="T47" fmla="*/ 0 h 103"/>
                <a:gd name="T48" fmla="*/ 0 w 131"/>
                <a:gd name="T49" fmla="*/ 0 h 103"/>
                <a:gd name="T50" fmla="*/ 0 w 131"/>
                <a:gd name="T51" fmla="*/ 0 h 103"/>
                <a:gd name="T52" fmla="*/ 0 w 131"/>
                <a:gd name="T53" fmla="*/ 0 h 103"/>
                <a:gd name="T54" fmla="*/ 0 w 131"/>
                <a:gd name="T55" fmla="*/ 0 h 103"/>
                <a:gd name="T56" fmla="*/ 0 w 131"/>
                <a:gd name="T57" fmla="*/ 0 h 103"/>
                <a:gd name="T58" fmla="*/ 0 w 131"/>
                <a:gd name="T59" fmla="*/ 0 h 103"/>
                <a:gd name="T60" fmla="*/ 0 w 131"/>
                <a:gd name="T61" fmla="*/ 0 h 103"/>
                <a:gd name="T62" fmla="*/ 0 w 131"/>
                <a:gd name="T63" fmla="*/ 0 h 103"/>
                <a:gd name="T64" fmla="*/ 0 w 131"/>
                <a:gd name="T65" fmla="*/ 0 h 103"/>
                <a:gd name="T66" fmla="*/ 0 w 131"/>
                <a:gd name="T67" fmla="*/ 0 h 103"/>
                <a:gd name="T68" fmla="*/ 0 w 131"/>
                <a:gd name="T69" fmla="*/ 0 h 103"/>
                <a:gd name="T70" fmla="*/ 0 w 131"/>
                <a:gd name="T71" fmla="*/ 0 h 103"/>
                <a:gd name="T72" fmla="*/ 0 w 131"/>
                <a:gd name="T73" fmla="*/ 0 h 103"/>
                <a:gd name="T74" fmla="*/ 0 w 131"/>
                <a:gd name="T75" fmla="*/ 0 h 103"/>
                <a:gd name="T76" fmla="*/ 0 w 131"/>
                <a:gd name="T77" fmla="*/ 0 h 103"/>
                <a:gd name="T78" fmla="*/ 0 w 131"/>
                <a:gd name="T79" fmla="*/ 0 h 103"/>
                <a:gd name="T80" fmla="*/ 0 w 131"/>
                <a:gd name="T81" fmla="*/ 0 h 103"/>
                <a:gd name="T82" fmla="*/ 0 w 131"/>
                <a:gd name="T83" fmla="*/ 0 h 103"/>
                <a:gd name="T84" fmla="*/ 0 w 131"/>
                <a:gd name="T85" fmla="*/ 0 h 1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"/>
                <a:gd name="T130" fmla="*/ 0 h 103"/>
                <a:gd name="T131" fmla="*/ 131 w 131"/>
                <a:gd name="T132" fmla="*/ 103 h 1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" h="103">
                  <a:moveTo>
                    <a:pt x="125" y="35"/>
                  </a:moveTo>
                  <a:lnTo>
                    <a:pt x="131" y="42"/>
                  </a:lnTo>
                  <a:lnTo>
                    <a:pt x="128" y="45"/>
                  </a:lnTo>
                  <a:lnTo>
                    <a:pt x="125" y="47"/>
                  </a:lnTo>
                  <a:lnTo>
                    <a:pt x="120" y="48"/>
                  </a:lnTo>
                  <a:lnTo>
                    <a:pt x="114" y="50"/>
                  </a:lnTo>
                  <a:lnTo>
                    <a:pt x="109" y="50"/>
                  </a:lnTo>
                  <a:lnTo>
                    <a:pt x="104" y="50"/>
                  </a:lnTo>
                  <a:lnTo>
                    <a:pt x="98" y="50"/>
                  </a:lnTo>
                  <a:lnTo>
                    <a:pt x="93" y="50"/>
                  </a:lnTo>
                  <a:lnTo>
                    <a:pt x="94" y="57"/>
                  </a:lnTo>
                  <a:lnTo>
                    <a:pt x="99" y="63"/>
                  </a:lnTo>
                  <a:lnTo>
                    <a:pt x="106" y="71"/>
                  </a:lnTo>
                  <a:lnTo>
                    <a:pt x="113" y="78"/>
                  </a:lnTo>
                  <a:lnTo>
                    <a:pt x="118" y="86"/>
                  </a:lnTo>
                  <a:lnTo>
                    <a:pt x="122" y="92"/>
                  </a:lnTo>
                  <a:lnTo>
                    <a:pt x="120" y="97"/>
                  </a:lnTo>
                  <a:lnTo>
                    <a:pt x="111" y="103"/>
                  </a:lnTo>
                  <a:lnTo>
                    <a:pt x="94" y="99"/>
                  </a:lnTo>
                  <a:lnTo>
                    <a:pt x="77" y="95"/>
                  </a:lnTo>
                  <a:lnTo>
                    <a:pt x="61" y="88"/>
                  </a:lnTo>
                  <a:lnTo>
                    <a:pt x="46" y="79"/>
                  </a:lnTo>
                  <a:lnTo>
                    <a:pt x="32" y="69"/>
                  </a:lnTo>
                  <a:lnTo>
                    <a:pt x="19" y="58"/>
                  </a:lnTo>
                  <a:lnTo>
                    <a:pt x="10" y="45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2"/>
                  </a:lnTo>
                  <a:lnTo>
                    <a:pt x="16" y="9"/>
                  </a:lnTo>
                  <a:lnTo>
                    <a:pt x="25" y="7"/>
                  </a:lnTo>
                  <a:lnTo>
                    <a:pt x="36" y="6"/>
                  </a:lnTo>
                  <a:lnTo>
                    <a:pt x="47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2" y="4"/>
                  </a:lnTo>
                  <a:lnTo>
                    <a:pt x="71" y="9"/>
                  </a:lnTo>
                  <a:lnTo>
                    <a:pt x="79" y="14"/>
                  </a:lnTo>
                  <a:lnTo>
                    <a:pt x="89" y="19"/>
                  </a:lnTo>
                  <a:lnTo>
                    <a:pt x="97" y="24"/>
                  </a:lnTo>
                  <a:lnTo>
                    <a:pt x="107" y="28"/>
                  </a:lnTo>
                  <a:lnTo>
                    <a:pt x="115" y="32"/>
                  </a:lnTo>
                  <a:lnTo>
                    <a:pt x="125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441"/>
            <p:cNvSpPr>
              <a:spLocks/>
            </p:cNvSpPr>
            <p:nvPr/>
          </p:nvSpPr>
          <p:spPr bwMode="auto">
            <a:xfrm>
              <a:off x="5064" y="3629"/>
              <a:ext cx="90" cy="56"/>
            </a:xfrm>
            <a:custGeom>
              <a:avLst/>
              <a:gdLst>
                <a:gd name="T0" fmla="*/ 0 w 719"/>
                <a:gd name="T1" fmla="*/ 0 h 449"/>
                <a:gd name="T2" fmla="*/ 0 w 719"/>
                <a:gd name="T3" fmla="*/ 0 h 449"/>
                <a:gd name="T4" fmla="*/ 0 w 719"/>
                <a:gd name="T5" fmla="*/ 0 h 449"/>
                <a:gd name="T6" fmla="*/ 0 w 719"/>
                <a:gd name="T7" fmla="*/ 0 h 449"/>
                <a:gd name="T8" fmla="*/ 0 w 719"/>
                <a:gd name="T9" fmla="*/ 0 h 449"/>
                <a:gd name="T10" fmla="*/ 0 w 719"/>
                <a:gd name="T11" fmla="*/ 0 h 449"/>
                <a:gd name="T12" fmla="*/ 0 w 719"/>
                <a:gd name="T13" fmla="*/ 0 h 449"/>
                <a:gd name="T14" fmla="*/ 0 w 719"/>
                <a:gd name="T15" fmla="*/ 0 h 449"/>
                <a:gd name="T16" fmla="*/ 0 w 719"/>
                <a:gd name="T17" fmla="*/ 0 h 449"/>
                <a:gd name="T18" fmla="*/ 0 w 719"/>
                <a:gd name="T19" fmla="*/ 0 h 449"/>
                <a:gd name="T20" fmla="*/ 0 w 719"/>
                <a:gd name="T21" fmla="*/ 0 h 449"/>
                <a:gd name="T22" fmla="*/ 0 w 719"/>
                <a:gd name="T23" fmla="*/ 0 h 449"/>
                <a:gd name="T24" fmla="*/ 0 w 719"/>
                <a:gd name="T25" fmla="*/ 0 h 449"/>
                <a:gd name="T26" fmla="*/ 0 w 719"/>
                <a:gd name="T27" fmla="*/ 0 h 449"/>
                <a:gd name="T28" fmla="*/ 0 w 719"/>
                <a:gd name="T29" fmla="*/ 0 h 449"/>
                <a:gd name="T30" fmla="*/ 0 w 719"/>
                <a:gd name="T31" fmla="*/ 0 h 449"/>
                <a:gd name="T32" fmla="*/ 0 w 719"/>
                <a:gd name="T33" fmla="*/ 0 h 449"/>
                <a:gd name="T34" fmla="*/ 0 w 719"/>
                <a:gd name="T35" fmla="*/ 0 h 449"/>
                <a:gd name="T36" fmla="*/ 0 w 719"/>
                <a:gd name="T37" fmla="*/ 0 h 449"/>
                <a:gd name="T38" fmla="*/ 0 w 719"/>
                <a:gd name="T39" fmla="*/ 0 h 449"/>
                <a:gd name="T40" fmla="*/ 0 w 719"/>
                <a:gd name="T41" fmla="*/ 0 h 449"/>
                <a:gd name="T42" fmla="*/ 0 w 719"/>
                <a:gd name="T43" fmla="*/ 0 h 449"/>
                <a:gd name="T44" fmla="*/ 0 w 719"/>
                <a:gd name="T45" fmla="*/ 0 h 449"/>
                <a:gd name="T46" fmla="*/ 0 w 719"/>
                <a:gd name="T47" fmla="*/ 0 h 449"/>
                <a:gd name="T48" fmla="*/ 0 w 719"/>
                <a:gd name="T49" fmla="*/ 0 h 449"/>
                <a:gd name="T50" fmla="*/ 0 w 719"/>
                <a:gd name="T51" fmla="*/ 0 h 449"/>
                <a:gd name="T52" fmla="*/ 0 w 719"/>
                <a:gd name="T53" fmla="*/ 0 h 449"/>
                <a:gd name="T54" fmla="*/ 0 w 719"/>
                <a:gd name="T55" fmla="*/ 0 h 449"/>
                <a:gd name="T56" fmla="*/ 0 w 719"/>
                <a:gd name="T57" fmla="*/ 0 h 449"/>
                <a:gd name="T58" fmla="*/ 0 w 719"/>
                <a:gd name="T59" fmla="*/ 0 h 449"/>
                <a:gd name="T60" fmla="*/ 0 w 719"/>
                <a:gd name="T61" fmla="*/ 0 h 449"/>
                <a:gd name="T62" fmla="*/ 0 w 719"/>
                <a:gd name="T63" fmla="*/ 0 h 449"/>
                <a:gd name="T64" fmla="*/ 0 w 719"/>
                <a:gd name="T65" fmla="*/ 0 h 449"/>
                <a:gd name="T66" fmla="*/ 0 w 719"/>
                <a:gd name="T67" fmla="*/ 0 h 449"/>
                <a:gd name="T68" fmla="*/ 0 w 719"/>
                <a:gd name="T69" fmla="*/ 0 h 449"/>
                <a:gd name="T70" fmla="*/ 0 w 719"/>
                <a:gd name="T71" fmla="*/ 0 h 449"/>
                <a:gd name="T72" fmla="*/ 0 w 719"/>
                <a:gd name="T73" fmla="*/ 0 h 449"/>
                <a:gd name="T74" fmla="*/ 0 w 719"/>
                <a:gd name="T75" fmla="*/ 0 h 449"/>
                <a:gd name="T76" fmla="*/ 0 w 719"/>
                <a:gd name="T77" fmla="*/ 0 h 449"/>
                <a:gd name="T78" fmla="*/ 0 w 719"/>
                <a:gd name="T79" fmla="*/ 0 h 449"/>
                <a:gd name="T80" fmla="*/ 0 w 719"/>
                <a:gd name="T81" fmla="*/ 0 h 449"/>
                <a:gd name="T82" fmla="*/ 0 w 719"/>
                <a:gd name="T83" fmla="*/ 0 h 449"/>
                <a:gd name="T84" fmla="*/ 0 w 719"/>
                <a:gd name="T85" fmla="*/ 0 h 449"/>
                <a:gd name="T86" fmla="*/ 0 w 719"/>
                <a:gd name="T87" fmla="*/ 0 h 449"/>
                <a:gd name="T88" fmla="*/ 0 w 719"/>
                <a:gd name="T89" fmla="*/ 0 h 449"/>
                <a:gd name="T90" fmla="*/ 0 w 719"/>
                <a:gd name="T91" fmla="*/ 0 h 449"/>
                <a:gd name="T92" fmla="*/ 0 w 719"/>
                <a:gd name="T93" fmla="*/ 0 h 449"/>
                <a:gd name="T94" fmla="*/ 0 w 719"/>
                <a:gd name="T95" fmla="*/ 0 h 449"/>
                <a:gd name="T96" fmla="*/ 0 w 719"/>
                <a:gd name="T97" fmla="*/ 0 h 449"/>
                <a:gd name="T98" fmla="*/ 0 w 719"/>
                <a:gd name="T99" fmla="*/ 0 h 449"/>
                <a:gd name="T100" fmla="*/ 0 w 719"/>
                <a:gd name="T101" fmla="*/ 0 h 449"/>
                <a:gd name="T102" fmla="*/ 0 w 719"/>
                <a:gd name="T103" fmla="*/ 0 h 449"/>
                <a:gd name="T104" fmla="*/ 0 w 719"/>
                <a:gd name="T105" fmla="*/ 0 h 449"/>
                <a:gd name="T106" fmla="*/ 0 w 719"/>
                <a:gd name="T107" fmla="*/ 0 h 449"/>
                <a:gd name="T108" fmla="*/ 0 w 719"/>
                <a:gd name="T109" fmla="*/ 0 h 449"/>
                <a:gd name="T110" fmla="*/ 0 w 719"/>
                <a:gd name="T111" fmla="*/ 0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9"/>
                <a:gd name="T169" fmla="*/ 0 h 449"/>
                <a:gd name="T170" fmla="*/ 719 w 719"/>
                <a:gd name="T171" fmla="*/ 449 h 4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9" h="449">
                  <a:moveTo>
                    <a:pt x="554" y="38"/>
                  </a:moveTo>
                  <a:lnTo>
                    <a:pt x="555" y="52"/>
                  </a:lnTo>
                  <a:lnTo>
                    <a:pt x="549" y="63"/>
                  </a:lnTo>
                  <a:lnTo>
                    <a:pt x="542" y="71"/>
                  </a:lnTo>
                  <a:lnTo>
                    <a:pt x="537" y="81"/>
                  </a:lnTo>
                  <a:lnTo>
                    <a:pt x="523" y="94"/>
                  </a:lnTo>
                  <a:lnTo>
                    <a:pt x="506" y="106"/>
                  </a:lnTo>
                  <a:lnTo>
                    <a:pt x="489" y="117"/>
                  </a:lnTo>
                  <a:lnTo>
                    <a:pt x="471" y="128"/>
                  </a:lnTo>
                  <a:lnTo>
                    <a:pt x="454" y="140"/>
                  </a:lnTo>
                  <a:lnTo>
                    <a:pt x="439" y="154"/>
                  </a:lnTo>
                  <a:lnTo>
                    <a:pt x="428" y="171"/>
                  </a:lnTo>
                  <a:lnTo>
                    <a:pt x="420" y="190"/>
                  </a:lnTo>
                  <a:lnTo>
                    <a:pt x="418" y="210"/>
                  </a:lnTo>
                  <a:lnTo>
                    <a:pt x="418" y="231"/>
                  </a:lnTo>
                  <a:lnTo>
                    <a:pt x="421" y="252"/>
                  </a:lnTo>
                  <a:lnTo>
                    <a:pt x="428" y="272"/>
                  </a:lnTo>
                  <a:lnTo>
                    <a:pt x="436" y="292"/>
                  </a:lnTo>
                  <a:lnTo>
                    <a:pt x="449" y="310"/>
                  </a:lnTo>
                  <a:lnTo>
                    <a:pt x="462" y="325"/>
                  </a:lnTo>
                  <a:lnTo>
                    <a:pt x="480" y="338"/>
                  </a:lnTo>
                  <a:lnTo>
                    <a:pt x="492" y="338"/>
                  </a:lnTo>
                  <a:lnTo>
                    <a:pt x="504" y="340"/>
                  </a:lnTo>
                  <a:lnTo>
                    <a:pt x="515" y="343"/>
                  </a:lnTo>
                  <a:lnTo>
                    <a:pt x="527" y="347"/>
                  </a:lnTo>
                  <a:lnTo>
                    <a:pt x="539" y="349"/>
                  </a:lnTo>
                  <a:lnTo>
                    <a:pt x="550" y="349"/>
                  </a:lnTo>
                  <a:lnTo>
                    <a:pt x="561" y="346"/>
                  </a:lnTo>
                  <a:lnTo>
                    <a:pt x="572" y="338"/>
                  </a:lnTo>
                  <a:lnTo>
                    <a:pt x="582" y="336"/>
                  </a:lnTo>
                  <a:lnTo>
                    <a:pt x="591" y="332"/>
                  </a:lnTo>
                  <a:lnTo>
                    <a:pt x="600" y="325"/>
                  </a:lnTo>
                  <a:lnTo>
                    <a:pt x="609" y="319"/>
                  </a:lnTo>
                  <a:lnTo>
                    <a:pt x="618" y="313"/>
                  </a:lnTo>
                  <a:lnTo>
                    <a:pt x="627" y="305"/>
                  </a:lnTo>
                  <a:lnTo>
                    <a:pt x="636" y="299"/>
                  </a:lnTo>
                  <a:lnTo>
                    <a:pt x="645" y="293"/>
                  </a:lnTo>
                  <a:lnTo>
                    <a:pt x="653" y="288"/>
                  </a:lnTo>
                  <a:lnTo>
                    <a:pt x="659" y="283"/>
                  </a:lnTo>
                  <a:lnTo>
                    <a:pt x="664" y="278"/>
                  </a:lnTo>
                  <a:lnTo>
                    <a:pt x="670" y="271"/>
                  </a:lnTo>
                  <a:lnTo>
                    <a:pt x="674" y="265"/>
                  </a:lnTo>
                  <a:lnTo>
                    <a:pt x="678" y="259"/>
                  </a:lnTo>
                  <a:lnTo>
                    <a:pt x="681" y="251"/>
                  </a:lnTo>
                  <a:lnTo>
                    <a:pt x="684" y="243"/>
                  </a:lnTo>
                  <a:lnTo>
                    <a:pt x="696" y="242"/>
                  </a:lnTo>
                  <a:lnTo>
                    <a:pt x="702" y="233"/>
                  </a:lnTo>
                  <a:lnTo>
                    <a:pt x="707" y="224"/>
                  </a:lnTo>
                  <a:lnTo>
                    <a:pt x="709" y="215"/>
                  </a:lnTo>
                  <a:lnTo>
                    <a:pt x="716" y="221"/>
                  </a:lnTo>
                  <a:lnTo>
                    <a:pt x="719" y="227"/>
                  </a:lnTo>
                  <a:lnTo>
                    <a:pt x="719" y="234"/>
                  </a:lnTo>
                  <a:lnTo>
                    <a:pt x="716" y="242"/>
                  </a:lnTo>
                  <a:lnTo>
                    <a:pt x="712" y="249"/>
                  </a:lnTo>
                  <a:lnTo>
                    <a:pt x="708" y="258"/>
                  </a:lnTo>
                  <a:lnTo>
                    <a:pt x="703" y="265"/>
                  </a:lnTo>
                  <a:lnTo>
                    <a:pt x="701" y="272"/>
                  </a:lnTo>
                  <a:lnTo>
                    <a:pt x="687" y="295"/>
                  </a:lnTo>
                  <a:lnTo>
                    <a:pt x="670" y="315"/>
                  </a:lnTo>
                  <a:lnTo>
                    <a:pt x="652" y="334"/>
                  </a:lnTo>
                  <a:lnTo>
                    <a:pt x="632" y="350"/>
                  </a:lnTo>
                  <a:lnTo>
                    <a:pt x="610" y="364"/>
                  </a:lnTo>
                  <a:lnTo>
                    <a:pt x="586" y="374"/>
                  </a:lnTo>
                  <a:lnTo>
                    <a:pt x="561" y="383"/>
                  </a:lnTo>
                  <a:lnTo>
                    <a:pt x="533" y="388"/>
                  </a:lnTo>
                  <a:lnTo>
                    <a:pt x="527" y="387"/>
                  </a:lnTo>
                  <a:lnTo>
                    <a:pt x="519" y="386"/>
                  </a:lnTo>
                  <a:lnTo>
                    <a:pt x="513" y="384"/>
                  </a:lnTo>
                  <a:lnTo>
                    <a:pt x="506" y="382"/>
                  </a:lnTo>
                  <a:lnTo>
                    <a:pt x="499" y="379"/>
                  </a:lnTo>
                  <a:lnTo>
                    <a:pt x="492" y="378"/>
                  </a:lnTo>
                  <a:lnTo>
                    <a:pt x="485" y="377"/>
                  </a:lnTo>
                  <a:lnTo>
                    <a:pt x="477" y="378"/>
                  </a:lnTo>
                  <a:lnTo>
                    <a:pt x="473" y="448"/>
                  </a:lnTo>
                  <a:lnTo>
                    <a:pt x="455" y="449"/>
                  </a:lnTo>
                  <a:lnTo>
                    <a:pt x="437" y="449"/>
                  </a:lnTo>
                  <a:lnTo>
                    <a:pt x="420" y="448"/>
                  </a:lnTo>
                  <a:lnTo>
                    <a:pt x="403" y="445"/>
                  </a:lnTo>
                  <a:lnTo>
                    <a:pt x="387" y="442"/>
                  </a:lnTo>
                  <a:lnTo>
                    <a:pt x="370" y="439"/>
                  </a:lnTo>
                  <a:lnTo>
                    <a:pt x="355" y="435"/>
                  </a:lnTo>
                  <a:lnTo>
                    <a:pt x="339" y="431"/>
                  </a:lnTo>
                  <a:lnTo>
                    <a:pt x="319" y="431"/>
                  </a:lnTo>
                  <a:lnTo>
                    <a:pt x="314" y="413"/>
                  </a:lnTo>
                  <a:lnTo>
                    <a:pt x="314" y="398"/>
                  </a:lnTo>
                  <a:lnTo>
                    <a:pt x="313" y="382"/>
                  </a:lnTo>
                  <a:lnTo>
                    <a:pt x="304" y="367"/>
                  </a:lnTo>
                  <a:lnTo>
                    <a:pt x="286" y="372"/>
                  </a:lnTo>
                  <a:lnTo>
                    <a:pt x="268" y="376"/>
                  </a:lnTo>
                  <a:lnTo>
                    <a:pt x="251" y="378"/>
                  </a:lnTo>
                  <a:lnTo>
                    <a:pt x="234" y="378"/>
                  </a:lnTo>
                  <a:lnTo>
                    <a:pt x="217" y="377"/>
                  </a:lnTo>
                  <a:lnTo>
                    <a:pt x="200" y="375"/>
                  </a:lnTo>
                  <a:lnTo>
                    <a:pt x="184" y="372"/>
                  </a:lnTo>
                  <a:lnTo>
                    <a:pt x="169" y="367"/>
                  </a:lnTo>
                  <a:lnTo>
                    <a:pt x="154" y="361"/>
                  </a:lnTo>
                  <a:lnTo>
                    <a:pt x="138" y="355"/>
                  </a:lnTo>
                  <a:lnTo>
                    <a:pt x="123" y="348"/>
                  </a:lnTo>
                  <a:lnTo>
                    <a:pt x="109" y="339"/>
                  </a:lnTo>
                  <a:lnTo>
                    <a:pt x="95" y="330"/>
                  </a:lnTo>
                  <a:lnTo>
                    <a:pt x="81" y="320"/>
                  </a:lnTo>
                  <a:lnTo>
                    <a:pt x="68" y="311"/>
                  </a:lnTo>
                  <a:lnTo>
                    <a:pt x="54" y="300"/>
                  </a:lnTo>
                  <a:lnTo>
                    <a:pt x="44" y="285"/>
                  </a:lnTo>
                  <a:lnTo>
                    <a:pt x="33" y="270"/>
                  </a:lnTo>
                  <a:lnTo>
                    <a:pt x="24" y="257"/>
                  </a:lnTo>
                  <a:lnTo>
                    <a:pt x="15" y="243"/>
                  </a:lnTo>
                  <a:lnTo>
                    <a:pt x="8" y="228"/>
                  </a:lnTo>
                  <a:lnTo>
                    <a:pt x="3" y="212"/>
                  </a:lnTo>
                  <a:lnTo>
                    <a:pt x="0" y="195"/>
                  </a:lnTo>
                  <a:lnTo>
                    <a:pt x="2" y="176"/>
                  </a:lnTo>
                  <a:lnTo>
                    <a:pt x="7" y="174"/>
                  </a:lnTo>
                  <a:lnTo>
                    <a:pt x="11" y="169"/>
                  </a:lnTo>
                  <a:lnTo>
                    <a:pt x="12" y="161"/>
                  </a:lnTo>
                  <a:lnTo>
                    <a:pt x="11" y="155"/>
                  </a:lnTo>
                  <a:lnTo>
                    <a:pt x="24" y="162"/>
                  </a:lnTo>
                  <a:lnTo>
                    <a:pt x="28" y="177"/>
                  </a:lnTo>
                  <a:lnTo>
                    <a:pt x="29" y="196"/>
                  </a:lnTo>
                  <a:lnTo>
                    <a:pt x="32" y="212"/>
                  </a:lnTo>
                  <a:lnTo>
                    <a:pt x="43" y="236"/>
                  </a:lnTo>
                  <a:lnTo>
                    <a:pt x="58" y="259"/>
                  </a:lnTo>
                  <a:lnTo>
                    <a:pt x="74" y="279"/>
                  </a:lnTo>
                  <a:lnTo>
                    <a:pt x="96" y="297"/>
                  </a:lnTo>
                  <a:lnTo>
                    <a:pt x="118" y="312"/>
                  </a:lnTo>
                  <a:lnTo>
                    <a:pt x="143" y="324"/>
                  </a:lnTo>
                  <a:lnTo>
                    <a:pt x="169" y="335"/>
                  </a:lnTo>
                  <a:lnTo>
                    <a:pt x="195" y="342"/>
                  </a:lnTo>
                  <a:lnTo>
                    <a:pt x="218" y="345"/>
                  </a:lnTo>
                  <a:lnTo>
                    <a:pt x="243" y="343"/>
                  </a:lnTo>
                  <a:lnTo>
                    <a:pt x="266" y="341"/>
                  </a:lnTo>
                  <a:lnTo>
                    <a:pt x="288" y="336"/>
                  </a:lnTo>
                  <a:lnTo>
                    <a:pt x="310" y="329"/>
                  </a:lnTo>
                  <a:lnTo>
                    <a:pt x="329" y="317"/>
                  </a:lnTo>
                  <a:lnTo>
                    <a:pt x="346" y="301"/>
                  </a:lnTo>
                  <a:lnTo>
                    <a:pt x="361" y="282"/>
                  </a:lnTo>
                  <a:lnTo>
                    <a:pt x="369" y="266"/>
                  </a:lnTo>
                  <a:lnTo>
                    <a:pt x="377" y="249"/>
                  </a:lnTo>
                  <a:lnTo>
                    <a:pt x="384" y="231"/>
                  </a:lnTo>
                  <a:lnTo>
                    <a:pt x="388" y="212"/>
                  </a:lnTo>
                  <a:lnTo>
                    <a:pt x="392" y="194"/>
                  </a:lnTo>
                  <a:lnTo>
                    <a:pt x="392" y="174"/>
                  </a:lnTo>
                  <a:lnTo>
                    <a:pt x="388" y="156"/>
                  </a:lnTo>
                  <a:lnTo>
                    <a:pt x="381" y="137"/>
                  </a:lnTo>
                  <a:lnTo>
                    <a:pt x="369" y="127"/>
                  </a:lnTo>
                  <a:lnTo>
                    <a:pt x="358" y="118"/>
                  </a:lnTo>
                  <a:lnTo>
                    <a:pt x="346" y="107"/>
                  </a:lnTo>
                  <a:lnTo>
                    <a:pt x="335" y="97"/>
                  </a:lnTo>
                  <a:lnTo>
                    <a:pt x="325" y="85"/>
                  </a:lnTo>
                  <a:lnTo>
                    <a:pt x="318" y="73"/>
                  </a:lnTo>
                  <a:lnTo>
                    <a:pt x="312" y="58"/>
                  </a:lnTo>
                  <a:lnTo>
                    <a:pt x="311" y="43"/>
                  </a:lnTo>
                  <a:lnTo>
                    <a:pt x="321" y="31"/>
                  </a:lnTo>
                  <a:lnTo>
                    <a:pt x="332" y="22"/>
                  </a:lnTo>
                  <a:lnTo>
                    <a:pt x="344" y="15"/>
                  </a:lnTo>
                  <a:lnTo>
                    <a:pt x="358" y="9"/>
                  </a:lnTo>
                  <a:lnTo>
                    <a:pt x="372" y="5"/>
                  </a:lnTo>
                  <a:lnTo>
                    <a:pt x="386" y="2"/>
                  </a:lnTo>
                  <a:lnTo>
                    <a:pt x="401" y="1"/>
                  </a:lnTo>
                  <a:lnTo>
                    <a:pt x="417" y="0"/>
                  </a:lnTo>
                  <a:lnTo>
                    <a:pt x="432" y="1"/>
                  </a:lnTo>
                  <a:lnTo>
                    <a:pt x="448" y="2"/>
                  </a:lnTo>
                  <a:lnTo>
                    <a:pt x="463" y="4"/>
                  </a:lnTo>
                  <a:lnTo>
                    <a:pt x="479" y="6"/>
                  </a:lnTo>
                  <a:lnTo>
                    <a:pt x="494" y="9"/>
                  </a:lnTo>
                  <a:lnTo>
                    <a:pt x="509" y="12"/>
                  </a:lnTo>
                  <a:lnTo>
                    <a:pt x="524" y="15"/>
                  </a:lnTo>
                  <a:lnTo>
                    <a:pt x="537" y="17"/>
                  </a:lnTo>
                  <a:lnTo>
                    <a:pt x="5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442"/>
            <p:cNvSpPr>
              <a:spLocks/>
            </p:cNvSpPr>
            <p:nvPr/>
          </p:nvSpPr>
          <p:spPr bwMode="auto">
            <a:xfrm>
              <a:off x="5110" y="3634"/>
              <a:ext cx="14" cy="3"/>
            </a:xfrm>
            <a:custGeom>
              <a:avLst/>
              <a:gdLst>
                <a:gd name="T0" fmla="*/ 0 w 113"/>
                <a:gd name="T1" fmla="*/ 0 h 30"/>
                <a:gd name="T2" fmla="*/ 0 w 113"/>
                <a:gd name="T3" fmla="*/ 0 h 30"/>
                <a:gd name="T4" fmla="*/ 0 w 113"/>
                <a:gd name="T5" fmla="*/ 0 h 30"/>
                <a:gd name="T6" fmla="*/ 0 w 113"/>
                <a:gd name="T7" fmla="*/ 0 h 30"/>
                <a:gd name="T8" fmla="*/ 0 w 113"/>
                <a:gd name="T9" fmla="*/ 0 h 30"/>
                <a:gd name="T10" fmla="*/ 0 w 113"/>
                <a:gd name="T11" fmla="*/ 0 h 30"/>
                <a:gd name="T12" fmla="*/ 0 w 113"/>
                <a:gd name="T13" fmla="*/ 0 h 30"/>
                <a:gd name="T14" fmla="*/ 0 w 113"/>
                <a:gd name="T15" fmla="*/ 0 h 30"/>
                <a:gd name="T16" fmla="*/ 0 w 113"/>
                <a:gd name="T17" fmla="*/ 0 h 30"/>
                <a:gd name="T18" fmla="*/ 0 w 113"/>
                <a:gd name="T19" fmla="*/ 0 h 30"/>
                <a:gd name="T20" fmla="*/ 0 w 113"/>
                <a:gd name="T21" fmla="*/ 0 h 30"/>
                <a:gd name="T22" fmla="*/ 0 w 113"/>
                <a:gd name="T23" fmla="*/ 0 h 30"/>
                <a:gd name="T24" fmla="*/ 0 w 113"/>
                <a:gd name="T25" fmla="*/ 0 h 30"/>
                <a:gd name="T26" fmla="*/ 0 w 113"/>
                <a:gd name="T27" fmla="*/ 0 h 30"/>
                <a:gd name="T28" fmla="*/ 0 w 113"/>
                <a:gd name="T29" fmla="*/ 0 h 30"/>
                <a:gd name="T30" fmla="*/ 0 w 113"/>
                <a:gd name="T31" fmla="*/ 0 h 30"/>
                <a:gd name="T32" fmla="*/ 0 w 113"/>
                <a:gd name="T33" fmla="*/ 0 h 30"/>
                <a:gd name="T34" fmla="*/ 0 w 113"/>
                <a:gd name="T35" fmla="*/ 0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30"/>
                <a:gd name="T56" fmla="*/ 113 w 11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30">
                  <a:moveTo>
                    <a:pt x="113" y="10"/>
                  </a:moveTo>
                  <a:lnTo>
                    <a:pt x="105" y="17"/>
                  </a:lnTo>
                  <a:lnTo>
                    <a:pt x="97" y="22"/>
                  </a:lnTo>
                  <a:lnTo>
                    <a:pt x="86" y="25"/>
                  </a:lnTo>
                  <a:lnTo>
                    <a:pt x="76" y="27"/>
                  </a:lnTo>
                  <a:lnTo>
                    <a:pt x="64" y="28"/>
                  </a:lnTo>
                  <a:lnTo>
                    <a:pt x="53" y="28"/>
                  </a:lnTo>
                  <a:lnTo>
                    <a:pt x="43" y="29"/>
                  </a:lnTo>
                  <a:lnTo>
                    <a:pt x="34" y="30"/>
                  </a:lnTo>
                  <a:lnTo>
                    <a:pt x="0" y="17"/>
                  </a:lnTo>
                  <a:lnTo>
                    <a:pt x="12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82" y="2"/>
                  </a:lnTo>
                  <a:lnTo>
                    <a:pt x="98" y="5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443"/>
            <p:cNvSpPr>
              <a:spLocks/>
            </p:cNvSpPr>
            <p:nvPr/>
          </p:nvSpPr>
          <p:spPr bwMode="auto">
            <a:xfrm>
              <a:off x="5013" y="3663"/>
              <a:ext cx="238" cy="206"/>
            </a:xfrm>
            <a:custGeom>
              <a:avLst/>
              <a:gdLst>
                <a:gd name="T0" fmla="*/ 0 w 1900"/>
                <a:gd name="T1" fmla="*/ 0 h 1647"/>
                <a:gd name="T2" fmla="*/ 0 w 1900"/>
                <a:gd name="T3" fmla="*/ 0 h 1647"/>
                <a:gd name="T4" fmla="*/ 0 w 1900"/>
                <a:gd name="T5" fmla="*/ 0 h 1647"/>
                <a:gd name="T6" fmla="*/ 0 w 1900"/>
                <a:gd name="T7" fmla="*/ 0 h 1647"/>
                <a:gd name="T8" fmla="*/ 0 w 1900"/>
                <a:gd name="T9" fmla="*/ 0 h 1647"/>
                <a:gd name="T10" fmla="*/ 0 w 1900"/>
                <a:gd name="T11" fmla="*/ 0 h 1647"/>
                <a:gd name="T12" fmla="*/ 0 w 1900"/>
                <a:gd name="T13" fmla="*/ 0 h 1647"/>
                <a:gd name="T14" fmla="*/ 0 w 1900"/>
                <a:gd name="T15" fmla="*/ 0 h 1647"/>
                <a:gd name="T16" fmla="*/ 0 w 1900"/>
                <a:gd name="T17" fmla="*/ 0 h 1647"/>
                <a:gd name="T18" fmla="*/ 0 w 1900"/>
                <a:gd name="T19" fmla="*/ 0 h 1647"/>
                <a:gd name="T20" fmla="*/ 0 w 1900"/>
                <a:gd name="T21" fmla="*/ 0 h 1647"/>
                <a:gd name="T22" fmla="*/ 0 w 1900"/>
                <a:gd name="T23" fmla="*/ 0 h 1647"/>
                <a:gd name="T24" fmla="*/ 0 w 1900"/>
                <a:gd name="T25" fmla="*/ 0 h 1647"/>
                <a:gd name="T26" fmla="*/ 0 w 1900"/>
                <a:gd name="T27" fmla="*/ 0 h 1647"/>
                <a:gd name="T28" fmla="*/ 0 w 1900"/>
                <a:gd name="T29" fmla="*/ 0 h 1647"/>
                <a:gd name="T30" fmla="*/ 0 w 1900"/>
                <a:gd name="T31" fmla="*/ 0 h 1647"/>
                <a:gd name="T32" fmla="*/ 0 w 1900"/>
                <a:gd name="T33" fmla="*/ 0 h 1647"/>
                <a:gd name="T34" fmla="*/ 0 w 1900"/>
                <a:gd name="T35" fmla="*/ 0 h 1647"/>
                <a:gd name="T36" fmla="*/ 0 w 1900"/>
                <a:gd name="T37" fmla="*/ 0 h 1647"/>
                <a:gd name="T38" fmla="*/ 0 w 1900"/>
                <a:gd name="T39" fmla="*/ 0 h 1647"/>
                <a:gd name="T40" fmla="*/ 0 w 1900"/>
                <a:gd name="T41" fmla="*/ 0 h 1647"/>
                <a:gd name="T42" fmla="*/ 0 w 1900"/>
                <a:gd name="T43" fmla="*/ 0 h 1647"/>
                <a:gd name="T44" fmla="*/ 0 w 1900"/>
                <a:gd name="T45" fmla="*/ 0 h 1647"/>
                <a:gd name="T46" fmla="*/ 0 w 1900"/>
                <a:gd name="T47" fmla="*/ 0 h 1647"/>
                <a:gd name="T48" fmla="*/ 0 w 1900"/>
                <a:gd name="T49" fmla="*/ 0 h 1647"/>
                <a:gd name="T50" fmla="*/ 0 w 1900"/>
                <a:gd name="T51" fmla="*/ 0 h 1647"/>
                <a:gd name="T52" fmla="*/ 0 w 1900"/>
                <a:gd name="T53" fmla="*/ 0 h 1647"/>
                <a:gd name="T54" fmla="*/ 0 w 1900"/>
                <a:gd name="T55" fmla="*/ 0 h 1647"/>
                <a:gd name="T56" fmla="*/ 0 w 1900"/>
                <a:gd name="T57" fmla="*/ 0 h 1647"/>
                <a:gd name="T58" fmla="*/ 0 w 1900"/>
                <a:gd name="T59" fmla="*/ 0 h 1647"/>
                <a:gd name="T60" fmla="*/ 0 w 1900"/>
                <a:gd name="T61" fmla="*/ 0 h 1647"/>
                <a:gd name="T62" fmla="*/ 0 w 1900"/>
                <a:gd name="T63" fmla="*/ 0 h 1647"/>
                <a:gd name="T64" fmla="*/ 0 w 1900"/>
                <a:gd name="T65" fmla="*/ 0 h 1647"/>
                <a:gd name="T66" fmla="*/ 0 w 1900"/>
                <a:gd name="T67" fmla="*/ 0 h 1647"/>
                <a:gd name="T68" fmla="*/ 0 w 1900"/>
                <a:gd name="T69" fmla="*/ 0 h 1647"/>
                <a:gd name="T70" fmla="*/ 0 w 1900"/>
                <a:gd name="T71" fmla="*/ 0 h 1647"/>
                <a:gd name="T72" fmla="*/ 0 w 1900"/>
                <a:gd name="T73" fmla="*/ 0 h 1647"/>
                <a:gd name="T74" fmla="*/ 0 w 1900"/>
                <a:gd name="T75" fmla="*/ 0 h 1647"/>
                <a:gd name="T76" fmla="*/ 0 w 1900"/>
                <a:gd name="T77" fmla="*/ 0 h 1647"/>
                <a:gd name="T78" fmla="*/ 0 w 1900"/>
                <a:gd name="T79" fmla="*/ 0 h 1647"/>
                <a:gd name="T80" fmla="*/ 0 w 1900"/>
                <a:gd name="T81" fmla="*/ 0 h 1647"/>
                <a:gd name="T82" fmla="*/ 0 w 1900"/>
                <a:gd name="T83" fmla="*/ 0 h 1647"/>
                <a:gd name="T84" fmla="*/ 0 w 1900"/>
                <a:gd name="T85" fmla="*/ 0 h 1647"/>
                <a:gd name="T86" fmla="*/ 0 w 1900"/>
                <a:gd name="T87" fmla="*/ 0 h 1647"/>
                <a:gd name="T88" fmla="*/ 0 w 1900"/>
                <a:gd name="T89" fmla="*/ 0 h 1647"/>
                <a:gd name="T90" fmla="*/ 0 w 1900"/>
                <a:gd name="T91" fmla="*/ 0 h 1647"/>
                <a:gd name="T92" fmla="*/ 0 w 1900"/>
                <a:gd name="T93" fmla="*/ 0 h 1647"/>
                <a:gd name="T94" fmla="*/ 0 w 1900"/>
                <a:gd name="T95" fmla="*/ 0 h 1647"/>
                <a:gd name="T96" fmla="*/ 0 w 1900"/>
                <a:gd name="T97" fmla="*/ 0 h 1647"/>
                <a:gd name="T98" fmla="*/ 0 w 1900"/>
                <a:gd name="T99" fmla="*/ 0 h 1647"/>
                <a:gd name="T100" fmla="*/ 0 w 1900"/>
                <a:gd name="T101" fmla="*/ 0 h 1647"/>
                <a:gd name="T102" fmla="*/ 0 w 1900"/>
                <a:gd name="T103" fmla="*/ 0 h 1647"/>
                <a:gd name="T104" fmla="*/ 0 w 1900"/>
                <a:gd name="T105" fmla="*/ 0 h 1647"/>
                <a:gd name="T106" fmla="*/ 0 w 1900"/>
                <a:gd name="T107" fmla="*/ 0 h 1647"/>
                <a:gd name="T108" fmla="*/ 0 w 1900"/>
                <a:gd name="T109" fmla="*/ 0 h 1647"/>
                <a:gd name="T110" fmla="*/ 0 w 1900"/>
                <a:gd name="T111" fmla="*/ 0 h 1647"/>
                <a:gd name="T112" fmla="*/ 0 w 1900"/>
                <a:gd name="T113" fmla="*/ 0 h 1647"/>
                <a:gd name="T114" fmla="*/ 0 w 1900"/>
                <a:gd name="T115" fmla="*/ 0 h 1647"/>
                <a:gd name="T116" fmla="*/ 0 w 1900"/>
                <a:gd name="T117" fmla="*/ 0 h 1647"/>
                <a:gd name="T118" fmla="*/ 0 w 1900"/>
                <a:gd name="T119" fmla="*/ 0 h 1647"/>
                <a:gd name="T120" fmla="*/ 0 w 1900"/>
                <a:gd name="T121" fmla="*/ 0 h 1647"/>
                <a:gd name="T122" fmla="*/ 0 w 1900"/>
                <a:gd name="T123" fmla="*/ 0 h 16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00"/>
                <a:gd name="T187" fmla="*/ 0 h 1647"/>
                <a:gd name="T188" fmla="*/ 1900 w 1900"/>
                <a:gd name="T189" fmla="*/ 1647 h 16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00" h="1647">
                  <a:moveTo>
                    <a:pt x="1810" y="268"/>
                  </a:moveTo>
                  <a:lnTo>
                    <a:pt x="1842" y="333"/>
                  </a:lnTo>
                  <a:lnTo>
                    <a:pt x="1867" y="407"/>
                  </a:lnTo>
                  <a:lnTo>
                    <a:pt x="1886" y="485"/>
                  </a:lnTo>
                  <a:lnTo>
                    <a:pt x="1897" y="565"/>
                  </a:lnTo>
                  <a:lnTo>
                    <a:pt x="1900" y="646"/>
                  </a:lnTo>
                  <a:lnTo>
                    <a:pt x="1895" y="725"/>
                  </a:lnTo>
                  <a:lnTo>
                    <a:pt x="1880" y="800"/>
                  </a:lnTo>
                  <a:lnTo>
                    <a:pt x="1857" y="869"/>
                  </a:lnTo>
                  <a:lnTo>
                    <a:pt x="1843" y="904"/>
                  </a:lnTo>
                  <a:lnTo>
                    <a:pt x="1828" y="938"/>
                  </a:lnTo>
                  <a:lnTo>
                    <a:pt x="1810" y="973"/>
                  </a:lnTo>
                  <a:lnTo>
                    <a:pt x="1791" y="1007"/>
                  </a:lnTo>
                  <a:lnTo>
                    <a:pt x="1769" y="1041"/>
                  </a:lnTo>
                  <a:lnTo>
                    <a:pt x="1747" y="1074"/>
                  </a:lnTo>
                  <a:lnTo>
                    <a:pt x="1722" y="1106"/>
                  </a:lnTo>
                  <a:lnTo>
                    <a:pt x="1696" y="1137"/>
                  </a:lnTo>
                  <a:lnTo>
                    <a:pt x="1669" y="1167"/>
                  </a:lnTo>
                  <a:lnTo>
                    <a:pt x="1641" y="1196"/>
                  </a:lnTo>
                  <a:lnTo>
                    <a:pt x="1612" y="1222"/>
                  </a:lnTo>
                  <a:lnTo>
                    <a:pt x="1582" y="1249"/>
                  </a:lnTo>
                  <a:lnTo>
                    <a:pt x="1551" y="1273"/>
                  </a:lnTo>
                  <a:lnTo>
                    <a:pt x="1521" y="1296"/>
                  </a:lnTo>
                  <a:lnTo>
                    <a:pt x="1490" y="1316"/>
                  </a:lnTo>
                  <a:lnTo>
                    <a:pt x="1458" y="1335"/>
                  </a:lnTo>
                  <a:lnTo>
                    <a:pt x="1454" y="1340"/>
                  </a:lnTo>
                  <a:lnTo>
                    <a:pt x="1449" y="1345"/>
                  </a:lnTo>
                  <a:lnTo>
                    <a:pt x="1444" y="1350"/>
                  </a:lnTo>
                  <a:lnTo>
                    <a:pt x="1439" y="1354"/>
                  </a:lnTo>
                  <a:lnTo>
                    <a:pt x="1435" y="1359"/>
                  </a:lnTo>
                  <a:lnTo>
                    <a:pt x="1432" y="1366"/>
                  </a:lnTo>
                  <a:lnTo>
                    <a:pt x="1430" y="1372"/>
                  </a:lnTo>
                  <a:lnTo>
                    <a:pt x="1430" y="1380"/>
                  </a:lnTo>
                  <a:lnTo>
                    <a:pt x="1425" y="1386"/>
                  </a:lnTo>
                  <a:lnTo>
                    <a:pt x="1421" y="1393"/>
                  </a:lnTo>
                  <a:lnTo>
                    <a:pt x="1418" y="1403"/>
                  </a:lnTo>
                  <a:lnTo>
                    <a:pt x="1413" y="1410"/>
                  </a:lnTo>
                  <a:lnTo>
                    <a:pt x="1416" y="1421"/>
                  </a:lnTo>
                  <a:lnTo>
                    <a:pt x="1420" y="1431"/>
                  </a:lnTo>
                  <a:lnTo>
                    <a:pt x="1425" y="1442"/>
                  </a:lnTo>
                  <a:lnTo>
                    <a:pt x="1429" y="1451"/>
                  </a:lnTo>
                  <a:lnTo>
                    <a:pt x="1434" y="1461"/>
                  </a:lnTo>
                  <a:lnTo>
                    <a:pt x="1437" y="1470"/>
                  </a:lnTo>
                  <a:lnTo>
                    <a:pt x="1441" y="1480"/>
                  </a:lnTo>
                  <a:lnTo>
                    <a:pt x="1445" y="1491"/>
                  </a:lnTo>
                  <a:lnTo>
                    <a:pt x="1433" y="1498"/>
                  </a:lnTo>
                  <a:lnTo>
                    <a:pt x="1422" y="1505"/>
                  </a:lnTo>
                  <a:lnTo>
                    <a:pt x="1410" y="1511"/>
                  </a:lnTo>
                  <a:lnTo>
                    <a:pt x="1398" y="1516"/>
                  </a:lnTo>
                  <a:lnTo>
                    <a:pt x="1385" y="1520"/>
                  </a:lnTo>
                  <a:lnTo>
                    <a:pt x="1372" y="1525"/>
                  </a:lnTo>
                  <a:lnTo>
                    <a:pt x="1359" y="1528"/>
                  </a:lnTo>
                  <a:lnTo>
                    <a:pt x="1345" y="1531"/>
                  </a:lnTo>
                  <a:lnTo>
                    <a:pt x="1333" y="1533"/>
                  </a:lnTo>
                  <a:lnTo>
                    <a:pt x="1319" y="1535"/>
                  </a:lnTo>
                  <a:lnTo>
                    <a:pt x="1305" y="1537"/>
                  </a:lnTo>
                  <a:lnTo>
                    <a:pt x="1291" y="1539"/>
                  </a:lnTo>
                  <a:lnTo>
                    <a:pt x="1278" y="1540"/>
                  </a:lnTo>
                  <a:lnTo>
                    <a:pt x="1264" y="1543"/>
                  </a:lnTo>
                  <a:lnTo>
                    <a:pt x="1250" y="1545"/>
                  </a:lnTo>
                  <a:lnTo>
                    <a:pt x="1236" y="1547"/>
                  </a:lnTo>
                  <a:lnTo>
                    <a:pt x="1211" y="1548"/>
                  </a:lnTo>
                  <a:lnTo>
                    <a:pt x="1187" y="1549"/>
                  </a:lnTo>
                  <a:lnTo>
                    <a:pt x="1162" y="1551"/>
                  </a:lnTo>
                  <a:lnTo>
                    <a:pt x="1138" y="1552"/>
                  </a:lnTo>
                  <a:lnTo>
                    <a:pt x="1114" y="1554"/>
                  </a:lnTo>
                  <a:lnTo>
                    <a:pt x="1089" y="1555"/>
                  </a:lnTo>
                  <a:lnTo>
                    <a:pt x="1065" y="1557"/>
                  </a:lnTo>
                  <a:lnTo>
                    <a:pt x="1041" y="1559"/>
                  </a:lnTo>
                  <a:lnTo>
                    <a:pt x="1018" y="1561"/>
                  </a:lnTo>
                  <a:lnTo>
                    <a:pt x="993" y="1563"/>
                  </a:lnTo>
                  <a:lnTo>
                    <a:pt x="970" y="1565"/>
                  </a:lnTo>
                  <a:lnTo>
                    <a:pt x="946" y="1566"/>
                  </a:lnTo>
                  <a:lnTo>
                    <a:pt x="922" y="1568"/>
                  </a:lnTo>
                  <a:lnTo>
                    <a:pt x="899" y="1569"/>
                  </a:lnTo>
                  <a:lnTo>
                    <a:pt x="876" y="1571"/>
                  </a:lnTo>
                  <a:lnTo>
                    <a:pt x="853" y="1572"/>
                  </a:lnTo>
                  <a:lnTo>
                    <a:pt x="817" y="1572"/>
                  </a:lnTo>
                  <a:lnTo>
                    <a:pt x="781" y="1573"/>
                  </a:lnTo>
                  <a:lnTo>
                    <a:pt x="745" y="1575"/>
                  </a:lnTo>
                  <a:lnTo>
                    <a:pt x="709" y="1577"/>
                  </a:lnTo>
                  <a:lnTo>
                    <a:pt x="673" y="1581"/>
                  </a:lnTo>
                  <a:lnTo>
                    <a:pt x="636" y="1585"/>
                  </a:lnTo>
                  <a:lnTo>
                    <a:pt x="600" y="1589"/>
                  </a:lnTo>
                  <a:lnTo>
                    <a:pt x="563" y="1594"/>
                  </a:lnTo>
                  <a:lnTo>
                    <a:pt x="527" y="1600"/>
                  </a:lnTo>
                  <a:lnTo>
                    <a:pt x="490" y="1605"/>
                  </a:lnTo>
                  <a:lnTo>
                    <a:pt x="454" y="1611"/>
                  </a:lnTo>
                  <a:lnTo>
                    <a:pt x="417" y="1618"/>
                  </a:lnTo>
                  <a:lnTo>
                    <a:pt x="381" y="1624"/>
                  </a:lnTo>
                  <a:lnTo>
                    <a:pt x="345" y="1629"/>
                  </a:lnTo>
                  <a:lnTo>
                    <a:pt x="310" y="1636"/>
                  </a:lnTo>
                  <a:lnTo>
                    <a:pt x="274" y="1642"/>
                  </a:lnTo>
                  <a:lnTo>
                    <a:pt x="267" y="1643"/>
                  </a:lnTo>
                  <a:lnTo>
                    <a:pt x="259" y="1645"/>
                  </a:lnTo>
                  <a:lnTo>
                    <a:pt x="249" y="1646"/>
                  </a:lnTo>
                  <a:lnTo>
                    <a:pt x="239" y="1647"/>
                  </a:lnTo>
                  <a:lnTo>
                    <a:pt x="228" y="1646"/>
                  </a:lnTo>
                  <a:lnTo>
                    <a:pt x="218" y="1644"/>
                  </a:lnTo>
                  <a:lnTo>
                    <a:pt x="210" y="1640"/>
                  </a:lnTo>
                  <a:lnTo>
                    <a:pt x="204" y="1633"/>
                  </a:lnTo>
                  <a:lnTo>
                    <a:pt x="206" y="1616"/>
                  </a:lnTo>
                  <a:lnTo>
                    <a:pt x="211" y="1602"/>
                  </a:lnTo>
                  <a:lnTo>
                    <a:pt x="221" y="1590"/>
                  </a:lnTo>
                  <a:lnTo>
                    <a:pt x="232" y="1580"/>
                  </a:lnTo>
                  <a:lnTo>
                    <a:pt x="246" y="1571"/>
                  </a:lnTo>
                  <a:lnTo>
                    <a:pt x="261" y="1564"/>
                  </a:lnTo>
                  <a:lnTo>
                    <a:pt x="276" y="1557"/>
                  </a:lnTo>
                  <a:lnTo>
                    <a:pt x="289" y="1551"/>
                  </a:lnTo>
                  <a:lnTo>
                    <a:pt x="302" y="1547"/>
                  </a:lnTo>
                  <a:lnTo>
                    <a:pt x="315" y="1544"/>
                  </a:lnTo>
                  <a:lnTo>
                    <a:pt x="328" y="1543"/>
                  </a:lnTo>
                  <a:lnTo>
                    <a:pt x="343" y="1541"/>
                  </a:lnTo>
                  <a:lnTo>
                    <a:pt x="356" y="1540"/>
                  </a:lnTo>
                  <a:lnTo>
                    <a:pt x="369" y="1536"/>
                  </a:lnTo>
                  <a:lnTo>
                    <a:pt x="379" y="1530"/>
                  </a:lnTo>
                  <a:lnTo>
                    <a:pt x="388" y="1519"/>
                  </a:lnTo>
                  <a:lnTo>
                    <a:pt x="394" y="1517"/>
                  </a:lnTo>
                  <a:lnTo>
                    <a:pt x="400" y="1518"/>
                  </a:lnTo>
                  <a:lnTo>
                    <a:pt x="407" y="1519"/>
                  </a:lnTo>
                  <a:lnTo>
                    <a:pt x="413" y="1521"/>
                  </a:lnTo>
                  <a:lnTo>
                    <a:pt x="419" y="1522"/>
                  </a:lnTo>
                  <a:lnTo>
                    <a:pt x="423" y="1521"/>
                  </a:lnTo>
                  <a:lnTo>
                    <a:pt x="426" y="1517"/>
                  </a:lnTo>
                  <a:lnTo>
                    <a:pt x="426" y="1509"/>
                  </a:lnTo>
                  <a:lnTo>
                    <a:pt x="408" y="1503"/>
                  </a:lnTo>
                  <a:lnTo>
                    <a:pt x="389" y="1501"/>
                  </a:lnTo>
                  <a:lnTo>
                    <a:pt x="369" y="1502"/>
                  </a:lnTo>
                  <a:lnTo>
                    <a:pt x="347" y="1505"/>
                  </a:lnTo>
                  <a:lnTo>
                    <a:pt x="327" y="1511"/>
                  </a:lnTo>
                  <a:lnTo>
                    <a:pt x="306" y="1516"/>
                  </a:lnTo>
                  <a:lnTo>
                    <a:pt x="286" y="1523"/>
                  </a:lnTo>
                  <a:lnTo>
                    <a:pt x="267" y="1530"/>
                  </a:lnTo>
                  <a:lnTo>
                    <a:pt x="250" y="1539"/>
                  </a:lnTo>
                  <a:lnTo>
                    <a:pt x="233" y="1549"/>
                  </a:lnTo>
                  <a:lnTo>
                    <a:pt x="216" y="1559"/>
                  </a:lnTo>
                  <a:lnTo>
                    <a:pt x="200" y="1570"/>
                  </a:lnTo>
                  <a:lnTo>
                    <a:pt x="185" y="1582"/>
                  </a:lnTo>
                  <a:lnTo>
                    <a:pt x="171" y="1594"/>
                  </a:lnTo>
                  <a:lnTo>
                    <a:pt x="157" y="1608"/>
                  </a:lnTo>
                  <a:lnTo>
                    <a:pt x="144" y="1622"/>
                  </a:lnTo>
                  <a:lnTo>
                    <a:pt x="138" y="1620"/>
                  </a:lnTo>
                  <a:lnTo>
                    <a:pt x="132" y="1617"/>
                  </a:lnTo>
                  <a:lnTo>
                    <a:pt x="126" y="1612"/>
                  </a:lnTo>
                  <a:lnTo>
                    <a:pt x="123" y="1607"/>
                  </a:lnTo>
                  <a:lnTo>
                    <a:pt x="120" y="1601"/>
                  </a:lnTo>
                  <a:lnTo>
                    <a:pt x="119" y="1594"/>
                  </a:lnTo>
                  <a:lnTo>
                    <a:pt x="120" y="1587"/>
                  </a:lnTo>
                  <a:lnTo>
                    <a:pt x="123" y="1580"/>
                  </a:lnTo>
                  <a:lnTo>
                    <a:pt x="131" y="1561"/>
                  </a:lnTo>
                  <a:lnTo>
                    <a:pt x="141" y="1545"/>
                  </a:lnTo>
                  <a:lnTo>
                    <a:pt x="154" y="1531"/>
                  </a:lnTo>
                  <a:lnTo>
                    <a:pt x="169" y="1520"/>
                  </a:lnTo>
                  <a:lnTo>
                    <a:pt x="185" y="1511"/>
                  </a:lnTo>
                  <a:lnTo>
                    <a:pt x="203" y="1502"/>
                  </a:lnTo>
                  <a:lnTo>
                    <a:pt x="219" y="1495"/>
                  </a:lnTo>
                  <a:lnTo>
                    <a:pt x="236" y="1486"/>
                  </a:lnTo>
                  <a:lnTo>
                    <a:pt x="245" y="1486"/>
                  </a:lnTo>
                  <a:lnTo>
                    <a:pt x="253" y="1488"/>
                  </a:lnTo>
                  <a:lnTo>
                    <a:pt x="262" y="1487"/>
                  </a:lnTo>
                  <a:lnTo>
                    <a:pt x="267" y="1481"/>
                  </a:lnTo>
                  <a:lnTo>
                    <a:pt x="267" y="1456"/>
                  </a:lnTo>
                  <a:lnTo>
                    <a:pt x="256" y="1458"/>
                  </a:lnTo>
                  <a:lnTo>
                    <a:pt x="247" y="1461"/>
                  </a:lnTo>
                  <a:lnTo>
                    <a:pt x="236" y="1464"/>
                  </a:lnTo>
                  <a:lnTo>
                    <a:pt x="225" y="1468"/>
                  </a:lnTo>
                  <a:lnTo>
                    <a:pt x="214" y="1473"/>
                  </a:lnTo>
                  <a:lnTo>
                    <a:pt x="203" y="1476"/>
                  </a:lnTo>
                  <a:lnTo>
                    <a:pt x="191" y="1479"/>
                  </a:lnTo>
                  <a:lnTo>
                    <a:pt x="179" y="1481"/>
                  </a:lnTo>
                  <a:lnTo>
                    <a:pt x="159" y="1491"/>
                  </a:lnTo>
                  <a:lnTo>
                    <a:pt x="140" y="1502"/>
                  </a:lnTo>
                  <a:lnTo>
                    <a:pt x="122" y="1515"/>
                  </a:lnTo>
                  <a:lnTo>
                    <a:pt x="107" y="1530"/>
                  </a:lnTo>
                  <a:lnTo>
                    <a:pt x="93" y="1547"/>
                  </a:lnTo>
                  <a:lnTo>
                    <a:pt x="81" y="1565"/>
                  </a:lnTo>
                  <a:lnTo>
                    <a:pt x="71" y="1585"/>
                  </a:lnTo>
                  <a:lnTo>
                    <a:pt x="63" y="1607"/>
                  </a:lnTo>
                  <a:lnTo>
                    <a:pt x="58" y="1614"/>
                  </a:lnTo>
                  <a:lnTo>
                    <a:pt x="51" y="1617"/>
                  </a:lnTo>
                  <a:lnTo>
                    <a:pt x="44" y="1617"/>
                  </a:lnTo>
                  <a:lnTo>
                    <a:pt x="37" y="1616"/>
                  </a:lnTo>
                  <a:lnTo>
                    <a:pt x="29" y="1614"/>
                  </a:lnTo>
                  <a:lnTo>
                    <a:pt x="22" y="1610"/>
                  </a:lnTo>
                  <a:lnTo>
                    <a:pt x="14" y="1607"/>
                  </a:lnTo>
                  <a:lnTo>
                    <a:pt x="7" y="1604"/>
                  </a:lnTo>
                  <a:lnTo>
                    <a:pt x="0" y="1581"/>
                  </a:lnTo>
                  <a:lnTo>
                    <a:pt x="0" y="1558"/>
                  </a:lnTo>
                  <a:lnTo>
                    <a:pt x="6" y="1537"/>
                  </a:lnTo>
                  <a:lnTo>
                    <a:pt x="17" y="1518"/>
                  </a:lnTo>
                  <a:lnTo>
                    <a:pt x="30" y="1500"/>
                  </a:lnTo>
                  <a:lnTo>
                    <a:pt x="45" y="1483"/>
                  </a:lnTo>
                  <a:lnTo>
                    <a:pt x="59" y="1466"/>
                  </a:lnTo>
                  <a:lnTo>
                    <a:pt x="70" y="1451"/>
                  </a:lnTo>
                  <a:lnTo>
                    <a:pt x="99" y="1437"/>
                  </a:lnTo>
                  <a:lnTo>
                    <a:pt x="128" y="1423"/>
                  </a:lnTo>
                  <a:lnTo>
                    <a:pt x="157" y="1411"/>
                  </a:lnTo>
                  <a:lnTo>
                    <a:pt x="188" y="1401"/>
                  </a:lnTo>
                  <a:lnTo>
                    <a:pt x="217" y="1391"/>
                  </a:lnTo>
                  <a:lnTo>
                    <a:pt x="249" y="1383"/>
                  </a:lnTo>
                  <a:lnTo>
                    <a:pt x="280" y="1376"/>
                  </a:lnTo>
                  <a:lnTo>
                    <a:pt x="311" y="1370"/>
                  </a:lnTo>
                  <a:lnTo>
                    <a:pt x="343" y="1364"/>
                  </a:lnTo>
                  <a:lnTo>
                    <a:pt x="376" y="1359"/>
                  </a:lnTo>
                  <a:lnTo>
                    <a:pt x="409" y="1355"/>
                  </a:lnTo>
                  <a:lnTo>
                    <a:pt x="441" y="1352"/>
                  </a:lnTo>
                  <a:lnTo>
                    <a:pt x="474" y="1349"/>
                  </a:lnTo>
                  <a:lnTo>
                    <a:pt x="508" y="1346"/>
                  </a:lnTo>
                  <a:lnTo>
                    <a:pt x="541" y="1344"/>
                  </a:lnTo>
                  <a:lnTo>
                    <a:pt x="575" y="1342"/>
                  </a:lnTo>
                  <a:lnTo>
                    <a:pt x="597" y="1342"/>
                  </a:lnTo>
                  <a:lnTo>
                    <a:pt x="618" y="1341"/>
                  </a:lnTo>
                  <a:lnTo>
                    <a:pt x="639" y="1340"/>
                  </a:lnTo>
                  <a:lnTo>
                    <a:pt x="660" y="1340"/>
                  </a:lnTo>
                  <a:lnTo>
                    <a:pt x="680" y="1339"/>
                  </a:lnTo>
                  <a:lnTo>
                    <a:pt x="700" y="1339"/>
                  </a:lnTo>
                  <a:lnTo>
                    <a:pt x="721" y="1339"/>
                  </a:lnTo>
                  <a:lnTo>
                    <a:pt x="741" y="1339"/>
                  </a:lnTo>
                  <a:lnTo>
                    <a:pt x="761" y="1341"/>
                  </a:lnTo>
                  <a:lnTo>
                    <a:pt x="781" y="1342"/>
                  </a:lnTo>
                  <a:lnTo>
                    <a:pt x="800" y="1345"/>
                  </a:lnTo>
                  <a:lnTo>
                    <a:pt x="820" y="1349"/>
                  </a:lnTo>
                  <a:lnTo>
                    <a:pt x="839" y="1354"/>
                  </a:lnTo>
                  <a:lnTo>
                    <a:pt x="859" y="1359"/>
                  </a:lnTo>
                  <a:lnTo>
                    <a:pt x="878" y="1367"/>
                  </a:lnTo>
                  <a:lnTo>
                    <a:pt x="898" y="1375"/>
                  </a:lnTo>
                  <a:lnTo>
                    <a:pt x="962" y="1385"/>
                  </a:lnTo>
                  <a:lnTo>
                    <a:pt x="967" y="1388"/>
                  </a:lnTo>
                  <a:lnTo>
                    <a:pt x="973" y="1390"/>
                  </a:lnTo>
                  <a:lnTo>
                    <a:pt x="980" y="1393"/>
                  </a:lnTo>
                  <a:lnTo>
                    <a:pt x="987" y="1396"/>
                  </a:lnTo>
                  <a:lnTo>
                    <a:pt x="993" y="1399"/>
                  </a:lnTo>
                  <a:lnTo>
                    <a:pt x="1000" y="1404"/>
                  </a:lnTo>
                  <a:lnTo>
                    <a:pt x="1006" y="1408"/>
                  </a:lnTo>
                  <a:lnTo>
                    <a:pt x="1011" y="1413"/>
                  </a:lnTo>
                  <a:lnTo>
                    <a:pt x="1024" y="1416"/>
                  </a:lnTo>
                  <a:lnTo>
                    <a:pt x="1037" y="1420"/>
                  </a:lnTo>
                  <a:lnTo>
                    <a:pt x="1049" y="1424"/>
                  </a:lnTo>
                  <a:lnTo>
                    <a:pt x="1062" y="1427"/>
                  </a:lnTo>
                  <a:lnTo>
                    <a:pt x="1076" y="1430"/>
                  </a:lnTo>
                  <a:lnTo>
                    <a:pt x="1088" y="1432"/>
                  </a:lnTo>
                  <a:lnTo>
                    <a:pt x="1101" y="1431"/>
                  </a:lnTo>
                  <a:lnTo>
                    <a:pt x="1113" y="1428"/>
                  </a:lnTo>
                  <a:lnTo>
                    <a:pt x="1119" y="1428"/>
                  </a:lnTo>
                  <a:lnTo>
                    <a:pt x="1125" y="1428"/>
                  </a:lnTo>
                  <a:lnTo>
                    <a:pt x="1132" y="1428"/>
                  </a:lnTo>
                  <a:lnTo>
                    <a:pt x="1139" y="1427"/>
                  </a:lnTo>
                  <a:lnTo>
                    <a:pt x="1145" y="1425"/>
                  </a:lnTo>
                  <a:lnTo>
                    <a:pt x="1152" y="1423"/>
                  </a:lnTo>
                  <a:lnTo>
                    <a:pt x="1157" y="1419"/>
                  </a:lnTo>
                  <a:lnTo>
                    <a:pt x="1162" y="1413"/>
                  </a:lnTo>
                  <a:lnTo>
                    <a:pt x="1159" y="1362"/>
                  </a:lnTo>
                  <a:lnTo>
                    <a:pt x="1151" y="1314"/>
                  </a:lnTo>
                  <a:lnTo>
                    <a:pt x="1137" y="1267"/>
                  </a:lnTo>
                  <a:lnTo>
                    <a:pt x="1120" y="1220"/>
                  </a:lnTo>
                  <a:lnTo>
                    <a:pt x="1102" y="1175"/>
                  </a:lnTo>
                  <a:lnTo>
                    <a:pt x="1086" y="1128"/>
                  </a:lnTo>
                  <a:lnTo>
                    <a:pt x="1073" y="1082"/>
                  </a:lnTo>
                  <a:lnTo>
                    <a:pt x="1064" y="1032"/>
                  </a:lnTo>
                  <a:lnTo>
                    <a:pt x="1054" y="1009"/>
                  </a:lnTo>
                  <a:lnTo>
                    <a:pt x="1048" y="987"/>
                  </a:lnTo>
                  <a:lnTo>
                    <a:pt x="1046" y="963"/>
                  </a:lnTo>
                  <a:lnTo>
                    <a:pt x="1048" y="938"/>
                  </a:lnTo>
                  <a:lnTo>
                    <a:pt x="1051" y="914"/>
                  </a:lnTo>
                  <a:lnTo>
                    <a:pt x="1057" y="891"/>
                  </a:lnTo>
                  <a:lnTo>
                    <a:pt x="1062" y="867"/>
                  </a:lnTo>
                  <a:lnTo>
                    <a:pt x="1067" y="845"/>
                  </a:lnTo>
                  <a:lnTo>
                    <a:pt x="1077" y="841"/>
                  </a:lnTo>
                  <a:lnTo>
                    <a:pt x="1079" y="831"/>
                  </a:lnTo>
                  <a:lnTo>
                    <a:pt x="1078" y="821"/>
                  </a:lnTo>
                  <a:lnTo>
                    <a:pt x="1082" y="812"/>
                  </a:lnTo>
                  <a:lnTo>
                    <a:pt x="1096" y="792"/>
                  </a:lnTo>
                  <a:lnTo>
                    <a:pt x="1111" y="774"/>
                  </a:lnTo>
                  <a:lnTo>
                    <a:pt x="1126" y="756"/>
                  </a:lnTo>
                  <a:lnTo>
                    <a:pt x="1143" y="740"/>
                  </a:lnTo>
                  <a:lnTo>
                    <a:pt x="1161" y="727"/>
                  </a:lnTo>
                  <a:lnTo>
                    <a:pt x="1181" y="716"/>
                  </a:lnTo>
                  <a:lnTo>
                    <a:pt x="1204" y="710"/>
                  </a:lnTo>
                  <a:lnTo>
                    <a:pt x="1229" y="706"/>
                  </a:lnTo>
                  <a:lnTo>
                    <a:pt x="1253" y="706"/>
                  </a:lnTo>
                  <a:lnTo>
                    <a:pt x="1277" y="707"/>
                  </a:lnTo>
                  <a:lnTo>
                    <a:pt x="1299" y="711"/>
                  </a:lnTo>
                  <a:lnTo>
                    <a:pt x="1320" y="716"/>
                  </a:lnTo>
                  <a:lnTo>
                    <a:pt x="1341" y="721"/>
                  </a:lnTo>
                  <a:lnTo>
                    <a:pt x="1360" y="729"/>
                  </a:lnTo>
                  <a:lnTo>
                    <a:pt x="1379" y="737"/>
                  </a:lnTo>
                  <a:lnTo>
                    <a:pt x="1398" y="747"/>
                  </a:lnTo>
                  <a:lnTo>
                    <a:pt x="1416" y="757"/>
                  </a:lnTo>
                  <a:lnTo>
                    <a:pt x="1433" y="769"/>
                  </a:lnTo>
                  <a:lnTo>
                    <a:pt x="1450" y="781"/>
                  </a:lnTo>
                  <a:lnTo>
                    <a:pt x="1466" y="793"/>
                  </a:lnTo>
                  <a:lnTo>
                    <a:pt x="1482" y="807"/>
                  </a:lnTo>
                  <a:lnTo>
                    <a:pt x="1497" y="821"/>
                  </a:lnTo>
                  <a:lnTo>
                    <a:pt x="1513" y="836"/>
                  </a:lnTo>
                  <a:lnTo>
                    <a:pt x="1528" y="851"/>
                  </a:lnTo>
                  <a:lnTo>
                    <a:pt x="1543" y="876"/>
                  </a:lnTo>
                  <a:lnTo>
                    <a:pt x="1551" y="906"/>
                  </a:lnTo>
                  <a:lnTo>
                    <a:pt x="1554" y="935"/>
                  </a:lnTo>
                  <a:lnTo>
                    <a:pt x="1550" y="964"/>
                  </a:lnTo>
                  <a:lnTo>
                    <a:pt x="1550" y="975"/>
                  </a:lnTo>
                  <a:lnTo>
                    <a:pt x="1548" y="985"/>
                  </a:lnTo>
                  <a:lnTo>
                    <a:pt x="1546" y="996"/>
                  </a:lnTo>
                  <a:lnTo>
                    <a:pt x="1544" y="1007"/>
                  </a:lnTo>
                  <a:lnTo>
                    <a:pt x="1543" y="1017"/>
                  </a:lnTo>
                  <a:lnTo>
                    <a:pt x="1545" y="1026"/>
                  </a:lnTo>
                  <a:lnTo>
                    <a:pt x="1550" y="1034"/>
                  </a:lnTo>
                  <a:lnTo>
                    <a:pt x="1561" y="1039"/>
                  </a:lnTo>
                  <a:lnTo>
                    <a:pt x="1563" y="1021"/>
                  </a:lnTo>
                  <a:lnTo>
                    <a:pt x="1566" y="1002"/>
                  </a:lnTo>
                  <a:lnTo>
                    <a:pt x="1570" y="985"/>
                  </a:lnTo>
                  <a:lnTo>
                    <a:pt x="1578" y="971"/>
                  </a:lnTo>
                  <a:lnTo>
                    <a:pt x="1579" y="936"/>
                  </a:lnTo>
                  <a:lnTo>
                    <a:pt x="1576" y="902"/>
                  </a:lnTo>
                  <a:lnTo>
                    <a:pt x="1569" y="870"/>
                  </a:lnTo>
                  <a:lnTo>
                    <a:pt x="1559" y="839"/>
                  </a:lnTo>
                  <a:lnTo>
                    <a:pt x="1546" y="809"/>
                  </a:lnTo>
                  <a:lnTo>
                    <a:pt x="1528" y="782"/>
                  </a:lnTo>
                  <a:lnTo>
                    <a:pt x="1507" y="755"/>
                  </a:lnTo>
                  <a:lnTo>
                    <a:pt x="1483" y="732"/>
                  </a:lnTo>
                  <a:lnTo>
                    <a:pt x="1462" y="720"/>
                  </a:lnTo>
                  <a:lnTo>
                    <a:pt x="1440" y="709"/>
                  </a:lnTo>
                  <a:lnTo>
                    <a:pt x="1419" y="698"/>
                  </a:lnTo>
                  <a:lnTo>
                    <a:pt x="1397" y="687"/>
                  </a:lnTo>
                  <a:lnTo>
                    <a:pt x="1375" y="678"/>
                  </a:lnTo>
                  <a:lnTo>
                    <a:pt x="1352" y="669"/>
                  </a:lnTo>
                  <a:lnTo>
                    <a:pt x="1329" y="662"/>
                  </a:lnTo>
                  <a:lnTo>
                    <a:pt x="1306" y="656"/>
                  </a:lnTo>
                  <a:lnTo>
                    <a:pt x="1283" y="650"/>
                  </a:lnTo>
                  <a:lnTo>
                    <a:pt x="1260" y="647"/>
                  </a:lnTo>
                  <a:lnTo>
                    <a:pt x="1237" y="645"/>
                  </a:lnTo>
                  <a:lnTo>
                    <a:pt x="1214" y="644"/>
                  </a:lnTo>
                  <a:lnTo>
                    <a:pt x="1191" y="645"/>
                  </a:lnTo>
                  <a:lnTo>
                    <a:pt x="1169" y="648"/>
                  </a:lnTo>
                  <a:lnTo>
                    <a:pt x="1145" y="653"/>
                  </a:lnTo>
                  <a:lnTo>
                    <a:pt x="1123" y="661"/>
                  </a:lnTo>
                  <a:lnTo>
                    <a:pt x="1099" y="670"/>
                  </a:lnTo>
                  <a:lnTo>
                    <a:pt x="1077" y="683"/>
                  </a:lnTo>
                  <a:lnTo>
                    <a:pt x="1057" y="698"/>
                  </a:lnTo>
                  <a:lnTo>
                    <a:pt x="1040" y="715"/>
                  </a:lnTo>
                  <a:lnTo>
                    <a:pt x="1024" y="735"/>
                  </a:lnTo>
                  <a:lnTo>
                    <a:pt x="1012" y="756"/>
                  </a:lnTo>
                  <a:lnTo>
                    <a:pt x="1004" y="780"/>
                  </a:lnTo>
                  <a:lnTo>
                    <a:pt x="1000" y="805"/>
                  </a:lnTo>
                  <a:lnTo>
                    <a:pt x="994" y="811"/>
                  </a:lnTo>
                  <a:lnTo>
                    <a:pt x="994" y="818"/>
                  </a:lnTo>
                  <a:lnTo>
                    <a:pt x="995" y="825"/>
                  </a:lnTo>
                  <a:lnTo>
                    <a:pt x="994" y="834"/>
                  </a:lnTo>
                  <a:lnTo>
                    <a:pt x="985" y="895"/>
                  </a:lnTo>
                  <a:lnTo>
                    <a:pt x="985" y="952"/>
                  </a:lnTo>
                  <a:lnTo>
                    <a:pt x="993" y="1007"/>
                  </a:lnTo>
                  <a:lnTo>
                    <a:pt x="1008" y="1060"/>
                  </a:lnTo>
                  <a:lnTo>
                    <a:pt x="1026" y="1112"/>
                  </a:lnTo>
                  <a:lnTo>
                    <a:pt x="1045" y="1164"/>
                  </a:lnTo>
                  <a:lnTo>
                    <a:pt x="1063" y="1216"/>
                  </a:lnTo>
                  <a:lnTo>
                    <a:pt x="1078" y="1269"/>
                  </a:lnTo>
                  <a:lnTo>
                    <a:pt x="1086" y="1285"/>
                  </a:lnTo>
                  <a:lnTo>
                    <a:pt x="1095" y="1302"/>
                  </a:lnTo>
                  <a:lnTo>
                    <a:pt x="1101" y="1318"/>
                  </a:lnTo>
                  <a:lnTo>
                    <a:pt x="1100" y="1335"/>
                  </a:lnTo>
                  <a:lnTo>
                    <a:pt x="1113" y="1350"/>
                  </a:lnTo>
                  <a:lnTo>
                    <a:pt x="1104" y="1360"/>
                  </a:lnTo>
                  <a:lnTo>
                    <a:pt x="1095" y="1366"/>
                  </a:lnTo>
                  <a:lnTo>
                    <a:pt x="1085" y="1367"/>
                  </a:lnTo>
                  <a:lnTo>
                    <a:pt x="1076" y="1364"/>
                  </a:lnTo>
                  <a:lnTo>
                    <a:pt x="1065" y="1361"/>
                  </a:lnTo>
                  <a:lnTo>
                    <a:pt x="1054" y="1358"/>
                  </a:lnTo>
                  <a:lnTo>
                    <a:pt x="1042" y="1356"/>
                  </a:lnTo>
                  <a:lnTo>
                    <a:pt x="1029" y="1357"/>
                  </a:lnTo>
                  <a:lnTo>
                    <a:pt x="1015" y="1353"/>
                  </a:lnTo>
                  <a:lnTo>
                    <a:pt x="1002" y="1349"/>
                  </a:lnTo>
                  <a:lnTo>
                    <a:pt x="988" y="1345"/>
                  </a:lnTo>
                  <a:lnTo>
                    <a:pt x="974" y="1342"/>
                  </a:lnTo>
                  <a:lnTo>
                    <a:pt x="962" y="1340"/>
                  </a:lnTo>
                  <a:lnTo>
                    <a:pt x="948" y="1338"/>
                  </a:lnTo>
                  <a:lnTo>
                    <a:pt x="934" y="1337"/>
                  </a:lnTo>
                  <a:lnTo>
                    <a:pt x="920" y="1335"/>
                  </a:lnTo>
                  <a:lnTo>
                    <a:pt x="907" y="1334"/>
                  </a:lnTo>
                  <a:lnTo>
                    <a:pt x="893" y="1333"/>
                  </a:lnTo>
                  <a:lnTo>
                    <a:pt x="878" y="1331"/>
                  </a:lnTo>
                  <a:lnTo>
                    <a:pt x="864" y="1330"/>
                  </a:lnTo>
                  <a:lnTo>
                    <a:pt x="849" y="1327"/>
                  </a:lnTo>
                  <a:lnTo>
                    <a:pt x="836" y="1324"/>
                  </a:lnTo>
                  <a:lnTo>
                    <a:pt x="821" y="1321"/>
                  </a:lnTo>
                  <a:lnTo>
                    <a:pt x="806" y="1318"/>
                  </a:lnTo>
                  <a:lnTo>
                    <a:pt x="818" y="1260"/>
                  </a:lnTo>
                  <a:lnTo>
                    <a:pt x="832" y="1201"/>
                  </a:lnTo>
                  <a:lnTo>
                    <a:pt x="846" y="1145"/>
                  </a:lnTo>
                  <a:lnTo>
                    <a:pt x="862" y="1088"/>
                  </a:lnTo>
                  <a:lnTo>
                    <a:pt x="879" y="1032"/>
                  </a:lnTo>
                  <a:lnTo>
                    <a:pt x="896" y="977"/>
                  </a:lnTo>
                  <a:lnTo>
                    <a:pt x="915" y="920"/>
                  </a:lnTo>
                  <a:lnTo>
                    <a:pt x="934" y="865"/>
                  </a:lnTo>
                  <a:lnTo>
                    <a:pt x="940" y="837"/>
                  </a:lnTo>
                  <a:lnTo>
                    <a:pt x="947" y="808"/>
                  </a:lnTo>
                  <a:lnTo>
                    <a:pt x="954" y="780"/>
                  </a:lnTo>
                  <a:lnTo>
                    <a:pt x="962" y="751"/>
                  </a:lnTo>
                  <a:lnTo>
                    <a:pt x="970" y="722"/>
                  </a:lnTo>
                  <a:lnTo>
                    <a:pt x="978" y="694"/>
                  </a:lnTo>
                  <a:lnTo>
                    <a:pt x="986" y="665"/>
                  </a:lnTo>
                  <a:lnTo>
                    <a:pt x="994" y="636"/>
                  </a:lnTo>
                  <a:lnTo>
                    <a:pt x="1006" y="642"/>
                  </a:lnTo>
                  <a:lnTo>
                    <a:pt x="1018" y="647"/>
                  </a:lnTo>
                  <a:lnTo>
                    <a:pt x="1029" y="652"/>
                  </a:lnTo>
                  <a:lnTo>
                    <a:pt x="1042" y="657"/>
                  </a:lnTo>
                  <a:lnTo>
                    <a:pt x="1055" y="660"/>
                  </a:lnTo>
                  <a:lnTo>
                    <a:pt x="1067" y="661"/>
                  </a:lnTo>
                  <a:lnTo>
                    <a:pt x="1081" y="661"/>
                  </a:lnTo>
                  <a:lnTo>
                    <a:pt x="1096" y="657"/>
                  </a:lnTo>
                  <a:lnTo>
                    <a:pt x="1108" y="651"/>
                  </a:lnTo>
                  <a:lnTo>
                    <a:pt x="1120" y="644"/>
                  </a:lnTo>
                  <a:lnTo>
                    <a:pt x="1132" y="635"/>
                  </a:lnTo>
                  <a:lnTo>
                    <a:pt x="1141" y="626"/>
                  </a:lnTo>
                  <a:lnTo>
                    <a:pt x="1150" y="614"/>
                  </a:lnTo>
                  <a:lnTo>
                    <a:pt x="1156" y="603"/>
                  </a:lnTo>
                  <a:lnTo>
                    <a:pt x="1162" y="590"/>
                  </a:lnTo>
                  <a:lnTo>
                    <a:pt x="1166" y="576"/>
                  </a:lnTo>
                  <a:lnTo>
                    <a:pt x="1185" y="576"/>
                  </a:lnTo>
                  <a:lnTo>
                    <a:pt x="1205" y="576"/>
                  </a:lnTo>
                  <a:lnTo>
                    <a:pt x="1226" y="575"/>
                  </a:lnTo>
                  <a:lnTo>
                    <a:pt x="1246" y="573"/>
                  </a:lnTo>
                  <a:lnTo>
                    <a:pt x="1265" y="568"/>
                  </a:lnTo>
                  <a:lnTo>
                    <a:pt x="1283" y="560"/>
                  </a:lnTo>
                  <a:lnTo>
                    <a:pt x="1299" y="549"/>
                  </a:lnTo>
                  <a:lnTo>
                    <a:pt x="1311" y="533"/>
                  </a:lnTo>
                  <a:lnTo>
                    <a:pt x="1316" y="530"/>
                  </a:lnTo>
                  <a:lnTo>
                    <a:pt x="1321" y="526"/>
                  </a:lnTo>
                  <a:lnTo>
                    <a:pt x="1325" y="521"/>
                  </a:lnTo>
                  <a:lnTo>
                    <a:pt x="1329" y="515"/>
                  </a:lnTo>
                  <a:lnTo>
                    <a:pt x="1334" y="509"/>
                  </a:lnTo>
                  <a:lnTo>
                    <a:pt x="1338" y="503"/>
                  </a:lnTo>
                  <a:lnTo>
                    <a:pt x="1342" y="497"/>
                  </a:lnTo>
                  <a:lnTo>
                    <a:pt x="1346" y="491"/>
                  </a:lnTo>
                  <a:lnTo>
                    <a:pt x="1360" y="462"/>
                  </a:lnTo>
                  <a:lnTo>
                    <a:pt x="1365" y="428"/>
                  </a:lnTo>
                  <a:lnTo>
                    <a:pt x="1361" y="394"/>
                  </a:lnTo>
                  <a:lnTo>
                    <a:pt x="1349" y="364"/>
                  </a:lnTo>
                  <a:lnTo>
                    <a:pt x="1343" y="360"/>
                  </a:lnTo>
                  <a:lnTo>
                    <a:pt x="1337" y="359"/>
                  </a:lnTo>
                  <a:lnTo>
                    <a:pt x="1332" y="361"/>
                  </a:lnTo>
                  <a:lnTo>
                    <a:pt x="1328" y="368"/>
                  </a:lnTo>
                  <a:lnTo>
                    <a:pt x="1335" y="386"/>
                  </a:lnTo>
                  <a:lnTo>
                    <a:pt x="1336" y="405"/>
                  </a:lnTo>
                  <a:lnTo>
                    <a:pt x="1334" y="425"/>
                  </a:lnTo>
                  <a:lnTo>
                    <a:pt x="1328" y="443"/>
                  </a:lnTo>
                  <a:lnTo>
                    <a:pt x="1321" y="461"/>
                  </a:lnTo>
                  <a:lnTo>
                    <a:pt x="1311" y="478"/>
                  </a:lnTo>
                  <a:lnTo>
                    <a:pt x="1300" y="494"/>
                  </a:lnTo>
                  <a:lnTo>
                    <a:pt x="1289" y="509"/>
                  </a:lnTo>
                  <a:lnTo>
                    <a:pt x="1278" y="519"/>
                  </a:lnTo>
                  <a:lnTo>
                    <a:pt x="1265" y="526"/>
                  </a:lnTo>
                  <a:lnTo>
                    <a:pt x="1252" y="533"/>
                  </a:lnTo>
                  <a:lnTo>
                    <a:pt x="1240" y="537"/>
                  </a:lnTo>
                  <a:lnTo>
                    <a:pt x="1226" y="540"/>
                  </a:lnTo>
                  <a:lnTo>
                    <a:pt x="1211" y="542"/>
                  </a:lnTo>
                  <a:lnTo>
                    <a:pt x="1197" y="542"/>
                  </a:lnTo>
                  <a:lnTo>
                    <a:pt x="1184" y="540"/>
                  </a:lnTo>
                  <a:lnTo>
                    <a:pt x="1169" y="535"/>
                  </a:lnTo>
                  <a:lnTo>
                    <a:pt x="1155" y="528"/>
                  </a:lnTo>
                  <a:lnTo>
                    <a:pt x="1142" y="521"/>
                  </a:lnTo>
                  <a:lnTo>
                    <a:pt x="1130" y="514"/>
                  </a:lnTo>
                  <a:lnTo>
                    <a:pt x="1117" y="507"/>
                  </a:lnTo>
                  <a:lnTo>
                    <a:pt x="1104" y="501"/>
                  </a:lnTo>
                  <a:lnTo>
                    <a:pt x="1092" y="496"/>
                  </a:lnTo>
                  <a:lnTo>
                    <a:pt x="1078" y="491"/>
                  </a:lnTo>
                  <a:lnTo>
                    <a:pt x="1075" y="499"/>
                  </a:lnTo>
                  <a:lnTo>
                    <a:pt x="1068" y="502"/>
                  </a:lnTo>
                  <a:lnTo>
                    <a:pt x="1063" y="506"/>
                  </a:lnTo>
                  <a:lnTo>
                    <a:pt x="1064" y="516"/>
                  </a:lnTo>
                  <a:lnTo>
                    <a:pt x="1075" y="521"/>
                  </a:lnTo>
                  <a:lnTo>
                    <a:pt x="1083" y="528"/>
                  </a:lnTo>
                  <a:lnTo>
                    <a:pt x="1091" y="537"/>
                  </a:lnTo>
                  <a:lnTo>
                    <a:pt x="1097" y="547"/>
                  </a:lnTo>
                  <a:lnTo>
                    <a:pt x="1101" y="558"/>
                  </a:lnTo>
                  <a:lnTo>
                    <a:pt x="1104" y="570"/>
                  </a:lnTo>
                  <a:lnTo>
                    <a:pt x="1105" y="581"/>
                  </a:lnTo>
                  <a:lnTo>
                    <a:pt x="1105" y="593"/>
                  </a:lnTo>
                  <a:lnTo>
                    <a:pt x="1100" y="604"/>
                  </a:lnTo>
                  <a:lnTo>
                    <a:pt x="1093" y="611"/>
                  </a:lnTo>
                  <a:lnTo>
                    <a:pt x="1082" y="615"/>
                  </a:lnTo>
                  <a:lnTo>
                    <a:pt x="1070" y="618"/>
                  </a:lnTo>
                  <a:lnTo>
                    <a:pt x="1058" y="618"/>
                  </a:lnTo>
                  <a:lnTo>
                    <a:pt x="1045" y="617"/>
                  </a:lnTo>
                  <a:lnTo>
                    <a:pt x="1032" y="616"/>
                  </a:lnTo>
                  <a:lnTo>
                    <a:pt x="1022" y="615"/>
                  </a:lnTo>
                  <a:lnTo>
                    <a:pt x="1002" y="610"/>
                  </a:lnTo>
                  <a:lnTo>
                    <a:pt x="984" y="600"/>
                  </a:lnTo>
                  <a:lnTo>
                    <a:pt x="967" y="589"/>
                  </a:lnTo>
                  <a:lnTo>
                    <a:pt x="952" y="575"/>
                  </a:lnTo>
                  <a:lnTo>
                    <a:pt x="938" y="560"/>
                  </a:lnTo>
                  <a:lnTo>
                    <a:pt x="925" y="543"/>
                  </a:lnTo>
                  <a:lnTo>
                    <a:pt x="912" y="526"/>
                  </a:lnTo>
                  <a:lnTo>
                    <a:pt x="898" y="509"/>
                  </a:lnTo>
                  <a:lnTo>
                    <a:pt x="885" y="509"/>
                  </a:lnTo>
                  <a:lnTo>
                    <a:pt x="878" y="512"/>
                  </a:lnTo>
                  <a:lnTo>
                    <a:pt x="873" y="520"/>
                  </a:lnTo>
                  <a:lnTo>
                    <a:pt x="870" y="528"/>
                  </a:lnTo>
                  <a:lnTo>
                    <a:pt x="866" y="539"/>
                  </a:lnTo>
                  <a:lnTo>
                    <a:pt x="863" y="549"/>
                  </a:lnTo>
                  <a:lnTo>
                    <a:pt x="859" y="558"/>
                  </a:lnTo>
                  <a:lnTo>
                    <a:pt x="853" y="565"/>
                  </a:lnTo>
                  <a:lnTo>
                    <a:pt x="844" y="588"/>
                  </a:lnTo>
                  <a:lnTo>
                    <a:pt x="832" y="607"/>
                  </a:lnTo>
                  <a:lnTo>
                    <a:pt x="815" y="624"/>
                  </a:lnTo>
                  <a:lnTo>
                    <a:pt x="797" y="638"/>
                  </a:lnTo>
                  <a:lnTo>
                    <a:pt x="777" y="651"/>
                  </a:lnTo>
                  <a:lnTo>
                    <a:pt x="755" y="664"/>
                  </a:lnTo>
                  <a:lnTo>
                    <a:pt x="735" y="676"/>
                  </a:lnTo>
                  <a:lnTo>
                    <a:pt x="715" y="689"/>
                  </a:lnTo>
                  <a:lnTo>
                    <a:pt x="702" y="692"/>
                  </a:lnTo>
                  <a:lnTo>
                    <a:pt x="687" y="693"/>
                  </a:lnTo>
                  <a:lnTo>
                    <a:pt x="673" y="694"/>
                  </a:lnTo>
                  <a:lnTo>
                    <a:pt x="658" y="693"/>
                  </a:lnTo>
                  <a:lnTo>
                    <a:pt x="644" y="689"/>
                  </a:lnTo>
                  <a:lnTo>
                    <a:pt x="632" y="685"/>
                  </a:lnTo>
                  <a:lnTo>
                    <a:pt x="620" y="678"/>
                  </a:lnTo>
                  <a:lnTo>
                    <a:pt x="610" y="668"/>
                  </a:lnTo>
                  <a:lnTo>
                    <a:pt x="598" y="646"/>
                  </a:lnTo>
                  <a:lnTo>
                    <a:pt x="591" y="623"/>
                  </a:lnTo>
                  <a:lnTo>
                    <a:pt x="586" y="599"/>
                  </a:lnTo>
                  <a:lnTo>
                    <a:pt x="584" y="574"/>
                  </a:lnTo>
                  <a:lnTo>
                    <a:pt x="584" y="550"/>
                  </a:lnTo>
                  <a:lnTo>
                    <a:pt x="585" y="524"/>
                  </a:lnTo>
                  <a:lnTo>
                    <a:pt x="585" y="499"/>
                  </a:lnTo>
                  <a:lnTo>
                    <a:pt x="584" y="474"/>
                  </a:lnTo>
                  <a:lnTo>
                    <a:pt x="563" y="478"/>
                  </a:lnTo>
                  <a:lnTo>
                    <a:pt x="544" y="484"/>
                  </a:lnTo>
                  <a:lnTo>
                    <a:pt x="524" y="492"/>
                  </a:lnTo>
                  <a:lnTo>
                    <a:pt x="505" y="502"/>
                  </a:lnTo>
                  <a:lnTo>
                    <a:pt x="485" y="512"/>
                  </a:lnTo>
                  <a:lnTo>
                    <a:pt x="466" y="523"/>
                  </a:lnTo>
                  <a:lnTo>
                    <a:pt x="446" y="533"/>
                  </a:lnTo>
                  <a:lnTo>
                    <a:pt x="426" y="540"/>
                  </a:lnTo>
                  <a:lnTo>
                    <a:pt x="412" y="547"/>
                  </a:lnTo>
                  <a:lnTo>
                    <a:pt x="397" y="554"/>
                  </a:lnTo>
                  <a:lnTo>
                    <a:pt x="381" y="560"/>
                  </a:lnTo>
                  <a:lnTo>
                    <a:pt x="364" y="565"/>
                  </a:lnTo>
                  <a:lnTo>
                    <a:pt x="347" y="571"/>
                  </a:lnTo>
                  <a:lnTo>
                    <a:pt x="330" y="575"/>
                  </a:lnTo>
                  <a:lnTo>
                    <a:pt x="313" y="578"/>
                  </a:lnTo>
                  <a:lnTo>
                    <a:pt x="296" y="580"/>
                  </a:lnTo>
                  <a:lnTo>
                    <a:pt x="278" y="582"/>
                  </a:lnTo>
                  <a:lnTo>
                    <a:pt x="260" y="582"/>
                  </a:lnTo>
                  <a:lnTo>
                    <a:pt x="242" y="582"/>
                  </a:lnTo>
                  <a:lnTo>
                    <a:pt x="225" y="580"/>
                  </a:lnTo>
                  <a:lnTo>
                    <a:pt x="208" y="577"/>
                  </a:lnTo>
                  <a:lnTo>
                    <a:pt x="192" y="572"/>
                  </a:lnTo>
                  <a:lnTo>
                    <a:pt x="176" y="565"/>
                  </a:lnTo>
                  <a:lnTo>
                    <a:pt x="161" y="558"/>
                  </a:lnTo>
                  <a:lnTo>
                    <a:pt x="154" y="542"/>
                  </a:lnTo>
                  <a:lnTo>
                    <a:pt x="151" y="526"/>
                  </a:lnTo>
                  <a:lnTo>
                    <a:pt x="152" y="510"/>
                  </a:lnTo>
                  <a:lnTo>
                    <a:pt x="155" y="494"/>
                  </a:lnTo>
                  <a:lnTo>
                    <a:pt x="160" y="479"/>
                  </a:lnTo>
                  <a:lnTo>
                    <a:pt x="167" y="464"/>
                  </a:lnTo>
                  <a:lnTo>
                    <a:pt x="175" y="450"/>
                  </a:lnTo>
                  <a:lnTo>
                    <a:pt x="184" y="438"/>
                  </a:lnTo>
                  <a:lnTo>
                    <a:pt x="195" y="427"/>
                  </a:lnTo>
                  <a:lnTo>
                    <a:pt x="208" y="416"/>
                  </a:lnTo>
                  <a:lnTo>
                    <a:pt x="221" y="405"/>
                  </a:lnTo>
                  <a:lnTo>
                    <a:pt x="233" y="395"/>
                  </a:lnTo>
                  <a:lnTo>
                    <a:pt x="247" y="384"/>
                  </a:lnTo>
                  <a:lnTo>
                    <a:pt x="261" y="374"/>
                  </a:lnTo>
                  <a:lnTo>
                    <a:pt x="274" y="364"/>
                  </a:lnTo>
                  <a:lnTo>
                    <a:pt x="288" y="355"/>
                  </a:lnTo>
                  <a:lnTo>
                    <a:pt x="302" y="344"/>
                  </a:lnTo>
                  <a:lnTo>
                    <a:pt x="316" y="334"/>
                  </a:lnTo>
                  <a:lnTo>
                    <a:pt x="329" y="325"/>
                  </a:lnTo>
                  <a:lnTo>
                    <a:pt x="343" y="315"/>
                  </a:lnTo>
                  <a:lnTo>
                    <a:pt x="357" y="306"/>
                  </a:lnTo>
                  <a:lnTo>
                    <a:pt x="370" y="295"/>
                  </a:lnTo>
                  <a:lnTo>
                    <a:pt x="382" y="286"/>
                  </a:lnTo>
                  <a:lnTo>
                    <a:pt x="395" y="275"/>
                  </a:lnTo>
                  <a:lnTo>
                    <a:pt x="391" y="267"/>
                  </a:lnTo>
                  <a:lnTo>
                    <a:pt x="383" y="265"/>
                  </a:lnTo>
                  <a:lnTo>
                    <a:pt x="374" y="265"/>
                  </a:lnTo>
                  <a:lnTo>
                    <a:pt x="365" y="268"/>
                  </a:lnTo>
                  <a:lnTo>
                    <a:pt x="357" y="272"/>
                  </a:lnTo>
                  <a:lnTo>
                    <a:pt x="347" y="276"/>
                  </a:lnTo>
                  <a:lnTo>
                    <a:pt x="338" y="279"/>
                  </a:lnTo>
                  <a:lnTo>
                    <a:pt x="329" y="283"/>
                  </a:lnTo>
                  <a:lnTo>
                    <a:pt x="319" y="286"/>
                  </a:lnTo>
                  <a:lnTo>
                    <a:pt x="309" y="288"/>
                  </a:lnTo>
                  <a:lnTo>
                    <a:pt x="300" y="289"/>
                  </a:lnTo>
                  <a:lnTo>
                    <a:pt x="289" y="290"/>
                  </a:lnTo>
                  <a:lnTo>
                    <a:pt x="274" y="292"/>
                  </a:lnTo>
                  <a:lnTo>
                    <a:pt x="259" y="294"/>
                  </a:lnTo>
                  <a:lnTo>
                    <a:pt x="243" y="296"/>
                  </a:lnTo>
                  <a:lnTo>
                    <a:pt x="227" y="297"/>
                  </a:lnTo>
                  <a:lnTo>
                    <a:pt x="210" y="297"/>
                  </a:lnTo>
                  <a:lnTo>
                    <a:pt x="195" y="295"/>
                  </a:lnTo>
                  <a:lnTo>
                    <a:pt x="179" y="292"/>
                  </a:lnTo>
                  <a:lnTo>
                    <a:pt x="166" y="286"/>
                  </a:lnTo>
                  <a:lnTo>
                    <a:pt x="174" y="265"/>
                  </a:lnTo>
                  <a:lnTo>
                    <a:pt x="185" y="245"/>
                  </a:lnTo>
                  <a:lnTo>
                    <a:pt x="197" y="226"/>
                  </a:lnTo>
                  <a:lnTo>
                    <a:pt x="212" y="207"/>
                  </a:lnTo>
                  <a:lnTo>
                    <a:pt x="228" y="191"/>
                  </a:lnTo>
                  <a:lnTo>
                    <a:pt x="246" y="175"/>
                  </a:lnTo>
                  <a:lnTo>
                    <a:pt x="264" y="162"/>
                  </a:lnTo>
                  <a:lnTo>
                    <a:pt x="282" y="149"/>
                  </a:lnTo>
                  <a:lnTo>
                    <a:pt x="297" y="144"/>
                  </a:lnTo>
                  <a:lnTo>
                    <a:pt x="313" y="139"/>
                  </a:lnTo>
                  <a:lnTo>
                    <a:pt x="327" y="136"/>
                  </a:lnTo>
                  <a:lnTo>
                    <a:pt x="342" y="135"/>
                  </a:lnTo>
                  <a:lnTo>
                    <a:pt x="357" y="136"/>
                  </a:lnTo>
                  <a:lnTo>
                    <a:pt x="372" y="141"/>
                  </a:lnTo>
                  <a:lnTo>
                    <a:pt x="385" y="148"/>
                  </a:lnTo>
                  <a:lnTo>
                    <a:pt x="398" y="160"/>
                  </a:lnTo>
                  <a:lnTo>
                    <a:pt x="411" y="167"/>
                  </a:lnTo>
                  <a:lnTo>
                    <a:pt x="425" y="173"/>
                  </a:lnTo>
                  <a:lnTo>
                    <a:pt x="439" y="179"/>
                  </a:lnTo>
                  <a:lnTo>
                    <a:pt x="454" y="183"/>
                  </a:lnTo>
                  <a:lnTo>
                    <a:pt x="469" y="186"/>
                  </a:lnTo>
                  <a:lnTo>
                    <a:pt x="484" y="189"/>
                  </a:lnTo>
                  <a:lnTo>
                    <a:pt x="499" y="192"/>
                  </a:lnTo>
                  <a:lnTo>
                    <a:pt x="514" y="195"/>
                  </a:lnTo>
                  <a:lnTo>
                    <a:pt x="529" y="197"/>
                  </a:lnTo>
                  <a:lnTo>
                    <a:pt x="545" y="200"/>
                  </a:lnTo>
                  <a:lnTo>
                    <a:pt x="560" y="202"/>
                  </a:lnTo>
                  <a:lnTo>
                    <a:pt x="575" y="206"/>
                  </a:lnTo>
                  <a:lnTo>
                    <a:pt x="589" y="209"/>
                  </a:lnTo>
                  <a:lnTo>
                    <a:pt x="603" y="215"/>
                  </a:lnTo>
                  <a:lnTo>
                    <a:pt x="617" y="220"/>
                  </a:lnTo>
                  <a:lnTo>
                    <a:pt x="630" y="226"/>
                  </a:lnTo>
                  <a:lnTo>
                    <a:pt x="643" y="226"/>
                  </a:lnTo>
                  <a:lnTo>
                    <a:pt x="656" y="226"/>
                  </a:lnTo>
                  <a:lnTo>
                    <a:pt x="669" y="226"/>
                  </a:lnTo>
                  <a:lnTo>
                    <a:pt x="681" y="227"/>
                  </a:lnTo>
                  <a:lnTo>
                    <a:pt x="694" y="230"/>
                  </a:lnTo>
                  <a:lnTo>
                    <a:pt x="707" y="232"/>
                  </a:lnTo>
                  <a:lnTo>
                    <a:pt x="718" y="234"/>
                  </a:lnTo>
                  <a:lnTo>
                    <a:pt x="730" y="237"/>
                  </a:lnTo>
                  <a:lnTo>
                    <a:pt x="746" y="237"/>
                  </a:lnTo>
                  <a:lnTo>
                    <a:pt x="762" y="236"/>
                  </a:lnTo>
                  <a:lnTo>
                    <a:pt x="779" y="237"/>
                  </a:lnTo>
                  <a:lnTo>
                    <a:pt x="795" y="237"/>
                  </a:lnTo>
                  <a:lnTo>
                    <a:pt x="811" y="238"/>
                  </a:lnTo>
                  <a:lnTo>
                    <a:pt x="828" y="238"/>
                  </a:lnTo>
                  <a:lnTo>
                    <a:pt x="844" y="238"/>
                  </a:lnTo>
                  <a:lnTo>
                    <a:pt x="861" y="238"/>
                  </a:lnTo>
                  <a:lnTo>
                    <a:pt x="877" y="238"/>
                  </a:lnTo>
                  <a:lnTo>
                    <a:pt x="893" y="237"/>
                  </a:lnTo>
                  <a:lnTo>
                    <a:pt x="909" y="236"/>
                  </a:lnTo>
                  <a:lnTo>
                    <a:pt x="923" y="234"/>
                  </a:lnTo>
                  <a:lnTo>
                    <a:pt x="938" y="231"/>
                  </a:lnTo>
                  <a:lnTo>
                    <a:pt x="953" y="226"/>
                  </a:lnTo>
                  <a:lnTo>
                    <a:pt x="967" y="221"/>
                  </a:lnTo>
                  <a:lnTo>
                    <a:pt x="980" y="215"/>
                  </a:lnTo>
                  <a:lnTo>
                    <a:pt x="986" y="222"/>
                  </a:lnTo>
                  <a:lnTo>
                    <a:pt x="992" y="219"/>
                  </a:lnTo>
                  <a:lnTo>
                    <a:pt x="997" y="214"/>
                  </a:lnTo>
                  <a:lnTo>
                    <a:pt x="1007" y="212"/>
                  </a:lnTo>
                  <a:lnTo>
                    <a:pt x="1038" y="206"/>
                  </a:lnTo>
                  <a:lnTo>
                    <a:pt x="1067" y="201"/>
                  </a:lnTo>
                  <a:lnTo>
                    <a:pt x="1096" y="196"/>
                  </a:lnTo>
                  <a:lnTo>
                    <a:pt x="1125" y="189"/>
                  </a:lnTo>
                  <a:lnTo>
                    <a:pt x="1154" y="183"/>
                  </a:lnTo>
                  <a:lnTo>
                    <a:pt x="1181" y="175"/>
                  </a:lnTo>
                  <a:lnTo>
                    <a:pt x="1210" y="167"/>
                  </a:lnTo>
                  <a:lnTo>
                    <a:pt x="1237" y="159"/>
                  </a:lnTo>
                  <a:lnTo>
                    <a:pt x="1265" y="150"/>
                  </a:lnTo>
                  <a:lnTo>
                    <a:pt x="1292" y="141"/>
                  </a:lnTo>
                  <a:lnTo>
                    <a:pt x="1320" y="131"/>
                  </a:lnTo>
                  <a:lnTo>
                    <a:pt x="1346" y="120"/>
                  </a:lnTo>
                  <a:lnTo>
                    <a:pt x="1374" y="110"/>
                  </a:lnTo>
                  <a:lnTo>
                    <a:pt x="1400" y="98"/>
                  </a:lnTo>
                  <a:lnTo>
                    <a:pt x="1428" y="86"/>
                  </a:lnTo>
                  <a:lnTo>
                    <a:pt x="1455" y="74"/>
                  </a:lnTo>
                  <a:lnTo>
                    <a:pt x="1471" y="65"/>
                  </a:lnTo>
                  <a:lnTo>
                    <a:pt x="1487" y="57"/>
                  </a:lnTo>
                  <a:lnTo>
                    <a:pt x="1503" y="47"/>
                  </a:lnTo>
                  <a:lnTo>
                    <a:pt x="1518" y="38"/>
                  </a:lnTo>
                  <a:lnTo>
                    <a:pt x="1531" y="28"/>
                  </a:lnTo>
                  <a:lnTo>
                    <a:pt x="1546" y="19"/>
                  </a:lnTo>
                  <a:lnTo>
                    <a:pt x="1561" y="9"/>
                  </a:lnTo>
                  <a:lnTo>
                    <a:pt x="1576" y="0"/>
                  </a:lnTo>
                  <a:lnTo>
                    <a:pt x="1594" y="12"/>
                  </a:lnTo>
                  <a:lnTo>
                    <a:pt x="1612" y="26"/>
                  </a:lnTo>
                  <a:lnTo>
                    <a:pt x="1630" y="40"/>
                  </a:lnTo>
                  <a:lnTo>
                    <a:pt x="1648" y="55"/>
                  </a:lnTo>
                  <a:lnTo>
                    <a:pt x="1664" y="70"/>
                  </a:lnTo>
                  <a:lnTo>
                    <a:pt x="1681" y="84"/>
                  </a:lnTo>
                  <a:lnTo>
                    <a:pt x="1697" y="99"/>
                  </a:lnTo>
                  <a:lnTo>
                    <a:pt x="1713" y="116"/>
                  </a:lnTo>
                  <a:lnTo>
                    <a:pt x="1728" y="132"/>
                  </a:lnTo>
                  <a:lnTo>
                    <a:pt x="1742" y="150"/>
                  </a:lnTo>
                  <a:lnTo>
                    <a:pt x="1755" y="167"/>
                  </a:lnTo>
                  <a:lnTo>
                    <a:pt x="1768" y="186"/>
                  </a:lnTo>
                  <a:lnTo>
                    <a:pt x="1781" y="205"/>
                  </a:lnTo>
                  <a:lnTo>
                    <a:pt x="1791" y="225"/>
                  </a:lnTo>
                  <a:lnTo>
                    <a:pt x="1801" y="246"/>
                  </a:lnTo>
                  <a:lnTo>
                    <a:pt x="1810" y="268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444"/>
            <p:cNvSpPr>
              <a:spLocks/>
            </p:cNvSpPr>
            <p:nvPr/>
          </p:nvSpPr>
          <p:spPr bwMode="auto">
            <a:xfrm>
              <a:off x="5105" y="3669"/>
              <a:ext cx="7" cy="12"/>
            </a:xfrm>
            <a:custGeom>
              <a:avLst/>
              <a:gdLst>
                <a:gd name="T0" fmla="*/ 0 w 55"/>
                <a:gd name="T1" fmla="*/ 0 h 102"/>
                <a:gd name="T2" fmla="*/ 0 w 55"/>
                <a:gd name="T3" fmla="*/ 0 h 102"/>
                <a:gd name="T4" fmla="*/ 0 w 55"/>
                <a:gd name="T5" fmla="*/ 0 h 102"/>
                <a:gd name="T6" fmla="*/ 0 w 55"/>
                <a:gd name="T7" fmla="*/ 0 h 102"/>
                <a:gd name="T8" fmla="*/ 0 w 55"/>
                <a:gd name="T9" fmla="*/ 0 h 102"/>
                <a:gd name="T10" fmla="*/ 0 w 55"/>
                <a:gd name="T11" fmla="*/ 0 h 102"/>
                <a:gd name="T12" fmla="*/ 0 w 55"/>
                <a:gd name="T13" fmla="*/ 0 h 102"/>
                <a:gd name="T14" fmla="*/ 0 w 55"/>
                <a:gd name="T15" fmla="*/ 0 h 102"/>
                <a:gd name="T16" fmla="*/ 0 w 55"/>
                <a:gd name="T17" fmla="*/ 0 h 102"/>
                <a:gd name="T18" fmla="*/ 0 w 55"/>
                <a:gd name="T19" fmla="*/ 0 h 102"/>
                <a:gd name="T20" fmla="*/ 0 w 55"/>
                <a:gd name="T21" fmla="*/ 0 h 102"/>
                <a:gd name="T22" fmla="*/ 0 w 55"/>
                <a:gd name="T23" fmla="*/ 0 h 102"/>
                <a:gd name="T24" fmla="*/ 0 w 55"/>
                <a:gd name="T25" fmla="*/ 0 h 102"/>
                <a:gd name="T26" fmla="*/ 0 w 55"/>
                <a:gd name="T27" fmla="*/ 0 h 102"/>
                <a:gd name="T28" fmla="*/ 0 w 55"/>
                <a:gd name="T29" fmla="*/ 0 h 102"/>
                <a:gd name="T30" fmla="*/ 0 w 55"/>
                <a:gd name="T31" fmla="*/ 0 h 102"/>
                <a:gd name="T32" fmla="*/ 0 w 55"/>
                <a:gd name="T33" fmla="*/ 0 h 102"/>
                <a:gd name="T34" fmla="*/ 0 w 55"/>
                <a:gd name="T35" fmla="*/ 0 h 102"/>
                <a:gd name="T36" fmla="*/ 0 w 55"/>
                <a:gd name="T37" fmla="*/ 0 h 102"/>
                <a:gd name="T38" fmla="*/ 0 w 55"/>
                <a:gd name="T39" fmla="*/ 0 h 102"/>
                <a:gd name="T40" fmla="*/ 0 w 55"/>
                <a:gd name="T41" fmla="*/ 0 h 1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102"/>
                <a:gd name="T65" fmla="*/ 55 w 55"/>
                <a:gd name="T66" fmla="*/ 102 h 1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102">
                  <a:moveTo>
                    <a:pt x="52" y="99"/>
                  </a:moveTo>
                  <a:lnTo>
                    <a:pt x="47" y="101"/>
                  </a:lnTo>
                  <a:lnTo>
                    <a:pt x="40" y="102"/>
                  </a:lnTo>
                  <a:lnTo>
                    <a:pt x="35" y="100"/>
                  </a:lnTo>
                  <a:lnTo>
                    <a:pt x="30" y="98"/>
                  </a:lnTo>
                  <a:lnTo>
                    <a:pt x="25" y="94"/>
                  </a:lnTo>
                  <a:lnTo>
                    <a:pt x="18" y="91"/>
                  </a:lnTo>
                  <a:lnTo>
                    <a:pt x="13" y="89"/>
                  </a:lnTo>
                  <a:lnTo>
                    <a:pt x="7" y="88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6" y="46"/>
                  </a:lnTo>
                  <a:lnTo>
                    <a:pt x="15" y="36"/>
                  </a:lnTo>
                  <a:lnTo>
                    <a:pt x="26" y="28"/>
                  </a:lnTo>
                  <a:lnTo>
                    <a:pt x="37" y="20"/>
                  </a:lnTo>
                  <a:lnTo>
                    <a:pt x="48" y="11"/>
                  </a:lnTo>
                  <a:lnTo>
                    <a:pt x="55" y="0"/>
                  </a:lnTo>
                  <a:lnTo>
                    <a:pt x="53" y="22"/>
                  </a:lnTo>
                  <a:lnTo>
                    <a:pt x="50" y="48"/>
                  </a:lnTo>
                  <a:lnTo>
                    <a:pt x="49" y="73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445"/>
            <p:cNvSpPr>
              <a:spLocks/>
            </p:cNvSpPr>
            <p:nvPr/>
          </p:nvSpPr>
          <p:spPr bwMode="auto">
            <a:xfrm>
              <a:off x="5114" y="3670"/>
              <a:ext cx="7" cy="13"/>
            </a:xfrm>
            <a:custGeom>
              <a:avLst/>
              <a:gdLst>
                <a:gd name="T0" fmla="*/ 0 w 53"/>
                <a:gd name="T1" fmla="*/ 0 h 102"/>
                <a:gd name="T2" fmla="*/ 0 w 53"/>
                <a:gd name="T3" fmla="*/ 0 h 102"/>
                <a:gd name="T4" fmla="*/ 0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w 53"/>
                <a:gd name="T11" fmla="*/ 0 h 102"/>
                <a:gd name="T12" fmla="*/ 0 w 53"/>
                <a:gd name="T13" fmla="*/ 0 h 102"/>
                <a:gd name="T14" fmla="*/ 0 w 53"/>
                <a:gd name="T15" fmla="*/ 0 h 102"/>
                <a:gd name="T16" fmla="*/ 0 w 53"/>
                <a:gd name="T17" fmla="*/ 0 h 102"/>
                <a:gd name="T18" fmla="*/ 0 w 53"/>
                <a:gd name="T19" fmla="*/ 0 h 102"/>
                <a:gd name="T20" fmla="*/ 0 w 53"/>
                <a:gd name="T21" fmla="*/ 0 h 102"/>
                <a:gd name="T22" fmla="*/ 0 w 53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102"/>
                <a:gd name="T38" fmla="*/ 53 w 53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102">
                  <a:moveTo>
                    <a:pt x="53" y="102"/>
                  </a:moveTo>
                  <a:lnTo>
                    <a:pt x="46" y="102"/>
                  </a:lnTo>
                  <a:lnTo>
                    <a:pt x="38" y="102"/>
                  </a:lnTo>
                  <a:lnTo>
                    <a:pt x="31" y="101"/>
                  </a:lnTo>
                  <a:lnTo>
                    <a:pt x="23" y="100"/>
                  </a:lnTo>
                  <a:lnTo>
                    <a:pt x="17" y="98"/>
                  </a:lnTo>
                  <a:lnTo>
                    <a:pt x="11" y="95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4" y="0"/>
                  </a:lnTo>
                  <a:lnTo>
                    <a:pt x="47" y="35"/>
                  </a:lnTo>
                  <a:lnTo>
                    <a:pt x="53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446"/>
            <p:cNvSpPr>
              <a:spLocks/>
            </p:cNvSpPr>
            <p:nvPr/>
          </p:nvSpPr>
          <p:spPr bwMode="auto">
            <a:xfrm>
              <a:off x="5075" y="3727"/>
              <a:ext cx="28" cy="97"/>
            </a:xfrm>
            <a:custGeom>
              <a:avLst/>
              <a:gdLst>
                <a:gd name="T0" fmla="*/ 0 w 225"/>
                <a:gd name="T1" fmla="*/ 0 h 777"/>
                <a:gd name="T2" fmla="*/ 0 w 225"/>
                <a:gd name="T3" fmla="*/ 0 h 777"/>
                <a:gd name="T4" fmla="*/ 0 w 225"/>
                <a:gd name="T5" fmla="*/ 0 h 777"/>
                <a:gd name="T6" fmla="*/ 0 w 225"/>
                <a:gd name="T7" fmla="*/ 0 h 777"/>
                <a:gd name="T8" fmla="*/ 0 w 225"/>
                <a:gd name="T9" fmla="*/ 0 h 777"/>
                <a:gd name="T10" fmla="*/ 0 w 225"/>
                <a:gd name="T11" fmla="*/ 0 h 777"/>
                <a:gd name="T12" fmla="*/ 0 w 225"/>
                <a:gd name="T13" fmla="*/ 0 h 777"/>
                <a:gd name="T14" fmla="*/ 0 w 225"/>
                <a:gd name="T15" fmla="*/ 0 h 777"/>
                <a:gd name="T16" fmla="*/ 0 w 225"/>
                <a:gd name="T17" fmla="*/ 0 h 777"/>
                <a:gd name="T18" fmla="*/ 0 w 225"/>
                <a:gd name="T19" fmla="*/ 0 h 777"/>
                <a:gd name="T20" fmla="*/ 0 w 225"/>
                <a:gd name="T21" fmla="*/ 0 h 777"/>
                <a:gd name="T22" fmla="*/ 0 w 225"/>
                <a:gd name="T23" fmla="*/ 0 h 777"/>
                <a:gd name="T24" fmla="*/ 0 w 225"/>
                <a:gd name="T25" fmla="*/ 0 h 777"/>
                <a:gd name="T26" fmla="*/ 0 w 225"/>
                <a:gd name="T27" fmla="*/ 0 h 777"/>
                <a:gd name="T28" fmla="*/ 0 w 225"/>
                <a:gd name="T29" fmla="*/ 0 h 777"/>
                <a:gd name="T30" fmla="*/ 0 w 225"/>
                <a:gd name="T31" fmla="*/ 0 h 777"/>
                <a:gd name="T32" fmla="*/ 0 w 225"/>
                <a:gd name="T33" fmla="*/ 0 h 777"/>
                <a:gd name="T34" fmla="*/ 0 w 225"/>
                <a:gd name="T35" fmla="*/ 0 h 777"/>
                <a:gd name="T36" fmla="*/ 0 w 225"/>
                <a:gd name="T37" fmla="*/ 0 h 777"/>
                <a:gd name="T38" fmla="*/ 0 w 225"/>
                <a:gd name="T39" fmla="*/ 0 h 777"/>
                <a:gd name="T40" fmla="*/ 0 w 225"/>
                <a:gd name="T41" fmla="*/ 0 h 777"/>
                <a:gd name="T42" fmla="*/ 0 w 225"/>
                <a:gd name="T43" fmla="*/ 0 h 777"/>
                <a:gd name="T44" fmla="*/ 0 w 225"/>
                <a:gd name="T45" fmla="*/ 0 h 777"/>
                <a:gd name="T46" fmla="*/ 0 w 225"/>
                <a:gd name="T47" fmla="*/ 0 h 777"/>
                <a:gd name="T48" fmla="*/ 0 w 225"/>
                <a:gd name="T49" fmla="*/ 0 h 777"/>
                <a:gd name="T50" fmla="*/ 0 w 225"/>
                <a:gd name="T51" fmla="*/ 0 h 777"/>
                <a:gd name="T52" fmla="*/ 0 w 225"/>
                <a:gd name="T53" fmla="*/ 0 h 777"/>
                <a:gd name="T54" fmla="*/ 0 w 225"/>
                <a:gd name="T55" fmla="*/ 0 h 777"/>
                <a:gd name="T56" fmla="*/ 0 w 225"/>
                <a:gd name="T57" fmla="*/ 0 h 777"/>
                <a:gd name="T58" fmla="*/ 0 w 225"/>
                <a:gd name="T59" fmla="*/ 0 h 777"/>
                <a:gd name="T60" fmla="*/ 0 w 225"/>
                <a:gd name="T61" fmla="*/ 0 h 777"/>
                <a:gd name="T62" fmla="*/ 0 w 225"/>
                <a:gd name="T63" fmla="*/ 0 h 777"/>
                <a:gd name="T64" fmla="*/ 0 w 225"/>
                <a:gd name="T65" fmla="*/ 0 h 777"/>
                <a:gd name="T66" fmla="*/ 0 w 225"/>
                <a:gd name="T67" fmla="*/ 0 h 777"/>
                <a:gd name="T68" fmla="*/ 0 w 225"/>
                <a:gd name="T69" fmla="*/ 0 h 777"/>
                <a:gd name="T70" fmla="*/ 0 w 225"/>
                <a:gd name="T71" fmla="*/ 0 h 777"/>
                <a:gd name="T72" fmla="*/ 0 w 225"/>
                <a:gd name="T73" fmla="*/ 0 h 777"/>
                <a:gd name="T74" fmla="*/ 0 w 225"/>
                <a:gd name="T75" fmla="*/ 0 h 777"/>
                <a:gd name="T76" fmla="*/ 0 w 225"/>
                <a:gd name="T77" fmla="*/ 0 h 777"/>
                <a:gd name="T78" fmla="*/ 0 w 225"/>
                <a:gd name="T79" fmla="*/ 0 h 777"/>
                <a:gd name="T80" fmla="*/ 0 w 225"/>
                <a:gd name="T81" fmla="*/ 0 h 777"/>
                <a:gd name="T82" fmla="*/ 0 w 225"/>
                <a:gd name="T83" fmla="*/ 0 h 777"/>
                <a:gd name="T84" fmla="*/ 0 w 225"/>
                <a:gd name="T85" fmla="*/ 0 h 777"/>
                <a:gd name="T86" fmla="*/ 0 w 225"/>
                <a:gd name="T87" fmla="*/ 0 h 777"/>
                <a:gd name="T88" fmla="*/ 0 w 225"/>
                <a:gd name="T89" fmla="*/ 0 h 777"/>
                <a:gd name="T90" fmla="*/ 0 w 225"/>
                <a:gd name="T91" fmla="*/ 0 h 7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777"/>
                <a:gd name="T140" fmla="*/ 225 w 225"/>
                <a:gd name="T141" fmla="*/ 777 h 7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777">
                  <a:moveTo>
                    <a:pt x="141" y="215"/>
                  </a:moveTo>
                  <a:lnTo>
                    <a:pt x="162" y="216"/>
                  </a:lnTo>
                  <a:lnTo>
                    <a:pt x="177" y="223"/>
                  </a:lnTo>
                  <a:lnTo>
                    <a:pt x="185" y="236"/>
                  </a:lnTo>
                  <a:lnTo>
                    <a:pt x="191" y="251"/>
                  </a:lnTo>
                  <a:lnTo>
                    <a:pt x="193" y="269"/>
                  </a:lnTo>
                  <a:lnTo>
                    <a:pt x="195" y="287"/>
                  </a:lnTo>
                  <a:lnTo>
                    <a:pt x="197" y="305"/>
                  </a:lnTo>
                  <a:lnTo>
                    <a:pt x="201" y="321"/>
                  </a:lnTo>
                  <a:lnTo>
                    <a:pt x="212" y="378"/>
                  </a:lnTo>
                  <a:lnTo>
                    <a:pt x="219" y="433"/>
                  </a:lnTo>
                  <a:lnTo>
                    <a:pt x="223" y="489"/>
                  </a:lnTo>
                  <a:lnTo>
                    <a:pt x="225" y="544"/>
                  </a:lnTo>
                  <a:lnTo>
                    <a:pt x="225" y="601"/>
                  </a:lnTo>
                  <a:lnTo>
                    <a:pt x="225" y="658"/>
                  </a:lnTo>
                  <a:lnTo>
                    <a:pt x="225" y="717"/>
                  </a:lnTo>
                  <a:lnTo>
                    <a:pt x="225" y="777"/>
                  </a:lnTo>
                  <a:lnTo>
                    <a:pt x="217" y="746"/>
                  </a:lnTo>
                  <a:lnTo>
                    <a:pt x="210" y="716"/>
                  </a:lnTo>
                  <a:lnTo>
                    <a:pt x="203" y="685"/>
                  </a:lnTo>
                  <a:lnTo>
                    <a:pt x="197" y="653"/>
                  </a:lnTo>
                  <a:lnTo>
                    <a:pt x="189" y="622"/>
                  </a:lnTo>
                  <a:lnTo>
                    <a:pt x="182" y="592"/>
                  </a:lnTo>
                  <a:lnTo>
                    <a:pt x="172" y="562"/>
                  </a:lnTo>
                  <a:lnTo>
                    <a:pt x="159" y="533"/>
                  </a:lnTo>
                  <a:lnTo>
                    <a:pt x="142" y="482"/>
                  </a:lnTo>
                  <a:lnTo>
                    <a:pt x="126" y="431"/>
                  </a:lnTo>
                  <a:lnTo>
                    <a:pt x="111" y="379"/>
                  </a:lnTo>
                  <a:lnTo>
                    <a:pt x="98" y="327"/>
                  </a:lnTo>
                  <a:lnTo>
                    <a:pt x="83" y="275"/>
                  </a:lnTo>
                  <a:lnTo>
                    <a:pt x="67" y="224"/>
                  </a:lnTo>
                  <a:lnTo>
                    <a:pt x="49" y="173"/>
                  </a:lnTo>
                  <a:lnTo>
                    <a:pt x="28" y="124"/>
                  </a:lnTo>
                  <a:lnTo>
                    <a:pt x="27" y="100"/>
                  </a:lnTo>
                  <a:lnTo>
                    <a:pt x="20" y="79"/>
                  </a:lnTo>
                  <a:lnTo>
                    <a:pt x="11" y="59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61" y="29"/>
                  </a:lnTo>
                  <a:lnTo>
                    <a:pt x="61" y="60"/>
                  </a:lnTo>
                  <a:lnTo>
                    <a:pt x="64" y="90"/>
                  </a:lnTo>
                  <a:lnTo>
                    <a:pt x="72" y="120"/>
                  </a:lnTo>
                  <a:lnTo>
                    <a:pt x="84" y="149"/>
                  </a:lnTo>
                  <a:lnTo>
                    <a:pt x="99" y="174"/>
                  </a:lnTo>
                  <a:lnTo>
                    <a:pt x="118" y="197"/>
                  </a:lnTo>
                  <a:lnTo>
                    <a:pt x="141" y="215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447"/>
            <p:cNvSpPr>
              <a:spLocks/>
            </p:cNvSpPr>
            <p:nvPr/>
          </p:nvSpPr>
          <p:spPr bwMode="auto">
            <a:xfrm>
              <a:off x="5106" y="3734"/>
              <a:ext cx="27" cy="94"/>
            </a:xfrm>
            <a:custGeom>
              <a:avLst/>
              <a:gdLst>
                <a:gd name="T0" fmla="*/ 0 w 209"/>
                <a:gd name="T1" fmla="*/ 0 h 750"/>
                <a:gd name="T2" fmla="*/ 0 w 209"/>
                <a:gd name="T3" fmla="*/ 0 h 750"/>
                <a:gd name="T4" fmla="*/ 0 w 209"/>
                <a:gd name="T5" fmla="*/ 0 h 750"/>
                <a:gd name="T6" fmla="*/ 0 w 209"/>
                <a:gd name="T7" fmla="*/ 0 h 750"/>
                <a:gd name="T8" fmla="*/ 0 w 209"/>
                <a:gd name="T9" fmla="*/ 0 h 750"/>
                <a:gd name="T10" fmla="*/ 0 w 209"/>
                <a:gd name="T11" fmla="*/ 0 h 750"/>
                <a:gd name="T12" fmla="*/ 0 w 209"/>
                <a:gd name="T13" fmla="*/ 0 h 750"/>
                <a:gd name="T14" fmla="*/ 0 w 209"/>
                <a:gd name="T15" fmla="*/ 0 h 750"/>
                <a:gd name="T16" fmla="*/ 0 w 209"/>
                <a:gd name="T17" fmla="*/ 0 h 750"/>
                <a:gd name="T18" fmla="*/ 0 w 209"/>
                <a:gd name="T19" fmla="*/ 0 h 750"/>
                <a:gd name="T20" fmla="*/ 0 w 209"/>
                <a:gd name="T21" fmla="*/ 0 h 750"/>
                <a:gd name="T22" fmla="*/ 0 w 209"/>
                <a:gd name="T23" fmla="*/ 0 h 750"/>
                <a:gd name="T24" fmla="*/ 0 w 209"/>
                <a:gd name="T25" fmla="*/ 0 h 750"/>
                <a:gd name="T26" fmla="*/ 0 w 209"/>
                <a:gd name="T27" fmla="*/ 0 h 750"/>
                <a:gd name="T28" fmla="*/ 0 w 209"/>
                <a:gd name="T29" fmla="*/ 0 h 750"/>
                <a:gd name="T30" fmla="*/ 0 w 209"/>
                <a:gd name="T31" fmla="*/ 0 h 750"/>
                <a:gd name="T32" fmla="*/ 0 w 209"/>
                <a:gd name="T33" fmla="*/ 0 h 750"/>
                <a:gd name="T34" fmla="*/ 0 w 209"/>
                <a:gd name="T35" fmla="*/ 0 h 750"/>
                <a:gd name="T36" fmla="*/ 0 w 209"/>
                <a:gd name="T37" fmla="*/ 0 h 750"/>
                <a:gd name="T38" fmla="*/ 0 w 209"/>
                <a:gd name="T39" fmla="*/ 0 h 750"/>
                <a:gd name="T40" fmla="*/ 0 w 209"/>
                <a:gd name="T41" fmla="*/ 0 h 750"/>
                <a:gd name="T42" fmla="*/ 0 w 209"/>
                <a:gd name="T43" fmla="*/ 0 h 750"/>
                <a:gd name="T44" fmla="*/ 0 w 209"/>
                <a:gd name="T45" fmla="*/ 0 h 750"/>
                <a:gd name="T46" fmla="*/ 0 w 209"/>
                <a:gd name="T47" fmla="*/ 0 h 750"/>
                <a:gd name="T48" fmla="*/ 0 w 209"/>
                <a:gd name="T49" fmla="*/ 0 h 750"/>
                <a:gd name="T50" fmla="*/ 0 w 209"/>
                <a:gd name="T51" fmla="*/ 0 h 750"/>
                <a:gd name="T52" fmla="*/ 0 w 209"/>
                <a:gd name="T53" fmla="*/ 0 h 750"/>
                <a:gd name="T54" fmla="*/ 0 w 209"/>
                <a:gd name="T55" fmla="*/ 0 h 750"/>
                <a:gd name="T56" fmla="*/ 0 w 209"/>
                <a:gd name="T57" fmla="*/ 0 h 750"/>
                <a:gd name="T58" fmla="*/ 0 w 209"/>
                <a:gd name="T59" fmla="*/ 0 h 750"/>
                <a:gd name="T60" fmla="*/ 0 w 209"/>
                <a:gd name="T61" fmla="*/ 0 h 750"/>
                <a:gd name="T62" fmla="*/ 0 w 209"/>
                <a:gd name="T63" fmla="*/ 0 h 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750"/>
                <a:gd name="T98" fmla="*/ 209 w 209"/>
                <a:gd name="T99" fmla="*/ 750 h 7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750">
                  <a:moveTo>
                    <a:pt x="209" y="46"/>
                  </a:moveTo>
                  <a:lnTo>
                    <a:pt x="195" y="122"/>
                  </a:lnTo>
                  <a:lnTo>
                    <a:pt x="176" y="197"/>
                  </a:lnTo>
                  <a:lnTo>
                    <a:pt x="154" y="271"/>
                  </a:lnTo>
                  <a:lnTo>
                    <a:pt x="131" y="345"/>
                  </a:lnTo>
                  <a:lnTo>
                    <a:pt x="108" y="420"/>
                  </a:lnTo>
                  <a:lnTo>
                    <a:pt x="87" y="496"/>
                  </a:lnTo>
                  <a:lnTo>
                    <a:pt x="69" y="574"/>
                  </a:lnTo>
                  <a:lnTo>
                    <a:pt x="55" y="654"/>
                  </a:lnTo>
                  <a:lnTo>
                    <a:pt x="51" y="654"/>
                  </a:lnTo>
                  <a:lnTo>
                    <a:pt x="38" y="750"/>
                  </a:lnTo>
                  <a:lnTo>
                    <a:pt x="5" y="750"/>
                  </a:lnTo>
                  <a:lnTo>
                    <a:pt x="0" y="595"/>
                  </a:lnTo>
                  <a:lnTo>
                    <a:pt x="2" y="449"/>
                  </a:lnTo>
                  <a:lnTo>
                    <a:pt x="7" y="304"/>
                  </a:lnTo>
                  <a:lnTo>
                    <a:pt x="13" y="152"/>
                  </a:lnTo>
                  <a:lnTo>
                    <a:pt x="34" y="139"/>
                  </a:lnTo>
                  <a:lnTo>
                    <a:pt x="54" y="123"/>
                  </a:lnTo>
                  <a:lnTo>
                    <a:pt x="74" y="104"/>
                  </a:lnTo>
                  <a:lnTo>
                    <a:pt x="92" y="85"/>
                  </a:lnTo>
                  <a:lnTo>
                    <a:pt x="109" y="64"/>
                  </a:lnTo>
                  <a:lnTo>
                    <a:pt x="125" y="43"/>
                  </a:lnTo>
                  <a:lnTo>
                    <a:pt x="137" y="22"/>
                  </a:lnTo>
                  <a:lnTo>
                    <a:pt x="149" y="0"/>
                  </a:lnTo>
                  <a:lnTo>
                    <a:pt x="155" y="7"/>
                  </a:lnTo>
                  <a:lnTo>
                    <a:pt x="163" y="13"/>
                  </a:lnTo>
                  <a:lnTo>
                    <a:pt x="170" y="20"/>
                  </a:lnTo>
                  <a:lnTo>
                    <a:pt x="178" y="25"/>
                  </a:lnTo>
                  <a:lnTo>
                    <a:pt x="187" y="30"/>
                  </a:lnTo>
                  <a:lnTo>
                    <a:pt x="194" y="35"/>
                  </a:lnTo>
                  <a:lnTo>
                    <a:pt x="203" y="41"/>
                  </a:lnTo>
                  <a:lnTo>
                    <a:pt x="209" y="4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448"/>
            <p:cNvSpPr>
              <a:spLocks/>
            </p:cNvSpPr>
            <p:nvPr/>
          </p:nvSpPr>
          <p:spPr bwMode="auto">
            <a:xfrm>
              <a:off x="4987" y="3735"/>
              <a:ext cx="112" cy="120"/>
            </a:xfrm>
            <a:custGeom>
              <a:avLst/>
              <a:gdLst>
                <a:gd name="T0" fmla="*/ 0 w 899"/>
                <a:gd name="T1" fmla="*/ 0 h 960"/>
                <a:gd name="T2" fmla="*/ 0 w 899"/>
                <a:gd name="T3" fmla="*/ 0 h 960"/>
                <a:gd name="T4" fmla="*/ 0 w 899"/>
                <a:gd name="T5" fmla="*/ 0 h 960"/>
                <a:gd name="T6" fmla="*/ 0 w 899"/>
                <a:gd name="T7" fmla="*/ 0 h 960"/>
                <a:gd name="T8" fmla="*/ 0 w 899"/>
                <a:gd name="T9" fmla="*/ 0 h 960"/>
                <a:gd name="T10" fmla="*/ 0 w 899"/>
                <a:gd name="T11" fmla="*/ 0 h 960"/>
                <a:gd name="T12" fmla="*/ 0 w 899"/>
                <a:gd name="T13" fmla="*/ 0 h 960"/>
                <a:gd name="T14" fmla="*/ 0 w 899"/>
                <a:gd name="T15" fmla="*/ 0 h 960"/>
                <a:gd name="T16" fmla="*/ 0 w 899"/>
                <a:gd name="T17" fmla="*/ 0 h 960"/>
                <a:gd name="T18" fmla="*/ 0 w 899"/>
                <a:gd name="T19" fmla="*/ 0 h 960"/>
                <a:gd name="T20" fmla="*/ 0 w 899"/>
                <a:gd name="T21" fmla="*/ 0 h 960"/>
                <a:gd name="T22" fmla="*/ 0 w 899"/>
                <a:gd name="T23" fmla="*/ 0 h 960"/>
                <a:gd name="T24" fmla="*/ 0 w 899"/>
                <a:gd name="T25" fmla="*/ 0 h 960"/>
                <a:gd name="T26" fmla="*/ 0 w 899"/>
                <a:gd name="T27" fmla="*/ 0 h 960"/>
                <a:gd name="T28" fmla="*/ 0 w 899"/>
                <a:gd name="T29" fmla="*/ 0 h 960"/>
                <a:gd name="T30" fmla="*/ 0 w 899"/>
                <a:gd name="T31" fmla="*/ 0 h 960"/>
                <a:gd name="T32" fmla="*/ 0 w 899"/>
                <a:gd name="T33" fmla="*/ 0 h 960"/>
                <a:gd name="T34" fmla="*/ 0 w 899"/>
                <a:gd name="T35" fmla="*/ 0 h 960"/>
                <a:gd name="T36" fmla="*/ 0 w 899"/>
                <a:gd name="T37" fmla="*/ 0 h 960"/>
                <a:gd name="T38" fmla="*/ 0 w 899"/>
                <a:gd name="T39" fmla="*/ 0 h 960"/>
                <a:gd name="T40" fmla="*/ 0 w 899"/>
                <a:gd name="T41" fmla="*/ 0 h 960"/>
                <a:gd name="T42" fmla="*/ 0 w 899"/>
                <a:gd name="T43" fmla="*/ 0 h 960"/>
                <a:gd name="T44" fmla="*/ 0 w 899"/>
                <a:gd name="T45" fmla="*/ 0 h 960"/>
                <a:gd name="T46" fmla="*/ 0 w 899"/>
                <a:gd name="T47" fmla="*/ 0 h 960"/>
                <a:gd name="T48" fmla="*/ 0 w 899"/>
                <a:gd name="T49" fmla="*/ 0 h 960"/>
                <a:gd name="T50" fmla="*/ 0 w 899"/>
                <a:gd name="T51" fmla="*/ 0 h 960"/>
                <a:gd name="T52" fmla="*/ 0 w 899"/>
                <a:gd name="T53" fmla="*/ 0 h 960"/>
                <a:gd name="T54" fmla="*/ 0 w 899"/>
                <a:gd name="T55" fmla="*/ 0 h 960"/>
                <a:gd name="T56" fmla="*/ 0 w 899"/>
                <a:gd name="T57" fmla="*/ 0 h 960"/>
                <a:gd name="T58" fmla="*/ 0 w 899"/>
                <a:gd name="T59" fmla="*/ 0 h 960"/>
                <a:gd name="T60" fmla="*/ 0 w 899"/>
                <a:gd name="T61" fmla="*/ 0 h 960"/>
                <a:gd name="T62" fmla="*/ 0 w 899"/>
                <a:gd name="T63" fmla="*/ 0 h 960"/>
                <a:gd name="T64" fmla="*/ 0 w 899"/>
                <a:gd name="T65" fmla="*/ 0 h 960"/>
                <a:gd name="T66" fmla="*/ 0 w 899"/>
                <a:gd name="T67" fmla="*/ 0 h 960"/>
                <a:gd name="T68" fmla="*/ 0 w 899"/>
                <a:gd name="T69" fmla="*/ 0 h 960"/>
                <a:gd name="T70" fmla="*/ 0 w 899"/>
                <a:gd name="T71" fmla="*/ 0 h 960"/>
                <a:gd name="T72" fmla="*/ 0 w 899"/>
                <a:gd name="T73" fmla="*/ 0 h 960"/>
                <a:gd name="T74" fmla="*/ 0 w 899"/>
                <a:gd name="T75" fmla="*/ 0 h 960"/>
                <a:gd name="T76" fmla="*/ 0 w 899"/>
                <a:gd name="T77" fmla="*/ 0 h 960"/>
                <a:gd name="T78" fmla="*/ 0 w 899"/>
                <a:gd name="T79" fmla="*/ 0 h 960"/>
                <a:gd name="T80" fmla="*/ 0 w 899"/>
                <a:gd name="T81" fmla="*/ 0 h 960"/>
                <a:gd name="T82" fmla="*/ 0 w 899"/>
                <a:gd name="T83" fmla="*/ 0 h 960"/>
                <a:gd name="T84" fmla="*/ 0 w 899"/>
                <a:gd name="T85" fmla="*/ 0 h 960"/>
                <a:gd name="T86" fmla="*/ 0 w 899"/>
                <a:gd name="T87" fmla="*/ 0 h 960"/>
                <a:gd name="T88" fmla="*/ 0 w 899"/>
                <a:gd name="T89" fmla="*/ 0 h 960"/>
                <a:gd name="T90" fmla="*/ 0 w 899"/>
                <a:gd name="T91" fmla="*/ 0 h 960"/>
                <a:gd name="T92" fmla="*/ 0 w 899"/>
                <a:gd name="T93" fmla="*/ 0 h 960"/>
                <a:gd name="T94" fmla="*/ 0 w 899"/>
                <a:gd name="T95" fmla="*/ 0 h 960"/>
                <a:gd name="T96" fmla="*/ 0 w 899"/>
                <a:gd name="T97" fmla="*/ 0 h 960"/>
                <a:gd name="T98" fmla="*/ 0 w 899"/>
                <a:gd name="T99" fmla="*/ 0 h 960"/>
                <a:gd name="T100" fmla="*/ 0 w 899"/>
                <a:gd name="T101" fmla="*/ 0 h 960"/>
                <a:gd name="T102" fmla="*/ 0 w 899"/>
                <a:gd name="T103" fmla="*/ 0 h 9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9"/>
                <a:gd name="T157" fmla="*/ 0 h 960"/>
                <a:gd name="T158" fmla="*/ 899 w 899"/>
                <a:gd name="T159" fmla="*/ 960 h 9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9" h="960">
                  <a:moveTo>
                    <a:pt x="687" y="56"/>
                  </a:moveTo>
                  <a:lnTo>
                    <a:pt x="701" y="87"/>
                  </a:lnTo>
                  <a:lnTo>
                    <a:pt x="714" y="118"/>
                  </a:lnTo>
                  <a:lnTo>
                    <a:pt x="725" y="149"/>
                  </a:lnTo>
                  <a:lnTo>
                    <a:pt x="737" y="181"/>
                  </a:lnTo>
                  <a:lnTo>
                    <a:pt x="748" y="213"/>
                  </a:lnTo>
                  <a:lnTo>
                    <a:pt x="757" y="246"/>
                  </a:lnTo>
                  <a:lnTo>
                    <a:pt x="768" y="279"/>
                  </a:lnTo>
                  <a:lnTo>
                    <a:pt x="777" y="311"/>
                  </a:lnTo>
                  <a:lnTo>
                    <a:pt x="787" y="344"/>
                  </a:lnTo>
                  <a:lnTo>
                    <a:pt x="797" y="378"/>
                  </a:lnTo>
                  <a:lnTo>
                    <a:pt x="807" y="411"/>
                  </a:lnTo>
                  <a:lnTo>
                    <a:pt x="817" y="444"/>
                  </a:lnTo>
                  <a:lnTo>
                    <a:pt x="829" y="477"/>
                  </a:lnTo>
                  <a:lnTo>
                    <a:pt x="841" y="509"/>
                  </a:lnTo>
                  <a:lnTo>
                    <a:pt x="853" y="540"/>
                  </a:lnTo>
                  <a:lnTo>
                    <a:pt x="867" y="572"/>
                  </a:lnTo>
                  <a:lnTo>
                    <a:pt x="872" y="593"/>
                  </a:lnTo>
                  <a:lnTo>
                    <a:pt x="878" y="615"/>
                  </a:lnTo>
                  <a:lnTo>
                    <a:pt x="883" y="635"/>
                  </a:lnTo>
                  <a:lnTo>
                    <a:pt x="888" y="655"/>
                  </a:lnTo>
                  <a:lnTo>
                    <a:pt x="891" y="675"/>
                  </a:lnTo>
                  <a:lnTo>
                    <a:pt x="894" y="696"/>
                  </a:lnTo>
                  <a:lnTo>
                    <a:pt x="898" y="718"/>
                  </a:lnTo>
                  <a:lnTo>
                    <a:pt x="899" y="742"/>
                  </a:lnTo>
                  <a:lnTo>
                    <a:pt x="865" y="743"/>
                  </a:lnTo>
                  <a:lnTo>
                    <a:pt x="832" y="744"/>
                  </a:lnTo>
                  <a:lnTo>
                    <a:pt x="798" y="745"/>
                  </a:lnTo>
                  <a:lnTo>
                    <a:pt x="766" y="745"/>
                  </a:lnTo>
                  <a:lnTo>
                    <a:pt x="733" y="746"/>
                  </a:lnTo>
                  <a:lnTo>
                    <a:pt x="700" y="747"/>
                  </a:lnTo>
                  <a:lnTo>
                    <a:pt x="667" y="748"/>
                  </a:lnTo>
                  <a:lnTo>
                    <a:pt x="635" y="750"/>
                  </a:lnTo>
                  <a:lnTo>
                    <a:pt x="603" y="753"/>
                  </a:lnTo>
                  <a:lnTo>
                    <a:pt x="571" y="757"/>
                  </a:lnTo>
                  <a:lnTo>
                    <a:pt x="539" y="761"/>
                  </a:lnTo>
                  <a:lnTo>
                    <a:pt x="508" y="766"/>
                  </a:lnTo>
                  <a:lnTo>
                    <a:pt x="477" y="773"/>
                  </a:lnTo>
                  <a:lnTo>
                    <a:pt x="445" y="781"/>
                  </a:lnTo>
                  <a:lnTo>
                    <a:pt x="415" y="790"/>
                  </a:lnTo>
                  <a:lnTo>
                    <a:pt x="384" y="802"/>
                  </a:lnTo>
                  <a:lnTo>
                    <a:pt x="370" y="807"/>
                  </a:lnTo>
                  <a:lnTo>
                    <a:pt x="355" y="813"/>
                  </a:lnTo>
                  <a:lnTo>
                    <a:pt x="342" y="819"/>
                  </a:lnTo>
                  <a:lnTo>
                    <a:pt x="328" y="824"/>
                  </a:lnTo>
                  <a:lnTo>
                    <a:pt x="314" y="831"/>
                  </a:lnTo>
                  <a:lnTo>
                    <a:pt x="300" y="838"/>
                  </a:lnTo>
                  <a:lnTo>
                    <a:pt x="287" y="846"/>
                  </a:lnTo>
                  <a:lnTo>
                    <a:pt x="274" y="853"/>
                  </a:lnTo>
                  <a:lnTo>
                    <a:pt x="261" y="861"/>
                  </a:lnTo>
                  <a:lnTo>
                    <a:pt x="250" y="870"/>
                  </a:lnTo>
                  <a:lnTo>
                    <a:pt x="238" y="879"/>
                  </a:lnTo>
                  <a:lnTo>
                    <a:pt x="227" y="890"/>
                  </a:lnTo>
                  <a:lnTo>
                    <a:pt x="217" y="901"/>
                  </a:lnTo>
                  <a:lnTo>
                    <a:pt x="207" y="912"/>
                  </a:lnTo>
                  <a:lnTo>
                    <a:pt x="199" y="925"/>
                  </a:lnTo>
                  <a:lnTo>
                    <a:pt x="190" y="939"/>
                  </a:lnTo>
                  <a:lnTo>
                    <a:pt x="181" y="938"/>
                  </a:lnTo>
                  <a:lnTo>
                    <a:pt x="171" y="940"/>
                  </a:lnTo>
                  <a:lnTo>
                    <a:pt x="163" y="944"/>
                  </a:lnTo>
                  <a:lnTo>
                    <a:pt x="155" y="948"/>
                  </a:lnTo>
                  <a:lnTo>
                    <a:pt x="146" y="953"/>
                  </a:lnTo>
                  <a:lnTo>
                    <a:pt x="139" y="954"/>
                  </a:lnTo>
                  <a:lnTo>
                    <a:pt x="131" y="952"/>
                  </a:lnTo>
                  <a:lnTo>
                    <a:pt x="124" y="943"/>
                  </a:lnTo>
                  <a:lnTo>
                    <a:pt x="118" y="931"/>
                  </a:lnTo>
                  <a:lnTo>
                    <a:pt x="115" y="920"/>
                  </a:lnTo>
                  <a:lnTo>
                    <a:pt x="118" y="909"/>
                  </a:lnTo>
                  <a:lnTo>
                    <a:pt x="120" y="896"/>
                  </a:lnTo>
                  <a:lnTo>
                    <a:pt x="127" y="882"/>
                  </a:lnTo>
                  <a:lnTo>
                    <a:pt x="137" y="870"/>
                  </a:lnTo>
                  <a:lnTo>
                    <a:pt x="147" y="859"/>
                  </a:lnTo>
                  <a:lnTo>
                    <a:pt x="160" y="850"/>
                  </a:lnTo>
                  <a:lnTo>
                    <a:pt x="173" y="842"/>
                  </a:lnTo>
                  <a:lnTo>
                    <a:pt x="186" y="836"/>
                  </a:lnTo>
                  <a:lnTo>
                    <a:pt x="200" y="830"/>
                  </a:lnTo>
                  <a:lnTo>
                    <a:pt x="215" y="825"/>
                  </a:lnTo>
                  <a:lnTo>
                    <a:pt x="210" y="822"/>
                  </a:lnTo>
                  <a:lnTo>
                    <a:pt x="203" y="819"/>
                  </a:lnTo>
                  <a:lnTo>
                    <a:pt x="197" y="818"/>
                  </a:lnTo>
                  <a:lnTo>
                    <a:pt x="190" y="817"/>
                  </a:lnTo>
                  <a:lnTo>
                    <a:pt x="184" y="816"/>
                  </a:lnTo>
                  <a:lnTo>
                    <a:pt x="178" y="816"/>
                  </a:lnTo>
                  <a:lnTo>
                    <a:pt x="171" y="816"/>
                  </a:lnTo>
                  <a:lnTo>
                    <a:pt x="166" y="815"/>
                  </a:lnTo>
                  <a:lnTo>
                    <a:pt x="149" y="826"/>
                  </a:lnTo>
                  <a:lnTo>
                    <a:pt x="133" y="839"/>
                  </a:lnTo>
                  <a:lnTo>
                    <a:pt x="118" y="853"/>
                  </a:lnTo>
                  <a:lnTo>
                    <a:pt x="104" y="868"/>
                  </a:lnTo>
                  <a:lnTo>
                    <a:pt x="91" y="885"/>
                  </a:lnTo>
                  <a:lnTo>
                    <a:pt x="81" y="903"/>
                  </a:lnTo>
                  <a:lnTo>
                    <a:pt x="72" y="922"/>
                  </a:lnTo>
                  <a:lnTo>
                    <a:pt x="67" y="943"/>
                  </a:lnTo>
                  <a:lnTo>
                    <a:pt x="63" y="946"/>
                  </a:lnTo>
                  <a:lnTo>
                    <a:pt x="57" y="950"/>
                  </a:lnTo>
                  <a:lnTo>
                    <a:pt x="52" y="955"/>
                  </a:lnTo>
                  <a:lnTo>
                    <a:pt x="47" y="958"/>
                  </a:lnTo>
                  <a:lnTo>
                    <a:pt x="41" y="960"/>
                  </a:lnTo>
                  <a:lnTo>
                    <a:pt x="36" y="960"/>
                  </a:lnTo>
                  <a:lnTo>
                    <a:pt x="31" y="958"/>
                  </a:lnTo>
                  <a:lnTo>
                    <a:pt x="26" y="954"/>
                  </a:lnTo>
                  <a:lnTo>
                    <a:pt x="20" y="931"/>
                  </a:lnTo>
                  <a:lnTo>
                    <a:pt x="22" y="912"/>
                  </a:lnTo>
                  <a:lnTo>
                    <a:pt x="31" y="896"/>
                  </a:lnTo>
                  <a:lnTo>
                    <a:pt x="42" y="881"/>
                  </a:lnTo>
                  <a:lnTo>
                    <a:pt x="56" y="867"/>
                  </a:lnTo>
                  <a:lnTo>
                    <a:pt x="71" y="852"/>
                  </a:lnTo>
                  <a:lnTo>
                    <a:pt x="83" y="836"/>
                  </a:lnTo>
                  <a:lnTo>
                    <a:pt x="92" y="819"/>
                  </a:lnTo>
                  <a:lnTo>
                    <a:pt x="99" y="818"/>
                  </a:lnTo>
                  <a:lnTo>
                    <a:pt x="106" y="817"/>
                  </a:lnTo>
                  <a:lnTo>
                    <a:pt x="112" y="815"/>
                  </a:lnTo>
                  <a:lnTo>
                    <a:pt x="119" y="813"/>
                  </a:lnTo>
                  <a:lnTo>
                    <a:pt x="125" y="810"/>
                  </a:lnTo>
                  <a:lnTo>
                    <a:pt x="130" y="806"/>
                  </a:lnTo>
                  <a:lnTo>
                    <a:pt x="134" y="802"/>
                  </a:lnTo>
                  <a:lnTo>
                    <a:pt x="138" y="798"/>
                  </a:lnTo>
                  <a:lnTo>
                    <a:pt x="122" y="794"/>
                  </a:lnTo>
                  <a:lnTo>
                    <a:pt x="107" y="794"/>
                  </a:lnTo>
                  <a:lnTo>
                    <a:pt x="93" y="798"/>
                  </a:lnTo>
                  <a:lnTo>
                    <a:pt x="79" y="804"/>
                  </a:lnTo>
                  <a:lnTo>
                    <a:pt x="67" y="813"/>
                  </a:lnTo>
                  <a:lnTo>
                    <a:pt x="55" y="822"/>
                  </a:lnTo>
                  <a:lnTo>
                    <a:pt x="44" y="833"/>
                  </a:lnTo>
                  <a:lnTo>
                    <a:pt x="32" y="843"/>
                  </a:lnTo>
                  <a:lnTo>
                    <a:pt x="30" y="849"/>
                  </a:lnTo>
                  <a:lnTo>
                    <a:pt x="27" y="854"/>
                  </a:lnTo>
                  <a:lnTo>
                    <a:pt x="23" y="860"/>
                  </a:lnTo>
                  <a:lnTo>
                    <a:pt x="19" y="866"/>
                  </a:lnTo>
                  <a:lnTo>
                    <a:pt x="15" y="871"/>
                  </a:lnTo>
                  <a:lnTo>
                    <a:pt x="11" y="875"/>
                  </a:lnTo>
                  <a:lnTo>
                    <a:pt x="5" y="877"/>
                  </a:lnTo>
                  <a:lnTo>
                    <a:pt x="0" y="878"/>
                  </a:lnTo>
                  <a:lnTo>
                    <a:pt x="3" y="859"/>
                  </a:lnTo>
                  <a:lnTo>
                    <a:pt x="9" y="841"/>
                  </a:lnTo>
                  <a:lnTo>
                    <a:pt x="16" y="825"/>
                  </a:lnTo>
                  <a:lnTo>
                    <a:pt x="26" y="808"/>
                  </a:lnTo>
                  <a:lnTo>
                    <a:pt x="37" y="794"/>
                  </a:lnTo>
                  <a:lnTo>
                    <a:pt x="50" y="780"/>
                  </a:lnTo>
                  <a:lnTo>
                    <a:pt x="64" y="766"/>
                  </a:lnTo>
                  <a:lnTo>
                    <a:pt x="78" y="753"/>
                  </a:lnTo>
                  <a:lnTo>
                    <a:pt x="94" y="742"/>
                  </a:lnTo>
                  <a:lnTo>
                    <a:pt x="111" y="731"/>
                  </a:lnTo>
                  <a:lnTo>
                    <a:pt x="128" y="720"/>
                  </a:lnTo>
                  <a:lnTo>
                    <a:pt x="146" y="711"/>
                  </a:lnTo>
                  <a:lnTo>
                    <a:pt x="164" y="701"/>
                  </a:lnTo>
                  <a:lnTo>
                    <a:pt x="181" y="693"/>
                  </a:lnTo>
                  <a:lnTo>
                    <a:pt x="198" y="686"/>
                  </a:lnTo>
                  <a:lnTo>
                    <a:pt x="215" y="678"/>
                  </a:lnTo>
                  <a:lnTo>
                    <a:pt x="246" y="674"/>
                  </a:lnTo>
                  <a:lnTo>
                    <a:pt x="277" y="671"/>
                  </a:lnTo>
                  <a:lnTo>
                    <a:pt x="307" y="668"/>
                  </a:lnTo>
                  <a:lnTo>
                    <a:pt x="336" y="664"/>
                  </a:lnTo>
                  <a:lnTo>
                    <a:pt x="367" y="661"/>
                  </a:lnTo>
                  <a:lnTo>
                    <a:pt x="396" y="658"/>
                  </a:lnTo>
                  <a:lnTo>
                    <a:pt x="425" y="656"/>
                  </a:lnTo>
                  <a:lnTo>
                    <a:pt x="455" y="654"/>
                  </a:lnTo>
                  <a:lnTo>
                    <a:pt x="484" y="652"/>
                  </a:lnTo>
                  <a:lnTo>
                    <a:pt x="514" y="651"/>
                  </a:lnTo>
                  <a:lnTo>
                    <a:pt x="544" y="648"/>
                  </a:lnTo>
                  <a:lnTo>
                    <a:pt x="574" y="648"/>
                  </a:lnTo>
                  <a:lnTo>
                    <a:pt x="605" y="647"/>
                  </a:lnTo>
                  <a:lnTo>
                    <a:pt x="637" y="647"/>
                  </a:lnTo>
                  <a:lnTo>
                    <a:pt x="668" y="647"/>
                  </a:lnTo>
                  <a:lnTo>
                    <a:pt x="701" y="648"/>
                  </a:lnTo>
                  <a:lnTo>
                    <a:pt x="717" y="643"/>
                  </a:lnTo>
                  <a:lnTo>
                    <a:pt x="733" y="640"/>
                  </a:lnTo>
                  <a:lnTo>
                    <a:pt x="750" y="638"/>
                  </a:lnTo>
                  <a:lnTo>
                    <a:pt x="767" y="635"/>
                  </a:lnTo>
                  <a:lnTo>
                    <a:pt x="781" y="631"/>
                  </a:lnTo>
                  <a:lnTo>
                    <a:pt x="795" y="624"/>
                  </a:lnTo>
                  <a:lnTo>
                    <a:pt x="807" y="615"/>
                  </a:lnTo>
                  <a:lnTo>
                    <a:pt x="814" y="600"/>
                  </a:lnTo>
                  <a:lnTo>
                    <a:pt x="825" y="578"/>
                  </a:lnTo>
                  <a:lnTo>
                    <a:pt x="813" y="544"/>
                  </a:lnTo>
                  <a:lnTo>
                    <a:pt x="799" y="510"/>
                  </a:lnTo>
                  <a:lnTo>
                    <a:pt x="786" y="477"/>
                  </a:lnTo>
                  <a:lnTo>
                    <a:pt x="771" y="444"/>
                  </a:lnTo>
                  <a:lnTo>
                    <a:pt x="754" y="412"/>
                  </a:lnTo>
                  <a:lnTo>
                    <a:pt x="735" y="382"/>
                  </a:lnTo>
                  <a:lnTo>
                    <a:pt x="714" y="355"/>
                  </a:lnTo>
                  <a:lnTo>
                    <a:pt x="690" y="328"/>
                  </a:lnTo>
                  <a:lnTo>
                    <a:pt x="680" y="311"/>
                  </a:lnTo>
                  <a:lnTo>
                    <a:pt x="670" y="293"/>
                  </a:lnTo>
                  <a:lnTo>
                    <a:pt x="660" y="276"/>
                  </a:lnTo>
                  <a:lnTo>
                    <a:pt x="648" y="258"/>
                  </a:lnTo>
                  <a:lnTo>
                    <a:pt x="638" y="241"/>
                  </a:lnTo>
                  <a:lnTo>
                    <a:pt x="626" y="225"/>
                  </a:lnTo>
                  <a:lnTo>
                    <a:pt x="614" y="208"/>
                  </a:lnTo>
                  <a:lnTo>
                    <a:pt x="603" y="191"/>
                  </a:lnTo>
                  <a:lnTo>
                    <a:pt x="591" y="174"/>
                  </a:lnTo>
                  <a:lnTo>
                    <a:pt x="579" y="158"/>
                  </a:lnTo>
                  <a:lnTo>
                    <a:pt x="568" y="141"/>
                  </a:lnTo>
                  <a:lnTo>
                    <a:pt x="557" y="124"/>
                  </a:lnTo>
                  <a:lnTo>
                    <a:pt x="546" y="108"/>
                  </a:lnTo>
                  <a:lnTo>
                    <a:pt x="534" y="92"/>
                  </a:lnTo>
                  <a:lnTo>
                    <a:pt x="522" y="76"/>
                  </a:lnTo>
                  <a:lnTo>
                    <a:pt x="512" y="60"/>
                  </a:lnTo>
                  <a:lnTo>
                    <a:pt x="512" y="53"/>
                  </a:lnTo>
                  <a:lnTo>
                    <a:pt x="531" y="47"/>
                  </a:lnTo>
                  <a:lnTo>
                    <a:pt x="550" y="39"/>
                  </a:lnTo>
                  <a:lnTo>
                    <a:pt x="569" y="32"/>
                  </a:lnTo>
                  <a:lnTo>
                    <a:pt x="588" y="25"/>
                  </a:lnTo>
                  <a:lnTo>
                    <a:pt x="607" y="18"/>
                  </a:lnTo>
                  <a:lnTo>
                    <a:pt x="627" y="12"/>
                  </a:lnTo>
                  <a:lnTo>
                    <a:pt x="646" y="5"/>
                  </a:lnTo>
                  <a:lnTo>
                    <a:pt x="666" y="0"/>
                  </a:lnTo>
                  <a:lnTo>
                    <a:pt x="687" y="56"/>
                  </a:lnTo>
                  <a:close/>
                </a:path>
              </a:pathLst>
            </a:custGeom>
            <a:solidFill>
              <a:srgbClr val="FCF4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449"/>
            <p:cNvSpPr>
              <a:spLocks/>
            </p:cNvSpPr>
            <p:nvPr/>
          </p:nvSpPr>
          <p:spPr bwMode="auto">
            <a:xfrm>
              <a:off x="5211" y="3795"/>
              <a:ext cx="60" cy="40"/>
            </a:xfrm>
            <a:custGeom>
              <a:avLst/>
              <a:gdLst>
                <a:gd name="T0" fmla="*/ 0 w 475"/>
                <a:gd name="T1" fmla="*/ 0 h 321"/>
                <a:gd name="T2" fmla="*/ 0 w 475"/>
                <a:gd name="T3" fmla="*/ 0 h 321"/>
                <a:gd name="T4" fmla="*/ 0 w 475"/>
                <a:gd name="T5" fmla="*/ 0 h 321"/>
                <a:gd name="T6" fmla="*/ 0 w 475"/>
                <a:gd name="T7" fmla="*/ 0 h 321"/>
                <a:gd name="T8" fmla="*/ 0 w 475"/>
                <a:gd name="T9" fmla="*/ 0 h 321"/>
                <a:gd name="T10" fmla="*/ 0 w 475"/>
                <a:gd name="T11" fmla="*/ 0 h 321"/>
                <a:gd name="T12" fmla="*/ 0 w 475"/>
                <a:gd name="T13" fmla="*/ 0 h 321"/>
                <a:gd name="T14" fmla="*/ 0 w 475"/>
                <a:gd name="T15" fmla="*/ 0 h 321"/>
                <a:gd name="T16" fmla="*/ 0 w 475"/>
                <a:gd name="T17" fmla="*/ 0 h 321"/>
                <a:gd name="T18" fmla="*/ 0 w 475"/>
                <a:gd name="T19" fmla="*/ 0 h 321"/>
                <a:gd name="T20" fmla="*/ 0 w 475"/>
                <a:gd name="T21" fmla="*/ 0 h 321"/>
                <a:gd name="T22" fmla="*/ 0 w 475"/>
                <a:gd name="T23" fmla="*/ 0 h 321"/>
                <a:gd name="T24" fmla="*/ 0 w 475"/>
                <a:gd name="T25" fmla="*/ 0 h 321"/>
                <a:gd name="T26" fmla="*/ 0 w 475"/>
                <a:gd name="T27" fmla="*/ 0 h 321"/>
                <a:gd name="T28" fmla="*/ 0 w 475"/>
                <a:gd name="T29" fmla="*/ 0 h 321"/>
                <a:gd name="T30" fmla="*/ 0 w 475"/>
                <a:gd name="T31" fmla="*/ 0 h 321"/>
                <a:gd name="T32" fmla="*/ 0 w 475"/>
                <a:gd name="T33" fmla="*/ 0 h 321"/>
                <a:gd name="T34" fmla="*/ 0 w 475"/>
                <a:gd name="T35" fmla="*/ 0 h 321"/>
                <a:gd name="T36" fmla="*/ 0 w 475"/>
                <a:gd name="T37" fmla="*/ 0 h 321"/>
                <a:gd name="T38" fmla="*/ 0 w 475"/>
                <a:gd name="T39" fmla="*/ 0 h 321"/>
                <a:gd name="T40" fmla="*/ 0 w 475"/>
                <a:gd name="T41" fmla="*/ 0 h 321"/>
                <a:gd name="T42" fmla="*/ 0 w 475"/>
                <a:gd name="T43" fmla="*/ 0 h 321"/>
                <a:gd name="T44" fmla="*/ 0 w 475"/>
                <a:gd name="T45" fmla="*/ 0 h 321"/>
                <a:gd name="T46" fmla="*/ 0 w 475"/>
                <a:gd name="T47" fmla="*/ 0 h 321"/>
                <a:gd name="T48" fmla="*/ 0 w 475"/>
                <a:gd name="T49" fmla="*/ 0 h 321"/>
                <a:gd name="T50" fmla="*/ 0 w 475"/>
                <a:gd name="T51" fmla="*/ 0 h 321"/>
                <a:gd name="T52" fmla="*/ 0 w 475"/>
                <a:gd name="T53" fmla="*/ 0 h 321"/>
                <a:gd name="T54" fmla="*/ 0 w 475"/>
                <a:gd name="T55" fmla="*/ 0 h 321"/>
                <a:gd name="T56" fmla="*/ 0 w 475"/>
                <a:gd name="T57" fmla="*/ 0 h 321"/>
                <a:gd name="T58" fmla="*/ 0 w 475"/>
                <a:gd name="T59" fmla="*/ 0 h 321"/>
                <a:gd name="T60" fmla="*/ 0 w 475"/>
                <a:gd name="T61" fmla="*/ 0 h 321"/>
                <a:gd name="T62" fmla="*/ 0 w 475"/>
                <a:gd name="T63" fmla="*/ 0 h 321"/>
                <a:gd name="T64" fmla="*/ 0 w 475"/>
                <a:gd name="T65" fmla="*/ 0 h 321"/>
                <a:gd name="T66" fmla="*/ 0 w 475"/>
                <a:gd name="T67" fmla="*/ 0 h 321"/>
                <a:gd name="T68" fmla="*/ 0 w 475"/>
                <a:gd name="T69" fmla="*/ 0 h 321"/>
                <a:gd name="T70" fmla="*/ 0 w 475"/>
                <a:gd name="T71" fmla="*/ 0 h 321"/>
                <a:gd name="T72" fmla="*/ 0 w 475"/>
                <a:gd name="T73" fmla="*/ 0 h 321"/>
                <a:gd name="T74" fmla="*/ 0 w 475"/>
                <a:gd name="T75" fmla="*/ 0 h 321"/>
                <a:gd name="T76" fmla="*/ 0 w 475"/>
                <a:gd name="T77" fmla="*/ 0 h 321"/>
                <a:gd name="T78" fmla="*/ 0 w 475"/>
                <a:gd name="T79" fmla="*/ 0 h 321"/>
                <a:gd name="T80" fmla="*/ 0 w 475"/>
                <a:gd name="T81" fmla="*/ 0 h 321"/>
                <a:gd name="T82" fmla="*/ 0 w 475"/>
                <a:gd name="T83" fmla="*/ 0 h 321"/>
                <a:gd name="T84" fmla="*/ 0 w 475"/>
                <a:gd name="T85" fmla="*/ 0 h 321"/>
                <a:gd name="T86" fmla="*/ 0 w 475"/>
                <a:gd name="T87" fmla="*/ 0 h 321"/>
                <a:gd name="T88" fmla="*/ 0 w 475"/>
                <a:gd name="T89" fmla="*/ 0 h 321"/>
                <a:gd name="T90" fmla="*/ 0 w 475"/>
                <a:gd name="T91" fmla="*/ 0 h 321"/>
                <a:gd name="T92" fmla="*/ 0 w 475"/>
                <a:gd name="T93" fmla="*/ 0 h 321"/>
                <a:gd name="T94" fmla="*/ 0 w 475"/>
                <a:gd name="T95" fmla="*/ 0 h 321"/>
                <a:gd name="T96" fmla="*/ 0 w 475"/>
                <a:gd name="T97" fmla="*/ 0 h 321"/>
                <a:gd name="T98" fmla="*/ 0 w 475"/>
                <a:gd name="T99" fmla="*/ 0 h 321"/>
                <a:gd name="T100" fmla="*/ 0 w 475"/>
                <a:gd name="T101" fmla="*/ 0 h 321"/>
                <a:gd name="T102" fmla="*/ 0 w 475"/>
                <a:gd name="T103" fmla="*/ 0 h 321"/>
                <a:gd name="T104" fmla="*/ 0 w 475"/>
                <a:gd name="T105" fmla="*/ 0 h 321"/>
                <a:gd name="T106" fmla="*/ 0 w 475"/>
                <a:gd name="T107" fmla="*/ 0 h 321"/>
                <a:gd name="T108" fmla="*/ 0 w 475"/>
                <a:gd name="T109" fmla="*/ 0 h 321"/>
                <a:gd name="T110" fmla="*/ 0 w 475"/>
                <a:gd name="T111" fmla="*/ 0 h 321"/>
                <a:gd name="T112" fmla="*/ 0 w 475"/>
                <a:gd name="T113" fmla="*/ 0 h 32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5"/>
                <a:gd name="T172" fmla="*/ 0 h 321"/>
                <a:gd name="T173" fmla="*/ 475 w 475"/>
                <a:gd name="T174" fmla="*/ 321 h 32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5" h="321">
                  <a:moveTo>
                    <a:pt x="225" y="91"/>
                  </a:moveTo>
                  <a:lnTo>
                    <a:pt x="227" y="99"/>
                  </a:lnTo>
                  <a:lnTo>
                    <a:pt x="234" y="106"/>
                  </a:lnTo>
                  <a:lnTo>
                    <a:pt x="241" y="109"/>
                  </a:lnTo>
                  <a:lnTo>
                    <a:pt x="251" y="106"/>
                  </a:lnTo>
                  <a:lnTo>
                    <a:pt x="263" y="100"/>
                  </a:lnTo>
                  <a:lnTo>
                    <a:pt x="276" y="95"/>
                  </a:lnTo>
                  <a:lnTo>
                    <a:pt x="289" y="89"/>
                  </a:lnTo>
                  <a:lnTo>
                    <a:pt x="301" y="83"/>
                  </a:lnTo>
                  <a:lnTo>
                    <a:pt x="314" y="78"/>
                  </a:lnTo>
                  <a:lnTo>
                    <a:pt x="328" y="74"/>
                  </a:lnTo>
                  <a:lnTo>
                    <a:pt x="341" y="70"/>
                  </a:lnTo>
                  <a:lnTo>
                    <a:pt x="353" y="65"/>
                  </a:lnTo>
                  <a:lnTo>
                    <a:pt x="367" y="62"/>
                  </a:lnTo>
                  <a:lnTo>
                    <a:pt x="381" y="60"/>
                  </a:lnTo>
                  <a:lnTo>
                    <a:pt x="393" y="59"/>
                  </a:lnTo>
                  <a:lnTo>
                    <a:pt x="407" y="58"/>
                  </a:lnTo>
                  <a:lnTo>
                    <a:pt x="421" y="59"/>
                  </a:lnTo>
                  <a:lnTo>
                    <a:pt x="435" y="61"/>
                  </a:lnTo>
                  <a:lnTo>
                    <a:pt x="448" y="64"/>
                  </a:lnTo>
                  <a:lnTo>
                    <a:pt x="462" y="70"/>
                  </a:lnTo>
                  <a:lnTo>
                    <a:pt x="471" y="75"/>
                  </a:lnTo>
                  <a:lnTo>
                    <a:pt x="475" y="82"/>
                  </a:lnTo>
                  <a:lnTo>
                    <a:pt x="475" y="93"/>
                  </a:lnTo>
                  <a:lnTo>
                    <a:pt x="472" y="101"/>
                  </a:lnTo>
                  <a:lnTo>
                    <a:pt x="460" y="113"/>
                  </a:lnTo>
                  <a:lnTo>
                    <a:pt x="448" y="123"/>
                  </a:lnTo>
                  <a:lnTo>
                    <a:pt x="436" y="131"/>
                  </a:lnTo>
                  <a:lnTo>
                    <a:pt x="422" y="139"/>
                  </a:lnTo>
                  <a:lnTo>
                    <a:pt x="407" y="145"/>
                  </a:lnTo>
                  <a:lnTo>
                    <a:pt x="393" y="151"/>
                  </a:lnTo>
                  <a:lnTo>
                    <a:pt x="378" y="156"/>
                  </a:lnTo>
                  <a:lnTo>
                    <a:pt x="363" y="160"/>
                  </a:lnTo>
                  <a:lnTo>
                    <a:pt x="347" y="163"/>
                  </a:lnTo>
                  <a:lnTo>
                    <a:pt x="331" y="167"/>
                  </a:lnTo>
                  <a:lnTo>
                    <a:pt x="314" y="170"/>
                  </a:lnTo>
                  <a:lnTo>
                    <a:pt x="298" y="174"/>
                  </a:lnTo>
                  <a:lnTo>
                    <a:pt x="282" y="177"/>
                  </a:lnTo>
                  <a:lnTo>
                    <a:pt x="268" y="181"/>
                  </a:lnTo>
                  <a:lnTo>
                    <a:pt x="252" y="184"/>
                  </a:lnTo>
                  <a:lnTo>
                    <a:pt x="237" y="189"/>
                  </a:lnTo>
                  <a:lnTo>
                    <a:pt x="229" y="189"/>
                  </a:lnTo>
                  <a:lnTo>
                    <a:pt x="220" y="189"/>
                  </a:lnTo>
                  <a:lnTo>
                    <a:pt x="213" y="191"/>
                  </a:lnTo>
                  <a:lnTo>
                    <a:pt x="204" y="192"/>
                  </a:lnTo>
                  <a:lnTo>
                    <a:pt x="197" y="193"/>
                  </a:lnTo>
                  <a:lnTo>
                    <a:pt x="189" y="196"/>
                  </a:lnTo>
                  <a:lnTo>
                    <a:pt x="183" y="199"/>
                  </a:lnTo>
                  <a:lnTo>
                    <a:pt x="177" y="204"/>
                  </a:lnTo>
                  <a:lnTo>
                    <a:pt x="177" y="215"/>
                  </a:lnTo>
                  <a:lnTo>
                    <a:pt x="196" y="219"/>
                  </a:lnTo>
                  <a:lnTo>
                    <a:pt x="216" y="219"/>
                  </a:lnTo>
                  <a:lnTo>
                    <a:pt x="237" y="218"/>
                  </a:lnTo>
                  <a:lnTo>
                    <a:pt x="258" y="216"/>
                  </a:lnTo>
                  <a:lnTo>
                    <a:pt x="278" y="215"/>
                  </a:lnTo>
                  <a:lnTo>
                    <a:pt x="298" y="217"/>
                  </a:lnTo>
                  <a:lnTo>
                    <a:pt x="316" y="223"/>
                  </a:lnTo>
                  <a:lnTo>
                    <a:pt x="331" y="236"/>
                  </a:lnTo>
                  <a:lnTo>
                    <a:pt x="335" y="249"/>
                  </a:lnTo>
                  <a:lnTo>
                    <a:pt x="335" y="259"/>
                  </a:lnTo>
                  <a:lnTo>
                    <a:pt x="332" y="268"/>
                  </a:lnTo>
                  <a:lnTo>
                    <a:pt x="327" y="276"/>
                  </a:lnTo>
                  <a:lnTo>
                    <a:pt x="319" y="284"/>
                  </a:lnTo>
                  <a:lnTo>
                    <a:pt x="311" y="290"/>
                  </a:lnTo>
                  <a:lnTo>
                    <a:pt x="301" y="296"/>
                  </a:lnTo>
                  <a:lnTo>
                    <a:pt x="293" y="303"/>
                  </a:lnTo>
                  <a:lnTo>
                    <a:pt x="276" y="309"/>
                  </a:lnTo>
                  <a:lnTo>
                    <a:pt x="257" y="313"/>
                  </a:lnTo>
                  <a:lnTo>
                    <a:pt x="239" y="318"/>
                  </a:lnTo>
                  <a:lnTo>
                    <a:pt x="220" y="320"/>
                  </a:lnTo>
                  <a:lnTo>
                    <a:pt x="201" y="321"/>
                  </a:lnTo>
                  <a:lnTo>
                    <a:pt x="181" y="321"/>
                  </a:lnTo>
                  <a:lnTo>
                    <a:pt x="162" y="320"/>
                  </a:lnTo>
                  <a:lnTo>
                    <a:pt x="142" y="317"/>
                  </a:lnTo>
                  <a:lnTo>
                    <a:pt x="123" y="313"/>
                  </a:lnTo>
                  <a:lnTo>
                    <a:pt x="104" y="309"/>
                  </a:lnTo>
                  <a:lnTo>
                    <a:pt x="85" y="305"/>
                  </a:lnTo>
                  <a:lnTo>
                    <a:pt x="67" y="299"/>
                  </a:lnTo>
                  <a:lnTo>
                    <a:pt x="49" y="292"/>
                  </a:lnTo>
                  <a:lnTo>
                    <a:pt x="32" y="285"/>
                  </a:lnTo>
                  <a:lnTo>
                    <a:pt x="16" y="276"/>
                  </a:lnTo>
                  <a:lnTo>
                    <a:pt x="0" y="268"/>
                  </a:lnTo>
                  <a:lnTo>
                    <a:pt x="17" y="255"/>
                  </a:lnTo>
                  <a:lnTo>
                    <a:pt x="33" y="242"/>
                  </a:lnTo>
                  <a:lnTo>
                    <a:pt x="49" y="230"/>
                  </a:lnTo>
                  <a:lnTo>
                    <a:pt x="65" y="216"/>
                  </a:lnTo>
                  <a:lnTo>
                    <a:pt x="79" y="202"/>
                  </a:lnTo>
                  <a:lnTo>
                    <a:pt x="94" y="188"/>
                  </a:lnTo>
                  <a:lnTo>
                    <a:pt x="108" y="174"/>
                  </a:lnTo>
                  <a:lnTo>
                    <a:pt x="123" y="159"/>
                  </a:lnTo>
                  <a:lnTo>
                    <a:pt x="137" y="145"/>
                  </a:lnTo>
                  <a:lnTo>
                    <a:pt x="150" y="129"/>
                  </a:lnTo>
                  <a:lnTo>
                    <a:pt x="164" y="114"/>
                  </a:lnTo>
                  <a:lnTo>
                    <a:pt x="177" y="98"/>
                  </a:lnTo>
                  <a:lnTo>
                    <a:pt x="190" y="82"/>
                  </a:lnTo>
                  <a:lnTo>
                    <a:pt x="204" y="67"/>
                  </a:lnTo>
                  <a:lnTo>
                    <a:pt x="219" y="51"/>
                  </a:lnTo>
                  <a:lnTo>
                    <a:pt x="233" y="35"/>
                  </a:lnTo>
                  <a:lnTo>
                    <a:pt x="242" y="29"/>
                  </a:lnTo>
                  <a:lnTo>
                    <a:pt x="252" y="23"/>
                  </a:lnTo>
                  <a:lnTo>
                    <a:pt x="261" y="18"/>
                  </a:lnTo>
                  <a:lnTo>
                    <a:pt x="272" y="12"/>
                  </a:lnTo>
                  <a:lnTo>
                    <a:pt x="281" y="8"/>
                  </a:lnTo>
                  <a:lnTo>
                    <a:pt x="291" y="4"/>
                  </a:lnTo>
                  <a:lnTo>
                    <a:pt x="301" y="2"/>
                  </a:lnTo>
                  <a:lnTo>
                    <a:pt x="313" y="0"/>
                  </a:lnTo>
                  <a:lnTo>
                    <a:pt x="310" y="16"/>
                  </a:lnTo>
                  <a:lnTo>
                    <a:pt x="304" y="29"/>
                  </a:lnTo>
                  <a:lnTo>
                    <a:pt x="294" y="41"/>
                  </a:lnTo>
                  <a:lnTo>
                    <a:pt x="281" y="52"/>
                  </a:lnTo>
                  <a:lnTo>
                    <a:pt x="268" y="61"/>
                  </a:lnTo>
                  <a:lnTo>
                    <a:pt x="253" y="71"/>
                  </a:lnTo>
                  <a:lnTo>
                    <a:pt x="239" y="80"/>
                  </a:lnTo>
                  <a:lnTo>
                    <a:pt x="225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9" name="Text Box 451"/>
          <p:cNvSpPr txBox="1">
            <a:spLocks noChangeArrowheads="1"/>
          </p:cNvSpPr>
          <p:nvPr/>
        </p:nvSpPr>
        <p:spPr bwMode="auto">
          <a:xfrm>
            <a:off x="3592513" y="34607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/>
              <a:t>  </a:t>
            </a:r>
            <a:r>
              <a:rPr lang="en-US" altLang="en-US" sz="1600">
                <a:latin typeface="Tahoma" pitchFamily="34" charset="0"/>
                <a:cs typeface="Tahoma" pitchFamily="34" charset="0"/>
              </a:rPr>
              <a:t>+1</a:t>
            </a:r>
          </a:p>
        </p:txBody>
      </p:sp>
      <p:sp>
        <p:nvSpPr>
          <p:cNvPr id="7620" name="Text Box 452"/>
          <p:cNvSpPr txBox="1">
            <a:spLocks noChangeArrowheads="1"/>
          </p:cNvSpPr>
          <p:nvPr/>
        </p:nvSpPr>
        <p:spPr bwMode="auto">
          <a:xfrm>
            <a:off x="3094038" y="345757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latin typeface="Tahoma" pitchFamily="34" charset="0"/>
              </a:rPr>
              <a:t>F(3)=2</a:t>
            </a:r>
            <a:endParaRPr lang="en-GB" altLang="en-US" sz="1600" dirty="0">
              <a:latin typeface="Tahoma" pitchFamily="34" charset="0"/>
            </a:endParaRPr>
          </a:p>
        </p:txBody>
      </p:sp>
      <p:sp>
        <p:nvSpPr>
          <p:cNvPr id="7621" name="Text Box 453"/>
          <p:cNvSpPr txBox="1">
            <a:spLocks noChangeArrowheads="1"/>
          </p:cNvSpPr>
          <p:nvPr/>
        </p:nvSpPr>
        <p:spPr bwMode="auto">
          <a:xfrm>
            <a:off x="4189413" y="34607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F(4)=2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622" name="Text Box 454"/>
          <p:cNvSpPr txBox="1">
            <a:spLocks noChangeArrowheads="1"/>
          </p:cNvSpPr>
          <p:nvPr/>
        </p:nvSpPr>
        <p:spPr bwMode="auto">
          <a:xfrm>
            <a:off x="4824413" y="34639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+1</a:t>
            </a:r>
          </a:p>
        </p:txBody>
      </p:sp>
      <p:sp>
        <p:nvSpPr>
          <p:cNvPr id="7623" name="Text Box 455"/>
          <p:cNvSpPr txBox="1">
            <a:spLocks noChangeArrowheads="1"/>
          </p:cNvSpPr>
          <p:nvPr/>
        </p:nvSpPr>
        <p:spPr bwMode="auto">
          <a:xfrm>
            <a:off x="6132513" y="34607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F(5)=3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624" name="Text Box 456"/>
          <p:cNvSpPr txBox="1">
            <a:spLocks noChangeArrowheads="1"/>
          </p:cNvSpPr>
          <p:nvPr/>
        </p:nvSpPr>
        <p:spPr bwMode="auto">
          <a:xfrm>
            <a:off x="6761163" y="3460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+2</a:t>
            </a:r>
          </a:p>
        </p:txBody>
      </p:sp>
      <p:sp>
        <p:nvSpPr>
          <p:cNvPr id="7625" name="Text Box 457"/>
          <p:cNvSpPr txBox="1">
            <a:spLocks noChangeArrowheads="1"/>
          </p:cNvSpPr>
          <p:nvPr/>
        </p:nvSpPr>
        <p:spPr bwMode="auto">
          <a:xfrm>
            <a:off x="8570913" y="34607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latin typeface="Tahoma" pitchFamily="34" charset="0"/>
              </a:rPr>
              <a:t>F(6)=5</a:t>
            </a:r>
            <a:endParaRPr lang="en-GB" altLang="en-US" sz="1600">
              <a:latin typeface="Tahoma" pitchFamily="34" charset="0"/>
            </a:endParaRPr>
          </a:p>
        </p:txBody>
      </p:sp>
      <p:sp>
        <p:nvSpPr>
          <p:cNvPr id="7626" name="Text Box 458"/>
          <p:cNvSpPr txBox="1">
            <a:spLocks noChangeArrowheads="1"/>
          </p:cNvSpPr>
          <p:nvPr/>
        </p:nvSpPr>
        <p:spPr bwMode="auto">
          <a:xfrm>
            <a:off x="9218613" y="3460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+3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7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7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7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79" grpId="0" animBg="1"/>
      <p:bldP spid="7180" grpId="0" animBg="1"/>
      <p:bldP spid="7185" grpId="0" animBg="1"/>
      <p:bldP spid="7194" grpId="0"/>
      <p:bldP spid="7198" grpId="0" animBg="1"/>
      <p:bldP spid="7199" grpId="0"/>
      <p:bldP spid="7199" grpId="1"/>
      <p:bldP spid="7202" grpId="0" animBg="1"/>
      <p:bldP spid="7203" grpId="0"/>
      <p:bldP spid="7207" grpId="0" animBg="1"/>
      <p:bldP spid="7208" grpId="0" animBg="1"/>
      <p:bldP spid="7209" grpId="0"/>
      <p:bldP spid="7212" grpId="0" animBg="1"/>
      <p:bldP spid="7215" grpId="0" animBg="1"/>
      <p:bldP spid="7216" grpId="0" animBg="1"/>
      <p:bldP spid="7217" grpId="0"/>
      <p:bldP spid="7619" grpId="0" build="allAtOnce"/>
      <p:bldP spid="7620" grpId="0"/>
      <p:bldP spid="7621" grpId="0"/>
      <p:bldP spid="7621" grpId="1"/>
      <p:bldP spid="7622" grpId="0"/>
      <p:bldP spid="7622" grpId="1"/>
      <p:bldP spid="7623" grpId="0"/>
      <p:bldP spid="7623" grpId="1"/>
      <p:bldP spid="7624" grpId="0"/>
      <p:bldP spid="7624" grpId="1"/>
      <p:bldP spid="7625" grpId="0"/>
      <p:bldP spid="7625" grpId="1"/>
      <p:bldP spid="7626" grpId="0"/>
      <p:bldP spid="76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Dynamic-programming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solving the same </a:t>
            </a:r>
            <a:r>
              <a:rPr lang="en-US" dirty="0" err="1" smtClean="0"/>
              <a:t>subproblems</a:t>
            </a:r>
            <a:r>
              <a:rPr lang="en-US" dirty="0" smtClean="0"/>
              <a:t> repeatedly, arrange to solve each </a:t>
            </a:r>
            <a:r>
              <a:rPr lang="en-US" dirty="0" err="1" smtClean="0"/>
              <a:t>subproblem</a:t>
            </a:r>
            <a:r>
              <a:rPr lang="en-US" dirty="0" smtClean="0"/>
              <a:t> just once.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 the solution to a </a:t>
            </a:r>
            <a:r>
              <a:rPr lang="en-US" dirty="0" err="1" smtClean="0"/>
              <a:t>subproblem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, and refer back to the table whenever we revisit the </a:t>
            </a:r>
            <a:r>
              <a:rPr lang="en-US" dirty="0" err="1" smtClean="0"/>
              <a:t>subproblem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“Store, don’t </a:t>
            </a:r>
            <a:r>
              <a:rPr lang="en-US" dirty="0" err="1" smtClean="0"/>
              <a:t>recompute</a:t>
            </a:r>
            <a:r>
              <a:rPr lang="en-US" dirty="0" smtClean="0"/>
              <a:t>”   ⇒ </a:t>
            </a:r>
            <a:r>
              <a:rPr lang="en-US" dirty="0" smtClean="0">
                <a:solidFill>
                  <a:srgbClr val="FF0000"/>
                </a:solidFill>
              </a:rPr>
              <a:t>time-memory trade-off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turn an </a:t>
            </a:r>
            <a:r>
              <a:rPr lang="en-US" dirty="0" smtClean="0">
                <a:solidFill>
                  <a:srgbClr val="FF0000"/>
                </a:solidFill>
              </a:rPr>
              <a:t>exponential-time</a:t>
            </a:r>
            <a:r>
              <a:rPr lang="en-US" dirty="0" smtClean="0"/>
              <a:t> solution into a </a:t>
            </a:r>
            <a:r>
              <a:rPr lang="en-US" dirty="0" smtClean="0">
                <a:solidFill>
                  <a:srgbClr val="FF0000"/>
                </a:solidFill>
              </a:rPr>
              <a:t>polynomial-time </a:t>
            </a:r>
            <a:r>
              <a:rPr lang="en-US" dirty="0" smtClean="0"/>
              <a:t>solution.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basic approaches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top-down</a:t>
            </a:r>
            <a:r>
              <a:rPr lang="en-US" dirty="0" smtClean="0"/>
              <a:t> with </a:t>
            </a:r>
            <a:r>
              <a:rPr lang="en-US" dirty="0" err="1" smtClean="0"/>
              <a:t>memoization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bottom-up.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with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Solve recursively, but store each result in a table.</a:t>
            </a:r>
          </a:p>
          <a:p>
            <a:r>
              <a:rPr lang="en-US" sz="2800" dirty="0" smtClean="0"/>
              <a:t>To find the solution to a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, first look in the table. If the answer is there, use it. Otherwise, compute the solution to the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and then store the solution in the table for future use.</a:t>
            </a:r>
          </a:p>
          <a:p>
            <a:r>
              <a:rPr lang="en-US" sz="2800" b="1" i="1" dirty="0" err="1" smtClean="0"/>
              <a:t>Memoizing</a:t>
            </a:r>
            <a:r>
              <a:rPr lang="en-US" sz="2800" b="1" i="1" dirty="0" smtClean="0"/>
              <a:t> </a:t>
            </a:r>
            <a:r>
              <a:rPr lang="en-US" sz="2800" dirty="0" smtClean="0"/>
              <a:t>is remembering what we have computed previously</a:t>
            </a:r>
            <a:r>
              <a:rPr lang="en-US" sz="2800" b="1" i="1" dirty="0" smtClean="0"/>
              <a:t>.</a:t>
            </a:r>
          </a:p>
          <a:p>
            <a:r>
              <a:rPr lang="en-US" sz="2800" dirty="0" err="1" smtClean="0"/>
              <a:t>Memoized</a:t>
            </a:r>
            <a:r>
              <a:rPr lang="en-US" sz="2800" dirty="0" smtClean="0"/>
              <a:t> version of the recursive solution, storing the solution to the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of length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in array entry </a:t>
            </a:r>
            <a:r>
              <a:rPr lang="en-US" sz="2800" i="1" dirty="0" err="1" smtClean="0"/>
              <a:t>r</a:t>
            </a:r>
            <a:r>
              <a:rPr lang="en-US" sz="2800" dirty="0" err="1" smtClean="0"/>
              <a:t>[</a:t>
            </a:r>
            <a:r>
              <a:rPr lang="en-US" sz="2800" i="1" dirty="0" err="1" smtClean="0"/>
              <a:t>i</a:t>
            </a:r>
            <a:r>
              <a:rPr lang="en-US" sz="2800" dirty="0" smtClean="0"/>
              <a:t>]: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with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8047" y="1169946"/>
            <a:ext cx="7527455" cy="2100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2" y="3486854"/>
            <a:ext cx="10490850" cy="337114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</a:t>
            </a:r>
            <a:r>
              <a:rPr lang="en-US" dirty="0" err="1" smtClean="0"/>
              <a:t>subproblems</a:t>
            </a:r>
            <a:r>
              <a:rPr lang="en-US" dirty="0" smtClean="0"/>
              <a:t> by size and solve the smaller ones first. That way, when solving a </a:t>
            </a:r>
            <a:r>
              <a:rPr lang="en-US" dirty="0" err="1" smtClean="0"/>
              <a:t>subproblem</a:t>
            </a:r>
            <a:r>
              <a:rPr lang="en-US" dirty="0" smtClean="0"/>
              <a:t>, have already solved the smaller </a:t>
            </a:r>
            <a:r>
              <a:rPr lang="en-US" dirty="0" err="1" smtClean="0"/>
              <a:t>subproblems</a:t>
            </a:r>
            <a:r>
              <a:rPr lang="en-US" dirty="0" smtClean="0"/>
              <a:t> we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060" y="3227294"/>
            <a:ext cx="7007857" cy="363070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the top-down and bottom-up versions run in Θ(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time.</a:t>
            </a:r>
          </a:p>
          <a:p>
            <a:pPr lvl="1"/>
            <a:r>
              <a:rPr lang="en-US" b="1" u="sng" dirty="0" smtClean="0"/>
              <a:t>Bottom-up:</a:t>
            </a:r>
            <a:r>
              <a:rPr lang="en-US" dirty="0" smtClean="0"/>
              <a:t> Doubly nested loops. Number of iterations of inner </a:t>
            </a:r>
            <a:r>
              <a:rPr lang="en-US" b="1" dirty="0" smtClean="0"/>
              <a:t>for </a:t>
            </a:r>
            <a:r>
              <a:rPr lang="en-US" dirty="0" smtClean="0"/>
              <a:t>loop forms an arithmetic series.</a:t>
            </a:r>
          </a:p>
          <a:p>
            <a:pPr lvl="1"/>
            <a:r>
              <a:rPr lang="en-US" b="1" u="sng" dirty="0" smtClean="0"/>
              <a:t>Top-down: </a:t>
            </a:r>
            <a:r>
              <a:rPr lang="en-US" dirty="0" smtClean="0"/>
              <a:t>MEMOIZED-CUT-ROD solves each </a:t>
            </a:r>
            <a:r>
              <a:rPr lang="en-US" dirty="0" err="1" smtClean="0"/>
              <a:t>subproblem</a:t>
            </a:r>
            <a:r>
              <a:rPr lang="en-US" dirty="0" smtClean="0"/>
              <a:t> just once, and it solves </a:t>
            </a:r>
            <a:r>
              <a:rPr lang="en-US" dirty="0" err="1" smtClean="0"/>
              <a:t>subproblems</a:t>
            </a:r>
            <a:r>
              <a:rPr lang="en-US" dirty="0" smtClean="0"/>
              <a:t> for sizes 0, 1, . . . , </a:t>
            </a:r>
            <a:r>
              <a:rPr lang="en-US" i="1" dirty="0" err="1" smtClean="0"/>
              <a:t>n</a:t>
            </a:r>
            <a:r>
              <a:rPr lang="en-US" dirty="0" smtClean="0"/>
              <a:t>. To solve a </a:t>
            </a:r>
            <a:r>
              <a:rPr lang="en-US" dirty="0" err="1" smtClean="0"/>
              <a:t>subproblem</a:t>
            </a:r>
            <a:r>
              <a:rPr lang="en-US" dirty="0" smtClean="0"/>
              <a:t> of size </a:t>
            </a:r>
            <a:r>
              <a:rPr lang="en-US" i="1" dirty="0" err="1" smtClean="0"/>
              <a:t>n</a:t>
            </a:r>
            <a:r>
              <a:rPr lang="en-US" dirty="0" smtClean="0"/>
              <a:t>, the </a:t>
            </a:r>
            <a:r>
              <a:rPr lang="en-US" b="1" dirty="0" smtClean="0"/>
              <a:t>for </a:t>
            </a:r>
            <a:r>
              <a:rPr lang="en-US" dirty="0" smtClean="0"/>
              <a:t>loop iterates </a:t>
            </a:r>
            <a:r>
              <a:rPr lang="en-US" dirty="0" err="1" smtClean="0"/>
              <a:t>n</a:t>
            </a:r>
            <a:r>
              <a:rPr lang="en-US" dirty="0" smtClean="0"/>
              <a:t> times ⇒ over all recursive calls, total number of iterations forms an arithmetic series.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Subproblem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417639"/>
            <a:ext cx="95240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to understand the </a:t>
            </a:r>
            <a:r>
              <a:rPr lang="en-US" dirty="0" err="1" smtClean="0"/>
              <a:t>subproblems</a:t>
            </a:r>
            <a:r>
              <a:rPr lang="en-US" dirty="0" smtClean="0"/>
              <a:t> involved and how they depend on each other.</a:t>
            </a:r>
          </a:p>
          <a:p>
            <a:r>
              <a:rPr lang="en-US" dirty="0" smtClean="0"/>
              <a:t>Directed graph:</a:t>
            </a:r>
          </a:p>
          <a:p>
            <a:pPr lvl="1"/>
            <a:r>
              <a:rPr lang="en-US" dirty="0" smtClean="0"/>
              <a:t>One vertex for each distinct </a:t>
            </a:r>
            <a:r>
              <a:rPr lang="en-US" dirty="0" err="1" smtClean="0"/>
              <a:t>subproblem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a directed edge (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 if computing an optimal solution to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i="1" dirty="0" err="1" smtClean="0"/>
              <a:t>x</a:t>
            </a:r>
            <a:r>
              <a:rPr lang="en-US" i="1" dirty="0" smtClean="0"/>
              <a:t> directly </a:t>
            </a:r>
            <a:r>
              <a:rPr lang="en-US" dirty="0" smtClean="0"/>
              <a:t>requires knowing an optimal solution to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i="1" dirty="0" err="1" smtClean="0"/>
              <a:t>y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Example: </a:t>
            </a:r>
            <a:r>
              <a:rPr lang="en-US" dirty="0" smtClean="0"/>
              <a:t>For rod-cutting problem with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4: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0045" y="3474598"/>
            <a:ext cx="2162919" cy="3257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Subproblem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17639"/>
            <a:ext cx="10969943" cy="49614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think of the </a:t>
            </a:r>
            <a:r>
              <a:rPr lang="en-US" dirty="0" err="1" smtClean="0"/>
              <a:t>subproblem</a:t>
            </a:r>
            <a:r>
              <a:rPr lang="en-US" dirty="0" smtClean="0"/>
              <a:t> graph as a collapsed version of the tree of recursive calls, where all nodes for the same </a:t>
            </a:r>
            <a:r>
              <a:rPr lang="en-US" dirty="0" err="1" smtClean="0"/>
              <a:t>subproblem</a:t>
            </a:r>
            <a:r>
              <a:rPr lang="en-US" dirty="0" smtClean="0"/>
              <a:t> are collapsed into a single vertex, and all edges go from parent to child.</a:t>
            </a:r>
          </a:p>
          <a:p>
            <a:r>
              <a:rPr lang="en-US" dirty="0" err="1" smtClean="0"/>
              <a:t>Subproblem</a:t>
            </a:r>
            <a:r>
              <a:rPr lang="en-US" dirty="0" smtClean="0"/>
              <a:t> graph can help determine running time. Because we solve each </a:t>
            </a:r>
            <a:r>
              <a:rPr lang="en-US" dirty="0" err="1" smtClean="0"/>
              <a:t>subproblem</a:t>
            </a:r>
            <a:r>
              <a:rPr lang="en-US" dirty="0" smtClean="0"/>
              <a:t> just once, running time is sum of times needed to solve each </a:t>
            </a:r>
            <a:r>
              <a:rPr lang="en-US" dirty="0" err="1" smtClean="0"/>
              <a:t>subproblem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Time to compute solution to a </a:t>
            </a:r>
            <a:r>
              <a:rPr lang="en-US" dirty="0" err="1" smtClean="0"/>
              <a:t>subproblem</a:t>
            </a:r>
            <a:r>
              <a:rPr lang="en-US" dirty="0" smtClean="0"/>
              <a:t> is typically linear in the out-degree (number of outgoing edges) of its vertex.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err="1" smtClean="0"/>
              <a:t>subproblems</a:t>
            </a:r>
            <a:r>
              <a:rPr lang="en-US" dirty="0" smtClean="0"/>
              <a:t> equals number of vertices.</a:t>
            </a:r>
          </a:p>
          <a:p>
            <a:r>
              <a:rPr lang="en-US" dirty="0" smtClean="0"/>
              <a:t>When these conditions hold, running time is linear in number of vertices and edges.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have focused on computing the value of an optimal solution, rather than the </a:t>
            </a:r>
            <a:r>
              <a:rPr lang="en-US" i="1" dirty="0" smtClean="0">
                <a:solidFill>
                  <a:srgbClr val="FF0000"/>
                </a:solidFill>
              </a:rPr>
              <a:t>choices</a:t>
            </a:r>
            <a:r>
              <a:rPr lang="en-US" i="1" dirty="0" smtClean="0"/>
              <a:t> </a:t>
            </a:r>
            <a:r>
              <a:rPr lang="en-US" dirty="0" smtClean="0"/>
              <a:t>that produced an optimal solution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Extend the bottom-up approach to </a:t>
            </a:r>
            <a:r>
              <a:rPr lang="en-US" dirty="0" smtClean="0">
                <a:solidFill>
                  <a:srgbClr val="FF0000"/>
                </a:solidFill>
              </a:rPr>
              <a:t>record not just optimal values, but optimal choices</a:t>
            </a:r>
            <a:r>
              <a:rPr lang="en-US" dirty="0" smtClean="0"/>
              <a:t>. Save the optimal choices in a separate table. Then use a separate procedure to print the optimal choices.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650" y="1417638"/>
            <a:ext cx="11545526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12" y="990600"/>
            <a:ext cx="12108155" cy="5181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65812" y="4724400"/>
            <a:ext cx="525792" cy="322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18012" y="4724400"/>
            <a:ext cx="525792" cy="322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…Fibonacci 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2" y="1143000"/>
            <a:ext cx="9417051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F(n)= F(n-1)+ F(n-2)</a:t>
            </a:r>
            <a:endParaRPr lang="en-US" i="1" baseline="-25000" dirty="0" smtClean="0"/>
          </a:p>
          <a:p>
            <a:pPr eaLnBrk="1" hangingPunct="1">
              <a:defRPr/>
            </a:pPr>
            <a:r>
              <a:rPr lang="en-US" i="1" dirty="0" smtClean="0"/>
              <a:t>F(0)</a:t>
            </a:r>
            <a:r>
              <a:rPr lang="en-US" i="1" baseline="-25000" dirty="0" smtClean="0"/>
              <a:t> </a:t>
            </a:r>
            <a:r>
              <a:rPr lang="en-US" i="1" dirty="0" smtClean="0"/>
              <a:t>=0, F(1)</a:t>
            </a:r>
            <a:r>
              <a:rPr lang="en-US" i="1" baseline="-25000" dirty="0" smtClean="0"/>
              <a:t> </a:t>
            </a:r>
            <a:r>
              <a:rPr lang="en-US" i="1" dirty="0" smtClean="0"/>
              <a:t>=1</a:t>
            </a:r>
          </a:p>
          <a:p>
            <a:pPr lvl="1" eaLnBrk="1" hangingPunct="1">
              <a:defRPr/>
            </a:pPr>
            <a:r>
              <a:rPr lang="en-US" dirty="0" smtClean="0"/>
              <a:t>0, 1, 1, 2, 3, 5, 8, 13, 21, 34 … 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Straightforward recursive procedure is slow!</a:t>
            </a: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12" y="3048000"/>
            <a:ext cx="90544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</a:t>
            </a:r>
            <a:r>
              <a:rPr lang="en-US" sz="4800" dirty="0" smtClean="0"/>
              <a:t>Matrix </a:t>
            </a:r>
            <a:r>
              <a:rPr lang="en-US" sz="4800" dirty="0" smtClean="0"/>
              <a:t>Multiplication</a:t>
            </a:r>
            <a:endParaRPr lang="en-US" sz="4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60325"/>
            <a:ext cx="1206182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Review: Matrix Multiplication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0688" y="955675"/>
            <a:ext cx="7604125" cy="5457825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Matrix-Multiply(A,B):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if columns[A] != rows[B] then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2 	   error "incompatible dimensions"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3 	else{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5	   for 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= 1 to rows[A] do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6 	      for j = 1 to columns[B] do{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7 	         C[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8 		   for k = 1 to columns[A] do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9 		      C[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] = C[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]+A[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]*B[</a:t>
            </a:r>
            <a:r>
              <a:rPr lang="en-US" sz="2000" dirty="0" err="1">
                <a:effectLst/>
                <a:latin typeface="Courier New" pitchFamily="49" charset="0"/>
                <a:cs typeface="Courier New" pitchFamily="49" charset="0"/>
              </a:rPr>
              <a:t>k,j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10	      }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11	}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	12 	return C</a:t>
            </a:r>
          </a:p>
          <a:p>
            <a:pPr eaLnBrk="1" hangingPunct="1">
              <a:defRPr/>
            </a:pPr>
            <a:r>
              <a:rPr lang="en-US" sz="2800" dirty="0"/>
              <a:t>Time complexity</a:t>
            </a:r>
            <a:r>
              <a:rPr lang="en-US" sz="2800" dirty="0">
                <a:effectLst/>
              </a:rPr>
              <a:t> = </a:t>
            </a:r>
            <a:r>
              <a:rPr lang="en-US" sz="2800" dirty="0">
                <a:effectLst/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2800" dirty="0" err="1">
                <a:effectLst/>
                <a:latin typeface="Courier New" pitchFamily="49" charset="0"/>
                <a:cs typeface="Courier New" pitchFamily="49" charset="0"/>
              </a:rPr>
              <a:t>pqr</a:t>
            </a:r>
            <a:r>
              <a:rPr lang="en-US" sz="2800" dirty="0"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>
                <a:effectLst/>
              </a:rPr>
              <a:t>, </a:t>
            </a:r>
          </a:p>
          <a:p>
            <a:pPr lvl="1" eaLnBrk="1" hangingPunct="1">
              <a:defRPr/>
            </a:pPr>
            <a:r>
              <a:rPr lang="en-US" sz="2400" dirty="0"/>
              <a:t>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|A|=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p×q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|B|=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q×r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78625" y="5043488"/>
            <a:ext cx="2208213" cy="657225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026525" y="4206875"/>
            <a:ext cx="1406525" cy="2270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Matrix Multiplication</a:t>
            </a:r>
            <a:endParaRPr lang="en-US" sz="3600" b="0" dirty="0">
              <a:effectLst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212" y="973127"/>
            <a:ext cx="6096000" cy="550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013" y="1430338"/>
            <a:ext cx="11734800" cy="5275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 matrices,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matrix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matrix, can be multiplied to get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with dimensions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 smtClean="0"/>
              <a:t>,</a:t>
            </a:r>
            <a:r>
              <a:rPr lang="en-US" dirty="0" smtClean="0"/>
              <a:t> using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scalar multiplications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b="1" u="sng" dirty="0" smtClean="0">
              <a:effectLst/>
            </a:endParaRPr>
          </a:p>
          <a:p>
            <a:pPr eaLnBrk="1" hangingPunct="1">
              <a:defRPr/>
            </a:pPr>
            <a:r>
              <a:rPr lang="en-US" b="1" u="sng" dirty="0" smtClean="0">
                <a:effectLst/>
              </a:rPr>
              <a:t>Problem</a:t>
            </a:r>
            <a:r>
              <a:rPr lang="en-US" dirty="0" smtClean="0"/>
              <a:t>: </a:t>
            </a:r>
            <a:r>
              <a:rPr lang="en-US" b="1" dirty="0" smtClean="0"/>
              <a:t>Compute</a:t>
            </a:r>
            <a:r>
              <a:rPr lang="en-US" dirty="0" smtClean="0"/>
              <a:t> a product of many matrices </a:t>
            </a:r>
            <a:r>
              <a:rPr lang="en-US" b="1" dirty="0" smtClean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780213" y="3429000"/>
          <a:ext cx="2787650" cy="1371600"/>
        </p:xfrm>
        <a:graphic>
          <a:graphicData uri="http://schemas.openxmlformats.org/presentationml/2006/ole">
            <p:oleObj spid="_x0000_s44039" name="Equation" r:id="rId4" imgW="990170" imgH="431613" progId="">
              <p:embed/>
            </p:oleObj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2284413" y="3352800"/>
            <a:ext cx="4019550" cy="1443038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p:oleObj spid="_x0000_s44042" name="Equation" r:id="rId5" imgW="1981200" imgH="7112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60325"/>
            <a:ext cx="11125200" cy="93027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dirty="0">
                <a:effectLst/>
              </a:rPr>
              <a:t>Matrix Chain Multiplication [MCM</a:t>
            </a:r>
            <a:r>
              <a:rPr lang="en-US" sz="3200" b="0" dirty="0" smtClean="0">
                <a:effectLst/>
              </a:rPr>
              <a:t>]: The </a:t>
            </a:r>
            <a:r>
              <a:rPr lang="en-US" sz="3200" b="0" dirty="0">
                <a:effectLst/>
              </a:rPr>
              <a:t>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12875"/>
            <a:ext cx="11811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u="sng" dirty="0">
                <a:effectLst/>
              </a:rPr>
              <a:t>Input</a:t>
            </a:r>
            <a:r>
              <a:rPr lang="en-US" sz="2400" dirty="0"/>
              <a:t>: Matrices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, each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of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u="sng" dirty="0">
                <a:effectLst/>
              </a:rPr>
              <a:t>Output</a:t>
            </a:r>
            <a:r>
              <a:rPr lang="en-US" sz="2400" dirty="0"/>
              <a:t>: Fully </a:t>
            </a:r>
            <a:r>
              <a:rPr lang="en-US" sz="2400" b="1" i="1" dirty="0"/>
              <a:t>parenthesized</a:t>
            </a:r>
            <a:r>
              <a:rPr lang="en-US" sz="2400" dirty="0"/>
              <a:t> product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/>
              <a:t>Example: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dirty="0"/>
              <a:t>	1.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	4.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dirty="0"/>
              <a:t>	2.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	5.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dirty="0"/>
              <a:t>	3.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817813" y="1676400"/>
            <a:ext cx="68580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979613" y="1257300"/>
            <a:ext cx="383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Verdana" pitchFamily="34" charset="0"/>
              </a:rPr>
              <a:t>Suppose size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dirty="0">
                <a:latin typeface="Verdana" pitchFamily="34" charset="0"/>
              </a:rPr>
              <a:t> by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4113213" y="4006850"/>
            <a:ext cx="838200" cy="1905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Verdana" pitchFamily="34" charset="0"/>
              </a:rPr>
              <a:t>A</a:t>
            </a:r>
            <a:r>
              <a:rPr lang="en-US" altLang="en-US" baseline="-25000">
                <a:latin typeface="Verdana" pitchFamily="34" charset="0"/>
              </a:rPr>
              <a:t>1</a:t>
            </a:r>
            <a:endParaRPr lang="en-US" altLang="en-US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5256213" y="4006850"/>
            <a:ext cx="10668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baseline="-25000" dirty="0">
                <a:latin typeface="Verdana" pitchFamily="34" charset="0"/>
              </a:rPr>
              <a:t>2</a:t>
            </a:r>
            <a:endParaRPr lang="en-US" altLang="en-US" dirty="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6478588" y="4006850"/>
            <a:ext cx="381000" cy="1219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baseline="-25000" dirty="0">
                <a:latin typeface="Verdana" pitchFamily="34" charset="0"/>
              </a:rPr>
              <a:t>3</a:t>
            </a:r>
            <a:endParaRPr lang="en-US" altLang="en-US" dirty="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7008813" y="4006850"/>
            <a:ext cx="1905000" cy="336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baseline="-25000" dirty="0">
                <a:latin typeface="Verdana" pitchFamily="34" charset="0"/>
              </a:rPr>
              <a:t>4</a:t>
            </a:r>
            <a:endParaRPr lang="en-US" altLang="en-US" dirty="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3613150" y="4724400"/>
            <a:ext cx="42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Verdana" pitchFamily="34" charset="0"/>
              </a:rPr>
              <a:t>p</a:t>
            </a:r>
            <a:r>
              <a:rPr lang="en-US" altLang="en-US" baseline="-25000" dirty="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4249738" y="3581400"/>
            <a:ext cx="423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Verdana" pitchFamily="34" charset="0"/>
              </a:rPr>
              <a:t>p</a:t>
            </a:r>
            <a:r>
              <a:rPr lang="en-US" altLang="en-US" baseline="-25000" dirty="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5468938" y="3581400"/>
            <a:ext cx="423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Verdana" pitchFamily="34" charset="0"/>
              </a:rPr>
              <a:t>p</a:t>
            </a:r>
            <a:r>
              <a:rPr lang="en-US" altLang="en-US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6459538" y="3581400"/>
            <a:ext cx="423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Verdana" pitchFamily="34" charset="0"/>
              </a:rPr>
              <a:t>p</a:t>
            </a:r>
            <a:r>
              <a:rPr lang="en-US" altLang="en-US" baseline="-25000" dirty="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7373938" y="3581400"/>
            <a:ext cx="423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Verdana" pitchFamily="34" charset="0"/>
              </a:rPr>
              <a:t>p</a:t>
            </a:r>
            <a:r>
              <a:rPr lang="en-US" altLang="en-US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979613" y="274638"/>
            <a:ext cx="82296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Matrix Chain Multiplication [MCM]: </a:t>
            </a:r>
            <a:b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68513" y="1349375"/>
            <a:ext cx="3492500" cy="1493838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5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903413" y="2847975"/>
            <a:ext cx="2833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331075" y="1323975"/>
            <a:ext cx="3030538" cy="1524000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0" y="132397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466013" y="4117975"/>
            <a:ext cx="2225675" cy="1517650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5" y="418782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7542213" y="2847975"/>
            <a:ext cx="2722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141538" y="4143375"/>
            <a:ext cx="1663700" cy="1574800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5" y="4143375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7712075" y="5667375"/>
            <a:ext cx="2640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4265613" y="3733800"/>
            <a:ext cx="3781425" cy="3698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1979613" y="354013"/>
            <a:ext cx="82296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Matrix Chain Multiplication [MCM]: </a:t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094413" y="1981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837613" y="3657600"/>
            <a:ext cx="484187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5332413" y="4724400"/>
            <a:ext cx="977900" cy="48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20913" y="1374775"/>
            <a:ext cx="3263900" cy="1504950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900" y="1385888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554913" y="1371600"/>
            <a:ext cx="2730500" cy="1546225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0" y="13716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2449513" y="2986088"/>
            <a:ext cx="2778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8164513" y="4114800"/>
            <a:ext cx="2044700" cy="1500188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0" y="41148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7867650" y="2859088"/>
            <a:ext cx="2722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055813" y="3924300"/>
            <a:ext cx="1676400" cy="1600200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0" y="39243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40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7618413" y="5715000"/>
            <a:ext cx="26971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4341813" y="3733800"/>
            <a:ext cx="3781425" cy="3698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2055813" y="430213"/>
            <a:ext cx="82296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Matrix Chain Multiplication [MCM]: </a:t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94413" y="1981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8837613" y="3581400"/>
            <a:ext cx="484187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5332413" y="4724400"/>
            <a:ext cx="977900" cy="48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MCM: Parenthesization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762000"/>
            <a:ext cx="44958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Matrix multiplication is </a:t>
            </a:r>
            <a:r>
              <a:rPr lang="en-US" sz="20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parenthesization</a:t>
            </a:r>
            <a:r>
              <a:rPr lang="en-US" sz="20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Consider </a:t>
            </a:r>
            <a:r>
              <a:rPr lang="en-US" sz="2000" b="1" i="1" dirty="0"/>
              <a:t>A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B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C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D</a:t>
            </a:r>
            <a:r>
              <a:rPr lang="en-US" sz="2000" i="1" dirty="0">
                <a:effectLst/>
              </a:rPr>
              <a:t>, </a:t>
            </a:r>
            <a:r>
              <a:rPr lang="en-US" sz="20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800" dirty="0"/>
              <a:t>,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80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800" dirty="0"/>
              <a:t>,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)</a:t>
            </a:r>
            <a:endParaRPr lang="en-US" sz="220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7999413" y="3124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7810500" y="3944938"/>
            <a:ext cx="873125" cy="1327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9212263" y="4056063"/>
            <a:ext cx="1103312" cy="1031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6969125" y="2447925"/>
            <a:ext cx="588963" cy="1257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8170863" y="2530475"/>
            <a:ext cx="1073150" cy="982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6704013" y="1143000"/>
            <a:ext cx="1050925" cy="63023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6434138" y="2108200"/>
            <a:ext cx="1500187" cy="3381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6342063" y="1101725"/>
            <a:ext cx="547687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7348538" y="1225550"/>
            <a:ext cx="958850" cy="765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7237413" y="2514600"/>
            <a:ext cx="1387475" cy="67945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7105650" y="3681413"/>
            <a:ext cx="198120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8228013" y="4038600"/>
            <a:ext cx="1447800" cy="63023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7943850" y="5187950"/>
            <a:ext cx="2362200" cy="3381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5962650" y="792163"/>
            <a:ext cx="1157288" cy="3381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7424738" y="762000"/>
            <a:ext cx="114300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8186738" y="2108200"/>
            <a:ext cx="1143000" cy="3381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9294813" y="3657600"/>
            <a:ext cx="114300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6463" y="4103688"/>
            <a:ext cx="83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897188" y="4103688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67050" y="41005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970338" y="4102100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551363" y="4100513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773488" y="4103688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MCM: Parenthesization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6212" y="723900"/>
            <a:ext cx="4495800" cy="5676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Matrix multiplication is </a:t>
            </a:r>
            <a:r>
              <a:rPr lang="en-US" sz="20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parenthesization</a:t>
            </a:r>
            <a:r>
              <a:rPr lang="en-US" sz="20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Consider </a:t>
            </a:r>
            <a:r>
              <a:rPr lang="en-US" sz="2000" b="1" i="1" dirty="0"/>
              <a:t>A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B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C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D</a:t>
            </a:r>
            <a:r>
              <a:rPr lang="en-US" sz="2000" i="1" dirty="0">
                <a:effectLst/>
              </a:rPr>
              <a:t>, </a:t>
            </a:r>
            <a:r>
              <a:rPr lang="en-US" sz="20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800" dirty="0"/>
              <a:t>,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80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800" dirty="0"/>
              <a:t>,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800" dirty="0"/>
              <a:t>)</a:t>
            </a:r>
            <a:r>
              <a:rPr lang="en-US" sz="180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8340725" y="3373438"/>
            <a:ext cx="1193800" cy="163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8424863" y="1676400"/>
            <a:ext cx="684212" cy="1349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9502775" y="1924050"/>
            <a:ext cx="1103313" cy="876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8793163" y="1828800"/>
            <a:ext cx="1219200" cy="75882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8389938" y="2943225"/>
            <a:ext cx="2033587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7085013" y="3810000"/>
            <a:ext cx="1697037" cy="703263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6762750" y="5105400"/>
            <a:ext cx="2424113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8093075" y="1447800"/>
            <a:ext cx="1171575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6656388" y="3214688"/>
            <a:ext cx="471487" cy="197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9499600" y="1447800"/>
            <a:ext cx="1173163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5986463" y="1828800"/>
            <a:ext cx="1077912" cy="703263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5746750" y="2951163"/>
            <a:ext cx="1539875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5732463" y="1795463"/>
            <a:ext cx="561975" cy="1190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6678613" y="1900238"/>
            <a:ext cx="787400" cy="941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5262563" y="1481138"/>
            <a:ext cx="118745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6762750" y="1447800"/>
            <a:ext cx="117475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78050" y="48148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94013" y="4814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60700" y="4827588"/>
            <a:ext cx="83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 dirty="0">
                <a:solidFill>
                  <a:srgbClr val="FF3300"/>
                </a:solidFill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73513" y="4827588"/>
            <a:ext cx="83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691063" y="481488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 dirty="0">
                <a:solidFill>
                  <a:srgbClr val="FF3300"/>
                </a:solidFill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76663" y="4814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 dirty="0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95688" y="2293938"/>
            <a:ext cx="6888162" cy="2049462"/>
            <a:chOff x="1306" y="1402"/>
            <a:chExt cx="4339" cy="1291"/>
          </a:xfrm>
        </p:grpSpPr>
        <p:sp>
          <p:nvSpPr>
            <p:cNvPr id="13369" name="AutoShape 3"/>
            <p:cNvSpPr>
              <a:spLocks noChangeArrowheads="1"/>
            </p:cNvSpPr>
            <p:nvPr/>
          </p:nvSpPr>
          <p:spPr bwMode="auto">
            <a:xfrm>
              <a:off x="3515" y="1402"/>
              <a:ext cx="2130" cy="1291"/>
            </a:xfrm>
            <a:prstGeom prst="triangle">
              <a:avLst>
                <a:gd name="adj" fmla="val 60046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3370" name="AutoShape 4"/>
            <p:cNvSpPr>
              <a:spLocks noChangeArrowheads="1"/>
            </p:cNvSpPr>
            <p:nvPr/>
          </p:nvSpPr>
          <p:spPr bwMode="auto">
            <a:xfrm>
              <a:off x="2355" y="1783"/>
              <a:ext cx="1068" cy="910"/>
            </a:xfrm>
            <a:prstGeom prst="triangle">
              <a:avLst>
                <a:gd name="adj" fmla="val 56181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3371" name="AutoShape 5"/>
            <p:cNvSpPr>
              <a:spLocks noChangeArrowheads="1"/>
            </p:cNvSpPr>
            <p:nvPr/>
          </p:nvSpPr>
          <p:spPr bwMode="auto">
            <a:xfrm>
              <a:off x="1712" y="2148"/>
              <a:ext cx="605" cy="545"/>
            </a:xfrm>
            <a:prstGeom prst="triangle">
              <a:avLst>
                <a:gd name="adj" fmla="val 59338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3372" name="AutoShape 6"/>
            <p:cNvSpPr>
              <a:spLocks noChangeArrowheads="1"/>
            </p:cNvSpPr>
            <p:nvPr/>
          </p:nvSpPr>
          <p:spPr bwMode="auto">
            <a:xfrm>
              <a:off x="1306" y="2481"/>
              <a:ext cx="388" cy="212"/>
            </a:xfrm>
            <a:prstGeom prst="triangle">
              <a:avLst>
                <a:gd name="adj" fmla="val 50000"/>
              </a:avLst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</p:grp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…Fibonacci Numbers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00225" y="5332413"/>
            <a:ext cx="8809038" cy="987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keep calculating the same value over and over!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Subproblems are overlapping – they share sub-subproblems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854700" y="1544638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b="1">
                <a:latin typeface="Tahoma" pitchFamily="34" charset="0"/>
              </a:rPr>
              <a:t>F(6) = 8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4603750" y="21494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F(5)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4010025" y="275431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F(4)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3417888" y="33591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F(3)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232025" y="457041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F(1)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2824163" y="39639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F(2)</a:t>
            </a:r>
          </a:p>
        </p:txBody>
      </p:sp>
      <p:cxnSp>
        <p:nvCxnSpPr>
          <p:cNvPr id="13326" name="AutoShape 15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 flipH="1">
            <a:off x="4859338" y="1849438"/>
            <a:ext cx="1458912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7" name="AutoShape 16"/>
          <p:cNvCxnSpPr>
            <a:cxnSpLocks noChangeShapeType="1"/>
            <a:stCxn id="13321" idx="2"/>
            <a:endCxn id="13322" idx="0"/>
          </p:cNvCxnSpPr>
          <p:nvPr/>
        </p:nvCxnSpPr>
        <p:spPr bwMode="auto">
          <a:xfrm flipH="1">
            <a:off x="4265613" y="2454275"/>
            <a:ext cx="5937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8" name="AutoShape 17"/>
          <p:cNvCxnSpPr>
            <a:cxnSpLocks noChangeShapeType="1"/>
            <a:stCxn id="13323" idx="0"/>
            <a:endCxn id="13322" idx="2"/>
          </p:cNvCxnSpPr>
          <p:nvPr/>
        </p:nvCxnSpPr>
        <p:spPr bwMode="auto">
          <a:xfrm flipV="1">
            <a:off x="3673475" y="3059113"/>
            <a:ext cx="592138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9" name="AutoShape 18"/>
          <p:cNvCxnSpPr>
            <a:cxnSpLocks noChangeShapeType="1"/>
            <a:stCxn id="13323" idx="2"/>
            <a:endCxn id="13325" idx="0"/>
          </p:cNvCxnSpPr>
          <p:nvPr/>
        </p:nvCxnSpPr>
        <p:spPr bwMode="auto">
          <a:xfrm flipH="1">
            <a:off x="3079750" y="3663950"/>
            <a:ext cx="5937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0" name="AutoShape 19"/>
          <p:cNvCxnSpPr>
            <a:cxnSpLocks noChangeShapeType="1"/>
            <a:stCxn id="13325" idx="2"/>
            <a:endCxn id="13324" idx="0"/>
          </p:cNvCxnSpPr>
          <p:nvPr/>
        </p:nvCxnSpPr>
        <p:spPr bwMode="auto">
          <a:xfrm flipH="1">
            <a:off x="2487613" y="4268788"/>
            <a:ext cx="592137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3176588" y="46037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ahoma" pitchFamily="34" charset="0"/>
              </a:rPr>
              <a:t>F(0)</a:t>
            </a:r>
          </a:p>
        </p:txBody>
      </p:sp>
      <p:cxnSp>
        <p:nvCxnSpPr>
          <p:cNvPr id="13332" name="AutoShape 21"/>
          <p:cNvCxnSpPr>
            <a:cxnSpLocks noChangeShapeType="1"/>
            <a:stCxn id="13325" idx="2"/>
            <a:endCxn id="13331" idx="0"/>
          </p:cNvCxnSpPr>
          <p:nvPr/>
        </p:nvCxnSpPr>
        <p:spPr bwMode="auto">
          <a:xfrm>
            <a:off x="3079750" y="4268788"/>
            <a:ext cx="352425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3662363" y="39893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13334" name="AutoShape 23"/>
          <p:cNvCxnSpPr>
            <a:cxnSpLocks noChangeShapeType="1"/>
            <a:stCxn id="13323" idx="2"/>
            <a:endCxn id="9238" idx="0"/>
          </p:cNvCxnSpPr>
          <p:nvPr/>
        </p:nvCxnSpPr>
        <p:spPr bwMode="auto">
          <a:xfrm>
            <a:off x="3673475" y="3663950"/>
            <a:ext cx="244475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184650" y="3994150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538663" y="3387725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13337" name="AutoShape 26"/>
          <p:cNvCxnSpPr>
            <a:cxnSpLocks noChangeShapeType="1"/>
            <a:stCxn id="9241" idx="2"/>
            <a:endCxn id="9240" idx="0"/>
          </p:cNvCxnSpPr>
          <p:nvPr/>
        </p:nvCxnSpPr>
        <p:spPr bwMode="auto">
          <a:xfrm flipH="1">
            <a:off x="4440238" y="3692525"/>
            <a:ext cx="354012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795838" y="40274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13339" name="AutoShape 28"/>
          <p:cNvCxnSpPr>
            <a:cxnSpLocks noChangeShapeType="1"/>
            <a:stCxn id="9241" idx="2"/>
            <a:endCxn id="9243" idx="0"/>
          </p:cNvCxnSpPr>
          <p:nvPr/>
        </p:nvCxnSpPr>
        <p:spPr bwMode="auto">
          <a:xfrm>
            <a:off x="4794250" y="3692525"/>
            <a:ext cx="257175" cy="3349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40" name="AutoShape 29"/>
          <p:cNvCxnSpPr>
            <a:cxnSpLocks noChangeShapeType="1"/>
            <a:stCxn id="13322" idx="2"/>
            <a:endCxn id="9241" idx="0"/>
          </p:cNvCxnSpPr>
          <p:nvPr/>
        </p:nvCxnSpPr>
        <p:spPr bwMode="auto">
          <a:xfrm>
            <a:off x="4265613" y="3059113"/>
            <a:ext cx="528637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911850" y="280193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F(3)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268913" y="4022725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632450" y="3416300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13344" name="AutoShape 33"/>
          <p:cNvCxnSpPr>
            <a:cxnSpLocks noChangeShapeType="1"/>
            <a:stCxn id="9246" idx="0"/>
            <a:endCxn id="13321" idx="2"/>
          </p:cNvCxnSpPr>
          <p:nvPr/>
        </p:nvCxnSpPr>
        <p:spPr bwMode="auto">
          <a:xfrm flipH="1" flipV="1">
            <a:off x="4859338" y="2454275"/>
            <a:ext cx="1308100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45" name="AutoShape 34"/>
          <p:cNvCxnSpPr>
            <a:cxnSpLocks noChangeShapeType="1"/>
            <a:stCxn id="9246" idx="2"/>
            <a:endCxn id="9248" idx="0"/>
          </p:cNvCxnSpPr>
          <p:nvPr/>
        </p:nvCxnSpPr>
        <p:spPr bwMode="auto">
          <a:xfrm flipH="1">
            <a:off x="5888038" y="3106738"/>
            <a:ext cx="2794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46" name="AutoShape 35"/>
          <p:cNvCxnSpPr>
            <a:cxnSpLocks noChangeShapeType="1"/>
            <a:stCxn id="9248" idx="2"/>
            <a:endCxn id="9247" idx="0"/>
          </p:cNvCxnSpPr>
          <p:nvPr/>
        </p:nvCxnSpPr>
        <p:spPr bwMode="auto">
          <a:xfrm flipH="1">
            <a:off x="5524500" y="3721100"/>
            <a:ext cx="3635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889625" y="404653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13348" name="AutoShape 37"/>
          <p:cNvCxnSpPr>
            <a:cxnSpLocks noChangeShapeType="1"/>
            <a:stCxn id="9248" idx="2"/>
            <a:endCxn id="9252" idx="0"/>
          </p:cNvCxnSpPr>
          <p:nvPr/>
        </p:nvCxnSpPr>
        <p:spPr bwMode="auto">
          <a:xfrm>
            <a:off x="5888038" y="3721100"/>
            <a:ext cx="257175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213475" y="34321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13350" name="AutoShape 39"/>
          <p:cNvCxnSpPr>
            <a:cxnSpLocks noChangeShapeType="1"/>
            <a:stCxn id="9246" idx="2"/>
            <a:endCxn id="9254" idx="0"/>
          </p:cNvCxnSpPr>
          <p:nvPr/>
        </p:nvCxnSpPr>
        <p:spPr bwMode="auto">
          <a:xfrm>
            <a:off x="6167438" y="3106738"/>
            <a:ext cx="30162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8850313" y="22161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F(4)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58175" y="282098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F(3)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072313" y="403225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7664450" y="34258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13355" name="AutoShape 44"/>
          <p:cNvCxnSpPr>
            <a:cxnSpLocks noChangeShapeType="1"/>
            <a:stCxn id="13320" idx="2"/>
            <a:endCxn id="9256" idx="0"/>
          </p:cNvCxnSpPr>
          <p:nvPr/>
        </p:nvCxnSpPr>
        <p:spPr bwMode="auto">
          <a:xfrm>
            <a:off x="6318250" y="1849438"/>
            <a:ext cx="2787650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56" name="AutoShape 45"/>
          <p:cNvCxnSpPr>
            <a:cxnSpLocks noChangeShapeType="1"/>
            <a:stCxn id="9257" idx="0"/>
            <a:endCxn id="9256" idx="2"/>
          </p:cNvCxnSpPr>
          <p:nvPr/>
        </p:nvCxnSpPr>
        <p:spPr bwMode="auto">
          <a:xfrm flipV="1">
            <a:off x="8513763" y="2520950"/>
            <a:ext cx="592137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57" name="AutoShape 46"/>
          <p:cNvCxnSpPr>
            <a:cxnSpLocks noChangeShapeType="1"/>
            <a:stCxn id="9257" idx="2"/>
            <a:endCxn id="9259" idx="0"/>
          </p:cNvCxnSpPr>
          <p:nvPr/>
        </p:nvCxnSpPr>
        <p:spPr bwMode="auto">
          <a:xfrm flipH="1">
            <a:off x="7920038" y="3125788"/>
            <a:ext cx="593725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58" name="AutoShape 47"/>
          <p:cNvCxnSpPr>
            <a:cxnSpLocks noChangeShapeType="1"/>
            <a:stCxn id="9259" idx="2"/>
            <a:endCxn id="9258" idx="0"/>
          </p:cNvCxnSpPr>
          <p:nvPr/>
        </p:nvCxnSpPr>
        <p:spPr bwMode="auto">
          <a:xfrm flipH="1">
            <a:off x="7327900" y="3730625"/>
            <a:ext cx="5921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016875" y="406558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13360" name="AutoShape 49"/>
          <p:cNvCxnSpPr>
            <a:cxnSpLocks noChangeShapeType="1"/>
            <a:stCxn id="9259" idx="2"/>
            <a:endCxn id="9264" idx="0"/>
          </p:cNvCxnSpPr>
          <p:nvPr/>
        </p:nvCxnSpPr>
        <p:spPr bwMode="auto">
          <a:xfrm>
            <a:off x="7920038" y="3730625"/>
            <a:ext cx="352425" cy="3349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8502650" y="34512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cxnSp>
        <p:nvCxnSpPr>
          <p:cNvPr id="13362" name="AutoShape 51"/>
          <p:cNvCxnSpPr>
            <a:cxnSpLocks noChangeShapeType="1"/>
            <a:stCxn id="9257" idx="2"/>
            <a:endCxn id="9266" idx="0"/>
          </p:cNvCxnSpPr>
          <p:nvPr/>
        </p:nvCxnSpPr>
        <p:spPr bwMode="auto">
          <a:xfrm>
            <a:off x="8513763" y="3125788"/>
            <a:ext cx="24447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9024938" y="34559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F(1)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9236075" y="2849563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F(2)</a:t>
            </a:r>
          </a:p>
        </p:txBody>
      </p:sp>
      <p:cxnSp>
        <p:nvCxnSpPr>
          <p:cNvPr id="13365" name="AutoShape 54"/>
          <p:cNvCxnSpPr>
            <a:cxnSpLocks noChangeShapeType="1"/>
            <a:stCxn id="9269" idx="2"/>
            <a:endCxn id="9268" idx="0"/>
          </p:cNvCxnSpPr>
          <p:nvPr/>
        </p:nvCxnSpPr>
        <p:spPr bwMode="auto">
          <a:xfrm flipH="1">
            <a:off x="9280525" y="3154363"/>
            <a:ext cx="211138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9636125" y="34893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F(0)</a:t>
            </a:r>
          </a:p>
        </p:txBody>
      </p:sp>
      <p:cxnSp>
        <p:nvCxnSpPr>
          <p:cNvPr id="13367" name="AutoShape 56"/>
          <p:cNvCxnSpPr>
            <a:cxnSpLocks noChangeShapeType="1"/>
            <a:stCxn id="9269" idx="2"/>
            <a:endCxn id="9271" idx="0"/>
          </p:cNvCxnSpPr>
          <p:nvPr/>
        </p:nvCxnSpPr>
        <p:spPr bwMode="auto">
          <a:xfrm>
            <a:off x="9491663" y="3154363"/>
            <a:ext cx="400050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68" name="AutoShape 57"/>
          <p:cNvCxnSpPr>
            <a:cxnSpLocks noChangeShapeType="1"/>
            <a:stCxn id="9256" idx="2"/>
            <a:endCxn id="9269" idx="0"/>
          </p:cNvCxnSpPr>
          <p:nvPr/>
        </p:nvCxnSpPr>
        <p:spPr bwMode="auto">
          <a:xfrm>
            <a:off x="9105900" y="2520950"/>
            <a:ext cx="385763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MCM: Parenthesization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3" y="762000"/>
            <a:ext cx="4572000" cy="5676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Matrix multiplication is </a:t>
            </a:r>
            <a:r>
              <a:rPr lang="en-US" sz="20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parenthesization</a:t>
            </a:r>
            <a:r>
              <a:rPr lang="en-US" sz="20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Consider </a:t>
            </a:r>
            <a:r>
              <a:rPr lang="en-US" sz="2000" b="1" i="1" dirty="0"/>
              <a:t>A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B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C</a:t>
            </a:r>
            <a:r>
              <a:rPr lang="en-US" sz="1800" b="1" dirty="0">
                <a:cs typeface="Times New Roman" pitchFamily="18" charset="0"/>
              </a:rPr>
              <a:t>×</a:t>
            </a:r>
            <a:r>
              <a:rPr lang="en-US" sz="2000" b="1" i="1" dirty="0"/>
              <a:t>D</a:t>
            </a:r>
            <a:r>
              <a:rPr lang="en-US" sz="2000" i="1" dirty="0">
                <a:effectLst/>
              </a:rPr>
              <a:t>, </a:t>
            </a:r>
            <a:r>
              <a:rPr lang="en-US" sz="20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800" dirty="0"/>
              <a:t>,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80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800" dirty="0"/>
              <a:t>,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600" dirty="0">
                <a:cs typeface="Times New Roman" pitchFamily="18" charset="0"/>
              </a:rPr>
              <a:t>×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/>
              <a:t>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 dirty="0"/>
              <a:t>)(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800" dirty="0"/>
              <a:t>)</a:t>
            </a:r>
            <a:r>
              <a:rPr lang="en-US" sz="180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i="1" dirty="0"/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dirty="0"/>
              <a:t>((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 dirty="0"/>
              <a:t>)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dirty="0"/>
              <a:t>))</a:t>
            </a:r>
            <a:endParaRPr lang="en-US" sz="180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7999413" y="3124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7289800" y="3978275"/>
            <a:ext cx="514350" cy="1420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8351838" y="4105275"/>
            <a:ext cx="830262" cy="1162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8040688" y="2438400"/>
            <a:ext cx="687387" cy="1323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9255125" y="2601913"/>
            <a:ext cx="871538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7542213" y="1219200"/>
            <a:ext cx="1101725" cy="608013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7310438" y="2181225"/>
            <a:ext cx="1571625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7265988" y="1200150"/>
            <a:ext cx="574675" cy="1028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8261350" y="1273175"/>
            <a:ext cx="806450" cy="814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8380413" y="2590800"/>
            <a:ext cx="1219200" cy="65563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8013700" y="3700463"/>
            <a:ext cx="207645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7554913" y="4192588"/>
            <a:ext cx="1130300" cy="60801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>
                <a:latin typeface="Gill Sans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7034213" y="5348288"/>
            <a:ext cx="2474912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6475413" y="3719513"/>
            <a:ext cx="1212850" cy="3381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6635750" y="852488"/>
            <a:ext cx="1196975" cy="3381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8312150" y="838200"/>
            <a:ext cx="1196975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9240838" y="2160588"/>
            <a:ext cx="1196975" cy="3381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78050" y="553243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53243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52750" y="553243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79813" y="553243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051300" y="5529263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395663" y="553085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/>
            <a:r>
              <a:rPr lang="en-US" altLang="en-US" b="1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MCM: Parenthesization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3" y="762000"/>
            <a:ext cx="4495800" cy="5676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effectLst/>
              </a:rPr>
              <a:t>Matrix multiplication is </a:t>
            </a:r>
            <a:r>
              <a:rPr lang="en-US" sz="2000" b="1" i="1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/>
              <a:t>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/>
              <a:t>)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/>
              <a:t> = 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/>
              <a:t>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effectLst/>
              </a:rPr>
              <a:t>The</a:t>
            </a:r>
            <a:r>
              <a:rPr lang="en-US" sz="2000" b="1"/>
              <a:t> parenthesization</a:t>
            </a:r>
            <a:r>
              <a:rPr lang="en-US" sz="200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effectLst/>
              </a:rPr>
              <a:t>Consider </a:t>
            </a:r>
            <a:r>
              <a:rPr lang="en-US" sz="2000" b="1" i="1"/>
              <a:t>A</a:t>
            </a:r>
            <a:r>
              <a:rPr lang="en-US" sz="1800" b="1">
                <a:cs typeface="Times New Roman" pitchFamily="18" charset="0"/>
              </a:rPr>
              <a:t>×</a:t>
            </a:r>
            <a:r>
              <a:rPr lang="en-US" sz="2000" b="1" i="1"/>
              <a:t>B</a:t>
            </a:r>
            <a:r>
              <a:rPr lang="en-US" sz="1800" b="1">
                <a:cs typeface="Times New Roman" pitchFamily="18" charset="0"/>
              </a:rPr>
              <a:t>×</a:t>
            </a:r>
            <a:r>
              <a:rPr lang="en-US" sz="2000" b="1" i="1"/>
              <a:t>C</a:t>
            </a:r>
            <a:r>
              <a:rPr lang="en-US" sz="1800" b="1">
                <a:cs typeface="Times New Roman" pitchFamily="18" charset="0"/>
              </a:rPr>
              <a:t>×</a:t>
            </a:r>
            <a:r>
              <a:rPr lang="en-US" sz="2000" b="1" i="1"/>
              <a:t>D</a:t>
            </a:r>
            <a:r>
              <a:rPr lang="en-US" sz="2000" i="1">
                <a:effectLst/>
              </a:rPr>
              <a:t>, </a:t>
            </a:r>
            <a:r>
              <a:rPr lang="en-US" sz="200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 i="1"/>
              <a:t> </a:t>
            </a:r>
            <a:r>
              <a:rPr lang="en-US" sz="1800"/>
              <a:t>is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600">
                <a:cs typeface="Times New Roman" pitchFamily="18" charset="0"/>
              </a:rPr>
              <a:t>×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800"/>
              <a:t>,</a:t>
            </a:r>
            <a:r>
              <a:rPr lang="en-US" sz="1800">
                <a:latin typeface="Symbol" pitchFamily="18" charset="2"/>
              </a:rPr>
              <a:t> 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800" i="1"/>
              <a:t> </a:t>
            </a:r>
            <a:r>
              <a:rPr lang="en-US" sz="1800"/>
              <a:t>is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600">
                <a:cs typeface="Times New Roman" pitchFamily="18" charset="0"/>
              </a:rPr>
              <a:t>×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80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 i="1"/>
              <a:t> </a:t>
            </a:r>
            <a:r>
              <a:rPr lang="en-US" sz="1800"/>
              <a:t>is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600">
                <a:cs typeface="Times New Roman" pitchFamily="18" charset="0"/>
              </a:rPr>
              <a:t>×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800"/>
              <a:t>, 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/>
              <a:t> </a:t>
            </a:r>
            <a:r>
              <a:rPr lang="en-US" sz="1800"/>
              <a:t>is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600">
                <a:cs typeface="Times New Roman" pitchFamily="18" charset="0"/>
              </a:rPr>
              <a:t>×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/>
              <a:t>(((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/>
              <a:t>)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800"/>
              <a:t>)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 i="1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>
                <a:latin typeface="Symbol" pitchFamily="18" charset="2"/>
              </a:rPr>
              <a:t>= </a:t>
            </a:r>
            <a:r>
              <a:rPr lang="en-US" sz="180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/>
              <a:t>((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800"/>
              <a:t>)(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800"/>
              <a:t>)</a:t>
            </a:r>
            <a:r>
              <a:rPr lang="en-US" sz="180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>
                <a:latin typeface="Symbol" pitchFamily="18" charset="2"/>
              </a:rPr>
              <a:t>= </a:t>
            </a:r>
            <a:r>
              <a:rPr lang="en-US" sz="180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i="1"/>
              <a:t>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800"/>
              <a:t>((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800"/>
              <a:t>)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800"/>
              <a:t>))</a:t>
            </a:r>
            <a:r>
              <a:rPr lang="en-US" sz="180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>
                <a:latin typeface="Symbol" pitchFamily="18" charset="2"/>
              </a:rPr>
              <a:t>= </a:t>
            </a:r>
            <a:r>
              <a:rPr lang="en-US" sz="180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780212" y="1546225"/>
            <a:ext cx="4572000" cy="447357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, where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is a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((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20700</a:t>
            </a:r>
            <a:endParaRPr lang="en-US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(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 (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((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7999413" y="3124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MCM: Parenthesization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/>
              </a:rPr>
              <a:t>Let the number of different </a:t>
            </a:r>
            <a:r>
              <a:rPr lang="en-US" sz="2800" dirty="0" err="1">
                <a:effectLst/>
              </a:rPr>
              <a:t>parenthesizations</a:t>
            </a:r>
            <a:r>
              <a:rPr lang="en-US" sz="2800" dirty="0">
                <a:effectLst/>
              </a:rPr>
              <a:t>, </a:t>
            </a:r>
            <a:r>
              <a:rPr lang="en-US" sz="2800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800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1200" dirty="0">
              <a:effectLst/>
            </a:endParaRPr>
          </a:p>
          <a:p>
            <a:pPr eaLnBrk="1" hangingPunct="1">
              <a:defRPr/>
            </a:pPr>
            <a:r>
              <a:rPr lang="en-US" sz="2800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800" dirty="0">
              <a:effectLst/>
            </a:endParaRPr>
          </a:p>
          <a:p>
            <a:pPr eaLnBrk="1" hangingPunct="1">
              <a:defRPr/>
            </a:pPr>
            <a:r>
              <a:rPr lang="en-US" sz="2800" dirty="0">
                <a:effectLst/>
              </a:rPr>
              <a:t>Using </a:t>
            </a:r>
            <a:r>
              <a:rPr lang="en-US" sz="2800" b="1" i="1" dirty="0"/>
              <a:t>Generating Function</a:t>
            </a:r>
            <a:r>
              <a:rPr lang="en-US" sz="2800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2400" dirty="0"/>
              <a:t>, the (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24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dirty="0"/>
              <a:t> </a:t>
            </a:r>
            <a:r>
              <a:rPr lang="en-US" sz="2400" b="1" i="1" dirty="0"/>
              <a:t>Catalan Number</a:t>
            </a:r>
            <a:r>
              <a:rPr lang="en-US" sz="2400" dirty="0"/>
              <a:t> where</a:t>
            </a:r>
          </a:p>
          <a:p>
            <a:pPr eaLnBrk="1" hangingPunct="1">
              <a:defRPr/>
            </a:pPr>
            <a:endParaRPr lang="en-US" sz="2800" dirty="0">
              <a:effectLst/>
            </a:endParaRPr>
          </a:p>
          <a:p>
            <a:pPr eaLnBrk="1" hangingPunct="1">
              <a:defRPr/>
            </a:pPr>
            <a:endParaRPr lang="en-US" sz="2800" dirty="0">
              <a:effectLst/>
            </a:endParaRPr>
          </a:p>
          <a:p>
            <a:pPr eaLnBrk="1" hangingPunct="1">
              <a:defRPr/>
            </a:pPr>
            <a:r>
              <a:rPr lang="en-US" sz="2800" dirty="0">
                <a:effectLst/>
              </a:rPr>
              <a:t>Exhaustively checking all possible </a:t>
            </a:r>
            <a:r>
              <a:rPr lang="en-US" sz="2800" dirty="0" err="1">
                <a:effectLst/>
              </a:rPr>
              <a:t>parenthesizations</a:t>
            </a:r>
            <a:r>
              <a:rPr lang="en-US" sz="2800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800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/>
        </p:nvGraphicFramePr>
        <p:xfrm>
          <a:off x="2465388" y="3886200"/>
          <a:ext cx="6126162" cy="609600"/>
        </p:xfrm>
        <a:graphic>
          <a:graphicData uri="http://schemas.openxmlformats.org/presentationml/2006/ole">
            <p:oleObj spid="_x0000_s62471" name="Equation" r:id="rId3" imgW="2298700" imgH="279400" progId="Equation.3">
              <p:embed/>
            </p:oleObj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/>
        </p:nvGraphicFramePr>
        <p:xfrm>
          <a:off x="2840038" y="1379538"/>
          <a:ext cx="5730875" cy="1323975"/>
        </p:xfrm>
        <a:graphic>
          <a:graphicData uri="http://schemas.openxmlformats.org/presentationml/2006/ole">
            <p:oleObj spid="_x0000_s62472" name="Equation" r:id="rId4" imgW="26416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3" y="914400"/>
            <a:ext cx="9144000" cy="5486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Let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be the </a:t>
            </a:r>
            <a:r>
              <a:rPr lang="en-US" sz="2400" i="1" dirty="0"/>
              <a:t>minimum </a:t>
            </a:r>
            <a:r>
              <a:rPr lang="en-US" sz="2400" dirty="0"/>
              <a:t>number of multiplications necessary to compute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dirty="0"/>
              <a:t>The outermost parenthesis partitions the chain of matrices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at some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dirty="0"/>
              <a:t>The optimal </a:t>
            </a:r>
            <a:r>
              <a:rPr lang="en-US" sz="2000" dirty="0" err="1"/>
              <a:t>parenthesization</a:t>
            </a:r>
            <a:r>
              <a:rPr lang="en-US" sz="2000" dirty="0"/>
              <a:t> </a:t>
            </a:r>
            <a:r>
              <a:rPr lang="en-US" sz="2000" dirty="0">
                <a:cs typeface="Courier New" pitchFamily="49" charset="0"/>
              </a:rPr>
              <a:t>of matrices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is also optimal on either side of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; i.e., for matrices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/>
              <a:t>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dirty="0"/>
              <a:t>Within the optimal </a:t>
            </a:r>
            <a:r>
              <a:rPr lang="en-US" sz="2000" dirty="0" err="1"/>
              <a:t>parenthesization</a:t>
            </a:r>
            <a:r>
              <a:rPr lang="en-US" sz="2000" dirty="0"/>
              <a:t>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20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		(a) the </a:t>
            </a:r>
            <a:r>
              <a:rPr lang="en-US" sz="2000" dirty="0" err="1"/>
              <a:t>parenthesization</a:t>
            </a:r>
            <a:r>
              <a:rPr lang="en-US" sz="2000" dirty="0"/>
              <a:t>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		(b) the </a:t>
            </a:r>
            <a:r>
              <a:rPr lang="en-US" sz="2000" dirty="0" err="1"/>
              <a:t>parenthesization</a:t>
            </a:r>
            <a:r>
              <a:rPr lang="en-US" sz="2000" dirty="0"/>
              <a:t>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800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5222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 :: </a:t>
            </a:r>
            <a:r>
              <a:rPr lang="en-US" sz="2800"/>
              <a:t>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2413" y="609600"/>
            <a:ext cx="9144000" cy="5851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2000" dirty="0">
                <a:effectLst/>
              </a:rPr>
              <a:t>Need to find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sz="1800" dirty="0">
                <a:effectLst/>
              </a:rPr>
              <a:t>Let</a:t>
            </a:r>
            <a:r>
              <a:rPr lang="en-US" sz="18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effectLst/>
              </a:rPr>
              <a:t>= minimum # of scalar multiplications needed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sz="1800" dirty="0">
                <a:effectLst/>
              </a:rPr>
              <a:t>Since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effectLst/>
              </a:rPr>
              <a:t>can be obtained by breaking it into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effectLst/>
              </a:rPr>
              <a:t>&amp;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800" baseline="-25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effectLst/>
              </a:rPr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2000" dirty="0">
              <a:effectLst/>
            </a:endParaRPr>
          </a:p>
          <a:p>
            <a:pPr eaLnBrk="1" hangingPunct="1">
              <a:lnSpc>
                <a:spcPct val="140000"/>
              </a:lnSpc>
              <a:spcBef>
                <a:spcPts val="1800"/>
              </a:spcBef>
              <a:defRPr/>
            </a:pPr>
            <a:endParaRPr lang="en-US" sz="2000" dirty="0">
              <a:effectLst/>
            </a:endParaRPr>
          </a:p>
          <a:p>
            <a:pPr eaLnBrk="1" hangingPunct="1">
              <a:lnSpc>
                <a:spcPct val="140000"/>
              </a:lnSpc>
              <a:spcBef>
                <a:spcPts val="1800"/>
              </a:spcBef>
              <a:defRPr/>
            </a:pPr>
            <a:r>
              <a:rPr lang="en-US" sz="2000" dirty="0">
                <a:effectLst/>
              </a:rPr>
              <a:t>Note: The sizes of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2000" dirty="0">
                <a:effectLst/>
                <a:cs typeface="Courier New" pitchFamily="49" charset="0"/>
              </a:rPr>
              <a:t> is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is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, 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effectLst/>
              </a:rPr>
              <a:t>   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is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after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2000" dirty="0">
                <a:effectLst/>
              </a:rPr>
              <a:t>Let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000" dirty="0">
                <a:effectLst/>
              </a:rPr>
              <a:t> be the </a:t>
            </a:r>
            <a:r>
              <a:rPr lang="en-US" sz="2000" dirty="0">
                <a:effectLst/>
                <a:cs typeface="Courier New" pitchFamily="49" charset="0"/>
              </a:rPr>
              <a:t>value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effectLst/>
              </a:rPr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2000" dirty="0">
                <a:effectLst/>
              </a:rPr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2000" dirty="0">
                <a:effectLst/>
              </a:rPr>
              <a:t>But there are only few different </a:t>
            </a:r>
            <a:r>
              <a:rPr lang="en-US" sz="2000" dirty="0" err="1">
                <a:effectLst/>
              </a:rPr>
              <a:t>subproblems</a:t>
            </a:r>
            <a:r>
              <a:rPr lang="en-US" sz="2000" dirty="0">
                <a:effectLst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>
                <a:effectLst/>
              </a:rPr>
              <a:t>one solution for each choice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ffectLst/>
              </a:rPr>
              <a:t>and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2000" dirty="0"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effectLst/>
              </a:rPr>
              <a:t>.</a:t>
            </a:r>
          </a:p>
        </p:txBody>
      </p:sp>
      <p:graphicFrame>
        <p:nvGraphicFramePr>
          <p:cNvPr id="65543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03413" y="2224088"/>
          <a:ext cx="8096250" cy="1036637"/>
        </p:xfrm>
        <a:graphic>
          <a:graphicData uri="http://schemas.openxmlformats.org/presentationml/2006/ole">
            <p:oleObj spid="_x0000_s65543" name="Equation" r:id="rId4" imgW="4559300" imgH="584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MCM::</a:t>
            </a:r>
            <a:r>
              <a:rPr lang="en-US" sz="2800"/>
              <a:t>Step 2: Recursive (Recurrence) Formulation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3" y="1538288"/>
            <a:ext cx="8839200" cy="4938712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fr-FR" sz="2400">
                <a:latin typeface="Courier New" pitchFamily="49" charset="0"/>
                <a:cs typeface="Courier New" pitchFamily="49" charset="0"/>
              </a:rPr>
              <a:t>Recursive-Matrix-Chain(</a:t>
            </a:r>
            <a:r>
              <a:rPr lang="fr-FR" sz="24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)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[i,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800">
                <a:latin typeface="Courier New" pitchFamily="49" charset="0"/>
              </a:rPr>
              <a:t>∞</a:t>
            </a:r>
            <a:r>
              <a:rPr lang="en-US" sz="2400">
                <a:latin typeface="Courier New" pitchFamily="49" charset="0"/>
              </a:rPr>
              <a:t>;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4 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-1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5 		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= Recursive-Matrix-Chain(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) +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	    Recursive-Matrix-Chain(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>
                <a:latin typeface="Courier New" pitchFamily="49" charset="0"/>
                <a:cs typeface="Courier New" pitchFamily="49" charset="0"/>
              </a:rPr>
              <a:t>         d</a:t>
            </a:r>
            <a:r>
              <a:rPr lang="en-US" sz="2400" i="1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i="1" baseline="-2500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i="1" baseline="-2500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6 	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7"/>
              <a:defRPr/>
            </a:pPr>
            <a:r>
              <a:rPr lang="en-US" sz="2400" i="1">
                <a:latin typeface="Courier New" pitchFamily="49" charset="0"/>
                <a:cs typeface="Courier New" pitchFamily="49" charset="0"/>
              </a:rPr>
              <a:t>           M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q 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>
                <a:latin typeface="Courier New" pitchFamily="49" charset="0"/>
                <a:cs typeface="Courier New" pitchFamily="49" charset="0"/>
              </a:rPr>
              <a:t>	           S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] = k ;</a:t>
            </a:r>
            <a:endParaRPr lang="en-US" sz="2400" i="1">
              <a:latin typeface="Courier New" pitchFamily="49" charset="0"/>
              <a:cs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8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60325"/>
            <a:ext cx="1206182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</a:t>
            </a:r>
            <a:r>
              <a:rPr lang="en-US" sz="2800"/>
              <a:t>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2413" y="762000"/>
            <a:ext cx="91440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dirty="0"/>
              <a:t>Overlapping </a:t>
            </a:r>
            <a:r>
              <a:rPr lang="en-US" sz="2800" b="1" dirty="0" err="1"/>
              <a:t>Subproblems</a:t>
            </a:r>
            <a:endParaRPr lang="en-US" sz="28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Let T(n) be the time complexity of                              </a:t>
            </a:r>
            <a:r>
              <a:rPr lang="fr-FR" sz="2800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2800" b="1" dirty="0" err="1">
                <a:latin typeface="Courier New" pitchFamily="49" charset="0"/>
                <a:cs typeface="Courier New" pitchFamily="49" charset="0"/>
              </a:rPr>
              <a:t>Matrix</a:t>
            </a:r>
            <a:r>
              <a:rPr lang="fr-FR" sz="2800" b="1" dirty="0">
                <a:latin typeface="Courier New" pitchFamily="49" charset="0"/>
                <a:cs typeface="Courier New" pitchFamily="49" charset="0"/>
              </a:rPr>
              <a:t>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24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	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dirty="0"/>
              <a:t>a) </a:t>
            </a:r>
            <a:r>
              <a:rPr lang="en-US" sz="2400" b="1" dirty="0">
                <a:solidFill>
                  <a:srgbClr val="FF9900"/>
                </a:solidFill>
              </a:rPr>
              <a:t>1</a:t>
            </a:r>
            <a:r>
              <a:rPr lang="en-US" sz="24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2400" dirty="0"/>
              <a:t>b) </a:t>
            </a:r>
            <a:r>
              <a:rPr lang="en-US" sz="2400" dirty="0">
                <a:solidFill>
                  <a:srgbClr val="000000"/>
                </a:solidFill>
              </a:rPr>
              <a:t>1</a:t>
            </a:r>
            <a:r>
              <a:rPr lang="en-US" sz="24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Using substitution, we can show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Hence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800" b="1" dirty="0"/>
          </a:p>
        </p:txBody>
      </p:sp>
      <p:graphicFrame>
        <p:nvGraphicFramePr>
          <p:cNvPr id="6963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692525" y="3048000"/>
          <a:ext cx="3478213" cy="838200"/>
        </p:xfrm>
        <a:graphic>
          <a:graphicData uri="http://schemas.openxmlformats.org/presentationml/2006/ole">
            <p:oleObj spid="_x0000_s69639" name="Equation" r:id="rId4" imgW="17907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MCM</a:t>
            </a:r>
            <a:r>
              <a:rPr lang="en-US" sz="3600"/>
              <a:t>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0988" y="914400"/>
            <a:ext cx="9083675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To compute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2400" baseline="-2500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effectLst/>
              </a:rPr>
              <a:t>we need only values for </a:t>
            </a:r>
            <a:r>
              <a:rPr lang="en-US" sz="2400" dirty="0" err="1">
                <a:effectLst/>
              </a:rPr>
              <a:t>subproblems</a:t>
            </a:r>
            <a:r>
              <a:rPr lang="en-US" sz="2400" dirty="0">
                <a:effectLst/>
              </a:rPr>
              <a:t> of length</a:t>
            </a:r>
            <a:r>
              <a:rPr lang="en-US" sz="2400" dirty="0"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effectLst/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2400" i="1" dirty="0">
                <a:effectLst/>
                <a:cs typeface="Courier New" pitchFamily="49" charset="0"/>
              </a:rPr>
              <a:t>.</a:t>
            </a:r>
            <a:r>
              <a:rPr lang="en-US" sz="2400" dirty="0">
                <a:effectLst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Solve </a:t>
            </a:r>
            <a:r>
              <a:rPr lang="en-US" sz="2400" dirty="0" err="1">
                <a:effectLst/>
              </a:rPr>
              <a:t>subproblems</a:t>
            </a:r>
            <a:r>
              <a:rPr lang="en-US" sz="2400" dirty="0">
                <a:effectLst/>
              </a:rPr>
              <a:t> in the </a:t>
            </a:r>
            <a:r>
              <a:rPr lang="en-US" sz="2400" b="1" i="1" dirty="0"/>
              <a:t>increasing length</a:t>
            </a:r>
            <a:r>
              <a:rPr lang="en-US" sz="2400" dirty="0">
                <a:effectLst/>
              </a:rPr>
              <a:t> of </a:t>
            </a:r>
            <a:r>
              <a:rPr lang="en-US" sz="2400" dirty="0" err="1">
                <a:effectLst/>
              </a:rPr>
              <a:t>subproblems</a:t>
            </a:r>
            <a:r>
              <a:rPr lang="en-US" sz="2400" dirty="0">
                <a:effectLst/>
              </a:rPr>
              <a:t>: first </a:t>
            </a:r>
            <a:r>
              <a:rPr lang="en-US" sz="2400" dirty="0" err="1">
                <a:effectLst/>
              </a:rPr>
              <a:t>subproblems</a:t>
            </a:r>
            <a:r>
              <a:rPr lang="en-US" sz="2400" dirty="0">
                <a:effectLst/>
              </a:rPr>
              <a:t> of length 2, then of length 3 and so on.</a:t>
            </a:r>
            <a:endParaRPr lang="en-US" sz="2400" dirty="0"/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3306763" y="2928938"/>
            <a:ext cx="5443537" cy="3541712"/>
            <a:chOff x="884" y="1506"/>
            <a:chExt cx="3429" cy="2231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3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979613" y="2936875"/>
            <a:ext cx="14478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8075613" y="3176588"/>
            <a:ext cx="2514600" cy="2252662"/>
            <a:chOff x="6553200" y="3176588"/>
            <a:chExt cx="2514600" cy="2252924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52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baseline="-2500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baseline="-2500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4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</a:t>
            </a:r>
            <a:r>
              <a:rPr lang="en-US" sz="3200"/>
              <a:t>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8" y="762000"/>
            <a:ext cx="9070975" cy="5715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800" b="1" dirty="0"/>
              <a:t>Idea:</a:t>
            </a:r>
            <a:r>
              <a:rPr lang="en-US" sz="2800" dirty="0"/>
              <a:t> store the optimal cost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800" i="1" dirty="0"/>
              <a:t> </a:t>
            </a:r>
            <a:r>
              <a:rPr lang="en-US" sz="2800" dirty="0"/>
              <a:t>for each </a:t>
            </a:r>
            <a:r>
              <a:rPr lang="en-US" sz="2800" dirty="0" err="1"/>
              <a:t>subproblem</a:t>
            </a:r>
            <a:r>
              <a:rPr lang="en-US" sz="2800" dirty="0"/>
              <a:t> in a 2d array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400" dirty="0"/>
              <a:t>Trivially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400" dirty="0"/>
              <a:t>To compute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400" dirty="0"/>
              <a:t> where 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dirty="0"/>
              <a:t>, we need only values of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i="1" dirty="0"/>
              <a:t> </a:t>
            </a:r>
            <a:r>
              <a:rPr lang="en-US" sz="2400" dirty="0"/>
              <a:t>for </a:t>
            </a:r>
            <a:r>
              <a:rPr lang="en-US" sz="2400" dirty="0" err="1"/>
              <a:t>subproblems</a:t>
            </a:r>
            <a:r>
              <a:rPr lang="en-US" sz="2400" dirty="0"/>
              <a:t> of length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400" dirty="0"/>
              <a:t>Thus we have to solve </a:t>
            </a:r>
            <a:r>
              <a:rPr lang="en-US" sz="2400" dirty="0" err="1"/>
              <a:t>subproblems</a:t>
            </a:r>
            <a:r>
              <a:rPr lang="en-US" sz="2400" dirty="0"/>
              <a:t> in the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2400" dirty="0"/>
              <a:t> of </a:t>
            </a:r>
            <a:r>
              <a:rPr lang="en-US" sz="2400" dirty="0" err="1"/>
              <a:t>subproblems</a:t>
            </a:r>
            <a:r>
              <a:rPr lang="en-US" sz="2400" dirty="0"/>
              <a:t>: first </a:t>
            </a:r>
            <a:r>
              <a:rPr lang="en-US" sz="2400" dirty="0" err="1"/>
              <a:t>subproblems</a:t>
            </a:r>
            <a:r>
              <a:rPr lang="en-US" sz="2400" dirty="0"/>
              <a:t> of length 2, then of length 3 and so on.  </a:t>
            </a:r>
            <a:r>
              <a:rPr lang="en-US" sz="2400" i="1" dirty="0"/>
              <a:t> </a:t>
            </a:r>
            <a:endParaRPr lang="en-US" sz="24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800" dirty="0"/>
              <a:t>To reconstruct an optimal </a:t>
            </a:r>
            <a:r>
              <a:rPr lang="en-US" sz="2800" dirty="0" err="1"/>
              <a:t>parenthesization</a:t>
            </a:r>
            <a:r>
              <a:rPr lang="en-US" sz="2800" dirty="0"/>
              <a:t> for each pair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800" dirty="0"/>
              <a:t> we record in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800" dirty="0"/>
              <a:t> the optimal split into two </a:t>
            </a:r>
            <a:r>
              <a:rPr lang="en-US" sz="2800" dirty="0" err="1"/>
              <a:t>subproblems</a:t>
            </a:r>
            <a:r>
              <a:rPr lang="en-US" sz="2800" dirty="0"/>
              <a:t>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i="1" dirty="0"/>
              <a:t> </a:t>
            </a:r>
            <a:endParaRPr lang="en-US" sz="2800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</a:t>
            </a:r>
            <a:r>
              <a:rPr lang="en-US" sz="3200"/>
              <a:t>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990600"/>
            <a:ext cx="7772400" cy="52562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800" dirty="0">
                <a:cs typeface="Courier New" pitchFamily="49" charset="0"/>
              </a:rPr>
              <a:t>//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8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800" dirty="0">
                <a:cs typeface="Courier New" pitchFamily="49" charset="0"/>
              </a:rPr>
              <a:t>// </a:t>
            </a:r>
            <a:r>
              <a:rPr lang="en-US" sz="1800" dirty="0" err="1">
                <a:cs typeface="Courier New" pitchFamily="49" charset="0"/>
              </a:rPr>
              <a:t>len</a:t>
            </a:r>
            <a:r>
              <a:rPr lang="en-US" sz="18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800" dirty="0">
                <a:cs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800" dirty="0">
                <a:cs typeface="Courier New" pitchFamily="49" charset="0"/>
              </a:rPr>
              <a:t>//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latin typeface="Courier New" pitchFamily="49" charset="0"/>
              </a:rPr>
              <a:t>∞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…Fibonacci Numbers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990600"/>
            <a:ext cx="9067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How many summations are there in F(</a:t>
            </a:r>
            <a:r>
              <a:rPr lang="en-US" i="1" smtClean="0"/>
              <a:t>n</a:t>
            </a:r>
            <a:r>
              <a:rPr lang="en-US" smtClean="0"/>
              <a:t>)?</a:t>
            </a:r>
          </a:p>
          <a:p>
            <a:pPr lvl="1" eaLnBrk="1" hangingPunct="1">
              <a:defRPr/>
            </a:pPr>
            <a:r>
              <a:rPr lang="en-US" smtClean="0"/>
              <a:t>F(</a:t>
            </a:r>
            <a:r>
              <a:rPr lang="en-US" i="1" smtClean="0"/>
              <a:t>n</a:t>
            </a:r>
            <a:r>
              <a:rPr lang="en-US" smtClean="0"/>
              <a:t>) = F(</a:t>
            </a:r>
            <a:r>
              <a:rPr lang="en-US" i="1" smtClean="0"/>
              <a:t>n </a:t>
            </a:r>
            <a:r>
              <a:rPr lang="en-US" smtClean="0"/>
              <a:t>–</a:t>
            </a:r>
            <a:r>
              <a:rPr lang="en-US" i="1" smtClean="0"/>
              <a:t> </a:t>
            </a:r>
            <a:r>
              <a:rPr lang="en-US" smtClean="0"/>
              <a:t>1) + F(</a:t>
            </a:r>
            <a:r>
              <a:rPr lang="en-US" i="1" smtClean="0"/>
              <a:t>n </a:t>
            </a:r>
            <a:r>
              <a:rPr lang="en-US" smtClean="0"/>
              <a:t>– 2) + 1  </a:t>
            </a:r>
          </a:p>
          <a:p>
            <a:pPr lvl="1" eaLnBrk="1" hangingPunct="1">
              <a:defRPr/>
            </a:pPr>
            <a:r>
              <a:rPr lang="en-US" smtClean="0"/>
              <a:t>F(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lang="en-US" smtClean="0">
                <a:latin typeface="Symbol" pitchFamily="18" charset="2"/>
              </a:rPr>
              <a:t>³  </a:t>
            </a:r>
            <a:r>
              <a:rPr lang="en-US" smtClean="0"/>
              <a:t>2F(</a:t>
            </a:r>
            <a:r>
              <a:rPr lang="en-US" i="1" smtClean="0"/>
              <a:t>n </a:t>
            </a:r>
            <a:r>
              <a:rPr lang="en-US" smtClean="0"/>
              <a:t>– 2) +1  and  F(1) = F(0) = 0 </a:t>
            </a:r>
            <a:endParaRPr lang="en-US" smtClean="0">
              <a:latin typeface="MS Shell Dlg" charset="0"/>
            </a:endParaRPr>
          </a:p>
          <a:p>
            <a:pPr lvl="1" eaLnBrk="1" hangingPunct="1">
              <a:defRPr/>
            </a:pPr>
            <a:r>
              <a:rPr lang="en-US" smtClean="0"/>
              <a:t>Solving the recurrence we get 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 	F(n) </a:t>
            </a:r>
            <a:r>
              <a:rPr lang="en-US" smtClean="0">
                <a:latin typeface="Symbol" pitchFamily="18" charset="2"/>
              </a:rPr>
              <a:t>³  </a:t>
            </a:r>
            <a:r>
              <a:rPr lang="en-US" smtClean="0"/>
              <a:t>2</a:t>
            </a:r>
            <a:r>
              <a:rPr lang="en-US" baseline="40000" smtClean="0"/>
              <a:t>n/2</a:t>
            </a:r>
            <a:r>
              <a:rPr lang="en-US" smtClean="0"/>
              <a:t> – 1 </a:t>
            </a:r>
            <a:r>
              <a:rPr lang="en-US" smtClean="0">
                <a:latin typeface="Symbol" pitchFamily="18" charset="2"/>
              </a:rPr>
              <a:t>» </a:t>
            </a:r>
            <a:r>
              <a:rPr lang="en-US" smtClean="0"/>
              <a:t>1.4</a:t>
            </a:r>
            <a:r>
              <a:rPr lang="en-US" baseline="40000" smtClean="0"/>
              <a:t>n</a:t>
            </a:r>
            <a:r>
              <a:rPr lang="en-US" smtClean="0"/>
              <a:t> </a:t>
            </a:r>
          </a:p>
          <a:p>
            <a:pPr eaLnBrk="1" hangingPunct="1">
              <a:defRPr/>
            </a:pPr>
            <a:r>
              <a:rPr lang="en-US" smtClean="0"/>
              <a:t>Running time is </a:t>
            </a:r>
            <a:r>
              <a:rPr lang="en-US" i="1" smtClean="0">
                <a:solidFill>
                  <a:srgbClr val="FF3300"/>
                </a:solidFill>
              </a:rPr>
              <a:t>exponential</a:t>
            </a:r>
            <a:r>
              <a:rPr lang="en-US" i="1" smtClean="0"/>
              <a:t>!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</a:t>
            </a:r>
            <a:r>
              <a:rPr lang="en-US" sz="3200"/>
              <a:t>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0988" y="838200"/>
            <a:ext cx="8963025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After the execution: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contains the value of an optimal solution and </a:t>
            </a:r>
            <a:r>
              <a:rPr lang="en-US" sz="2400" i="1" dirty="0"/>
              <a:t>s </a:t>
            </a:r>
            <a:r>
              <a:rPr lang="en-US" sz="2400" dirty="0"/>
              <a:t>contains optimal subdivisions (choices of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/>
              <a:t>) of any </a:t>
            </a:r>
            <a:r>
              <a:rPr lang="en-US" sz="2400" dirty="0" err="1"/>
              <a:t>subproblem</a:t>
            </a:r>
            <a:r>
              <a:rPr lang="en-US" sz="2400" dirty="0"/>
              <a:t> into two sub-</a:t>
            </a:r>
            <a:r>
              <a:rPr lang="en-US" sz="2400" dirty="0" err="1"/>
              <a:t>subproblems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24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algn="ctr" eaLnBrk="1" hangingPunct="1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24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2"/>
          </p:nvPr>
        </p:nvGraphicFramePr>
        <p:xfrm>
          <a:off x="4525963" y="2514600"/>
          <a:ext cx="2711450" cy="2773554"/>
        </p:xfrm>
        <a:graphic>
          <a:graphicData uri="http://schemas.openxmlformats.org/drawingml/2006/table">
            <a:tbl>
              <a:tblPr/>
              <a:tblGrid>
                <a:gridCol w="1111250"/>
                <a:gridCol w="160020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80288" y="3048000"/>
          <a:ext cx="3133725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74813" y="838200"/>
            <a:ext cx="4572000" cy="320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0038" y="60325"/>
            <a:ext cx="2771775" cy="4730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332413" y="30163"/>
          <a:ext cx="5275264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9613" y="822325"/>
          <a:ext cx="4800600" cy="2133600"/>
        </p:xfrm>
        <a:graphic>
          <a:graphicData uri="http://schemas.openxmlformats.org/drawingml/2006/table">
            <a:tbl>
              <a:tblPr/>
              <a:tblGrid>
                <a:gridCol w="241300"/>
                <a:gridCol w="806450"/>
                <a:gridCol w="725488"/>
                <a:gridCol w="727075"/>
                <a:gridCol w="723900"/>
                <a:gridCol w="725487"/>
                <a:gridCol w="8509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80288" y="3048000"/>
          <a:ext cx="3133725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74813" y="838200"/>
            <a:ext cx="4572000" cy="320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4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0038" y="60325"/>
            <a:ext cx="2771775" cy="4730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332413" y="30163"/>
          <a:ext cx="5275264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9613" y="822325"/>
          <a:ext cx="4800600" cy="2133600"/>
        </p:xfrm>
        <a:graphic>
          <a:graphicData uri="http://schemas.openxmlformats.org/drawingml/2006/table">
            <a:tbl>
              <a:tblPr/>
              <a:tblGrid>
                <a:gridCol w="241300"/>
                <a:gridCol w="806450"/>
                <a:gridCol w="725488"/>
                <a:gridCol w="727075"/>
                <a:gridCol w="723900"/>
                <a:gridCol w="725487"/>
                <a:gridCol w="8509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80288" y="2971800"/>
          <a:ext cx="3133725" cy="2133600"/>
        </p:xfrm>
        <a:graphic>
          <a:graphicData uri="http://schemas.openxmlformats.org/drawingml/2006/table">
            <a:tbl>
              <a:tblPr/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74813" y="838200"/>
            <a:ext cx="4572000" cy="320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4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4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4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570038" y="60325"/>
            <a:ext cx="2771775" cy="4730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5332413" y="30163"/>
          <a:ext cx="5275264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</a:tr>
            </a:tbl>
          </a:graphicData>
        </a:graphic>
      </p:graphicFrame>
      <p:sp>
        <p:nvSpPr>
          <p:cNvPr id="80995" name="Date Placeholder 4"/>
          <p:cNvSpPr txBox="1">
            <a:spLocks noGrp="1"/>
          </p:cNvSpPr>
          <p:nvPr/>
        </p:nvSpPr>
        <p:spPr bwMode="auto">
          <a:xfrm>
            <a:off x="1550988" y="6584950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400"/>
              <a:t>Sajib Hasan</a:t>
            </a:r>
          </a:p>
        </p:txBody>
      </p:sp>
      <p:sp>
        <p:nvSpPr>
          <p:cNvPr id="80996" name="Footer Placeholder 5"/>
          <p:cNvSpPr txBox="1">
            <a:spLocks noGrp="1"/>
          </p:cNvSpPr>
          <p:nvPr/>
        </p:nvSpPr>
        <p:spPr bwMode="auto">
          <a:xfrm>
            <a:off x="4189413" y="6584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sz="1400"/>
              <a:t>AIUB::CSC2105::Algorithms</a:t>
            </a:r>
          </a:p>
        </p:txBody>
      </p:sp>
      <p:sp>
        <p:nvSpPr>
          <p:cNvPr id="80997" name="Slide Number Placeholder 6"/>
          <p:cNvSpPr txBox="1">
            <a:spLocks noGrp="1"/>
          </p:cNvSpPr>
          <p:nvPr/>
        </p:nvSpPr>
        <p:spPr bwMode="auto">
          <a:xfrm>
            <a:off x="8091488" y="6584950"/>
            <a:ext cx="251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en-US" sz="1400"/>
              <a:t>Dynamic Programming</a:t>
            </a:r>
            <a:r>
              <a:rPr lang="en-US" altLang="en-US" sz="1400">
                <a:sym typeface="Wingdings" pitchFamily="2" charset="2"/>
              </a:rPr>
              <a:t></a:t>
            </a:r>
            <a:fld id="{7A643D09-B1A5-4139-A5EE-41074D06980C}" type="slidenum">
              <a:rPr lang="en-US" altLang="en-US" sz="1400"/>
              <a:pPr algn="r" eaLnBrk="1" hangingPunct="1"/>
              <a:t>63</a:t>
            </a:fld>
            <a:endParaRPr lang="en-US" altLang="en-US" sz="1400"/>
          </a:p>
        </p:txBody>
      </p:sp>
      <p:graphicFrame>
        <p:nvGraphicFramePr>
          <p:cNvPr id="139435" name="Group 171"/>
          <p:cNvGraphicFramePr>
            <a:graphicFrameLocks noGrp="1"/>
          </p:cNvGraphicFramePr>
          <p:nvPr/>
        </p:nvGraphicFramePr>
        <p:xfrm>
          <a:off x="5789613" y="822325"/>
          <a:ext cx="4800600" cy="2133600"/>
        </p:xfrm>
        <a:graphic>
          <a:graphicData uri="http://schemas.openxmlformats.org/drawingml/2006/table">
            <a:tbl>
              <a:tblPr/>
              <a:tblGrid>
                <a:gridCol w="241300"/>
                <a:gridCol w="806450"/>
                <a:gridCol w="725488"/>
                <a:gridCol w="727075"/>
                <a:gridCol w="723900"/>
                <a:gridCol w="725487"/>
                <a:gridCol w="8509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827213" y="4724400"/>
            <a:ext cx="8839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len=2, [i,j]=[1,2] to [5,6], k = 1 to 5</a:t>
            </a:r>
          </a:p>
          <a:p>
            <a:pPr eaLnBrk="1" hangingPunct="1"/>
            <a:r>
              <a:rPr lang="en-US" altLang="en-US"/>
              <a:t>M[1,2] =  M[1,1]+M[2,2]+d</a:t>
            </a:r>
            <a:r>
              <a:rPr lang="en-US" altLang="en-US" baseline="-25000"/>
              <a:t>0</a:t>
            </a:r>
            <a:r>
              <a:rPr lang="en-US" altLang="en-US"/>
              <a:t>*d</a:t>
            </a:r>
            <a:r>
              <a:rPr lang="en-US" altLang="en-US" baseline="-25000"/>
              <a:t>1</a:t>
            </a:r>
            <a:r>
              <a:rPr lang="en-US" altLang="en-US"/>
              <a:t>*d</a:t>
            </a:r>
            <a:r>
              <a:rPr lang="en-US" altLang="en-US" baseline="-25000"/>
              <a:t>2</a:t>
            </a:r>
            <a:r>
              <a:rPr lang="en-US" altLang="en-US"/>
              <a:t> = 0+0+30*35*15 = 15750;</a:t>
            </a:r>
          </a:p>
          <a:p>
            <a:pPr eaLnBrk="1" hangingPunct="1"/>
            <a:r>
              <a:rPr lang="en-US" altLang="en-US"/>
              <a:t>M[2,3] =  M[2,2]+M[3,3]+d</a:t>
            </a:r>
            <a:r>
              <a:rPr lang="en-US" altLang="en-US" baseline="-25000"/>
              <a:t>1</a:t>
            </a:r>
            <a:r>
              <a:rPr lang="en-US" altLang="en-US"/>
              <a:t>*d</a:t>
            </a:r>
            <a:r>
              <a:rPr lang="en-US" altLang="en-US" baseline="-25000"/>
              <a:t>2</a:t>
            </a:r>
            <a:r>
              <a:rPr lang="en-US" altLang="en-US"/>
              <a:t>*d</a:t>
            </a:r>
            <a:r>
              <a:rPr lang="en-US" altLang="en-US" baseline="-25000"/>
              <a:t>3</a:t>
            </a:r>
            <a:r>
              <a:rPr lang="en-US" altLang="en-US"/>
              <a:t> = 0+0+35*15* 5 = 2625;</a:t>
            </a:r>
          </a:p>
          <a:p>
            <a:pPr eaLnBrk="1" hangingPunct="1"/>
            <a:r>
              <a:rPr lang="en-US" altLang="en-US"/>
              <a:t>M[3,4] =  M[3,3]+M[4,4]+d</a:t>
            </a:r>
            <a:r>
              <a:rPr lang="en-US" altLang="en-US" baseline="-25000"/>
              <a:t>2</a:t>
            </a:r>
            <a:r>
              <a:rPr lang="en-US" altLang="en-US"/>
              <a:t>*d</a:t>
            </a:r>
            <a:r>
              <a:rPr lang="en-US" altLang="en-US" baseline="-25000"/>
              <a:t>3</a:t>
            </a:r>
            <a:r>
              <a:rPr lang="en-US" altLang="en-US"/>
              <a:t>*d</a:t>
            </a:r>
            <a:r>
              <a:rPr lang="en-US" altLang="en-US" baseline="-25000"/>
              <a:t>4</a:t>
            </a:r>
            <a:r>
              <a:rPr lang="en-US" altLang="en-US"/>
              <a:t> = 0+0+15* 5*10 = 750;</a:t>
            </a:r>
          </a:p>
          <a:p>
            <a:pPr eaLnBrk="1" hangingPunct="1"/>
            <a:r>
              <a:rPr lang="en-US" altLang="en-US"/>
              <a:t>M[4,5] =  M[4,4]+M[5,5]+d</a:t>
            </a:r>
            <a:r>
              <a:rPr lang="en-US" altLang="en-US" baseline="-25000"/>
              <a:t>3</a:t>
            </a:r>
            <a:r>
              <a:rPr lang="en-US" altLang="en-US"/>
              <a:t>*d</a:t>
            </a:r>
            <a:r>
              <a:rPr lang="en-US" altLang="en-US" baseline="-25000"/>
              <a:t>4</a:t>
            </a:r>
            <a:r>
              <a:rPr lang="en-US" altLang="en-US"/>
              <a:t>*d</a:t>
            </a:r>
            <a:r>
              <a:rPr lang="en-US" altLang="en-US" baseline="-25000"/>
              <a:t>5</a:t>
            </a:r>
            <a:r>
              <a:rPr lang="en-US" altLang="en-US"/>
              <a:t> = 0+0+ 5*10*20 = 1000;</a:t>
            </a:r>
          </a:p>
          <a:p>
            <a:pPr eaLnBrk="1" hangingPunct="1"/>
            <a:r>
              <a:rPr lang="en-US" altLang="en-US"/>
              <a:t>M[5,6] =  M[5,5]+M[6,6]+d</a:t>
            </a:r>
            <a:r>
              <a:rPr lang="en-US" altLang="en-US" baseline="-25000"/>
              <a:t>4</a:t>
            </a:r>
            <a:r>
              <a:rPr lang="en-US" altLang="en-US"/>
              <a:t>*d</a:t>
            </a:r>
            <a:r>
              <a:rPr lang="en-US" altLang="en-US" baseline="-25000"/>
              <a:t>5</a:t>
            </a:r>
            <a:r>
              <a:rPr lang="en-US" altLang="en-US"/>
              <a:t>*d</a:t>
            </a:r>
            <a:r>
              <a:rPr lang="en-US" altLang="en-US" baseline="-25000"/>
              <a:t>6</a:t>
            </a:r>
            <a:r>
              <a:rPr lang="en-US" altLang="en-US"/>
              <a:t> = 0+0+10*20*25 = 5000;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80288" y="2971800"/>
          <a:ext cx="3133725" cy="2133600"/>
        </p:xfrm>
        <a:graphic>
          <a:graphicData uri="http://schemas.openxmlformats.org/drawingml/2006/table">
            <a:tbl>
              <a:tblPr/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74813" y="838200"/>
            <a:ext cx="4572000" cy="320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342900" indent="-342900" eaLnBrk="1" hangingPunct="1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570038" y="60325"/>
            <a:ext cx="2771775" cy="4730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5332413" y="30163"/>
          <a:ext cx="5275264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  <a:gridCol w="659408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4" marR="91444" marT="45700" marB="45700"/>
                </a:tc>
              </a:tr>
            </a:tbl>
          </a:graphicData>
        </a:graphic>
      </p:graphicFrame>
      <p:sp>
        <p:nvSpPr>
          <p:cNvPr id="82019" name="Date Placeholder 4"/>
          <p:cNvSpPr txBox="1">
            <a:spLocks noGrp="1"/>
          </p:cNvSpPr>
          <p:nvPr/>
        </p:nvSpPr>
        <p:spPr bwMode="auto">
          <a:xfrm>
            <a:off x="1550988" y="6584950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400"/>
              <a:t>Sajib Hasan</a:t>
            </a:r>
          </a:p>
        </p:txBody>
      </p:sp>
      <p:sp>
        <p:nvSpPr>
          <p:cNvPr id="82020" name="Footer Placeholder 5"/>
          <p:cNvSpPr txBox="1">
            <a:spLocks noGrp="1"/>
          </p:cNvSpPr>
          <p:nvPr/>
        </p:nvSpPr>
        <p:spPr bwMode="auto">
          <a:xfrm>
            <a:off x="4189413" y="6584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sz="1400"/>
              <a:t>AIUB::CSC2105::Algorithms</a:t>
            </a:r>
          </a:p>
        </p:txBody>
      </p:sp>
      <p:sp>
        <p:nvSpPr>
          <p:cNvPr id="82021" name="Slide Number Placeholder 6"/>
          <p:cNvSpPr txBox="1">
            <a:spLocks noGrp="1"/>
          </p:cNvSpPr>
          <p:nvPr/>
        </p:nvSpPr>
        <p:spPr bwMode="auto">
          <a:xfrm>
            <a:off x="8091488" y="6584950"/>
            <a:ext cx="251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en-US" sz="1400"/>
              <a:t>Dynamic Programming</a:t>
            </a:r>
            <a:r>
              <a:rPr lang="en-US" altLang="en-US" sz="1400">
                <a:sym typeface="Wingdings" pitchFamily="2" charset="2"/>
              </a:rPr>
              <a:t></a:t>
            </a:r>
            <a:fld id="{A3A8214B-DE5C-41F1-A878-07570CE88620}" type="slidenum">
              <a:rPr lang="en-US" altLang="en-US" sz="1400"/>
              <a:pPr algn="r" eaLnBrk="1" hangingPunct="1"/>
              <a:t>64</a:t>
            </a:fld>
            <a:endParaRPr lang="en-US" altLang="en-US" sz="1400"/>
          </a:p>
        </p:txBody>
      </p:sp>
      <p:graphicFrame>
        <p:nvGraphicFramePr>
          <p:cNvPr id="140390" name="Group 102"/>
          <p:cNvGraphicFramePr>
            <a:graphicFrameLocks noGrp="1"/>
          </p:cNvGraphicFramePr>
          <p:nvPr/>
        </p:nvGraphicFramePr>
        <p:xfrm>
          <a:off x="5789613" y="822325"/>
          <a:ext cx="4800600" cy="2133600"/>
        </p:xfrm>
        <a:graphic>
          <a:graphicData uri="http://schemas.openxmlformats.org/drawingml/2006/table">
            <a:tbl>
              <a:tblPr/>
              <a:tblGrid>
                <a:gridCol w="241300"/>
                <a:gridCol w="806450"/>
                <a:gridCol w="725488"/>
                <a:gridCol w="727075"/>
                <a:gridCol w="723900"/>
                <a:gridCol w="725487"/>
                <a:gridCol w="8509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4813" y="3754438"/>
          <a:ext cx="17526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Len=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74813" y="4175125"/>
          <a:ext cx="4343401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63"/>
                <a:gridCol w="417717"/>
                <a:gridCol w="104429"/>
                <a:gridCol w="376514"/>
                <a:gridCol w="676076"/>
                <a:gridCol w="457200"/>
                <a:gridCol w="76200"/>
                <a:gridCol w="381000"/>
                <a:gridCol w="505210"/>
                <a:gridCol w="409192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j]=[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 to [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74813" y="4648200"/>
          <a:ext cx="106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9600"/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k=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74813" y="5257800"/>
          <a:ext cx="889793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4"/>
                <a:gridCol w="304800"/>
                <a:gridCol w="76200"/>
                <a:gridCol w="381000"/>
                <a:gridCol w="304800"/>
                <a:gridCol w="381000"/>
                <a:gridCol w="304800"/>
                <a:gridCol w="76200"/>
                <a:gridCol w="381000"/>
                <a:gridCol w="304800"/>
                <a:gridCol w="381000"/>
                <a:gridCol w="381000"/>
                <a:gridCol w="76200"/>
                <a:gridCol w="381000"/>
                <a:gridCol w="304800"/>
                <a:gridCol w="228600"/>
                <a:gridCol w="381000"/>
                <a:gridCol w="152400"/>
                <a:gridCol w="228600"/>
                <a:gridCol w="381000"/>
                <a:gridCol w="152400"/>
                <a:gridCol w="228600"/>
                <a:gridCol w="381000"/>
                <a:gridCol w="228600"/>
                <a:gridCol w="2080519"/>
                <a:gridCol w="35622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M[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]=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M[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M[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,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4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MCM</a:t>
            </a:r>
            <a:r>
              <a:rPr lang="en-US" sz="3200"/>
              <a:t> :: Step 4: Constructing Optimal Solution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3" y="685800"/>
            <a:ext cx="91440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To get the optimal solution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4000" baseline="-25000" dirty="0">
                <a:latin typeface="Courier New" pitchFamily="49" charset="0"/>
                <a:cs typeface="Courier New" pitchFamily="49" charset="0"/>
              </a:rPr>
              <a:t>1..6</a:t>
            </a:r>
            <a:r>
              <a:rPr lang="en-US" sz="4000" dirty="0"/>
              <a:t>,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s[]</a:t>
            </a:r>
            <a:r>
              <a:rPr lang="en-US" sz="4000" dirty="0"/>
              <a:t> is used as follows: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/>
              <a:t>	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600" baseline="-25000" dirty="0">
                <a:latin typeface="Courier New" pitchFamily="49" charset="0"/>
                <a:cs typeface="Courier New" pitchFamily="49" charset="0"/>
              </a:rPr>
              <a:t>1..6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1..3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4..6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since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s[1,6] = 3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= ((T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1..1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2..3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4..5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6..6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))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since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s[1,3] =1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s[4,6]=5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=((T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))((T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))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algn="ctr" eaLnBrk="1" hangingPunct="1">
              <a:buFontTx/>
              <a:buNone/>
              <a:defRPr/>
            </a:pPr>
            <a:r>
              <a:rPr lang="en-US" sz="4000" dirty="0"/>
              <a:t>MCM can be solved in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O(n3)</a:t>
            </a:r>
            <a:r>
              <a:rPr lang="en-US" sz="4000" dirty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Running time	</a:t>
            </a:r>
          </a:p>
          <a:p>
            <a:pPr lvl="1" eaLnBrk="1" hangingPunct="1">
              <a:defRPr/>
            </a:pPr>
            <a:r>
              <a:rPr lang="en-US" smtClean="0"/>
              <a:t>It is easy to see that it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i="1" baseline="30000" smtClean="0"/>
              <a:t>3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(three nested loops)</a:t>
            </a:r>
          </a:p>
          <a:p>
            <a:pPr lvl="1" eaLnBrk="1" hangingPunct="1">
              <a:defRPr/>
            </a:pPr>
            <a:r>
              <a:rPr lang="en-US" smtClean="0"/>
              <a:t>It turns out it is also </a:t>
            </a:r>
            <a:r>
              <a:rPr lang="en-US" smtClean="0">
                <a:latin typeface="Symbol" pitchFamily="18" charset="2"/>
              </a:rPr>
              <a:t>W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i="1" baseline="30000" smtClean="0"/>
              <a:t>3</a:t>
            </a:r>
            <a:r>
              <a:rPr lang="en-US" smtClean="0"/>
              <a:t>)</a:t>
            </a:r>
          </a:p>
          <a:p>
            <a:pPr eaLnBrk="1" hangingPunct="1">
              <a:defRPr/>
            </a:pPr>
            <a:r>
              <a:rPr lang="en-US" smtClean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4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Memoization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3" y="685800"/>
            <a:ext cx="9144000" cy="5791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b="1" i="1"/>
              <a:t>Memoization </a:t>
            </a:r>
            <a:r>
              <a:rPr lang="en-US" sz="2400" b="1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200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200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2400" b="1"/>
              <a:t>Can modify recursive algorithm to use memoziation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/>
              <a:t>If we prefer recursion we can structure our algorithm as a recursive algorithm</a:t>
            </a:r>
            <a:r>
              <a:rPr lang="en-US" sz="240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90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 b="1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2400" b="1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2400" b="1"/>
              <a:t>Initialize all elements to </a:t>
            </a:r>
            <a:r>
              <a:rPr lang="en-US" sz="2400" b="1">
                <a:latin typeface="Symbol" pitchFamily="18" charset="2"/>
              </a:rPr>
              <a:t>¥ </a:t>
            </a:r>
            <a:r>
              <a:rPr lang="en-US" sz="2400" b="1"/>
              <a:t>and call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MemoMCM(i,j)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822575" y="3460750"/>
            <a:ext cx="6669088" cy="2576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/>
            <a:r>
              <a:rPr lang="en-US" altLang="en-US" b="1">
                <a:latin typeface="Courier New" pitchFamily="49" charset="0"/>
              </a:rPr>
              <a:t>MemoMCM</a:t>
            </a:r>
            <a:r>
              <a:rPr lang="en-US" altLang="en-US">
                <a:latin typeface="Courier New" pitchFamily="49" charset="0"/>
              </a:rPr>
              <a:t>(i,j)</a:t>
            </a:r>
            <a:endParaRPr lang="en-GB" altLang="en-US">
              <a:latin typeface="Courier New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Courier New" pitchFamily="49" charset="0"/>
              </a:rPr>
              <a:t> </a:t>
            </a:r>
            <a:r>
              <a:rPr lang="en-US" altLang="en-US" b="1">
                <a:latin typeface="Courier New" pitchFamily="49" charset="0"/>
              </a:rPr>
              <a:t>if </a:t>
            </a:r>
            <a:r>
              <a:rPr lang="en-US" altLang="en-US">
                <a:latin typeface="Courier New" pitchFamily="49" charset="0"/>
              </a:rPr>
              <a:t>i = j </a:t>
            </a:r>
            <a:r>
              <a:rPr lang="en-US" altLang="en-US" b="1">
                <a:latin typeface="Courier New" pitchFamily="49" charset="0"/>
              </a:rPr>
              <a:t>then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GB" altLang="en-US" b="1">
                <a:latin typeface="Courier New" pitchFamily="49" charset="0"/>
              </a:rPr>
              <a:t>return </a:t>
            </a:r>
            <a:r>
              <a:rPr lang="en-GB" altLang="en-US">
                <a:latin typeface="Courier New" pitchFamily="49" charset="0"/>
              </a:rPr>
              <a:t>0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Courier New" pitchFamily="49" charset="0"/>
              </a:rPr>
              <a:t> </a:t>
            </a:r>
            <a:r>
              <a:rPr lang="en-US" altLang="en-US" b="1">
                <a:latin typeface="Courier New" pitchFamily="49" charset="0"/>
              </a:rPr>
              <a:t>else if </a:t>
            </a:r>
            <a:r>
              <a:rPr lang="en-US" altLang="en-US">
                <a:latin typeface="Courier New" pitchFamily="49" charset="0"/>
              </a:rPr>
              <a:t>M[i,j] &lt; </a:t>
            </a:r>
            <a:r>
              <a:rPr lang="en-GB" altLang="en-US">
                <a:latin typeface="Symbol" pitchFamily="18" charset="2"/>
              </a:rPr>
              <a:t>¥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US" altLang="en-US" b="1">
                <a:latin typeface="Courier New" pitchFamily="49" charset="0"/>
              </a:rPr>
              <a:t>then </a:t>
            </a:r>
            <a:r>
              <a:rPr lang="en-US" altLang="en-US">
                <a:latin typeface="Courier New" pitchFamily="49" charset="0"/>
              </a:rPr>
              <a:t>return M[i,j] </a:t>
            </a:r>
            <a:endParaRPr lang="en-GB" altLang="en-US">
              <a:latin typeface="Courier New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n-GB" altLang="en-US">
                <a:latin typeface="Courier New" pitchFamily="49" charset="0"/>
              </a:rPr>
              <a:t> </a:t>
            </a:r>
            <a:r>
              <a:rPr lang="en-GB" altLang="en-US" b="1">
                <a:latin typeface="Courier New" pitchFamily="49" charset="0"/>
              </a:rPr>
              <a:t>else for</a:t>
            </a:r>
            <a:r>
              <a:rPr lang="en-GB" altLang="en-US">
                <a:latin typeface="Courier New" pitchFamily="49" charset="0"/>
              </a:rPr>
              <a:t> k := </a:t>
            </a:r>
            <a:r>
              <a:rPr lang="en-US" altLang="en-US">
                <a:latin typeface="Courier New" pitchFamily="49" charset="0"/>
              </a:rPr>
              <a:t>i </a:t>
            </a:r>
            <a:r>
              <a:rPr lang="en-US" altLang="en-US" b="1">
                <a:latin typeface="Courier New" pitchFamily="49" charset="0"/>
              </a:rPr>
              <a:t>to</a:t>
            </a:r>
            <a:r>
              <a:rPr lang="en-US" altLang="en-US">
                <a:latin typeface="Courier New" pitchFamily="49" charset="0"/>
              </a:rPr>
              <a:t> j-1 </a:t>
            </a:r>
            <a:r>
              <a:rPr lang="en-US" altLang="en-US" b="1">
                <a:latin typeface="Courier New" pitchFamily="49" charset="0"/>
              </a:rPr>
              <a:t>do</a:t>
            </a:r>
            <a:endParaRPr lang="en-GB" altLang="en-US">
              <a:latin typeface="Courier New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Courier New" pitchFamily="49" charset="0"/>
              </a:rPr>
              <a:t>        q := 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US" altLang="en-US" b="1">
                <a:latin typeface="Courier New" pitchFamily="49" charset="0"/>
              </a:rPr>
              <a:t>MemoMCM</a:t>
            </a:r>
            <a:r>
              <a:rPr lang="en-US" altLang="en-US">
                <a:latin typeface="Courier New" pitchFamily="49" charset="0"/>
              </a:rPr>
              <a:t>(i,k)+ 				             </a:t>
            </a:r>
            <a:r>
              <a:rPr lang="en-US" altLang="en-US" b="1">
                <a:latin typeface="Courier New" pitchFamily="49" charset="0"/>
              </a:rPr>
              <a:t>MemoMCM</a:t>
            </a:r>
            <a:r>
              <a:rPr lang="en-US" altLang="en-US">
                <a:latin typeface="Courier New" pitchFamily="49" charset="0"/>
              </a:rPr>
              <a:t>(k+1,j) + d</a:t>
            </a:r>
            <a:r>
              <a:rPr lang="en-US" altLang="en-US" baseline="-25000">
                <a:latin typeface="Courier New" pitchFamily="49" charset="0"/>
              </a:rPr>
              <a:t>i-1</a:t>
            </a:r>
            <a:r>
              <a:rPr lang="en-US" altLang="en-US">
                <a:latin typeface="Courier New" pitchFamily="49" charset="0"/>
              </a:rPr>
              <a:t>d</a:t>
            </a:r>
            <a:r>
              <a:rPr lang="en-US" altLang="en-US" baseline="-25000">
                <a:latin typeface="Courier New" pitchFamily="49" charset="0"/>
              </a:rPr>
              <a:t>k</a:t>
            </a:r>
            <a:r>
              <a:rPr lang="en-US" altLang="en-US">
                <a:latin typeface="Courier New" pitchFamily="49" charset="0"/>
              </a:rPr>
              <a:t>d</a:t>
            </a:r>
            <a:r>
              <a:rPr lang="en-US" altLang="en-US" baseline="-25000">
                <a:latin typeface="Courier New" pitchFamily="49" charset="0"/>
              </a:rPr>
              <a:t>j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Courier New" pitchFamily="49" charset="0"/>
              </a:rPr>
              <a:t>	        </a:t>
            </a:r>
            <a:r>
              <a:rPr lang="en-US" altLang="en-US" b="1">
                <a:latin typeface="Courier New" pitchFamily="49" charset="0"/>
              </a:rPr>
              <a:t>if</a:t>
            </a:r>
            <a:r>
              <a:rPr lang="en-US" altLang="en-US">
                <a:latin typeface="Courier New" pitchFamily="49" charset="0"/>
              </a:rPr>
              <a:t> q &lt; M[i,j] </a:t>
            </a:r>
            <a:r>
              <a:rPr lang="en-US" altLang="en-US" b="1">
                <a:latin typeface="Courier New" pitchFamily="49" charset="0"/>
              </a:rPr>
              <a:t>then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Courier New" pitchFamily="49" charset="0"/>
              </a:rPr>
              <a:t>	           M[i,j] :=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US" altLang="en-US">
                <a:latin typeface="Courier New" pitchFamily="49" charset="0"/>
              </a:rPr>
              <a:t>q</a:t>
            </a:r>
          </a:p>
          <a:p>
            <a:pPr marL="457200" indent="-457200">
              <a:buFontTx/>
              <a:buAutoNum type="arabicPeriod"/>
            </a:pPr>
            <a:r>
              <a:rPr lang="en-GB" altLang="en-US">
                <a:latin typeface="Courier New" pitchFamily="49" charset="0"/>
              </a:rPr>
              <a:t>	</a:t>
            </a:r>
            <a:r>
              <a:rPr lang="en-GB" altLang="en-US" b="1">
                <a:latin typeface="Courier New" pitchFamily="49" charset="0"/>
              </a:rPr>
              <a:t>return </a:t>
            </a:r>
            <a:r>
              <a:rPr lang="en-GB" altLang="en-US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Memoization:</a:t>
            </a:r>
          </a:p>
          <a:p>
            <a:pPr lvl="1" eaLnBrk="1" hangingPunct="1">
              <a:defRPr/>
            </a:pPr>
            <a:r>
              <a:rPr lang="en-US" smtClean="0"/>
              <a:t>Solve the problem in a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smtClean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smtClean="0"/>
              <a:t>Pros and cons:</a:t>
            </a:r>
          </a:p>
          <a:p>
            <a:pPr lvl="1" eaLnBrk="1" hangingPunct="1">
              <a:defRPr/>
            </a:pPr>
            <a:r>
              <a:rPr lang="en-US" smtClean="0">
                <a:latin typeface="Wingdings" pitchFamily="2" charset="2"/>
              </a:rPr>
              <a:t>L</a:t>
            </a:r>
            <a:r>
              <a:rPr lang="en-US" smtClean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smtClean="0">
                <a:latin typeface="Wingdings" pitchFamily="2" charset="2"/>
              </a:rPr>
              <a:t>J</a:t>
            </a:r>
            <a:r>
              <a:rPr lang="en-US" smtClean="0"/>
              <a:t> Easier to understand</a:t>
            </a:r>
          </a:p>
          <a:p>
            <a:pPr lvl="1" eaLnBrk="1" hangingPunct="1">
              <a:defRPr/>
            </a:pPr>
            <a:r>
              <a:rPr lang="en-US" smtClean="0">
                <a:latin typeface="Wingdings" pitchFamily="2" charset="2"/>
              </a:rPr>
              <a:t>J</a:t>
            </a:r>
            <a:r>
              <a:rPr lang="en-US" smtClean="0"/>
              <a:t> If not all subproblems need to be solved, you are sure that only the necessary ones are solved </a:t>
            </a:r>
            <a:r>
              <a:rPr lang="en-US" smtClean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Longest </a:t>
            </a:r>
            <a:r>
              <a:rPr lang="en-US" dirty="0" smtClean="0"/>
              <a:t>Common Subsequence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Fibonacci Numbers with </a:t>
            </a:r>
            <a:r>
              <a:rPr lang="en-US" sz="3600" b="0" dirty="0" err="1" smtClean="0">
                <a:effectLst/>
              </a:rPr>
              <a:t>Memoization</a:t>
            </a:r>
            <a:r>
              <a:rPr lang="en-US" sz="3600" b="0" dirty="0" smtClean="0">
                <a:effectLst/>
              </a:rPr>
              <a:t> </a:t>
            </a:r>
            <a:endParaRPr lang="en-US" sz="3600" b="0" dirty="0">
              <a:effectLst/>
            </a:endParaRPr>
          </a:p>
        </p:txBody>
      </p:sp>
      <p:pic>
        <p:nvPicPr>
          <p:cNvPr id="150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812" y="1295400"/>
            <a:ext cx="726617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Longest Common Subsequence </a:t>
            </a:r>
            <a:br>
              <a:rPr lang="en-US" sz="3600" dirty="0"/>
            </a:br>
            <a:r>
              <a:rPr lang="en-US" sz="3600" dirty="0"/>
              <a:t>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0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20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20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20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is a </a:t>
            </a:r>
            <a:r>
              <a:rPr lang="en-US" sz="2400" b="1" i="1" dirty="0"/>
              <a:t>subsequence</a:t>
            </a:r>
            <a:r>
              <a:rPr lang="en-US" sz="2400" dirty="0"/>
              <a:t>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20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2000" dirty="0"/>
              <a:t> for all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20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2000" dirty="0"/>
              <a:t> is </a:t>
            </a:r>
            <a:r>
              <a:rPr lang="en-US" sz="2000" b="1" i="1" dirty="0"/>
              <a:t>strictly increasing</a:t>
            </a:r>
            <a:r>
              <a:rPr lang="en-US" sz="20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Let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20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20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How many possible subsequences for a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/>
              <a:t>-element sequence?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is a </a:t>
            </a:r>
            <a:r>
              <a:rPr lang="en-US" sz="2400" b="1" i="1" dirty="0"/>
              <a:t>common</a:t>
            </a:r>
            <a:r>
              <a:rPr lang="en-US" sz="2400" dirty="0"/>
              <a:t> subsequence of sequences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is a subsequence of both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80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800" dirty="0"/>
              <a:t> is, but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80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80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80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20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/>
              <a:t>LCS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u="sng" dirty="0"/>
              <a:t>Input</a:t>
            </a:r>
            <a:r>
              <a:rPr lang="en-US" sz="2400" dirty="0"/>
              <a:t>: two sequences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u="sng" dirty="0"/>
              <a:t>Output</a:t>
            </a:r>
            <a:r>
              <a:rPr lang="en-US" sz="2400" dirty="0"/>
              <a:t>: longest common subsequence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dirty="0"/>
              <a:t> </a:t>
            </a:r>
            <a:r>
              <a:rPr lang="en-US" sz="2400" dirty="0"/>
              <a:t>(denoted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dirty="0"/>
              <a:t>For every subsequence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, check if it is a subsequence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subsequences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to check against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elements of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: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20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</a:t>
            </a:r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800" b="1" dirty="0"/>
              <a:t> </a:t>
            </a:r>
            <a:r>
              <a:rPr lang="en-US" sz="2800" b="1" i="1" dirty="0"/>
              <a:t>prefix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8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8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800" dirty="0"/>
              <a:t> is denoted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8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8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8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 is the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2400" dirty="0"/>
              <a:t> sequence</a:t>
            </a:r>
          </a:p>
          <a:p>
            <a:pPr lvl="1" eaLnBrk="1" hangingPunct="1"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/>
              <a:t> is the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2400" dirty="0"/>
              <a:t> sequence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800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800" dirty="0"/>
              <a:t>Let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800" dirty="0"/>
              <a:t> and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be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800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(1) If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, then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and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2400" dirty="0"/>
              <a:t> is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(2) if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, then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/>
              <a:t> implies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is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(3) if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, then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implies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is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3" y="838200"/>
            <a:ext cx="9010650" cy="5638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We make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 smtClean="0"/>
              <a:t> </a:t>
            </a:r>
            <a:r>
              <a:rPr lang="en-US" dirty="0" smtClean="0"/>
              <a:t>to be empty and proceed from the ends of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If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, append this symbol to the beginning of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 smtClean="0"/>
              <a:t>, </a:t>
            </a:r>
            <a:r>
              <a:rPr lang="en-US" dirty="0" smtClean="0"/>
              <a:t>and find optimally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If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Skip either a letter from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 smtClean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or a letter from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b="1" dirty="0"/>
              <a:t>LCS </a:t>
            </a:r>
            <a:r>
              <a:rPr lang="en-US" sz="2800" dirty="0"/>
              <a:t>has an optimal sub-structure defined by </a:t>
            </a:r>
            <a:r>
              <a:rPr lang="en-US" sz="2800" b="1" i="1" dirty="0"/>
              <a:t>prefixes</a:t>
            </a:r>
            <a:r>
              <a:rPr lang="en-US" sz="2800" i="1" dirty="0"/>
              <a:t> </a:t>
            </a:r>
            <a:r>
              <a:rPr lang="en-US" sz="2800" dirty="0"/>
              <a:t>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/>
              <a:t>The sub-problems of finding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share a common sub-sub-problem of finding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 dirty="0"/>
              <a:t>Simplify:</a:t>
            </a:r>
            <a:r>
              <a:rPr lang="en-US" sz="2800" dirty="0"/>
              <a:t> just worry about </a:t>
            </a:r>
            <a:r>
              <a:rPr lang="en-US" sz="2800" b="1" dirty="0"/>
              <a:t>LCS</a:t>
            </a:r>
            <a:r>
              <a:rPr lang="en-US" sz="2800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Define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= length of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So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= length of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5913" y="914400"/>
            <a:ext cx="8955087" cy="55387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Define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800" dirty="0"/>
              <a:t> = length of </a:t>
            </a:r>
            <a:r>
              <a:rPr lang="en-US" sz="2800" b="1" dirty="0"/>
              <a:t>LCS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Note that the conditions in the problem restrict sub-problems (if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/>
              <a:t> we consider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800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800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Use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800" dirty="0"/>
              <a:t> to remember where to extract an element of an </a:t>
            </a:r>
            <a:r>
              <a:rPr lang="en-US" sz="2800" b="1" dirty="0"/>
              <a:t>LCS</a:t>
            </a:r>
            <a:r>
              <a:rPr lang="en-US" sz="2800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751013" y="1860550"/>
          <a:ext cx="8610600" cy="2101850"/>
        </p:xfrm>
        <a:graphic>
          <a:graphicData uri="http://schemas.openxmlformats.org/presentationml/2006/ole">
            <p:oleObj spid="_x0000_s103431" name="Equation" r:id="rId4" imgW="3416300" imgH="736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77975" y="101600"/>
            <a:ext cx="90884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751013" y="838200"/>
            <a:ext cx="8610600" cy="26670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342900" indent="-34290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342900" indent="-34290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342900" indent="-34290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342900" indent="-34290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342900" indent="-342900"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342900" indent="-34290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598613" y="3733800"/>
            <a:ext cx="5334000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latin typeface="Tahoma" pitchFamily="34" charset="0"/>
              </a:rPr>
              <a:t>Recurrence for time complexity: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da-DK" altLang="en-US" sz="800"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sz="2400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 sz="2400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sz="2400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 sz="2400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sz="2400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 sz="2400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da-DK" altLang="en-US" sz="2400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7050088" y="3733800"/>
            <a:ext cx="34051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sz="2400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sz="2400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 sz="24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sz="2400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674813" y="762000"/>
            <a:ext cx="8763000" cy="38100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313363" y="4922838"/>
            <a:ext cx="2914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altLang="en-US" sz="2800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800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8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3117850" y="5037138"/>
            <a:ext cx="1206500" cy="982662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1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730500" y="4711700"/>
            <a:ext cx="1363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752725" y="5102225"/>
            <a:ext cx="4000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40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r>
              <a:rPr lang="en-US" smtClean="0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741613" y="1017588"/>
            <a:ext cx="6477000" cy="5286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/>
            <a:r>
              <a:rPr lang="en-US" altLang="en-US" sz="2000" b="1">
                <a:latin typeface="Courier New" pitchFamily="49" charset="0"/>
              </a:rPr>
              <a:t>LCS-Length</a:t>
            </a:r>
            <a:r>
              <a:rPr lang="en-US" altLang="en-US" sz="2000">
                <a:latin typeface="Courier New" pitchFamily="49" charset="0"/>
              </a:rPr>
              <a:t>(X, Y, m, n)</a:t>
            </a:r>
            <a:endParaRPr lang="en-GB" altLang="en-US" sz="2000">
              <a:latin typeface="Courier New" pitchFamily="49" charset="0"/>
            </a:endParaRPr>
          </a:p>
          <a:p>
            <a:pPr marL="457200" indent="-457200"/>
            <a:r>
              <a:rPr lang="en-US" altLang="en-US" sz="2000">
                <a:latin typeface="Courier New" pitchFamily="49" charset="0"/>
              </a:rPr>
              <a:t>1</a:t>
            </a:r>
            <a:r>
              <a:rPr lang="en-US" altLang="en-US" sz="2000" b="1">
                <a:latin typeface="Courier New" pitchFamily="49" charset="0"/>
              </a:rPr>
              <a:t>  for </a:t>
            </a:r>
            <a:r>
              <a:rPr lang="en-US" altLang="en-US" sz="2000">
                <a:latin typeface="Courier New" pitchFamily="49" charset="0"/>
              </a:rPr>
              <a:t>i</a:t>
            </a:r>
            <a:r>
              <a:rPr lang="en-GB" altLang="en-US" sz="2000">
                <a:latin typeface="Symbol" pitchFamily="18" charset="2"/>
              </a:rPr>
              <a:t>¬</a:t>
            </a:r>
            <a:r>
              <a:rPr lang="en-US" altLang="en-US" sz="2000">
                <a:latin typeface="Courier New" pitchFamily="49" charset="0"/>
              </a:rPr>
              <a:t>1 </a:t>
            </a:r>
            <a:r>
              <a:rPr lang="en-US" altLang="en-US" sz="2000" b="1">
                <a:latin typeface="Courier New" pitchFamily="49" charset="0"/>
              </a:rPr>
              <a:t>to </a:t>
            </a:r>
            <a:r>
              <a:rPr lang="en-US" altLang="en-US" sz="2000">
                <a:latin typeface="Courier New" pitchFamily="49" charset="0"/>
              </a:rPr>
              <a:t>m </a:t>
            </a:r>
            <a:r>
              <a:rPr lang="en-US" altLang="en-US" sz="2000" b="1">
                <a:latin typeface="Courier New" pitchFamily="49" charset="0"/>
              </a:rPr>
              <a:t>do</a:t>
            </a:r>
            <a:endParaRPr lang="en-GB" altLang="en-US" sz="2000">
              <a:latin typeface="Courier New" pitchFamily="49" charset="0"/>
            </a:endParaRP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2     c[i,0]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0</a:t>
            </a:r>
          </a:p>
          <a:p>
            <a:pPr marL="457200" indent="-457200"/>
            <a:r>
              <a:rPr lang="en-US" altLang="en-US" sz="2000">
                <a:latin typeface="Courier New" pitchFamily="49" charset="0"/>
              </a:rPr>
              <a:t>3</a:t>
            </a:r>
            <a:r>
              <a:rPr lang="en-US" altLang="en-US" sz="2000" b="1">
                <a:latin typeface="Courier New" pitchFamily="49" charset="0"/>
              </a:rPr>
              <a:t>  for </a:t>
            </a:r>
            <a:r>
              <a:rPr lang="en-US" altLang="en-US" sz="2000">
                <a:latin typeface="Courier New" pitchFamily="49" charset="0"/>
              </a:rPr>
              <a:t>j</a:t>
            </a:r>
            <a:r>
              <a:rPr lang="en-GB" altLang="en-US" sz="2000">
                <a:latin typeface="Symbol" pitchFamily="18" charset="2"/>
              </a:rPr>
              <a:t>¬</a:t>
            </a:r>
            <a:r>
              <a:rPr lang="en-US" altLang="en-US" sz="2000">
                <a:latin typeface="Courier New" pitchFamily="49" charset="0"/>
              </a:rPr>
              <a:t>0 </a:t>
            </a:r>
            <a:r>
              <a:rPr lang="en-US" altLang="en-US" sz="2000" b="1">
                <a:latin typeface="Courier New" pitchFamily="49" charset="0"/>
              </a:rPr>
              <a:t>to </a:t>
            </a:r>
            <a:r>
              <a:rPr lang="en-US" altLang="en-US" sz="2000">
                <a:latin typeface="Courier New" pitchFamily="49" charset="0"/>
              </a:rPr>
              <a:t>n </a:t>
            </a:r>
            <a:r>
              <a:rPr lang="en-US" altLang="en-US" sz="2000" b="1">
                <a:latin typeface="Courier New" pitchFamily="49" charset="0"/>
              </a:rPr>
              <a:t>do</a:t>
            </a:r>
            <a:endParaRPr lang="en-GB" altLang="en-US" sz="2000">
              <a:latin typeface="Courier New" pitchFamily="49" charset="0"/>
            </a:endParaRP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4     c[0,j]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0</a:t>
            </a:r>
          </a:p>
          <a:p>
            <a:pPr marL="457200" indent="-457200"/>
            <a:r>
              <a:rPr lang="en-US" altLang="en-US" sz="2000">
                <a:latin typeface="Courier New" pitchFamily="49" charset="0"/>
              </a:rPr>
              <a:t>5</a:t>
            </a:r>
            <a:r>
              <a:rPr lang="en-US" altLang="en-US" sz="2000" b="1">
                <a:latin typeface="Courier New" pitchFamily="49" charset="0"/>
              </a:rPr>
              <a:t>  for </a:t>
            </a:r>
            <a:r>
              <a:rPr lang="en-US" altLang="en-US" sz="2000">
                <a:latin typeface="Courier New" pitchFamily="49" charset="0"/>
              </a:rPr>
              <a:t>i</a:t>
            </a:r>
            <a:r>
              <a:rPr lang="en-GB" altLang="en-US" sz="2000">
                <a:latin typeface="Symbol" pitchFamily="18" charset="2"/>
              </a:rPr>
              <a:t>¬</a:t>
            </a:r>
            <a:r>
              <a:rPr lang="en-US" altLang="en-US" sz="2000">
                <a:latin typeface="Courier New" pitchFamily="49" charset="0"/>
              </a:rPr>
              <a:t>1 </a:t>
            </a:r>
            <a:r>
              <a:rPr lang="en-US" altLang="en-US" sz="2000" b="1">
                <a:latin typeface="Courier New" pitchFamily="49" charset="0"/>
              </a:rPr>
              <a:t>to </a:t>
            </a:r>
            <a:r>
              <a:rPr lang="en-US" altLang="en-US" sz="2000">
                <a:latin typeface="Courier New" pitchFamily="49" charset="0"/>
              </a:rPr>
              <a:t>m </a:t>
            </a:r>
            <a:r>
              <a:rPr lang="en-US" altLang="en-US" sz="2000" b="1">
                <a:latin typeface="Courier New" pitchFamily="49" charset="0"/>
              </a:rPr>
              <a:t>do</a:t>
            </a:r>
            <a:endParaRPr lang="en-GB" altLang="en-US" sz="2000">
              <a:latin typeface="Courier New" pitchFamily="49" charset="0"/>
            </a:endParaRPr>
          </a:p>
          <a:p>
            <a:pPr marL="457200" indent="-457200"/>
            <a:r>
              <a:rPr lang="en-US" altLang="en-US" sz="2000">
                <a:latin typeface="Courier New" pitchFamily="49" charset="0"/>
              </a:rPr>
              <a:t>6     </a:t>
            </a:r>
            <a:r>
              <a:rPr lang="en-US" altLang="en-US" sz="2000" b="1">
                <a:latin typeface="Courier New" pitchFamily="49" charset="0"/>
              </a:rPr>
              <a:t>for </a:t>
            </a:r>
            <a:r>
              <a:rPr lang="en-US" altLang="en-US" sz="2000">
                <a:latin typeface="Courier New" pitchFamily="49" charset="0"/>
              </a:rPr>
              <a:t>j</a:t>
            </a:r>
            <a:r>
              <a:rPr lang="en-GB" altLang="en-US" sz="2000">
                <a:latin typeface="Symbol" pitchFamily="18" charset="2"/>
              </a:rPr>
              <a:t>¬</a:t>
            </a:r>
            <a:r>
              <a:rPr lang="en-US" altLang="en-US" sz="2000">
                <a:latin typeface="Courier New" pitchFamily="49" charset="0"/>
              </a:rPr>
              <a:t>1 </a:t>
            </a:r>
            <a:r>
              <a:rPr lang="en-US" altLang="en-US" sz="2000" b="1">
                <a:latin typeface="Courier New" pitchFamily="49" charset="0"/>
              </a:rPr>
              <a:t>to </a:t>
            </a:r>
            <a:r>
              <a:rPr lang="en-US" altLang="en-US" sz="2000">
                <a:latin typeface="Courier New" pitchFamily="49" charset="0"/>
              </a:rPr>
              <a:t>n </a:t>
            </a:r>
            <a:r>
              <a:rPr lang="en-US" altLang="en-US" sz="2000" b="1">
                <a:latin typeface="Courier New" pitchFamily="49" charset="0"/>
              </a:rPr>
              <a:t>do</a:t>
            </a: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7	      </a:t>
            </a:r>
            <a:r>
              <a:rPr lang="en-GB" altLang="en-US" sz="2000" b="1">
                <a:latin typeface="Courier New" pitchFamily="49" charset="0"/>
              </a:rPr>
              <a:t>if</a:t>
            </a:r>
            <a:r>
              <a:rPr lang="en-GB" altLang="en-US" sz="2000">
                <a:latin typeface="Courier New" pitchFamily="49" charset="0"/>
              </a:rPr>
              <a:t> x</a:t>
            </a:r>
            <a:r>
              <a:rPr lang="en-GB" altLang="en-US" sz="2000" baseline="-25000">
                <a:latin typeface="Courier New" pitchFamily="49" charset="0"/>
              </a:rPr>
              <a:t>i </a:t>
            </a:r>
            <a:r>
              <a:rPr lang="en-GB" altLang="en-US" sz="2000">
                <a:latin typeface="Courier New" pitchFamily="49" charset="0"/>
              </a:rPr>
              <a:t>= y</a:t>
            </a:r>
            <a:r>
              <a:rPr lang="en-GB" altLang="en-US" sz="2000" baseline="-25000">
                <a:latin typeface="Courier New" pitchFamily="49" charset="0"/>
              </a:rPr>
              <a:t>j</a:t>
            </a:r>
            <a:r>
              <a:rPr lang="en-GB" altLang="en-US" sz="2000">
                <a:latin typeface="Courier New" pitchFamily="49" charset="0"/>
              </a:rPr>
              <a:t> </a:t>
            </a:r>
            <a:r>
              <a:rPr lang="en-GB" altLang="en-US" sz="2000" b="1">
                <a:latin typeface="Courier New" pitchFamily="49" charset="0"/>
              </a:rPr>
              <a:t>then</a:t>
            </a:r>
            <a:endParaRPr lang="en-GB" altLang="en-US" sz="2000">
              <a:latin typeface="Courier New" pitchFamily="49" charset="0"/>
            </a:endParaRPr>
          </a:p>
          <a:p>
            <a:pPr marL="457200" indent="-457200">
              <a:buFontTx/>
              <a:buAutoNum type="arabicPlain" startAt="8"/>
            </a:pPr>
            <a:r>
              <a:rPr lang="en-GB" altLang="en-US" sz="2000">
                <a:latin typeface="Courier New" pitchFamily="49" charset="0"/>
              </a:rPr>
              <a:t>         c[i,j]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c[i-1,j-1]+1</a:t>
            </a: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9	         b[i,j]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”copy”</a:t>
            </a: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10	</a:t>
            </a:r>
            <a:r>
              <a:rPr lang="en-GB" altLang="en-US" sz="2000">
                <a:latin typeface="Symbol" pitchFamily="18" charset="2"/>
              </a:rPr>
              <a:t>              </a:t>
            </a:r>
            <a:r>
              <a:rPr lang="en-GB" altLang="en-US" sz="2000" b="1">
                <a:latin typeface="Courier New" pitchFamily="49" charset="0"/>
              </a:rPr>
              <a:t>else if </a:t>
            </a:r>
            <a:r>
              <a:rPr lang="en-GB" altLang="en-US" sz="2000">
                <a:latin typeface="Courier New" pitchFamily="49" charset="0"/>
              </a:rPr>
              <a:t>c[i-1,j] </a:t>
            </a:r>
            <a:r>
              <a:rPr lang="en-US" altLang="en-US" sz="2000">
                <a:latin typeface="Symbol" pitchFamily="18" charset="2"/>
              </a:rPr>
              <a:t>³ </a:t>
            </a:r>
            <a:r>
              <a:rPr lang="en-GB" altLang="en-US" sz="2000">
                <a:latin typeface="Courier New" pitchFamily="49" charset="0"/>
              </a:rPr>
              <a:t> c[i,j-1] </a:t>
            </a:r>
            <a:r>
              <a:rPr lang="en-US" altLang="en-US" sz="2000" b="1">
                <a:latin typeface="Courier New" pitchFamily="49" charset="0"/>
              </a:rPr>
              <a:t>then</a:t>
            </a:r>
          </a:p>
          <a:p>
            <a:pPr marL="457200" indent="-457200">
              <a:buFontTx/>
              <a:buAutoNum type="arabicPlain" startAt="11"/>
            </a:pPr>
            <a:r>
              <a:rPr lang="en-GB" altLang="en-US" sz="2000">
                <a:latin typeface="Courier New" pitchFamily="49" charset="0"/>
              </a:rPr>
              <a:t>              c[i,j]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c[i-1,j]</a:t>
            </a:r>
          </a:p>
          <a:p>
            <a:pPr marL="457200" indent="-457200">
              <a:buFontTx/>
              <a:buAutoNum type="arabicPlain" startAt="11"/>
            </a:pPr>
            <a:r>
              <a:rPr lang="en-GB" altLang="en-US" sz="2000">
                <a:latin typeface="Courier New" pitchFamily="49" charset="0"/>
              </a:rPr>
              <a:t>              b[i,j]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”skipX”</a:t>
            </a:r>
            <a:endParaRPr lang="en-US" altLang="en-US" sz="2000" baseline="-25000">
              <a:latin typeface="Courier New" pitchFamily="49" charset="0"/>
            </a:endParaRPr>
          </a:p>
          <a:p>
            <a:pPr marL="457200" indent="-457200"/>
            <a:r>
              <a:rPr lang="en-US" altLang="en-US" sz="2000">
                <a:latin typeface="Courier New" pitchFamily="49" charset="0"/>
              </a:rPr>
              <a:t>13	</a:t>
            </a:r>
            <a:r>
              <a:rPr lang="en-US" altLang="en-US" sz="2000" b="1">
                <a:latin typeface="Courier New" pitchFamily="49" charset="0"/>
              </a:rPr>
              <a:t>         	 else</a:t>
            </a:r>
          </a:p>
          <a:p>
            <a:pPr marL="457200" indent="-457200">
              <a:buFontTx/>
              <a:buAutoNum type="arabicPlain" startAt="14"/>
            </a:pPr>
            <a:r>
              <a:rPr lang="en-GB" altLang="en-US" sz="2000">
                <a:latin typeface="Courier New" pitchFamily="49" charset="0"/>
              </a:rPr>
              <a:t>              c[i,j]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c[i,j-1]</a:t>
            </a:r>
          </a:p>
          <a:p>
            <a:pPr marL="457200" indent="-457200">
              <a:buFontTx/>
              <a:buAutoNum type="arabicPlain" startAt="14"/>
            </a:pPr>
            <a:r>
              <a:rPr lang="en-GB" altLang="en-US" sz="2000">
                <a:latin typeface="Courier New" pitchFamily="49" charset="0"/>
              </a:rPr>
              <a:t>              b[i,j] </a:t>
            </a:r>
            <a:r>
              <a:rPr lang="en-GB" altLang="en-US" sz="2000">
                <a:latin typeface="Symbol" pitchFamily="18" charset="2"/>
              </a:rPr>
              <a:t>¬ </a:t>
            </a:r>
            <a:r>
              <a:rPr lang="en-GB" altLang="en-US" sz="2000">
                <a:latin typeface="Courier New" pitchFamily="49" charset="0"/>
              </a:rPr>
              <a:t>”skipY”</a:t>
            </a:r>
            <a:endParaRPr lang="en-US" altLang="en-US" sz="2000">
              <a:latin typeface="Courier New" pitchFamily="49" charset="0"/>
            </a:endParaRPr>
          </a:p>
          <a:p>
            <a:pPr marL="457200" indent="-457200"/>
            <a:r>
              <a:rPr lang="en-GB" altLang="en-US" sz="2000">
                <a:latin typeface="Courier New" pitchFamily="49" charset="0"/>
              </a:rPr>
              <a:t>16	</a:t>
            </a:r>
            <a:r>
              <a:rPr lang="en-GB" altLang="en-US" sz="2000" b="1">
                <a:latin typeface="Courier New" pitchFamily="49" charset="0"/>
              </a:rPr>
              <a:t>return </a:t>
            </a:r>
            <a:r>
              <a:rPr lang="en-GB" altLang="en-US" sz="20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effectLst/>
              </a:rPr>
              <a:t>Fibonacci Numbers with </a:t>
            </a:r>
            <a:r>
              <a:rPr lang="en-US" sz="3600" b="0" dirty="0" err="1" smtClean="0">
                <a:effectLst/>
              </a:rPr>
              <a:t>Memoization</a:t>
            </a:r>
            <a:r>
              <a:rPr lang="en-US" sz="3600" b="0" dirty="0" smtClean="0">
                <a:effectLst/>
              </a:rPr>
              <a:t> </a:t>
            </a:r>
            <a:endParaRPr lang="en-US" sz="3600" dirty="0"/>
          </a:p>
        </p:txBody>
      </p:sp>
      <p:pic>
        <p:nvPicPr>
          <p:cNvPr id="151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812" y="1219200"/>
            <a:ext cx="7489031" cy="483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386263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91172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491172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491172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491172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537527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5849938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537527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584993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537527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584993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537527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584993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491172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491172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491172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491172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537527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584993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537527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5849938" y="49228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537527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584993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537527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584993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6326188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680085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6326188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680085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6326188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680085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6326188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680085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727710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7751763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727710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7751763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727710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7751763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727710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7751763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6326188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680085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6326188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680085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6326188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680085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6326188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680085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727710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7751763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727710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7751763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727710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7751763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727710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7751763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491013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537368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5848350" y="200660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6324600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679926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727551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7750175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3816350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3816350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3816350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3816350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3816350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3816350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3816350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4384675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4384675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4384675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4384675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4384675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4384675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4384675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2665413" y="20256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3140075" y="20256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2665413" y="2500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3140075" y="25066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870200" y="2163763"/>
            <a:ext cx="449263" cy="53975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3319463" y="2139950"/>
            <a:ext cx="0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870200" y="2679700"/>
            <a:ext cx="4492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5103813" y="3263900"/>
            <a:ext cx="2970212" cy="2790825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4418013" y="205740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3894138" y="2590800"/>
            <a:ext cx="37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8" name="Rectangle 9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6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LCS: Example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979613" y="762000"/>
            <a:ext cx="81518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3503613" y="762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386263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91172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491172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491172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491172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37527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5849938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537527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584993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537527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584993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537527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584993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491172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491172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491172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491172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537527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584993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537527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5849938" y="49228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537527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584993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537527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584993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6326188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680085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6326188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680085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6326188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680085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6326188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680085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727710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7751763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727710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7751763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727710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7751763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727710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7751763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6326188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680085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6326188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680085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6326188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680085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6326188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680085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727710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7751763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727710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7751763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727710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7751763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727710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7751763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491013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537368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5848350" y="200660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6324600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679926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727551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7750175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3816350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3816350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3816350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3816350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3816350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3816350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3816350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4384675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4384675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4384675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4384675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4384675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4384675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4384675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5103813" y="3173413"/>
            <a:ext cx="2790825" cy="2971800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2665413" y="20256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3140075" y="20256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2665413" y="2500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3140075" y="25066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870200" y="2163763"/>
            <a:ext cx="449263" cy="53975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3319463" y="2139950"/>
            <a:ext cx="0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870200" y="2679700"/>
            <a:ext cx="4492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333" name="Rectangle 117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6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LCS: Example</a:t>
            </a:r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979613" y="762000"/>
            <a:ext cx="81518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3503613" y="762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4386263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491172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491172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491172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491172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37527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5849938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537527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584993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537527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584993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537527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584993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491172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491172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491172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491172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537527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584993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537527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5849938" y="49228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537527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584993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537527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584993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6326188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680085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6326188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680085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6326188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680085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6326188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680085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727710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7751763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727710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7751763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727710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7751763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727710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7751763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6326188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680085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6326188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680085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6326188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680085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6326188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680085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727710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7751763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727710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7751763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727710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7751763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727710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7751763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491013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537368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5848350" y="200660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6324600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679926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727551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7750175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382428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382428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382428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382428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3824288" y="49228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382428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382428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4384675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4384675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4384675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4384675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4384675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384675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4384675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5103813" y="3173413"/>
            <a:ext cx="2881312" cy="2971800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2665413" y="20256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3140075" y="20256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2665413" y="2500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3140075" y="25066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870200" y="2163763"/>
            <a:ext cx="449263" cy="53975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3319463" y="2139950"/>
            <a:ext cx="0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870200" y="2679700"/>
            <a:ext cx="4492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347" name="Rectangle 107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6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LCS: Example</a:t>
            </a:r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979613" y="762000"/>
            <a:ext cx="81518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3503613" y="762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979613" y="762000"/>
            <a:ext cx="84439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4386263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91172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91172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491172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491172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537527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849938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537527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584993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37527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84993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537527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584993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491172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491172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491172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491172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537527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584993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537527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5849938" y="49228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537527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584993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537527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584993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6326188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80085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6326188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680085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6326188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680085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6326188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680085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727710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7751763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727710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7751763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727710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7751763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727710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7751763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6326188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680085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6326188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680085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6326188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680085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6326188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680085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727710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7751763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727710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7751763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727710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7751763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727710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7751763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491013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5373688" y="200660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5848350" y="200660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6324600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679926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727551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7750175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3816350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3816350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3816350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3816350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3816350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3816350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3816350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4384675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4384675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4384675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4384675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4384675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4384675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4384675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5194300" y="3263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5734050" y="326390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6094413" y="32639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6724650" y="2903538"/>
            <a:ext cx="179388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7173913" y="2903538"/>
            <a:ext cx="271462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7624763" y="326390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7624763" y="3443288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6184900" y="3354388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5103813" y="3354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5194300" y="37147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6094413" y="344328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6724650" y="371475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7173913" y="37147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7624763" y="3894138"/>
            <a:ext cx="269875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7085013" y="41640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6634163" y="41640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6170613" y="3835400"/>
            <a:ext cx="30480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5734050" y="425450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5205413" y="4175125"/>
            <a:ext cx="2794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5135563" y="3848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5132388" y="43307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5194300" y="4254500"/>
            <a:ext cx="269875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5643563" y="4344988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6184900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6634163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7085013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7985125" y="4344988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7624763" y="479266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6184900" y="479266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7085013" y="51546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6634163" y="506412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5734050" y="51546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5135563" y="4783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5637213" y="4783138"/>
            <a:ext cx="635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7624763" y="524351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6184900" y="5245100"/>
            <a:ext cx="269875" cy="27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5103813" y="52451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5554663" y="52451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5734050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6634163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7175500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7085013" y="569436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6724650" y="578326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4833938" y="5783263"/>
            <a:ext cx="269875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5194300" y="6145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5691188" y="610235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7624763" y="605472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6545263" y="578326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3213100" y="762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2665413" y="20256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3140075" y="20256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2665413" y="2500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3140075" y="25066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870200" y="2163763"/>
            <a:ext cx="449263" cy="53975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3319463" y="2139950"/>
            <a:ext cx="0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870200" y="2679700"/>
            <a:ext cx="4492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6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LCS: Example</a:t>
            </a:r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4799013" y="2863850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88" y="762000"/>
            <a:ext cx="5838825" cy="41148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effectLst/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2400" smtClean="0">
                <a:effectLst/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2817813" y="5048250"/>
            <a:ext cx="723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sz="240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Call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sz="240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sz="2400">
                <a:latin typeface="Times New Roman" pitchFamily="18" charset="0"/>
              </a:rPr>
              <a:t>Time complexity: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O(m+n)</a:t>
            </a:r>
            <a:r>
              <a:rPr lang="en-US" altLang="en-US" sz="2400">
                <a:latin typeface="Times New Roman" pitchFamily="18" charset="0"/>
              </a:rPr>
              <a:t>.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4386263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491172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4911725" y="3021013"/>
            <a:ext cx="449263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4911725" y="3498850"/>
            <a:ext cx="449263" cy="449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4911725" y="3973513"/>
            <a:ext cx="449263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5375275" y="25463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5849938" y="25463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5375275" y="3021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5849938" y="3021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5375275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5849938" y="34988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5375275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5849938" y="39735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4911725" y="44481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4911725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491172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491172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5375275" y="4448175"/>
            <a:ext cx="449263" cy="449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5849938" y="44481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5375275" y="4922838"/>
            <a:ext cx="449263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5849938" y="4922838"/>
            <a:ext cx="449262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5375275" y="540067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5849938" y="540067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5375275" y="58753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5849938" y="587533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6326188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680085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6326188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680085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6326188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680085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6326188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680085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7277100" y="25447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7751763" y="25447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7277100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7751763" y="30194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7277100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7751763" y="349726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7277100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7751763" y="3971925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6326188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680085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6326188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680085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6326188" y="5399088"/>
            <a:ext cx="449262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6800850" y="5399088"/>
            <a:ext cx="449263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6326188" y="58737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6800850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7277100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7751763" y="44465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7277100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7751763" y="49212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7277100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7751763" y="5399088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7277100" y="5873750"/>
            <a:ext cx="449263" cy="449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7751763" y="5873750"/>
            <a:ext cx="449262" cy="449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4910138" y="2006600"/>
            <a:ext cx="449262" cy="449263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5373688" y="2006600"/>
            <a:ext cx="449262" cy="449263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5848350" y="200660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6324600" y="2005013"/>
            <a:ext cx="449263" cy="44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6799263" y="20050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7275513" y="2005013"/>
            <a:ext cx="449262" cy="44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7750175" y="20050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3816350" y="3021013"/>
            <a:ext cx="449263" cy="44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3816350" y="34988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3816350" y="397351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3816350" y="4448175"/>
            <a:ext cx="449263" cy="449263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3816350" y="492283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3816350" y="5400675"/>
            <a:ext cx="449263" cy="449263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3816350" y="5875338"/>
            <a:ext cx="449263" cy="44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4384675" y="30194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4384675" y="34972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4384675" y="3971925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4384675" y="44465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4384675" y="49212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4384675" y="5399088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4384675" y="58737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5194300" y="3263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5734050" y="326390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6094413" y="32639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6724650" y="2903538"/>
            <a:ext cx="179388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7173913" y="2903538"/>
            <a:ext cx="271462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7624763" y="326390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7624763" y="3443288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6184900" y="3354388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5103813" y="3354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5194300" y="37147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6094413" y="344328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6724650" y="371475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7173913" y="37147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7624763" y="3894138"/>
            <a:ext cx="269875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7085013" y="41640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6634163" y="41640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6094413" y="3714750"/>
            <a:ext cx="360362" cy="449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5734050" y="425450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5284788" y="4164013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5194300" y="37147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5103813" y="4344988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5194300" y="4254500"/>
            <a:ext cx="2698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5643563" y="4344988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6184900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6634163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7085013" y="46148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7985125" y="4344988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7624763" y="479266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6184900" y="479266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7085013" y="51546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6634163" y="506412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5734050" y="51546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5103813" y="4703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5643563" y="4703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7624763" y="524351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6184900" y="5245100"/>
            <a:ext cx="269875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5103813" y="52451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5554663" y="52451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5734050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6634163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7175500" y="560387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7085013" y="569436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6724650" y="578326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4833938" y="5783263"/>
            <a:ext cx="26987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5194300" y="6145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5643563" y="605472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7624763" y="6054725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6545263" y="578326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2665413" y="2025650"/>
            <a:ext cx="449262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3140075" y="2025650"/>
            <a:ext cx="449263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2665413" y="2500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3140075" y="2506663"/>
            <a:ext cx="449263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870200" y="2163763"/>
            <a:ext cx="449263" cy="53975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3319463" y="2139950"/>
            <a:ext cx="0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870200" y="2679700"/>
            <a:ext cx="4492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8" name="Rectangle 148"/>
          <p:cNvSpPr>
            <a:spLocks noGrp="1" noChangeArrowheads="1"/>
          </p:cNvSpPr>
          <p:nvPr>
            <p:ph type="title"/>
          </p:nvPr>
        </p:nvSpPr>
        <p:spPr>
          <a:xfrm>
            <a:off x="1570038" y="60325"/>
            <a:ext cx="9048750" cy="636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LCS: Example</a:t>
            </a:r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979613" y="762000"/>
            <a:ext cx="84439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3260725" y="762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60325"/>
            <a:ext cx="8788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References &amp; Readings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CLRS:</a:t>
            </a:r>
          </a:p>
          <a:p>
            <a:pPr lvl="1" eaLnBrk="1" hangingPunct="1">
              <a:defRPr/>
            </a:pPr>
            <a:r>
              <a:rPr lang="en-US" smtClean="0"/>
              <a:t>15.2, 15.3, 15.4</a:t>
            </a:r>
          </a:p>
          <a:p>
            <a:pPr lvl="1" eaLnBrk="1" hangingPunct="1">
              <a:defRPr/>
            </a:pPr>
            <a:r>
              <a:rPr lang="en-US" smtClean="0"/>
              <a:t>Exercises: 15.2-1, 15.2-2, 15.2-3, 15.3-2, 15.4-1, 15.4-3, 15.4-5, 15.4-6.</a:t>
            </a:r>
          </a:p>
          <a:p>
            <a:pPr lvl="1" eaLnBrk="1" hangingPunct="1">
              <a:defRPr/>
            </a:pPr>
            <a:r>
              <a:rPr lang="en-US" smtClean="0"/>
              <a:t>Problems: 15-3.</a:t>
            </a:r>
          </a:p>
          <a:p>
            <a:pPr eaLnBrk="1" hangingPunct="1">
              <a:defRPr/>
            </a:pPr>
            <a:r>
              <a:rPr lang="en-US" smtClean="0"/>
              <a:t>HSR:</a:t>
            </a:r>
          </a:p>
          <a:p>
            <a:pPr lvl="1" eaLnBrk="1" hangingPunct="1">
              <a:defRPr/>
            </a:pPr>
            <a:r>
              <a:rPr lang="en-US" smtClean="0"/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…Fibonacci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898525"/>
            <a:ext cx="11506200" cy="32019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We can calculate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linear</a:t>
            </a:r>
            <a:r>
              <a:rPr lang="en-US" dirty="0" smtClean="0"/>
              <a:t>  time by </a:t>
            </a:r>
            <a:r>
              <a:rPr lang="en-US" u="sng" dirty="0" smtClean="0"/>
              <a:t>remembering solutions</a:t>
            </a:r>
            <a:r>
              <a:rPr lang="en-US" dirty="0" smtClean="0"/>
              <a:t> to the solved sub-problems (= </a:t>
            </a:r>
            <a:r>
              <a:rPr lang="en-US" i="1" dirty="0" smtClean="0">
                <a:solidFill>
                  <a:srgbClr val="FF3300"/>
                </a:solidFill>
              </a:rPr>
              <a:t>dynamic programming</a:t>
            </a:r>
            <a:r>
              <a:rPr lang="en-US" i="1" dirty="0" smtClean="0"/>
              <a:t>).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Compute solution in a </a:t>
            </a:r>
            <a:r>
              <a:rPr lang="en-US" dirty="0" smtClean="0">
                <a:solidFill>
                  <a:srgbClr val="FF0000"/>
                </a:solidFill>
              </a:rPr>
              <a:t>bottom-up</a:t>
            </a:r>
            <a:r>
              <a:rPr lang="en-US" dirty="0" smtClean="0"/>
              <a:t> fashion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Trade space for time</a:t>
            </a:r>
            <a:r>
              <a:rPr lang="en-US" dirty="0" smtClean="0"/>
              <a:t>! 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3046413" y="3733800"/>
            <a:ext cx="5943600" cy="2667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/>
            <a:r>
              <a:rPr lang="en-US" altLang="en-US" sz="2800" b="1">
                <a:latin typeface="Courier New" pitchFamily="49" charset="0"/>
              </a:rPr>
              <a:t>Fibonacci</a:t>
            </a:r>
            <a:r>
              <a:rPr lang="en-US" altLang="en-US" sz="2800">
                <a:latin typeface="Courier New" pitchFamily="49" charset="0"/>
              </a:rPr>
              <a:t>(n)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01 F[0]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0</a:t>
            </a: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02 F[1]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1</a:t>
            </a:r>
            <a:endParaRPr lang="en-GB" altLang="en-US" sz="2800">
              <a:latin typeface="Courier New" pitchFamily="49" charset="0"/>
            </a:endParaRP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03</a:t>
            </a:r>
            <a:r>
              <a:rPr lang="en-US" altLang="en-US" sz="2800" b="1">
                <a:latin typeface="Courier New" pitchFamily="49" charset="0"/>
              </a:rPr>
              <a:t> for </a:t>
            </a:r>
            <a:r>
              <a:rPr lang="en-US" altLang="en-US" sz="2800">
                <a:latin typeface="Courier New" pitchFamily="49" charset="0"/>
              </a:rPr>
              <a:t>i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>
                <a:latin typeface="Courier New" pitchFamily="49" charset="0"/>
              </a:rPr>
              <a:t> 2 </a:t>
            </a:r>
            <a:r>
              <a:rPr lang="en-US" altLang="en-US" sz="2800" b="1">
                <a:latin typeface="Courier New" pitchFamily="49" charset="0"/>
              </a:rPr>
              <a:t>to</a:t>
            </a:r>
            <a:r>
              <a:rPr lang="en-US" altLang="en-US" sz="2800">
                <a:latin typeface="Courier New" pitchFamily="49" charset="0"/>
              </a:rPr>
              <a:t> n </a:t>
            </a:r>
            <a:r>
              <a:rPr lang="en-US" altLang="en-US" sz="2800" b="1">
                <a:latin typeface="Courier New" pitchFamily="49" charset="0"/>
              </a:rPr>
              <a:t>do</a:t>
            </a:r>
            <a:endParaRPr lang="en-GB" altLang="en-US" sz="2800">
              <a:latin typeface="Courier New" pitchFamily="49" charset="0"/>
            </a:endParaRPr>
          </a:p>
          <a:p>
            <a:pPr marL="457200" indent="-457200"/>
            <a:r>
              <a:rPr lang="en-US" altLang="en-US" sz="2800">
                <a:latin typeface="Courier New" pitchFamily="49" charset="0"/>
              </a:rPr>
              <a:t>04   F[i]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GB" altLang="en-US" sz="2800">
                <a:latin typeface="Symbol" pitchFamily="18" charset="2"/>
              </a:rPr>
              <a:t>¬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US" altLang="en-US" sz="2800">
                <a:latin typeface="Courier New" pitchFamily="49" charset="0"/>
              </a:rPr>
              <a:t>F[i-1]</a:t>
            </a:r>
            <a:r>
              <a:rPr lang="en-US" altLang="en-US" sz="2800" baseline="-25000">
                <a:latin typeface="Courier New" pitchFamily="49" charset="0"/>
              </a:rPr>
              <a:t> </a:t>
            </a:r>
            <a:r>
              <a:rPr lang="en-US" altLang="en-US" sz="2800">
                <a:latin typeface="Courier New" pitchFamily="49" charset="0"/>
              </a:rPr>
              <a:t>+ F[i-2]</a:t>
            </a:r>
          </a:p>
          <a:p>
            <a:pPr marL="457200" indent="-457200"/>
            <a:r>
              <a:rPr lang="en-GB" altLang="en-US" sz="2800">
                <a:latin typeface="Courier New" pitchFamily="49" charset="0"/>
              </a:rPr>
              <a:t>05 </a:t>
            </a:r>
            <a:r>
              <a:rPr lang="en-GB" altLang="en-US" sz="2800" b="1">
                <a:latin typeface="Courier New" pitchFamily="49" charset="0"/>
              </a:rPr>
              <a:t>return</a:t>
            </a:r>
            <a:r>
              <a:rPr lang="en-GB" altLang="en-US" sz="2800">
                <a:latin typeface="Courier New" pitchFamily="49" charset="0"/>
              </a:rPr>
              <a:t> F[n]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5879</Words>
  <Application>Microsoft Office PowerPoint</Application>
  <PresentationFormat>Custom</PresentationFormat>
  <Paragraphs>1413</Paragraphs>
  <Slides>87</Slides>
  <Notes>56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  <vt:variant>
        <vt:lpstr>Custom Shows</vt:lpstr>
      </vt:variant>
      <vt:variant>
        <vt:i4>1</vt:i4>
      </vt:variant>
    </vt:vector>
  </HeadingPairs>
  <TitlesOfParts>
    <vt:vector size="90" baseType="lpstr">
      <vt:lpstr>Default Design</vt:lpstr>
      <vt:lpstr>Equation</vt:lpstr>
      <vt:lpstr>CSC2211: Algorithms </vt:lpstr>
      <vt:lpstr>Algorithm design techniques</vt:lpstr>
      <vt:lpstr>Fibonacci Numbers</vt:lpstr>
      <vt:lpstr>…Fibonacci Numbers</vt:lpstr>
      <vt:lpstr>…Fibonacci Numbers</vt:lpstr>
      <vt:lpstr>…Fibonacci Numbers</vt:lpstr>
      <vt:lpstr>Fibonacci Numbers with Memoization </vt:lpstr>
      <vt:lpstr>Fibonacci Numbers with Memoization </vt:lpstr>
      <vt:lpstr>…Fibonacci Numbers</vt:lpstr>
      <vt:lpstr>…Fibonacci Numbers</vt:lpstr>
      <vt:lpstr>History</vt:lpstr>
      <vt:lpstr>Dynamic Programming</vt:lpstr>
      <vt:lpstr>Intuitive Explanation</vt:lpstr>
      <vt:lpstr>Elements of Dynamic Programming</vt:lpstr>
      <vt:lpstr>Example: Fibonacci Numbers</vt:lpstr>
      <vt:lpstr>Steps to Designing a Dynamic Programming Algorithm</vt:lpstr>
      <vt:lpstr>1.Optimal Sub-Structure</vt:lpstr>
      <vt:lpstr>2. Recursive Solution</vt:lpstr>
      <vt:lpstr>3. Bottom Up</vt:lpstr>
      <vt:lpstr>4. Construct Optimal Solution</vt:lpstr>
      <vt:lpstr>Rod Cutting</vt:lpstr>
      <vt:lpstr>Rod Cutting</vt:lpstr>
      <vt:lpstr>Rod Cutting</vt:lpstr>
      <vt:lpstr>Slide 24</vt:lpstr>
      <vt:lpstr>Optimal Substructure</vt:lpstr>
      <vt:lpstr>A simpler way to decompose the problem</vt:lpstr>
      <vt:lpstr>Recursive top-down solution</vt:lpstr>
      <vt:lpstr>Recursive top-down solution</vt:lpstr>
      <vt:lpstr>Recursive top-down solution</vt:lpstr>
      <vt:lpstr>Dynamic-programming solution</vt:lpstr>
      <vt:lpstr>Top-down with memoization</vt:lpstr>
      <vt:lpstr>Top-down with memoization</vt:lpstr>
      <vt:lpstr>Bottom-up</vt:lpstr>
      <vt:lpstr>Running time</vt:lpstr>
      <vt:lpstr>Subproblem graphs</vt:lpstr>
      <vt:lpstr>Subproblem graphs</vt:lpstr>
      <vt:lpstr>Reconstructing a solution</vt:lpstr>
      <vt:lpstr>Reconstructing a solution</vt:lpstr>
      <vt:lpstr>Reconstructing a solution</vt:lpstr>
      <vt:lpstr>Slide 40</vt:lpstr>
      <vt:lpstr>Review: Matrix Multiplication</vt:lpstr>
      <vt:lpstr>Matrix Multiplication</vt:lpstr>
      <vt:lpstr>Multiplying Matrices</vt:lpstr>
      <vt:lpstr>Matrix Chain Multiplication [MCM]: The Problem</vt:lpstr>
      <vt:lpstr>Slide 45</vt:lpstr>
      <vt:lpstr>Slide 46</vt:lpstr>
      <vt:lpstr>Slide 47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Slide 69</vt:lpstr>
      <vt:lpstr>Longest Common Subsequence 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Slide 77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References &amp; Readings</vt:lpstr>
      <vt:lpstr>Custom Show 1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Lecture</dc:title>
  <cp:lastModifiedBy>agmzaman</cp:lastModifiedBy>
  <cp:revision>800</cp:revision>
  <dcterms:created xsi:type="dcterms:W3CDTF">2004-07-03T12:35:47Z</dcterms:created>
  <dcterms:modified xsi:type="dcterms:W3CDTF">2015-10-18T12:37:21Z</dcterms:modified>
</cp:coreProperties>
</file>