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9"/>
  </p:notesMasterIdLst>
  <p:handoutMasterIdLst>
    <p:handoutMasterId r:id="rId30"/>
  </p:handoutMasterIdLst>
  <p:sldIdLst>
    <p:sldId id="384" r:id="rId2"/>
    <p:sldId id="385" r:id="rId3"/>
    <p:sldId id="386" r:id="rId4"/>
    <p:sldId id="423" r:id="rId5"/>
    <p:sldId id="424" r:id="rId6"/>
    <p:sldId id="389" r:id="rId7"/>
    <p:sldId id="387" r:id="rId8"/>
    <p:sldId id="425" r:id="rId9"/>
    <p:sldId id="388" r:id="rId10"/>
    <p:sldId id="422" r:id="rId11"/>
    <p:sldId id="390" r:id="rId12"/>
    <p:sldId id="391" r:id="rId13"/>
    <p:sldId id="392" r:id="rId14"/>
    <p:sldId id="393" r:id="rId15"/>
    <p:sldId id="394" r:id="rId16"/>
    <p:sldId id="395" r:id="rId17"/>
    <p:sldId id="396" r:id="rId18"/>
    <p:sldId id="397" r:id="rId19"/>
    <p:sldId id="399" r:id="rId20"/>
    <p:sldId id="400" r:id="rId21"/>
    <p:sldId id="401" r:id="rId22"/>
    <p:sldId id="402" r:id="rId23"/>
    <p:sldId id="403" r:id="rId24"/>
    <p:sldId id="404" r:id="rId25"/>
    <p:sldId id="405" r:id="rId26"/>
    <p:sldId id="406" r:id="rId27"/>
    <p:sldId id="407"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66FF"/>
    <a:srgbClr val="000099"/>
    <a:srgbClr val="FF9900"/>
    <a:srgbClr val="FF66CC"/>
    <a:srgbClr val="8000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587" autoAdjust="0"/>
  </p:normalViewPr>
  <p:slideViewPr>
    <p:cSldViewPr>
      <p:cViewPr varScale="1">
        <p:scale>
          <a:sx n="87" d="100"/>
          <a:sy n="87" d="100"/>
        </p:scale>
        <p:origin x="67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1546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defRPr>
            </a:lvl1pPr>
          </a:lstStyle>
          <a:p>
            <a:pPr>
              <a:defRPr/>
            </a:pPr>
            <a:endParaRPr lang="en-US"/>
          </a:p>
        </p:txBody>
      </p:sp>
      <p:sp>
        <p:nvSpPr>
          <p:cNvPr id="1546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defRPr>
            </a:lvl1pPr>
          </a:lstStyle>
          <a:p>
            <a:pPr>
              <a:defRPr/>
            </a:pPr>
            <a:endParaRPr lang="en-US"/>
          </a:p>
        </p:txBody>
      </p:sp>
      <p:sp>
        <p:nvSpPr>
          <p:cNvPr id="1546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defRPr>
            </a:lvl1pPr>
          </a:lstStyle>
          <a:p>
            <a:pPr>
              <a:defRPr/>
            </a:pPr>
            <a:fld id="{9C4CD7EA-24CC-49E0-A224-C32BE175D001}" type="slidenum">
              <a:rPr lang="en-US"/>
              <a:pPr>
                <a:defRPr/>
              </a:pPr>
              <a:t>‹#›</a:t>
            </a:fld>
            <a:endParaRPr lang="en-US"/>
          </a:p>
        </p:txBody>
      </p:sp>
    </p:spTree>
    <p:extLst>
      <p:ext uri="{BB962C8B-B14F-4D97-AF65-F5344CB8AC3E}">
        <p14:creationId xmlns:p14="http://schemas.microsoft.com/office/powerpoint/2010/main" val="3975405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charset="0"/>
                <a:cs typeface="Times New Roman" charset="0"/>
              </a:defRPr>
            </a:lvl1pPr>
          </a:lstStyle>
          <a:p>
            <a:pPr>
              <a:defRPr/>
            </a:pPr>
            <a:endParaRPr lang="en-US"/>
          </a:p>
        </p:txBody>
      </p:sp>
      <p:sp>
        <p:nvSpPr>
          <p:cNvPr id="164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charset="0"/>
                <a:cs typeface="Times New Roman"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64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4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charset="0"/>
                <a:cs typeface="Times New Roman" charset="0"/>
              </a:defRPr>
            </a:lvl1pPr>
          </a:lstStyle>
          <a:p>
            <a:pPr>
              <a:defRPr/>
            </a:pPr>
            <a:endParaRPr lang="en-US"/>
          </a:p>
        </p:txBody>
      </p:sp>
      <p:sp>
        <p:nvSpPr>
          <p:cNvPr id="164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charset="0"/>
                <a:cs typeface="Times New Roman" charset="0"/>
              </a:defRPr>
            </a:lvl1pPr>
          </a:lstStyle>
          <a:p>
            <a:pPr>
              <a:defRPr/>
            </a:pPr>
            <a:fld id="{8A03EA84-5AAC-479F-9128-99AA0810B822}" type="slidenum">
              <a:rPr lang="en-US"/>
              <a:pPr>
                <a:defRPr/>
              </a:pPr>
              <a:t>‹#›</a:t>
            </a:fld>
            <a:endParaRPr lang="en-US"/>
          </a:p>
        </p:txBody>
      </p:sp>
    </p:spTree>
    <p:extLst>
      <p:ext uri="{BB962C8B-B14F-4D97-AF65-F5344CB8AC3E}">
        <p14:creationId xmlns:p14="http://schemas.microsoft.com/office/powerpoint/2010/main" val="23459834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5310E5-BFC8-4C4D-94DD-B7BAF0703F55}" type="slidenum">
              <a:rPr lang="en-US" smtClean="0"/>
              <a:pPr>
                <a:defRPr/>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68E0B0-0ED5-4C2D-948D-ED75D6E8140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3520796" y="6377460"/>
            <a:ext cx="5115205"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4CFC38-47F6-4845-A11F-AFBA37F33EF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EB5EB99-00D0-4624-A554-C92296C2E6E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892D190-59C1-4E48-9727-5EBC25C5376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FD7A25F-A0D9-44E9-94D8-1A7E1FE2FA8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09B7D3F-9015-4EA7-BE5A-850B6BDAFF7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F72A9F-0F6F-4EC9-953B-81D525C8DFF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B70C18-7C30-44C7-B688-22A8258A5BF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F6A9E29-CE8D-4ECD-BEDE-40743BFFCB48}" type="slidenum">
              <a:rPr lang="en-US" smtClean="0"/>
              <a:pPr>
                <a:defRPr/>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pPr>
              <a:defRPr/>
            </a:pPr>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11119104" y="1170432"/>
            <a:ext cx="978485" cy="201168"/>
          </a:xfrm>
        </p:spPr>
        <p:txBody>
          <a:bodyPr/>
          <a:lstStyle/>
          <a:p>
            <a:pPr>
              <a:defRPr/>
            </a:pPr>
            <a:fld id="{13BBE5FA-6E08-4869-A724-A3828EDEE11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A7A5AFC2-2103-4315-BE58-40E07147CE8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athworld.wolfram.com/EulerianCyc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athworld.wolfram.com/GraphVertex.html"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mathworld.wolfram.com/GraphEdge.html" TargetMode="External"/><Relationship Id="rId4" Type="http://schemas.openxmlformats.org/officeDocument/2006/relationships/hyperlink" Target="http://mathworld.wolfram.com/GraphCycl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5" name="Subtitle 4"/>
          <p:cNvSpPr>
            <a:spLocks noGrp="1"/>
          </p:cNvSpPr>
          <p:nvPr>
            <p:ph type="subTitle" idx="1"/>
          </p:nvPr>
        </p:nvSpPr>
        <p:spPr/>
        <p:txBody>
          <a:bodyPr>
            <a:normAutofit/>
          </a:bodyPr>
          <a:lstStyle/>
          <a:p>
            <a:r>
              <a:rPr lang="en-US" sz="4800" dirty="0" smtClean="0"/>
              <a:t>GRAPH</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0" y="0"/>
            <a:ext cx="12192000" cy="681975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0" y="0"/>
            <a:ext cx="12192000" cy="671555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62" name="Picture 2" descr="https://upload.wikimedia.org/wikipedia/commons/e/ef/Bangladesh_LOC_1996_map.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9937" name="Picture 1"/>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8913" name="Picture 1"/>
          <p:cNvPicPr>
            <a:picLocks noChangeAspect="1" noChangeArrowheads="1"/>
          </p:cNvPicPr>
          <p:nvPr/>
        </p:nvPicPr>
        <p:blipFill>
          <a:blip r:embed="rId2"/>
          <a:srcRect/>
          <a:stretch>
            <a:fillRect/>
          </a:stretch>
        </p:blipFill>
        <p:spPr bwMode="auto">
          <a:xfrm>
            <a:off x="0" y="-1"/>
            <a:ext cx="12192000" cy="686965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2" name="Picture 4" descr="http://4.bp.blogspot.com/-wl6zMi3UOVc/UDkTid9lv9I/AAAAAAAAAAY/QX4T5WBEvsk/s1600/bangmap.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6866" name="Picture 2" descr="http://i.stack.imgur.com/91KjB.pn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5844" name="Picture 4" descr="http://williamjturkel.files.wordpress.com/2011/08/fig-4-niche-activities-centrality-201104161.jpg"/>
          <p:cNvPicPr>
            <a:picLocks noChangeAspect="1" noChangeArrowheads="1"/>
          </p:cNvPicPr>
          <p:nvPr/>
        </p:nvPicPr>
        <p:blipFill>
          <a:blip r:embed="rId2"/>
          <a:srcRect/>
          <a:stretch>
            <a:fillRect/>
          </a:stretch>
        </p:blipFill>
        <p:spPr bwMode="auto">
          <a:xfrm>
            <a:off x="0" y="0"/>
            <a:ext cx="12192000" cy="676656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4818" name="Picture 2" descr="http://cdn.dejanseo.com.au/wp-content/uploads/2012/04/authority1.png"/>
          <p:cNvPicPr>
            <a:picLocks noChangeAspect="1" noChangeArrowheads="1"/>
          </p:cNvPicPr>
          <p:nvPr/>
        </p:nvPicPr>
        <p:blipFill>
          <a:blip r:embed="rId2"/>
          <a:srcRect/>
          <a:stretch>
            <a:fillRect/>
          </a:stretch>
        </p:blipFill>
        <p:spPr bwMode="auto">
          <a:xfrm>
            <a:off x="0" y="0"/>
            <a:ext cx="12192000" cy="685800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7" y="20198"/>
            <a:ext cx="10972800" cy="1252728"/>
          </a:xfrm>
        </p:spPr>
        <p:txBody>
          <a:bodyPr>
            <a:normAutofit/>
          </a:bodyPr>
          <a:lstStyle/>
          <a:p>
            <a:r>
              <a:rPr lang="en-US" dirty="0" smtClean="0"/>
              <a:t>Graph applications  </a:t>
            </a:r>
            <a:r>
              <a:rPr lang="en-US" dirty="0" smtClean="0">
                <a:solidFill>
                  <a:srgbClr val="FF0000"/>
                </a:solidFill>
              </a:rPr>
              <a:t>|</a:t>
            </a:r>
            <a:r>
              <a:rPr lang="en-US" dirty="0" smtClean="0"/>
              <a:t> in computer science </a:t>
            </a:r>
            <a:endParaRPr lang="en-US" dirty="0"/>
          </a:p>
        </p:txBody>
      </p:sp>
      <p:sp>
        <p:nvSpPr>
          <p:cNvPr id="3" name="Content Placeholder 2"/>
          <p:cNvSpPr>
            <a:spLocks noGrp="1"/>
          </p:cNvSpPr>
          <p:nvPr>
            <p:ph idx="1"/>
          </p:nvPr>
        </p:nvSpPr>
        <p:spPr>
          <a:xfrm>
            <a:off x="76200" y="1524000"/>
            <a:ext cx="12115800" cy="5181600"/>
          </a:xfrm>
        </p:spPr>
        <p:txBody>
          <a:bodyPr/>
          <a:lstStyle/>
          <a:p>
            <a:pPr algn="just"/>
            <a:r>
              <a:rPr lang="en-US" dirty="0" smtClean="0"/>
              <a:t> </a:t>
            </a:r>
            <a:r>
              <a:rPr lang="en-US" b="1" dirty="0"/>
              <a:t>Data base designing </a:t>
            </a:r>
            <a:endParaRPr lang="en-US" b="1" dirty="0" smtClean="0"/>
          </a:p>
          <a:p>
            <a:pPr algn="just"/>
            <a:endParaRPr lang="en-US" b="1" dirty="0" smtClean="0"/>
          </a:p>
          <a:p>
            <a:pPr lvl="1" algn="just"/>
            <a:r>
              <a:rPr lang="en-US" dirty="0" smtClean="0"/>
              <a:t> </a:t>
            </a:r>
            <a:r>
              <a:rPr lang="en-US" dirty="0"/>
              <a:t>In data base designing graphs are used as graph data </a:t>
            </a:r>
            <a:r>
              <a:rPr lang="en-US" dirty="0" smtClean="0"/>
              <a:t>bases.</a:t>
            </a:r>
          </a:p>
          <a:p>
            <a:pPr lvl="1" algn="just"/>
            <a:endParaRPr lang="en-US" dirty="0" smtClean="0"/>
          </a:p>
          <a:p>
            <a:pPr lvl="1" algn="just"/>
            <a:r>
              <a:rPr lang="en-US" dirty="0" smtClean="0"/>
              <a:t>Graph </a:t>
            </a:r>
            <a:r>
              <a:rPr lang="en-US" dirty="0"/>
              <a:t>database uses graph representation with nodes, edges, and properties to represent and store data</a:t>
            </a:r>
            <a:r>
              <a:rPr lang="en-US" dirty="0" smtClean="0"/>
              <a:t>.</a:t>
            </a:r>
          </a:p>
          <a:p>
            <a:pPr marL="457200" lvl="1" indent="0" algn="just">
              <a:buNone/>
            </a:pPr>
            <a:r>
              <a:rPr lang="en-US" dirty="0" smtClean="0"/>
              <a:t> </a:t>
            </a:r>
          </a:p>
          <a:p>
            <a:pPr lvl="1" algn="just"/>
            <a:r>
              <a:rPr lang="en-US" dirty="0" smtClean="0"/>
              <a:t>This </a:t>
            </a:r>
            <a:r>
              <a:rPr lang="en-US" dirty="0"/>
              <a:t>graph structure has key role in designing database, because it gives fast implementation process using different functionality and properties of graph structure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Graph | </a:t>
            </a:r>
            <a:r>
              <a:rPr lang="en-US" sz="2000" dirty="0" smtClean="0">
                <a:solidFill>
                  <a:srgbClr val="C00000"/>
                </a:solidFill>
              </a:rPr>
              <a:t>THEORY</a:t>
            </a:r>
            <a:endParaRPr lang="en-US" dirty="0">
              <a:solidFill>
                <a:srgbClr val="C00000"/>
              </a:solidFill>
            </a:endParaRPr>
          </a:p>
        </p:txBody>
      </p:sp>
      <p:sp>
        <p:nvSpPr>
          <p:cNvPr id="3" name="Content Placeholder 2"/>
          <p:cNvSpPr>
            <a:spLocks noGrp="1"/>
          </p:cNvSpPr>
          <p:nvPr>
            <p:ph idx="1"/>
          </p:nvPr>
        </p:nvSpPr>
        <p:spPr>
          <a:xfrm>
            <a:off x="0" y="1524000"/>
            <a:ext cx="12192000" cy="5334000"/>
          </a:xfrm>
        </p:spPr>
        <p:txBody>
          <a:bodyPr/>
          <a:lstStyle/>
          <a:p>
            <a:r>
              <a:rPr lang="en-US" dirty="0" smtClean="0"/>
              <a:t>Origin </a:t>
            </a:r>
          </a:p>
          <a:p>
            <a:endParaRPr lang="en-US" dirty="0" smtClean="0"/>
          </a:p>
          <a:p>
            <a:pPr lvl="1"/>
            <a:r>
              <a:rPr lang="en-US" dirty="0" smtClean="0"/>
              <a:t>Problem: (of) </a:t>
            </a:r>
            <a:r>
              <a:rPr lang="en-US" b="1" dirty="0" err="1" smtClean="0"/>
              <a:t>Königsberg</a:t>
            </a:r>
            <a:r>
              <a:rPr lang="en-US" dirty="0" smtClean="0"/>
              <a:t> bridge, in 1735.</a:t>
            </a:r>
          </a:p>
          <a:p>
            <a:pPr lvl="1"/>
            <a:endParaRPr lang="en-US" dirty="0" smtClean="0"/>
          </a:p>
          <a:p>
            <a:pPr lvl="1"/>
            <a:r>
              <a:rPr lang="en-US" dirty="0" smtClean="0"/>
              <a:t>In 1735, the city of K</a:t>
            </a:r>
            <a:r>
              <a:rPr lang="en-US" b="1" dirty="0"/>
              <a:t> </a:t>
            </a:r>
            <a:r>
              <a:rPr lang="en-US" b="1" dirty="0" err="1" smtClean="0"/>
              <a:t>Königsberg</a:t>
            </a:r>
            <a:r>
              <a:rPr lang="en-US" dirty="0" smtClean="0"/>
              <a:t> (present-day Kaliningrad and part of Russia) was divided into four districts by the </a:t>
            </a:r>
            <a:r>
              <a:rPr lang="en-US" dirty="0" err="1" smtClean="0"/>
              <a:t>Pregel</a:t>
            </a:r>
            <a:r>
              <a:rPr lang="en-US" dirty="0" smtClean="0"/>
              <a:t> River.</a:t>
            </a:r>
          </a:p>
          <a:p>
            <a:pPr lvl="1"/>
            <a:endParaRPr lang="en-US" dirty="0" smtClean="0"/>
          </a:p>
          <a:p>
            <a:pPr lvl="1"/>
            <a:r>
              <a:rPr lang="en-US" dirty="0" smtClean="0"/>
              <a:t>The four districts were connected by seven bridges.</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4" y="9181"/>
            <a:ext cx="10972800" cy="1252728"/>
          </a:xfrm>
        </p:spPr>
        <p:txBody>
          <a:bodyPr>
            <a:normAutofit/>
          </a:bodyPr>
          <a:lstStyle/>
          <a:p>
            <a:r>
              <a:rPr lang="en-US" b="0" dirty="0" smtClean="0"/>
              <a:t> </a:t>
            </a:r>
            <a:r>
              <a:rPr lang="en-US" dirty="0"/>
              <a:t>Software engineering </a:t>
            </a:r>
          </a:p>
        </p:txBody>
      </p:sp>
      <p:sp>
        <p:nvSpPr>
          <p:cNvPr id="3" name="Content Placeholder 2"/>
          <p:cNvSpPr>
            <a:spLocks noGrp="1"/>
          </p:cNvSpPr>
          <p:nvPr>
            <p:ph idx="1"/>
          </p:nvPr>
        </p:nvSpPr>
        <p:spPr>
          <a:xfrm>
            <a:off x="22034" y="1524000"/>
            <a:ext cx="12169966" cy="5257800"/>
          </a:xfrm>
        </p:spPr>
        <p:txBody>
          <a:bodyPr>
            <a:normAutofit/>
          </a:bodyPr>
          <a:lstStyle/>
          <a:p>
            <a:pPr algn="just"/>
            <a:r>
              <a:rPr lang="en-US" dirty="0" smtClean="0"/>
              <a:t> </a:t>
            </a:r>
            <a:r>
              <a:rPr lang="en-US" dirty="0"/>
              <a:t>D</a:t>
            </a:r>
            <a:r>
              <a:rPr lang="en-US" dirty="0" smtClean="0"/>
              <a:t>uring </a:t>
            </a:r>
            <a:r>
              <a:rPr lang="en-US" dirty="0"/>
              <a:t>Requirements Specification, Data Flow diagrams are used where vertices represent transformations and edges represents the data flows. </a:t>
            </a:r>
            <a:endParaRPr lang="en-US" dirty="0" smtClean="0"/>
          </a:p>
          <a:p>
            <a:pPr algn="just"/>
            <a:endParaRPr lang="en-US" dirty="0"/>
          </a:p>
          <a:p>
            <a:pPr algn="just"/>
            <a:r>
              <a:rPr lang="en-US" dirty="0" smtClean="0"/>
              <a:t> </a:t>
            </a:r>
            <a:r>
              <a:rPr lang="en-US" dirty="0"/>
              <a:t>During Design phase, graphical design is used for describing relations among modules; </a:t>
            </a:r>
            <a:endParaRPr lang="en-US" dirty="0" smtClean="0"/>
          </a:p>
          <a:p>
            <a:pPr algn="just"/>
            <a:endParaRPr lang="en-US" dirty="0"/>
          </a:p>
          <a:p>
            <a:pPr algn="just"/>
            <a:r>
              <a:rPr lang="en-US" dirty="0" smtClean="0"/>
              <a:t>During </a:t>
            </a:r>
            <a:r>
              <a:rPr lang="en-US" dirty="0"/>
              <a:t>Testing, the control flow of a program associated with McCabe's complexity measure which employs directed graphs for addressing the sequence of executed instructions and etc.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3" y="20198"/>
            <a:ext cx="10972800" cy="1252728"/>
          </a:xfrm>
        </p:spPr>
        <p:txBody>
          <a:bodyPr>
            <a:normAutofit/>
          </a:bodyPr>
          <a:lstStyle/>
          <a:p>
            <a:r>
              <a:rPr lang="en-US" b="0" dirty="0" smtClean="0"/>
              <a:t> </a:t>
            </a:r>
            <a:r>
              <a:rPr lang="en-US" dirty="0"/>
              <a:t>Network system </a:t>
            </a:r>
          </a:p>
        </p:txBody>
      </p:sp>
      <p:sp>
        <p:nvSpPr>
          <p:cNvPr id="3" name="Content Placeholder 2"/>
          <p:cNvSpPr>
            <a:spLocks noGrp="1"/>
          </p:cNvSpPr>
          <p:nvPr>
            <p:ph idx="1"/>
          </p:nvPr>
        </p:nvSpPr>
        <p:spPr>
          <a:xfrm>
            <a:off x="0" y="1524000"/>
            <a:ext cx="12115800" cy="5181600"/>
          </a:xfrm>
        </p:spPr>
        <p:txBody>
          <a:bodyPr/>
          <a:lstStyle/>
          <a:p>
            <a:endParaRPr lang="en-US" dirty="0"/>
          </a:p>
          <a:p>
            <a:endParaRPr lang="en-US" dirty="0"/>
          </a:p>
          <a:p>
            <a:pPr algn="just"/>
            <a:r>
              <a:rPr lang="en-US" dirty="0"/>
              <a:t> The term graph and network are equal. Both refer to a type of structure in which there exists vertices (i.e. nodes, dots) and edges (i.e. links, lines). </a:t>
            </a:r>
            <a:endParaRPr lang="en-US" dirty="0" smtClean="0"/>
          </a:p>
          <a:p>
            <a:pPr algn="just"/>
            <a:endParaRPr lang="en-US" dirty="0"/>
          </a:p>
          <a:p>
            <a:pPr algn="just"/>
            <a:r>
              <a:rPr lang="en-US" dirty="0" smtClean="0"/>
              <a:t>There </a:t>
            </a:r>
            <a:r>
              <a:rPr lang="en-US" dirty="0"/>
              <a:t>are numerous types of graphs and networks which yield more or less structure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Computer </a:t>
            </a:r>
            <a:r>
              <a:rPr lang="en-US" dirty="0"/>
              <a:t>hardware </a:t>
            </a:r>
          </a:p>
        </p:txBody>
      </p:sp>
      <p:sp>
        <p:nvSpPr>
          <p:cNvPr id="3" name="Content Placeholder 2"/>
          <p:cNvSpPr>
            <a:spLocks noGrp="1"/>
          </p:cNvSpPr>
          <p:nvPr>
            <p:ph idx="1"/>
          </p:nvPr>
        </p:nvSpPr>
        <p:spPr>
          <a:xfrm>
            <a:off x="33050" y="1524000"/>
            <a:ext cx="12082749" cy="5334000"/>
          </a:xfrm>
        </p:spPr>
        <p:txBody>
          <a:bodyPr/>
          <a:lstStyle/>
          <a:p>
            <a:r>
              <a:rPr lang="en-US" dirty="0" smtClean="0"/>
              <a:t>Graph </a:t>
            </a:r>
            <a:r>
              <a:rPr lang="en-US" dirty="0"/>
              <a:t>theory concepts are used in hardware world to provide: </a:t>
            </a:r>
            <a:endParaRPr lang="en-US" dirty="0" smtClean="0"/>
          </a:p>
          <a:p>
            <a:endParaRPr lang="en-US" dirty="0"/>
          </a:p>
          <a:p>
            <a:pPr lvl="1"/>
            <a:r>
              <a:rPr lang="en-US" dirty="0" smtClean="0"/>
              <a:t>Register </a:t>
            </a:r>
            <a:r>
              <a:rPr lang="en-US" dirty="0"/>
              <a:t>allocation by graph coloring </a:t>
            </a:r>
          </a:p>
          <a:p>
            <a:pPr lvl="1"/>
            <a:r>
              <a:rPr lang="en-US" dirty="0" smtClean="0"/>
              <a:t>Representation </a:t>
            </a:r>
            <a:r>
              <a:rPr lang="en-US" dirty="0"/>
              <a:t>of instruction sequences by graphs by adjacency matrix </a:t>
            </a:r>
          </a:p>
          <a:p>
            <a:pPr lvl="1"/>
            <a:r>
              <a:rPr lang="en-US" dirty="0" smtClean="0"/>
              <a:t>In </a:t>
            </a:r>
            <a:r>
              <a:rPr lang="en-US" dirty="0"/>
              <a:t>instruction parallel processing </a:t>
            </a:r>
          </a:p>
          <a:p>
            <a:pPr lvl="1"/>
            <a:r>
              <a:rPr lang="en-US" dirty="0" smtClean="0"/>
              <a:t>Process </a:t>
            </a:r>
            <a:r>
              <a:rPr lang="en-US" dirty="0"/>
              <a:t>of allocation scheduling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0972800" cy="1252728"/>
          </a:xfrm>
        </p:spPr>
        <p:txBody>
          <a:bodyPr>
            <a:normAutofit/>
          </a:bodyPr>
          <a:lstStyle/>
          <a:p>
            <a:r>
              <a:rPr lang="en-US" dirty="0" smtClean="0"/>
              <a:t>Data </a:t>
            </a:r>
            <a:r>
              <a:rPr lang="en-US" dirty="0"/>
              <a:t>structure </a:t>
            </a:r>
          </a:p>
        </p:txBody>
      </p:sp>
      <p:sp>
        <p:nvSpPr>
          <p:cNvPr id="3" name="Content Placeholder 2"/>
          <p:cNvSpPr>
            <a:spLocks noGrp="1"/>
          </p:cNvSpPr>
          <p:nvPr>
            <p:ph idx="1"/>
          </p:nvPr>
        </p:nvSpPr>
        <p:spPr>
          <a:xfrm>
            <a:off x="0" y="1517427"/>
            <a:ext cx="12192000" cy="5340573"/>
          </a:xfrm>
        </p:spPr>
        <p:txBody>
          <a:bodyPr>
            <a:normAutofit lnSpcReduction="10000"/>
          </a:bodyPr>
          <a:lstStyle/>
          <a:p>
            <a:pPr algn="just"/>
            <a:r>
              <a:rPr lang="en-US" dirty="0" smtClean="0"/>
              <a:t>The </a:t>
            </a:r>
            <a:r>
              <a:rPr lang="en-US" dirty="0"/>
              <a:t>logical or mathematical model of a particular organization of data is called a “data structure”. The choice of data model depends on two considerations: </a:t>
            </a:r>
            <a:endParaRPr lang="en-US" dirty="0" smtClean="0"/>
          </a:p>
          <a:p>
            <a:pPr algn="just"/>
            <a:endParaRPr lang="en-US" dirty="0"/>
          </a:p>
          <a:p>
            <a:pPr lvl="1"/>
            <a:r>
              <a:rPr lang="en-US" dirty="0" smtClean="0"/>
              <a:t>It </a:t>
            </a:r>
            <a:r>
              <a:rPr lang="en-US" dirty="0"/>
              <a:t>must be rich enough in structure to mirror actual relationship of data in real world. </a:t>
            </a:r>
            <a:endParaRPr lang="en-US" dirty="0" smtClean="0"/>
          </a:p>
          <a:p>
            <a:pPr lvl="1"/>
            <a:endParaRPr lang="en-US" dirty="0"/>
          </a:p>
          <a:p>
            <a:pPr lvl="1" algn="just"/>
            <a:r>
              <a:rPr lang="en-US" dirty="0" smtClean="0"/>
              <a:t>The </a:t>
            </a:r>
            <a:r>
              <a:rPr lang="en-US" dirty="0"/>
              <a:t>structure should be simple enough that one can effectively process data when necessary. </a:t>
            </a:r>
          </a:p>
          <a:p>
            <a:endParaRPr lang="en-US" dirty="0"/>
          </a:p>
          <a:p>
            <a:pPr marL="118872" indent="0">
              <a:buNone/>
            </a:pPr>
            <a:r>
              <a:rPr lang="en-US" dirty="0"/>
              <a:t>These two considerations is fulfilled by the graph </a:t>
            </a:r>
            <a:r>
              <a:rPr lang="en-US" dirty="0" smtClean="0"/>
              <a:t>theoretical concepts</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98"/>
            <a:ext cx="10972800" cy="1252728"/>
          </a:xfrm>
        </p:spPr>
        <p:txBody>
          <a:bodyPr>
            <a:normAutofit/>
          </a:bodyPr>
          <a:lstStyle/>
          <a:p>
            <a:r>
              <a:rPr lang="en-US" dirty="0" smtClean="0"/>
              <a:t>Image </a:t>
            </a:r>
            <a:r>
              <a:rPr lang="en-US" dirty="0"/>
              <a:t>processing </a:t>
            </a:r>
          </a:p>
        </p:txBody>
      </p:sp>
      <p:sp>
        <p:nvSpPr>
          <p:cNvPr id="3" name="Content Placeholder 2"/>
          <p:cNvSpPr>
            <a:spLocks noGrp="1"/>
          </p:cNvSpPr>
          <p:nvPr>
            <p:ph idx="1"/>
          </p:nvPr>
        </p:nvSpPr>
        <p:spPr>
          <a:xfrm>
            <a:off x="0" y="1524000"/>
            <a:ext cx="12115800" cy="5257800"/>
          </a:xfrm>
        </p:spPr>
        <p:txBody>
          <a:bodyPr>
            <a:normAutofit lnSpcReduction="10000"/>
          </a:bodyPr>
          <a:lstStyle/>
          <a:p>
            <a:pPr algn="just"/>
            <a:r>
              <a:rPr lang="en-US" dirty="0" smtClean="0"/>
              <a:t>The </a:t>
            </a:r>
            <a:r>
              <a:rPr lang="en-US" dirty="0"/>
              <a:t>applications of graphs in </a:t>
            </a:r>
            <a:r>
              <a:rPr lang="en-US" dirty="0" smtClean="0"/>
              <a:t>image </a:t>
            </a:r>
            <a:r>
              <a:rPr lang="en-US" dirty="0"/>
              <a:t> </a:t>
            </a:r>
            <a:r>
              <a:rPr lang="en-US" dirty="0" smtClean="0"/>
              <a:t>processing </a:t>
            </a:r>
            <a:r>
              <a:rPr lang="en-US" dirty="0"/>
              <a:t>are: </a:t>
            </a:r>
            <a:endParaRPr lang="en-US" dirty="0" smtClean="0"/>
          </a:p>
          <a:p>
            <a:pPr algn="just"/>
            <a:endParaRPr lang="en-US" dirty="0" smtClean="0"/>
          </a:p>
          <a:p>
            <a:pPr lvl="1" algn="just"/>
            <a:r>
              <a:rPr lang="en-US" dirty="0" smtClean="0"/>
              <a:t>to </a:t>
            </a:r>
            <a:r>
              <a:rPr lang="en-US" dirty="0"/>
              <a:t>find edge boundaries using graph search algorithms in segmentation. </a:t>
            </a:r>
          </a:p>
          <a:p>
            <a:pPr lvl="1" algn="just"/>
            <a:endParaRPr lang="en-US" dirty="0" smtClean="0"/>
          </a:p>
          <a:p>
            <a:pPr lvl="1" algn="just"/>
            <a:r>
              <a:rPr lang="en-US" dirty="0" smtClean="0"/>
              <a:t>To </a:t>
            </a:r>
            <a:r>
              <a:rPr lang="en-US" dirty="0"/>
              <a:t>calculate he alignment of the picture </a:t>
            </a:r>
          </a:p>
          <a:p>
            <a:pPr lvl="1" algn="just"/>
            <a:endParaRPr lang="en-US" dirty="0" smtClean="0"/>
          </a:p>
          <a:p>
            <a:pPr lvl="1" algn="just"/>
            <a:r>
              <a:rPr lang="en-US" dirty="0" smtClean="0"/>
              <a:t>Finding </a:t>
            </a:r>
            <a:r>
              <a:rPr lang="en-US" dirty="0"/>
              <a:t>mathematical constraints such as entropy by using minimum spanning tree. </a:t>
            </a:r>
          </a:p>
          <a:p>
            <a:pPr lvl="1" algn="just"/>
            <a:endParaRPr lang="en-US" dirty="0" smtClean="0"/>
          </a:p>
          <a:p>
            <a:pPr lvl="1" algn="just"/>
            <a:r>
              <a:rPr lang="en-US" dirty="0" smtClean="0"/>
              <a:t>Finding </a:t>
            </a:r>
            <a:r>
              <a:rPr lang="en-US" dirty="0"/>
              <a:t>distance transforms of the pixels and calculates the distance between the interior pixels by using shortest path algorithms. </a:t>
            </a:r>
          </a:p>
          <a:p>
            <a:pPr marL="118872" indent="0" algn="just">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252728"/>
          </a:xfrm>
        </p:spPr>
        <p:txBody>
          <a:bodyPr>
            <a:normAutofit/>
          </a:bodyPr>
          <a:lstStyle/>
          <a:p>
            <a:r>
              <a:rPr lang="en-US" dirty="0" smtClean="0"/>
              <a:t>Data </a:t>
            </a:r>
            <a:r>
              <a:rPr lang="en-US" dirty="0"/>
              <a:t>mining </a:t>
            </a:r>
          </a:p>
        </p:txBody>
      </p:sp>
      <p:sp>
        <p:nvSpPr>
          <p:cNvPr id="3" name="Content Placeholder 2"/>
          <p:cNvSpPr>
            <a:spLocks noGrp="1"/>
          </p:cNvSpPr>
          <p:nvPr>
            <p:ph idx="1"/>
          </p:nvPr>
        </p:nvSpPr>
        <p:spPr>
          <a:xfrm>
            <a:off x="152400" y="1524000"/>
            <a:ext cx="11887200" cy="5105400"/>
          </a:xfrm>
        </p:spPr>
        <p:txBody>
          <a:bodyPr/>
          <a:lstStyle/>
          <a:p>
            <a:pPr algn="just"/>
            <a:endParaRPr lang="en-US" dirty="0"/>
          </a:p>
          <a:p>
            <a:pPr algn="just"/>
            <a:r>
              <a:rPr lang="en-US" dirty="0"/>
              <a:t>Graph mining represents the relational aspect of data. </a:t>
            </a:r>
            <a:endParaRPr lang="en-US" dirty="0" smtClean="0"/>
          </a:p>
          <a:p>
            <a:pPr algn="just"/>
            <a:endParaRPr lang="en-US" dirty="0" smtClean="0"/>
          </a:p>
          <a:p>
            <a:pPr algn="just"/>
            <a:r>
              <a:rPr lang="en-US" dirty="0" smtClean="0"/>
              <a:t>There </a:t>
            </a:r>
            <a:r>
              <a:rPr lang="en-US" dirty="0"/>
              <a:t>are five theoretical based approaches of graph based data mining. </a:t>
            </a:r>
            <a:endParaRPr lang="en-US" dirty="0" smtClean="0"/>
          </a:p>
          <a:p>
            <a:pPr algn="just"/>
            <a:endParaRPr lang="en-US" dirty="0"/>
          </a:p>
          <a:p>
            <a:pPr algn="just"/>
            <a:r>
              <a:rPr lang="en-US" dirty="0" smtClean="0"/>
              <a:t>They </a:t>
            </a:r>
            <a:r>
              <a:rPr lang="en-US" dirty="0"/>
              <a:t>are sub graph categories, sub graph isomorphism, graph invariants, mining measures and solution methods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81"/>
            <a:ext cx="10972800" cy="1252728"/>
          </a:xfrm>
        </p:spPr>
        <p:txBody>
          <a:bodyPr>
            <a:normAutofit/>
          </a:bodyPr>
          <a:lstStyle/>
          <a:p>
            <a:r>
              <a:rPr lang="en-US" dirty="0" smtClean="0"/>
              <a:t>Operating </a:t>
            </a:r>
            <a:r>
              <a:rPr lang="en-US" dirty="0"/>
              <a:t>system </a:t>
            </a:r>
          </a:p>
        </p:txBody>
      </p:sp>
      <p:sp>
        <p:nvSpPr>
          <p:cNvPr id="3" name="Content Placeholder 2"/>
          <p:cNvSpPr>
            <a:spLocks noGrp="1"/>
          </p:cNvSpPr>
          <p:nvPr>
            <p:ph idx="1"/>
          </p:nvPr>
        </p:nvSpPr>
        <p:spPr>
          <a:xfrm>
            <a:off x="0" y="1524000"/>
            <a:ext cx="12115800" cy="5181600"/>
          </a:xfrm>
        </p:spPr>
        <p:txBody>
          <a:bodyPr/>
          <a:lstStyle/>
          <a:p>
            <a:pPr algn="just"/>
            <a:r>
              <a:rPr lang="en-US" dirty="0" smtClean="0"/>
              <a:t>Many </a:t>
            </a:r>
            <a:r>
              <a:rPr lang="en-US" dirty="0"/>
              <a:t>practical problems can be solved with the help of graph in the field of operating system such as job scheduling and resource allocation problems. </a:t>
            </a:r>
            <a:endParaRPr lang="en-US" dirty="0" smtClean="0"/>
          </a:p>
          <a:p>
            <a:pPr algn="just"/>
            <a:endParaRPr lang="en-US" dirty="0"/>
          </a:p>
          <a:p>
            <a:pPr algn="just"/>
            <a:r>
              <a:rPr lang="en-US" dirty="0"/>
              <a:t>For example graph coloring concept can be applied in job scheduling problems of CPU, jobs are assumed as vertices of the graph and there will be an edge between two jobs that cannot be executed simultaneously and there will be one to one relationship between feasible scheduling of graphs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 y="0"/>
            <a:ext cx="10972800" cy="1252728"/>
          </a:xfrm>
        </p:spPr>
        <p:txBody>
          <a:bodyPr>
            <a:normAutofit/>
          </a:bodyPr>
          <a:lstStyle/>
          <a:p>
            <a:r>
              <a:rPr lang="en-US" dirty="0" smtClean="0"/>
              <a:t>Website </a:t>
            </a:r>
            <a:r>
              <a:rPr lang="en-US" dirty="0"/>
              <a:t>designing </a:t>
            </a:r>
          </a:p>
        </p:txBody>
      </p:sp>
      <p:sp>
        <p:nvSpPr>
          <p:cNvPr id="3" name="Content Placeholder 2"/>
          <p:cNvSpPr>
            <a:spLocks noGrp="1"/>
          </p:cNvSpPr>
          <p:nvPr>
            <p:ph idx="1"/>
          </p:nvPr>
        </p:nvSpPr>
        <p:spPr>
          <a:xfrm>
            <a:off x="-2754" y="1524000"/>
            <a:ext cx="12194754" cy="5334000"/>
          </a:xfrm>
        </p:spPr>
        <p:txBody>
          <a:bodyPr/>
          <a:lstStyle/>
          <a:p>
            <a:r>
              <a:rPr lang="en-US" dirty="0" smtClean="0"/>
              <a:t>There </a:t>
            </a:r>
            <a:r>
              <a:rPr lang="en-US" dirty="0"/>
              <a:t>are many advantages of using graph representation in website development such as: </a:t>
            </a:r>
            <a:endParaRPr lang="en-US" dirty="0" smtClean="0"/>
          </a:p>
          <a:p>
            <a:endParaRPr lang="en-US" dirty="0"/>
          </a:p>
          <a:p>
            <a:pPr lvl="1"/>
            <a:r>
              <a:rPr lang="en-US" dirty="0" smtClean="0"/>
              <a:t>Searching </a:t>
            </a:r>
            <a:r>
              <a:rPr lang="en-US" dirty="0"/>
              <a:t>and community discovery. </a:t>
            </a:r>
            <a:endParaRPr lang="en-US" dirty="0" smtClean="0"/>
          </a:p>
          <a:p>
            <a:pPr lvl="1"/>
            <a:endParaRPr lang="en-US" dirty="0"/>
          </a:p>
          <a:p>
            <a:pPr lvl="1"/>
            <a:r>
              <a:rPr lang="en-US" dirty="0" smtClean="0"/>
              <a:t>Graph </a:t>
            </a:r>
            <a:r>
              <a:rPr lang="en-US" dirty="0"/>
              <a:t>representation (directed graph) in web site utility evaluation and link structure. </a:t>
            </a:r>
            <a:endParaRPr lang="en-US" dirty="0" smtClean="0"/>
          </a:p>
          <a:p>
            <a:pPr lvl="1"/>
            <a:endParaRPr lang="en-US" dirty="0"/>
          </a:p>
          <a:p>
            <a:pPr lvl="1"/>
            <a:r>
              <a:rPr lang="en-US" dirty="0" smtClean="0"/>
              <a:t>Finding </a:t>
            </a:r>
            <a:r>
              <a:rPr lang="en-US" dirty="0"/>
              <a:t>all connected component and provide easy detection.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12192000" cy="1252728"/>
          </a:xfrm>
        </p:spPr>
        <p:txBody>
          <a:bodyPr>
            <a:noAutofit/>
          </a:bodyPr>
          <a:lstStyle/>
          <a:p>
            <a:pPr algn="just"/>
            <a:r>
              <a:rPr lang="en-US" sz="3600" dirty="0" smtClean="0"/>
              <a:t>Is it possible to design a walking tour of </a:t>
            </a:r>
            <a:r>
              <a:rPr lang="en-US" sz="3600" dirty="0" err="1"/>
              <a:t>Königsberg</a:t>
            </a:r>
            <a:r>
              <a:rPr lang="en-US" sz="3600" dirty="0"/>
              <a:t> </a:t>
            </a:r>
            <a:r>
              <a:rPr lang="en-US" sz="3600" dirty="0" smtClean="0"/>
              <a:t>in which you cross each of the seven bridges exactly once?</a:t>
            </a:r>
            <a:endParaRPr lang="en-US" sz="3600" dirty="0"/>
          </a:p>
        </p:txBody>
      </p:sp>
      <p:pic>
        <p:nvPicPr>
          <p:cNvPr id="2050" name="Picture 2"/>
          <p:cNvPicPr>
            <a:picLocks noChangeAspect="1" noChangeArrowheads="1"/>
          </p:cNvPicPr>
          <p:nvPr/>
        </p:nvPicPr>
        <p:blipFill>
          <a:blip r:embed="rId2"/>
          <a:srcRect/>
          <a:stretch>
            <a:fillRect/>
          </a:stretch>
        </p:blipFill>
        <p:spPr bwMode="auto">
          <a:xfrm>
            <a:off x="304800" y="1524000"/>
            <a:ext cx="11658600" cy="5334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0972800" cy="1252728"/>
          </a:xfrm>
        </p:spPr>
        <p:txBody>
          <a:bodyPr>
            <a:normAutofit/>
          </a:bodyPr>
          <a:lstStyle/>
          <a:p>
            <a:r>
              <a:rPr lang="en-US" dirty="0" err="1" smtClean="0"/>
              <a:t>Königsberg</a:t>
            </a:r>
            <a:r>
              <a:rPr lang="en-US" dirty="0" smtClean="0"/>
              <a:t> Bridge Problem</a:t>
            </a:r>
            <a:endParaRPr lang="en-US" dirty="0"/>
          </a:p>
        </p:txBody>
      </p:sp>
      <p:pic>
        <p:nvPicPr>
          <p:cNvPr id="4099" name="Picture 3"/>
          <p:cNvPicPr>
            <a:picLocks noChangeAspect="1" noChangeArrowheads="1"/>
          </p:cNvPicPr>
          <p:nvPr/>
        </p:nvPicPr>
        <p:blipFill>
          <a:blip r:embed="rId2"/>
          <a:srcRect/>
          <a:stretch>
            <a:fillRect/>
          </a:stretch>
        </p:blipFill>
        <p:spPr bwMode="auto">
          <a:xfrm>
            <a:off x="-20487" y="1524000"/>
            <a:ext cx="7564287" cy="5257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7543800" y="1600200"/>
            <a:ext cx="4556760" cy="4953000"/>
          </a:xfrm>
          <a:prstGeom prst="rect">
            <a:avLst/>
          </a:prstGeom>
          <a:noFill/>
          <a:ln w="9525">
            <a:noFill/>
            <a:miter lim="800000"/>
            <a:headEnd/>
            <a:tailEnd/>
          </a:ln>
          <a:effectLst/>
        </p:spPr>
      </p:pic>
      <p:sp>
        <p:nvSpPr>
          <p:cNvPr id="7" name="Rectangle 6"/>
          <p:cNvSpPr/>
          <p:nvPr/>
        </p:nvSpPr>
        <p:spPr>
          <a:xfrm>
            <a:off x="2971800" y="924580"/>
            <a:ext cx="9220200" cy="523220"/>
          </a:xfrm>
          <a:prstGeom prst="rect">
            <a:avLst/>
          </a:prstGeom>
        </p:spPr>
        <p:txBody>
          <a:bodyPr wrap="square">
            <a:spAutoFit/>
          </a:bodyPr>
          <a:lstStyle/>
          <a:p>
            <a:r>
              <a:rPr lang="en-US" sz="2800" b="1" dirty="0" smtClean="0">
                <a:solidFill>
                  <a:schemeClr val="bg1"/>
                </a:solidFill>
              </a:rPr>
              <a:t>This problem was answered in the </a:t>
            </a:r>
            <a:r>
              <a:rPr lang="en-US" sz="2800" b="1" dirty="0" smtClean="0">
                <a:solidFill>
                  <a:srgbClr val="FF0000"/>
                </a:solidFill>
              </a:rPr>
              <a:t>negative</a:t>
            </a:r>
            <a:r>
              <a:rPr lang="en-US" sz="2800" b="1" dirty="0" smtClean="0">
                <a:solidFill>
                  <a:schemeClr val="bg1"/>
                </a:solidFill>
              </a:rPr>
              <a:t> by Euler</a:t>
            </a:r>
            <a:endParaRPr lang="en-US" sz="28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 </a:t>
            </a:r>
            <a:r>
              <a:rPr lang="en-US" dirty="0" err="1" smtClean="0"/>
              <a:t>Kåhre</a:t>
            </a:r>
            <a:r>
              <a:rPr lang="en-US" dirty="0" smtClean="0"/>
              <a:t> observes  </a:t>
            </a:r>
            <a:br>
              <a:rPr lang="en-US" dirty="0" smtClean="0"/>
            </a:br>
            <a:r>
              <a:rPr lang="en-US" dirty="0" smtClean="0"/>
              <a:t>             </a:t>
            </a:r>
            <a:r>
              <a:rPr lang="en-US" sz="3600" dirty="0" smtClean="0">
                <a:solidFill>
                  <a:schemeClr val="bg1"/>
                </a:solidFill>
              </a:rPr>
              <a:t>using the modern </a:t>
            </a:r>
            <a:r>
              <a:rPr lang="en-US" sz="3600" dirty="0" err="1" smtClean="0">
                <a:solidFill>
                  <a:schemeClr val="bg1"/>
                </a:solidFill>
              </a:rPr>
              <a:t>Königsberg</a:t>
            </a:r>
            <a:r>
              <a:rPr lang="en-US" sz="3600" dirty="0" smtClean="0">
                <a:solidFill>
                  <a:schemeClr val="bg1"/>
                </a:solidFill>
              </a:rPr>
              <a:t> bridges</a:t>
            </a:r>
            <a:endParaRPr lang="en-US" sz="3600" dirty="0">
              <a:solidFill>
                <a:schemeClr val="bg1"/>
              </a:solidFill>
            </a:endParaRPr>
          </a:p>
        </p:txBody>
      </p:sp>
      <p:sp>
        <p:nvSpPr>
          <p:cNvPr id="3" name="Content Placeholder 2"/>
          <p:cNvSpPr>
            <a:spLocks noGrp="1"/>
          </p:cNvSpPr>
          <p:nvPr>
            <p:ph idx="1"/>
          </p:nvPr>
        </p:nvSpPr>
        <p:spPr>
          <a:xfrm>
            <a:off x="0" y="1447800"/>
            <a:ext cx="12192000" cy="1828800"/>
          </a:xfrm>
        </p:spPr>
        <p:txBody>
          <a:bodyPr/>
          <a:lstStyle/>
          <a:p>
            <a:pPr algn="just">
              <a:buNone/>
            </a:pPr>
            <a:r>
              <a:rPr lang="en-US" dirty="0" smtClean="0"/>
              <a:t>that bridges </a:t>
            </a:r>
            <a:r>
              <a:rPr lang="en-US" b="1" i="1" dirty="0" smtClean="0"/>
              <a:t>b </a:t>
            </a:r>
            <a:r>
              <a:rPr lang="en-US" b="1" i="1" dirty="0" err="1" smtClean="0"/>
              <a:t>b</a:t>
            </a:r>
            <a:r>
              <a:rPr lang="en-US" dirty="0" smtClean="0"/>
              <a:t> and </a:t>
            </a:r>
            <a:r>
              <a:rPr lang="en-US" b="1" i="1" dirty="0" smtClean="0"/>
              <a:t>d </a:t>
            </a:r>
            <a:r>
              <a:rPr lang="en-US" b="1" i="1" dirty="0" err="1" smtClean="0"/>
              <a:t>d</a:t>
            </a:r>
            <a:r>
              <a:rPr lang="en-US" b="1" i="1" dirty="0" smtClean="0"/>
              <a:t> </a:t>
            </a:r>
            <a:r>
              <a:rPr lang="en-US" dirty="0" smtClean="0"/>
              <a:t>no longer exist and that  </a:t>
            </a:r>
            <a:r>
              <a:rPr lang="en-US" b="1" i="1" dirty="0" smtClean="0"/>
              <a:t>a </a:t>
            </a:r>
            <a:r>
              <a:rPr lang="en-US" b="1" i="1" dirty="0" err="1" smtClean="0"/>
              <a:t>a</a:t>
            </a:r>
            <a:r>
              <a:rPr lang="en-US" b="1" i="1" dirty="0" smtClean="0"/>
              <a:t> </a:t>
            </a:r>
            <a:r>
              <a:rPr lang="en-US" dirty="0" smtClean="0"/>
              <a:t>and </a:t>
            </a:r>
            <a:r>
              <a:rPr lang="en-US" b="1" i="1" dirty="0" smtClean="0"/>
              <a:t>c </a:t>
            </a:r>
            <a:r>
              <a:rPr lang="en-US" b="1" i="1" dirty="0" err="1" smtClean="0"/>
              <a:t>c</a:t>
            </a:r>
            <a:r>
              <a:rPr lang="en-US" dirty="0" smtClean="0"/>
              <a:t> are now a </a:t>
            </a:r>
          </a:p>
          <a:p>
            <a:pPr algn="just">
              <a:buNone/>
            </a:pPr>
            <a:r>
              <a:rPr lang="en-US" dirty="0" smtClean="0"/>
              <a:t>single bridge passing above with a stairway in the middle leading down </a:t>
            </a:r>
          </a:p>
          <a:p>
            <a:pPr algn="just">
              <a:buNone/>
            </a:pPr>
            <a:r>
              <a:rPr lang="en-US" dirty="0" smtClean="0"/>
              <a:t>to . Even so, there is </a:t>
            </a:r>
            <a:r>
              <a:rPr lang="en-US" i="1" dirty="0" smtClean="0"/>
              <a:t>still</a:t>
            </a:r>
            <a:r>
              <a:rPr lang="en-US" dirty="0" smtClean="0"/>
              <a:t> no </a:t>
            </a:r>
            <a:r>
              <a:rPr lang="en-US" dirty="0" err="1" smtClean="0">
                <a:hlinkClick r:id="rId2"/>
              </a:rPr>
              <a:t>Eulerian</a:t>
            </a:r>
            <a:r>
              <a:rPr lang="en-US" dirty="0" smtClean="0">
                <a:hlinkClick r:id="rId2"/>
              </a:rPr>
              <a:t> cycle</a:t>
            </a:r>
            <a:r>
              <a:rPr lang="en-US" dirty="0" smtClean="0"/>
              <a:t> on the nodes </a:t>
            </a:r>
            <a:r>
              <a:rPr lang="en-US" b="1" i="1" dirty="0" smtClean="0"/>
              <a:t>A</a:t>
            </a:r>
            <a:r>
              <a:rPr lang="en-US" dirty="0" smtClean="0"/>
              <a:t>,</a:t>
            </a:r>
            <a:r>
              <a:rPr lang="en-US" b="1" i="1" dirty="0" smtClean="0"/>
              <a:t>B</a:t>
            </a:r>
            <a:r>
              <a:rPr lang="en-US" dirty="0" smtClean="0"/>
              <a:t> ,</a:t>
            </a:r>
            <a:r>
              <a:rPr lang="en-US" b="1" i="1" dirty="0" smtClean="0"/>
              <a:t>C</a:t>
            </a:r>
            <a:r>
              <a:rPr lang="en-US" dirty="0" smtClean="0"/>
              <a:t> , and </a:t>
            </a:r>
            <a:r>
              <a:rPr lang="en-US" b="1" i="1" dirty="0" smtClean="0"/>
              <a:t>D</a:t>
            </a:r>
            <a:r>
              <a:rPr lang="en-US" dirty="0" smtClean="0"/>
              <a:t>.</a:t>
            </a:r>
            <a:endParaRPr lang="en-US" dirty="0"/>
          </a:p>
        </p:txBody>
      </p:sp>
      <p:pic>
        <p:nvPicPr>
          <p:cNvPr id="5122" name="Picture 2"/>
          <p:cNvPicPr>
            <a:picLocks noChangeAspect="1" noChangeArrowheads="1"/>
          </p:cNvPicPr>
          <p:nvPr/>
        </p:nvPicPr>
        <p:blipFill>
          <a:blip r:embed="rId3"/>
          <a:srcRect/>
          <a:stretch>
            <a:fillRect/>
          </a:stretch>
        </p:blipFill>
        <p:spPr bwMode="auto">
          <a:xfrm>
            <a:off x="1143000" y="3018820"/>
            <a:ext cx="9753600" cy="383550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Eulerian</a:t>
            </a:r>
            <a:r>
              <a:rPr lang="en-US" dirty="0" smtClean="0"/>
              <a:t> Cycle</a:t>
            </a:r>
            <a:endParaRPr lang="en-US" dirty="0"/>
          </a:p>
        </p:txBody>
      </p:sp>
      <p:pic>
        <p:nvPicPr>
          <p:cNvPr id="6146" name="Picture 2"/>
          <p:cNvPicPr>
            <a:picLocks noChangeAspect="1" noChangeArrowheads="1"/>
          </p:cNvPicPr>
          <p:nvPr/>
        </p:nvPicPr>
        <p:blipFill>
          <a:blip r:embed="rId2"/>
          <a:srcRect/>
          <a:stretch>
            <a:fillRect/>
          </a:stretch>
        </p:blipFill>
        <p:spPr bwMode="auto">
          <a:xfrm>
            <a:off x="76200" y="1600200"/>
            <a:ext cx="7620000" cy="5084913"/>
          </a:xfrm>
          <a:prstGeom prst="rect">
            <a:avLst/>
          </a:prstGeom>
          <a:noFill/>
          <a:ln w="9525">
            <a:noFill/>
            <a:miter lim="800000"/>
            <a:headEnd/>
            <a:tailEnd/>
          </a:ln>
          <a:effectLst/>
        </p:spPr>
      </p:pic>
      <p:sp>
        <p:nvSpPr>
          <p:cNvPr id="7" name="Rectangle 6"/>
          <p:cNvSpPr/>
          <p:nvPr/>
        </p:nvSpPr>
        <p:spPr>
          <a:xfrm>
            <a:off x="7620000" y="1676400"/>
            <a:ext cx="4572000" cy="3785652"/>
          </a:xfrm>
          <a:prstGeom prst="rect">
            <a:avLst/>
          </a:prstGeom>
        </p:spPr>
        <p:txBody>
          <a:bodyPr wrap="square">
            <a:spAutoFit/>
          </a:bodyPr>
          <a:lstStyle/>
          <a:p>
            <a:pPr algn="just"/>
            <a:r>
              <a:rPr lang="en-US" sz="2400" dirty="0" smtClean="0"/>
              <a:t>An </a:t>
            </a:r>
            <a:r>
              <a:rPr lang="en-US" sz="2400" dirty="0" err="1" smtClean="0"/>
              <a:t>Eulerian</a:t>
            </a:r>
            <a:r>
              <a:rPr lang="en-US" sz="2400" dirty="0" smtClean="0"/>
              <a:t> cycle, also called an </a:t>
            </a:r>
            <a:r>
              <a:rPr lang="en-US" sz="2400" dirty="0" err="1" smtClean="0"/>
              <a:t>Eulerian</a:t>
            </a:r>
            <a:r>
              <a:rPr lang="en-US" sz="2400" dirty="0" smtClean="0"/>
              <a:t> circuit, Euler circuit, </a:t>
            </a:r>
            <a:r>
              <a:rPr lang="en-US" sz="2400" dirty="0" err="1" smtClean="0"/>
              <a:t>Eulerian</a:t>
            </a:r>
            <a:r>
              <a:rPr lang="en-US" sz="2400" dirty="0" smtClean="0"/>
              <a:t> tour, or Euler tour, is a trail which starts and ends at the same </a:t>
            </a:r>
            <a:r>
              <a:rPr lang="en-US" sz="2400" dirty="0" smtClean="0">
                <a:hlinkClick r:id="rId3"/>
              </a:rPr>
              <a:t>graph vertex</a:t>
            </a:r>
            <a:r>
              <a:rPr lang="en-US" sz="2400" dirty="0" smtClean="0"/>
              <a:t>. </a:t>
            </a:r>
          </a:p>
          <a:p>
            <a:pPr algn="just"/>
            <a:endParaRPr lang="en-US" sz="2400" dirty="0" smtClean="0"/>
          </a:p>
          <a:p>
            <a:pPr algn="just"/>
            <a:endParaRPr lang="en-US" sz="2400" dirty="0" smtClean="0"/>
          </a:p>
          <a:p>
            <a:pPr algn="just"/>
            <a:r>
              <a:rPr lang="en-US" sz="2400" dirty="0" smtClean="0"/>
              <a:t>In other words, it is a </a:t>
            </a:r>
            <a:r>
              <a:rPr lang="en-US" sz="2400" dirty="0" smtClean="0">
                <a:hlinkClick r:id="rId4"/>
              </a:rPr>
              <a:t>graph cycle</a:t>
            </a:r>
            <a:r>
              <a:rPr lang="en-US" sz="2400" dirty="0" smtClean="0"/>
              <a:t> which uses each </a:t>
            </a:r>
            <a:r>
              <a:rPr lang="en-US" sz="2400" dirty="0" smtClean="0">
                <a:hlinkClick r:id="rId5"/>
              </a:rPr>
              <a:t>graph edge</a:t>
            </a:r>
            <a:r>
              <a:rPr lang="en-US" sz="2400" dirty="0" smtClean="0"/>
              <a:t> exactly once.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Mathematics of Networks</a:t>
            </a:r>
            <a:endParaRPr lang="en-US" dirty="0"/>
          </a:p>
        </p:txBody>
      </p:sp>
      <p:sp>
        <p:nvSpPr>
          <p:cNvPr id="3" name="Content Placeholder 2"/>
          <p:cNvSpPr>
            <a:spLocks noGrp="1"/>
          </p:cNvSpPr>
          <p:nvPr>
            <p:ph idx="1"/>
          </p:nvPr>
        </p:nvSpPr>
        <p:spPr>
          <a:xfrm>
            <a:off x="0" y="1524000"/>
            <a:ext cx="12039600" cy="4625609"/>
          </a:xfrm>
        </p:spPr>
        <p:txBody>
          <a:bodyPr>
            <a:normAutofit fontScale="92500" lnSpcReduction="10000"/>
          </a:bodyPr>
          <a:lstStyle/>
          <a:p>
            <a:pPr algn="just"/>
            <a:r>
              <a:rPr lang="en-US" dirty="0" smtClean="0"/>
              <a:t>The mathematical models we need to solve the Konigsberg problem is a</a:t>
            </a:r>
            <a:r>
              <a:rPr lang="en-US" b="1" dirty="0" smtClean="0">
                <a:solidFill>
                  <a:srgbClr val="C00000"/>
                </a:solidFill>
              </a:rPr>
              <a:t> graph</a:t>
            </a:r>
            <a:r>
              <a:rPr lang="en-US" dirty="0" smtClean="0"/>
              <a:t>.</a:t>
            </a:r>
          </a:p>
          <a:p>
            <a:pPr lvl="1" algn="just"/>
            <a:endParaRPr lang="en-US" dirty="0" smtClean="0"/>
          </a:p>
          <a:p>
            <a:pPr lvl="1" algn="just"/>
            <a:r>
              <a:rPr lang="en-US" dirty="0" smtClean="0"/>
              <a:t>designing travel routes </a:t>
            </a:r>
          </a:p>
          <a:p>
            <a:pPr lvl="1"/>
            <a:endParaRPr lang="en-US" dirty="0" smtClean="0"/>
          </a:p>
          <a:p>
            <a:pPr lvl="1"/>
            <a:r>
              <a:rPr lang="en-US" dirty="0" smtClean="0"/>
              <a:t>connecting networks efficiently</a:t>
            </a:r>
          </a:p>
          <a:p>
            <a:pPr lvl="1"/>
            <a:endParaRPr lang="en-US" dirty="0" smtClean="0"/>
          </a:p>
          <a:p>
            <a:pPr lvl="1"/>
            <a:r>
              <a:rPr lang="en-US" dirty="0" smtClean="0"/>
              <a:t>scheduling tasks </a:t>
            </a:r>
          </a:p>
          <a:p>
            <a:pPr lvl="1"/>
            <a:endParaRPr lang="en-US" dirty="0" smtClean="0"/>
          </a:p>
          <a:p>
            <a:pPr lvl="1"/>
            <a:r>
              <a:rPr lang="en-US" dirty="0" smtClean="0"/>
              <a:t>coloring regions of maps</a:t>
            </a:r>
          </a:p>
          <a:p>
            <a:pPr algn="just"/>
            <a:endParaRPr lang="en-US" dirty="0" smtClean="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a:xfrm>
            <a:off x="0" y="1600200"/>
            <a:ext cx="10972800" cy="4625609"/>
          </a:xfrm>
        </p:spPr>
        <p:txBody>
          <a:bodyPr>
            <a:normAutofit/>
          </a:bodyPr>
          <a:lstStyle/>
          <a:p>
            <a:r>
              <a:rPr lang="en-US" dirty="0" smtClean="0"/>
              <a:t>Things that can be modeled with graphs include</a:t>
            </a:r>
          </a:p>
          <a:p>
            <a:endParaRPr lang="en-US" dirty="0" smtClean="0"/>
          </a:p>
          <a:p>
            <a:pPr lvl="1"/>
            <a:r>
              <a:rPr lang="en-US" sz="3200" dirty="0" smtClean="0"/>
              <a:t>maps</a:t>
            </a:r>
          </a:p>
          <a:p>
            <a:pPr lvl="1"/>
            <a:r>
              <a:rPr lang="en-US" sz="3200" dirty="0" smtClean="0"/>
              <a:t>Molecules</a:t>
            </a:r>
          </a:p>
          <a:p>
            <a:pPr lvl="1"/>
            <a:r>
              <a:rPr lang="en-US" sz="3200" dirty="0" smtClean="0"/>
              <a:t>flow charts</a:t>
            </a:r>
          </a:p>
          <a:p>
            <a:pPr lvl="1"/>
            <a:r>
              <a:rPr lang="en-US" sz="3200" dirty="0" smtClean="0"/>
              <a:t>family trees</a:t>
            </a:r>
          </a:p>
          <a:p>
            <a:pPr lvl="1"/>
            <a:r>
              <a:rPr lang="en-US" sz="3200" dirty="0" smtClean="0"/>
              <a:t>Internet (web pages connected by links)</a:t>
            </a:r>
          </a:p>
          <a:p>
            <a:pPr lvl="1"/>
            <a:r>
              <a:rPr lang="en-US" sz="3200" dirty="0" err="1" smtClean="0"/>
              <a:t>Facebook</a:t>
            </a:r>
            <a:r>
              <a:rPr lang="en-US" sz="3200" dirty="0" smtClean="0"/>
              <a:t>/Google+ (people connected by friendship)</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1"/>
            <a:ext cx="12192000" cy="6858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7042836</TotalTime>
  <Words>776</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Corbel</vt:lpstr>
      <vt:lpstr>Times New Roman</vt:lpstr>
      <vt:lpstr>Wingdings</vt:lpstr>
      <vt:lpstr>Wingdings 2</vt:lpstr>
      <vt:lpstr>Wingdings 3</vt:lpstr>
      <vt:lpstr>Module</vt:lpstr>
      <vt:lpstr>INTRODUCTION</vt:lpstr>
      <vt:lpstr>History of Graph | THEORY</vt:lpstr>
      <vt:lpstr>Is it possible to design a walking tour of Königsberg in which you cross each of the seven bridges exactly once?</vt:lpstr>
      <vt:lpstr>Königsberg Bridge Problem</vt:lpstr>
      <vt:lpstr>J. Kåhre observes                using the modern Königsberg bridges</vt:lpstr>
      <vt:lpstr>Eulerian Cycle</vt:lpstr>
      <vt:lpstr>The Mathematics of Networks</vt:lpstr>
      <vt:lpstr>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applications  | in computer science </vt:lpstr>
      <vt:lpstr> Software engineering </vt:lpstr>
      <vt:lpstr> Network system </vt:lpstr>
      <vt:lpstr>Computer hardware </vt:lpstr>
      <vt:lpstr>Data structure </vt:lpstr>
      <vt:lpstr>Image processing </vt:lpstr>
      <vt:lpstr>Data mining </vt:lpstr>
      <vt:lpstr>Operating system </vt:lpstr>
      <vt:lpstr>Website designing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fakhar-lodhi</dc:creator>
  <cp:lastModifiedBy>sajib</cp:lastModifiedBy>
  <cp:revision>508</cp:revision>
  <dcterms:created xsi:type="dcterms:W3CDTF">2003-08-14T18:01:43Z</dcterms:created>
  <dcterms:modified xsi:type="dcterms:W3CDTF">2015-11-15T15:00:28Z</dcterms:modified>
</cp:coreProperties>
</file>