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9"/>
  </p:notesMasterIdLst>
  <p:handoutMasterIdLst>
    <p:handoutMasterId r:id="rId40"/>
  </p:handoutMasterIdLst>
  <p:sldIdLst>
    <p:sldId id="505" r:id="rId2"/>
    <p:sldId id="506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489" r:id="rId13"/>
    <p:sldId id="409" r:id="rId14"/>
    <p:sldId id="410" r:id="rId15"/>
    <p:sldId id="411" r:id="rId16"/>
    <p:sldId id="412" r:id="rId17"/>
    <p:sldId id="413" r:id="rId18"/>
    <p:sldId id="414" r:id="rId19"/>
    <p:sldId id="490" r:id="rId20"/>
    <p:sldId id="491" r:id="rId21"/>
    <p:sldId id="492" r:id="rId22"/>
    <p:sldId id="415" r:id="rId23"/>
    <p:sldId id="416" r:id="rId24"/>
    <p:sldId id="417" r:id="rId25"/>
    <p:sldId id="488" r:id="rId26"/>
    <p:sldId id="495" r:id="rId27"/>
    <p:sldId id="496" r:id="rId28"/>
    <p:sldId id="494" r:id="rId29"/>
    <p:sldId id="497" r:id="rId30"/>
    <p:sldId id="447" r:id="rId31"/>
    <p:sldId id="418" r:id="rId32"/>
    <p:sldId id="502" r:id="rId33"/>
    <p:sldId id="503" r:id="rId34"/>
    <p:sldId id="419" r:id="rId35"/>
    <p:sldId id="420" r:id="rId36"/>
    <p:sldId id="499" r:id="rId37"/>
    <p:sldId id="500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66FF"/>
    <a:srgbClr val="000099"/>
    <a:srgbClr val="FF9900"/>
    <a:srgbClr val="FF66CC"/>
    <a:srgbClr val="8000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587" autoAdjust="0"/>
  </p:normalViewPr>
  <p:slideViewPr>
    <p:cSldViewPr>
      <p:cViewPr varScale="1">
        <p:scale>
          <a:sx n="87" d="100"/>
          <a:sy n="87" d="100"/>
        </p:scale>
        <p:origin x="67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9C4CD7EA-24CC-49E0-A224-C32BE175D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05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8A03EA84-5AAC-479F-9128-99AA0810B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3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310E5-BFC8-4C4D-94DD-B7BAF0703F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8E0B0-0ED5-4C2D-948D-ED75D6E814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CFC38-47F6-4845-A11F-AFBA37F33E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5EB99-00D0-4624-A554-C92296C2E6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2D190-59C1-4E48-9727-5EBC25C53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7A25F-A0D9-44E9-94D8-1A7E1FE2F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B7D3F-9015-4EA7-BE5A-850B6BDAFF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2A9F-0F6F-4EC9-953B-81D525C8DF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70C18-7C30-44C7-B688-22A8258A5B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A9E29-CE8D-4ECD-BEDE-40743BFFCB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pPr>
              <a:defRPr/>
            </a:pPr>
            <a:fld id="{13BBE5FA-6E08-4869-A724-A3828EDEE1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7A5AFC2-2103-4315-BE58-40E07147CE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252728"/>
          </a:xfrm>
        </p:spPr>
        <p:txBody>
          <a:bodyPr>
            <a:normAutofit/>
          </a:bodyPr>
          <a:lstStyle/>
          <a:p>
            <a:r>
              <a:rPr lang="en-US" b="0" dirty="0" smtClean="0"/>
              <a:t> </a:t>
            </a:r>
            <a:r>
              <a:rPr lang="en-US" dirty="0"/>
              <a:t>Graphs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" y="1524000"/>
            <a:ext cx="1218741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dirty="0"/>
              <a:t>Graphs provide a convenient way to represent various kinds of mathematical objects.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Essentially</a:t>
            </a:r>
            <a:r>
              <a:rPr lang="en-US" dirty="0"/>
              <a:t>, any graph is made up of two sets: </a:t>
            </a:r>
            <a:endParaRPr lang="en-US" dirty="0" smtClean="0"/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1- A set of vertices </a:t>
            </a:r>
          </a:p>
          <a:p>
            <a:pPr lvl="1" algn="just"/>
            <a:r>
              <a:rPr lang="en-US" dirty="0"/>
              <a:t>2- A set of edges. </a:t>
            </a:r>
            <a:endParaRPr lang="en-US" dirty="0" smtClean="0"/>
          </a:p>
          <a:p>
            <a:pPr lvl="1" algn="just"/>
            <a:endParaRPr lang="en-US" sz="3600" dirty="0"/>
          </a:p>
          <a:p>
            <a:pPr algn="just">
              <a:lnSpc>
                <a:spcPct val="90000"/>
              </a:lnSpc>
              <a:defRPr/>
            </a:pPr>
            <a:r>
              <a:rPr lang="en-US" dirty="0"/>
              <a:t>Graph </a:t>
            </a:r>
            <a:r>
              <a:rPr lang="en-US" b="1" dirty="0"/>
              <a:t>G</a:t>
            </a:r>
            <a:r>
              <a:rPr lang="en-US" dirty="0"/>
              <a:t> = (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/>
              <a:t>E</a:t>
            </a:r>
            <a:r>
              <a:rPr lang="en-US" dirty="0"/>
              <a:t>)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b="1" dirty="0"/>
              <a:t>V</a:t>
            </a:r>
            <a:r>
              <a:rPr lang="en-US" dirty="0"/>
              <a:t> = {1,…</a:t>
            </a:r>
            <a:r>
              <a:rPr lang="en-US" b="1" dirty="0"/>
              <a:t>n</a:t>
            </a:r>
            <a:r>
              <a:rPr lang="en-US" dirty="0"/>
              <a:t>} = set of vertices, </a:t>
            </a:r>
            <a:r>
              <a:rPr lang="en-US" b="1" dirty="0"/>
              <a:t>E</a:t>
            </a:r>
            <a:r>
              <a:rPr lang="en-US" dirty="0"/>
              <a:t> = set of </a:t>
            </a:r>
            <a:r>
              <a:rPr lang="en-US" b="1" dirty="0"/>
              <a:t>e</a:t>
            </a:r>
            <a:r>
              <a:rPr lang="en-US" dirty="0"/>
              <a:t> edges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9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Paths and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Rule: A trip cannot use the same edge more than </a:t>
            </a:r>
            <a:r>
              <a:rPr lang="en-US" dirty="0" smtClean="0"/>
              <a:t>once, but </a:t>
            </a:r>
            <a:r>
              <a:rPr lang="en-US" dirty="0"/>
              <a:t>it may pass through the same vertex more than once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trip is called a path if its starting and ending </a:t>
            </a:r>
            <a:r>
              <a:rPr lang="en-US" dirty="0" smtClean="0"/>
              <a:t>vertices are different.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called a circuit if the starting </a:t>
            </a:r>
            <a:r>
              <a:rPr lang="en-US" dirty="0" smtClean="0"/>
              <a:t>and ending </a:t>
            </a:r>
            <a:r>
              <a:rPr lang="en-US" dirty="0"/>
              <a:t>vertices are the same.</a:t>
            </a:r>
          </a:p>
        </p:txBody>
      </p:sp>
    </p:spTree>
    <p:extLst>
      <p:ext uri="{BB962C8B-B14F-4D97-AF65-F5344CB8AC3E}">
        <p14:creationId xmlns:p14="http://schemas.microsoft.com/office/powerpoint/2010/main" val="51442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Identify Paths </a:t>
            </a:r>
            <a:r>
              <a:rPr lang="en-US" b="0" dirty="0"/>
              <a:t>and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99" y="1524000"/>
            <a:ext cx="5725099" cy="533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535934"/>
            <a:ext cx="6453130" cy="52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7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10972800" cy="1252728"/>
          </a:xfrm>
        </p:spPr>
        <p:txBody>
          <a:bodyPr/>
          <a:lstStyle/>
          <a:p>
            <a:r>
              <a:rPr lang="en-US" dirty="0" smtClean="0"/>
              <a:t>Graph Terminology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10134600" cy="477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313"/>
            <a:ext cx="10972800" cy="1252728"/>
          </a:xfrm>
        </p:spPr>
        <p:txBody>
          <a:bodyPr/>
          <a:lstStyle/>
          <a:p>
            <a:r>
              <a:rPr lang="en-US" dirty="0" smtClean="0"/>
              <a:t>Graph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&amp; Undirected Graph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5" y="1752600"/>
            <a:ext cx="4314825" cy="346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524000"/>
            <a:ext cx="4838700" cy="4457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969" y="5564124"/>
            <a:ext cx="6096000" cy="8679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/>
              <a:t>Undirected </a:t>
            </a:r>
            <a:r>
              <a:rPr lang="en-US" sz="2000" dirty="0"/>
              <a:t>graph: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edge (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) = edge (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/>
              <a:t>u</a:t>
            </a:r>
            <a:r>
              <a:rPr lang="en-US" dirty="0"/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no self-loops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5612168"/>
            <a:ext cx="6096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/>
              <a:t>Directed </a:t>
            </a:r>
            <a:r>
              <a:rPr lang="en-US" sz="2000" dirty="0"/>
              <a:t>graph (digraph):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edge (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) goes from vertex </a:t>
            </a:r>
            <a:r>
              <a:rPr lang="en-US" b="1" dirty="0"/>
              <a:t>u</a:t>
            </a:r>
            <a:r>
              <a:rPr lang="en-US" dirty="0"/>
              <a:t> to vertex </a:t>
            </a:r>
            <a:r>
              <a:rPr lang="en-US" b="1" dirty="0"/>
              <a:t>v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3"/>
            <a:ext cx="10972800" cy="663208"/>
          </a:xfrm>
        </p:spPr>
        <p:txBody>
          <a:bodyPr/>
          <a:lstStyle/>
          <a:p>
            <a:r>
              <a:rPr lang="en-US" dirty="0" smtClean="0"/>
              <a:t>Every pair of node is connected with and edge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414531"/>
            <a:ext cx="4581525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10972800" cy="2286000"/>
          </a:xfrm>
        </p:spPr>
        <p:txBody>
          <a:bodyPr/>
          <a:lstStyle/>
          <a:p>
            <a:r>
              <a:rPr lang="en-US" dirty="0" smtClean="0"/>
              <a:t>Degree (Valence) of a Vertex </a:t>
            </a:r>
          </a:p>
          <a:p>
            <a:pPr lvl="1"/>
            <a:r>
              <a:rPr lang="en-US" dirty="0" smtClean="0"/>
              <a:t>Is the number of adjacent edges</a:t>
            </a:r>
          </a:p>
          <a:p>
            <a:pPr lvl="1"/>
            <a:r>
              <a:rPr lang="en-US" dirty="0" smtClean="0"/>
              <a:t>In directed graph each node contains and in-degree and out-degree</a:t>
            </a:r>
          </a:p>
          <a:p>
            <a:pPr lvl="1"/>
            <a:r>
              <a:rPr lang="en-US" dirty="0" smtClean="0"/>
              <a:t>In regular graph each vertex represent the same  degree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267200"/>
            <a:ext cx="3228975" cy="177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257101"/>
            <a:ext cx="398145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or Dense Graph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11734800" cy="51761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81400"/>
            <a:ext cx="9972675" cy="30861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12192000" cy="3124200"/>
          </a:xfrm>
        </p:spPr>
        <p:txBody>
          <a:bodyPr/>
          <a:lstStyle/>
          <a:p>
            <a:r>
              <a:rPr lang="en-US" dirty="0" smtClean="0"/>
              <a:t>In a sequence of nodes where adjacent nodes are connected with an edge.</a:t>
            </a:r>
          </a:p>
          <a:p>
            <a:pPr algn="just"/>
            <a:r>
              <a:rPr lang="en-US" dirty="0" smtClean="0"/>
              <a:t>In a directed graph, the edge must be directed according to the direction of the path.</a:t>
            </a:r>
          </a:p>
          <a:p>
            <a:r>
              <a:rPr lang="en-US" dirty="0" smtClean="0"/>
              <a:t>Path Length-</a:t>
            </a:r>
          </a:p>
          <a:p>
            <a:pPr lvl="1"/>
            <a:r>
              <a:rPr lang="en-US" dirty="0" smtClean="0"/>
              <a:t>Is the number of edges along the path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Paths and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Rule: A trip cannot use the same edge more than </a:t>
            </a:r>
            <a:r>
              <a:rPr lang="en-US" dirty="0" smtClean="0"/>
              <a:t>once, but </a:t>
            </a:r>
            <a:r>
              <a:rPr lang="en-US" dirty="0"/>
              <a:t>it may pass through the same vertex more than once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trip is called a path if its starting and ending </a:t>
            </a:r>
            <a:r>
              <a:rPr lang="en-US" dirty="0" smtClean="0"/>
              <a:t>vertices are different.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called a circuit if the starting </a:t>
            </a:r>
            <a:r>
              <a:rPr lang="en-US" dirty="0" smtClean="0"/>
              <a:t>and ending </a:t>
            </a:r>
            <a:r>
              <a:rPr lang="en-US" dirty="0"/>
              <a:t>vertices are the same.</a:t>
            </a:r>
          </a:p>
        </p:txBody>
      </p:sp>
    </p:spTree>
    <p:extLst>
      <p:ext uri="{BB962C8B-B14F-4D97-AF65-F5344CB8AC3E}">
        <p14:creationId xmlns:p14="http://schemas.microsoft.com/office/powerpoint/2010/main" val="327180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02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Identify Paths </a:t>
            </a:r>
            <a:r>
              <a:rPr lang="en-US" b="0" dirty="0"/>
              <a:t>and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99" y="1524000"/>
            <a:ext cx="5725099" cy="533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535934"/>
            <a:ext cx="6453130" cy="52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96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" y="52160"/>
            <a:ext cx="10972800" cy="1252728"/>
          </a:xfrm>
        </p:spPr>
        <p:txBody>
          <a:bodyPr/>
          <a:lstStyle/>
          <a:p>
            <a:r>
              <a:rPr lang="en-US" b="0" dirty="0"/>
              <a:t>Connectedness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6" y="1524000"/>
            <a:ext cx="12180983" cy="5257800"/>
          </a:xfrm>
        </p:spPr>
        <p:txBody>
          <a:bodyPr/>
          <a:lstStyle/>
          <a:p>
            <a:pPr algn="just"/>
            <a:r>
              <a:rPr lang="en-US" dirty="0"/>
              <a:t>A graph is called connected if any two vertices can be </a:t>
            </a:r>
            <a:r>
              <a:rPr lang="en-US" dirty="0" smtClean="0"/>
              <a:t>linked by </a:t>
            </a:r>
            <a:r>
              <a:rPr lang="en-US" dirty="0"/>
              <a:t>a path. Otherwise, it is disconnected.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67000"/>
            <a:ext cx="9677400" cy="39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00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Connected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4" y="1524000"/>
            <a:ext cx="12108455" cy="1120408"/>
          </a:xfrm>
        </p:spPr>
        <p:txBody>
          <a:bodyPr/>
          <a:lstStyle/>
          <a:p>
            <a:r>
              <a:rPr lang="en-US" dirty="0" smtClean="0"/>
              <a:t>Strongly Connected Graph represent a path between every pair of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335397"/>
            <a:ext cx="471487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or Acyclic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581400"/>
            <a:ext cx="109728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Connected acyclic undirected graph: trees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Directed Acyclic Graph (DAG)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8029575" cy="15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658" y="2930569"/>
            <a:ext cx="1885950" cy="2162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737" y="5343902"/>
            <a:ext cx="349567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Unweighted &amp; Weighted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9191625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Different </a:t>
            </a:r>
            <a:r>
              <a:rPr lang="en-US" b="0" dirty="0"/>
              <a:t>Representations of Graphs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8176"/>
            <a:ext cx="12192000" cy="5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72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10769600" cy="1673352"/>
          </a:xfrm>
        </p:spPr>
        <p:txBody>
          <a:bodyPr/>
          <a:lstStyle/>
          <a:p>
            <a:r>
              <a:rPr lang="en-US" dirty="0"/>
              <a:t>Recognizing and Representing a </a:t>
            </a:r>
            <a:r>
              <a:rPr lang="en-US" dirty="0" smtClean="0"/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66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10972800" cy="1252728"/>
          </a:xfrm>
        </p:spPr>
        <p:txBody>
          <a:bodyPr/>
          <a:lstStyle/>
          <a:p>
            <a:r>
              <a:rPr lang="en-US" dirty="0"/>
              <a:t>Recognizing a graph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0" y="1524000"/>
            <a:ext cx="12096520" cy="52578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first key to solving a graph related problem is recognizing that it is a graph problem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Nearly all graph problems will somehow use a grid or network in the problem, but sometimes these will be well disguised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Secondly, if you are required to find a path of any sort, it is usually a graph problem as </a:t>
            </a:r>
            <a:r>
              <a:rPr lang="en-US" dirty="0" smtClean="0"/>
              <a:t>well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Some common keywords associated with graph problems are: </a:t>
            </a:r>
            <a:endParaRPr lang="en-US" dirty="0" smtClean="0"/>
          </a:p>
          <a:p>
            <a:pPr lvl="1" algn="just"/>
            <a:r>
              <a:rPr lang="en-US" dirty="0" smtClean="0"/>
              <a:t>vertices</a:t>
            </a:r>
            <a:r>
              <a:rPr lang="en-US" dirty="0"/>
              <a:t>, nodes, edges, connections, connectivity, paths, cycles and direction.</a:t>
            </a:r>
          </a:p>
        </p:txBody>
      </p:sp>
    </p:spTree>
    <p:extLst>
      <p:ext uri="{BB962C8B-B14F-4D97-AF65-F5344CB8AC3E}">
        <p14:creationId xmlns:p14="http://schemas.microsoft.com/office/powerpoint/2010/main" val="373053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" y="9181"/>
            <a:ext cx="10972800" cy="1252728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2" y="1524000"/>
            <a:ext cx="12107537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"Bob has become lost in his neighborhood.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 </a:t>
            </a:r>
            <a:r>
              <a:rPr lang="en-US" dirty="0"/>
              <a:t>needs to get from his current position back to his </a:t>
            </a:r>
            <a:r>
              <a:rPr lang="en-US" dirty="0" smtClean="0"/>
              <a:t>home.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Bob’s </a:t>
            </a:r>
            <a:r>
              <a:rPr lang="en-US" dirty="0"/>
              <a:t>neighborhood is a 2 dimensional grid, that starts at (0, 0) and (width – 1, height – 1).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empty spaces upon which bob can walk with no difficulty, and houses, which Bob cannot pass through.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Bob </a:t>
            </a:r>
            <a:r>
              <a:rPr lang="en-US" dirty="0"/>
              <a:t>may only move horizontally or vertically by one square at a time. </a:t>
            </a:r>
          </a:p>
        </p:txBody>
      </p:sp>
    </p:spTree>
    <p:extLst>
      <p:ext uri="{BB962C8B-B14F-4D97-AF65-F5344CB8AC3E}">
        <p14:creationId xmlns:p14="http://schemas.microsoft.com/office/powerpoint/2010/main" val="3554520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11353800" cy="1252728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12115800" cy="2895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Bob’s initial position will be represented by a ‘B’ and the house location will be represented by an ‘H’. </a:t>
            </a:r>
            <a:endParaRPr lang="en-US" dirty="0" smtClean="0"/>
          </a:p>
          <a:p>
            <a:pPr algn="just"/>
            <a:r>
              <a:rPr lang="en-US" dirty="0" smtClean="0"/>
              <a:t>Empty </a:t>
            </a:r>
            <a:r>
              <a:rPr lang="en-US" dirty="0"/>
              <a:t>squares on the grid are represented by ‘.’ and houses are represented by ‘X’. </a:t>
            </a:r>
            <a:endParaRPr lang="en-US" dirty="0" smtClean="0"/>
          </a:p>
          <a:p>
            <a:pPr algn="just"/>
            <a:r>
              <a:rPr lang="en-US" dirty="0" smtClean="0"/>
              <a:t>Find </a:t>
            </a:r>
            <a:r>
              <a:rPr lang="en-US" dirty="0"/>
              <a:t>the minimum number of steps it takes Bob to get back home, but if it is not possible for Bob to return home, return -1.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298880"/>
            <a:ext cx="2916979" cy="25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6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10972800" cy="1252728"/>
          </a:xfrm>
        </p:spPr>
        <p:txBody>
          <a:bodyPr/>
          <a:lstStyle/>
          <a:p>
            <a:r>
              <a:rPr lang="en-US" dirty="0" smtClean="0"/>
              <a:t>Graph Terminology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10134600" cy="477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54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7525" y="2438400"/>
            <a:ext cx="6172200" cy="835152"/>
          </a:xfrm>
        </p:spPr>
        <p:txBody>
          <a:bodyPr/>
          <a:lstStyle/>
          <a:p>
            <a:r>
              <a:rPr lang="en-US" dirty="0" smtClean="0"/>
              <a:t>Graph Implementation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" y="5410200"/>
            <a:ext cx="1158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Once you have recognized that the problem is a graph problem it is time to start building up your representation of the graph in memory. </a:t>
            </a:r>
          </a:p>
        </p:txBody>
      </p:sp>
    </p:spTree>
    <p:extLst>
      <p:ext uri="{BB962C8B-B14F-4D97-AF65-F5344CB8AC3E}">
        <p14:creationId xmlns:p14="http://schemas.microsoft.com/office/powerpoint/2010/main" val="2907349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3"/>
            <a:ext cx="10972800" cy="1120408"/>
          </a:xfrm>
        </p:spPr>
        <p:txBody>
          <a:bodyPr/>
          <a:lstStyle/>
          <a:p>
            <a:r>
              <a:rPr lang="en-US" dirty="0" smtClean="0"/>
              <a:t>Matrix is used to store the connectivity information</a:t>
            </a:r>
          </a:p>
          <a:p>
            <a:r>
              <a:rPr lang="en-US" dirty="0" smtClean="0"/>
              <a:t>The Matrix is symmetric for undirected graph.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0"/>
            <a:ext cx="1057275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81" y="152400"/>
            <a:ext cx="1097280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Array </a:t>
            </a:r>
            <a:r>
              <a:rPr lang="en-US" dirty="0" smtClean="0"/>
              <a:t>representation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6248400" cy="601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838200"/>
            <a:ext cx="5943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42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6" y="76200"/>
            <a:ext cx="10972800" cy="1252728"/>
          </a:xfrm>
        </p:spPr>
        <p:txBody>
          <a:bodyPr>
            <a:normAutofit/>
          </a:bodyPr>
          <a:lstStyle/>
          <a:p>
            <a:r>
              <a:rPr lang="en-US" dirty="0"/>
              <a:t>Linked-list </a:t>
            </a:r>
            <a:r>
              <a:rPr lang="en-US" dirty="0" smtClean="0"/>
              <a:t>representation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11506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14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3"/>
            <a:ext cx="10972800" cy="739408"/>
          </a:xfrm>
        </p:spPr>
        <p:txBody>
          <a:bodyPr/>
          <a:lstStyle/>
          <a:p>
            <a:r>
              <a:rPr lang="en-US" dirty="0" smtClean="0"/>
              <a:t>Lists are used to store the connectivity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844895"/>
            <a:ext cx="1084897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7" y="1524000"/>
            <a:ext cx="1197172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Graphs and Their Data </a:t>
            </a:r>
            <a:r>
              <a:rPr lang="en-US" sz="4800" dirty="0" smtClean="0"/>
              <a:t>Structures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19810" y="2517979"/>
            <a:ext cx="7467600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endParaRPr lang="en-US" sz="4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53610" y="5486400"/>
            <a:ext cx="3352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#include &lt;stack&gt;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::stack&lt;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myStack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486006"/>
            <a:ext cx="11963400" cy="5219594"/>
          </a:xfrm>
        </p:spPr>
        <p:txBody>
          <a:bodyPr/>
          <a:lstStyle/>
          <a:p>
            <a:pPr algn="just"/>
            <a:r>
              <a:rPr lang="en-US" b="1" dirty="0"/>
              <a:t>Stack: </a:t>
            </a:r>
            <a:r>
              <a:rPr lang="en-US" dirty="0"/>
              <a:t>A stack is one of the simplest data structures available.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are four main operations on a stack:</a:t>
            </a:r>
          </a:p>
          <a:p>
            <a:pPr lvl="1"/>
            <a:r>
              <a:rPr lang="en-US" dirty="0"/>
              <a:t>Push – Adds an element to the top of the stack</a:t>
            </a:r>
          </a:p>
          <a:p>
            <a:pPr lvl="1"/>
            <a:r>
              <a:rPr lang="en-US" dirty="0"/>
              <a:t>Pop – Removes the top element from the stack</a:t>
            </a:r>
          </a:p>
          <a:p>
            <a:pPr lvl="1"/>
            <a:r>
              <a:rPr lang="en-US" dirty="0"/>
              <a:t>Top – Returns the top element on the stack</a:t>
            </a:r>
          </a:p>
          <a:p>
            <a:pPr lvl="1"/>
            <a:r>
              <a:rPr lang="en-US" dirty="0"/>
              <a:t>Empty – Tests if the stack is empty or not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C++, this is done with the STL class stack: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7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Graphs and Their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039600" cy="5334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Queue :</a:t>
            </a:r>
            <a:r>
              <a:rPr lang="en-US" dirty="0"/>
              <a:t>A queue is a simple extension of the stack data type. Whereas the stack is a FILO (first-in last-out) data structure the queue is a FIFO (first-in first-out) data structure.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What </a:t>
            </a:r>
            <a:r>
              <a:rPr lang="en-US" dirty="0"/>
              <a:t>this means is the first thing that you add to a queue will be the first thing that you get when you perform a pop(). </a:t>
            </a:r>
            <a:endParaRPr lang="en-US" dirty="0" smtClean="0"/>
          </a:p>
          <a:p>
            <a:pPr algn="just"/>
            <a:endParaRPr lang="en-US" dirty="0" smtClean="0"/>
          </a:p>
          <a:p>
            <a:r>
              <a:rPr lang="en-US" dirty="0"/>
              <a:t>There are four main operations on a queue: </a:t>
            </a:r>
          </a:p>
          <a:p>
            <a:pPr lvl="1"/>
            <a:r>
              <a:rPr lang="en-US" dirty="0"/>
              <a:t>Push – Adds an element to the back of the queue</a:t>
            </a:r>
          </a:p>
          <a:p>
            <a:pPr lvl="1"/>
            <a:r>
              <a:rPr lang="en-US" dirty="0"/>
              <a:t>Pop – Removes the front element from the queue</a:t>
            </a:r>
          </a:p>
          <a:p>
            <a:pPr lvl="1"/>
            <a:r>
              <a:rPr lang="en-US" dirty="0"/>
              <a:t>Front – Returns the front element on the queue</a:t>
            </a:r>
          </a:p>
          <a:p>
            <a:pPr lvl="1"/>
            <a:r>
              <a:rPr lang="en-US" dirty="0"/>
              <a:t>Empty – Tests if the queue is empty or </a:t>
            </a:r>
            <a:r>
              <a:rPr lang="en-US" dirty="0" smtClean="0"/>
              <a:t>not</a:t>
            </a:r>
          </a:p>
          <a:p>
            <a:pPr lvl="1"/>
            <a:endParaRPr lang="en-US" dirty="0"/>
          </a:p>
          <a:p>
            <a:pPr algn="just"/>
            <a:r>
              <a:rPr lang="en-US" dirty="0"/>
              <a:t>In C++, this is done with the STL class queue:</a:t>
            </a:r>
          </a:p>
          <a:p>
            <a:pPr algn="just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48600" y="5867400"/>
            <a:ext cx="3200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#include &lt;queue&gt;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queue&lt;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myQueue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2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313"/>
            <a:ext cx="10972800" cy="1252728"/>
          </a:xfrm>
        </p:spPr>
        <p:txBody>
          <a:bodyPr/>
          <a:lstStyle/>
          <a:p>
            <a:r>
              <a:rPr lang="en-US" dirty="0" smtClean="0"/>
              <a:t>Graph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9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&amp; Undirected Graph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5" y="1752600"/>
            <a:ext cx="4314825" cy="346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524000"/>
            <a:ext cx="4838700" cy="4457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969" y="5564124"/>
            <a:ext cx="6096000" cy="8679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/>
              <a:t>Undirected </a:t>
            </a:r>
            <a:r>
              <a:rPr lang="en-US" sz="2000" dirty="0"/>
              <a:t>graph: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edge (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) = edge (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/>
              <a:t>u</a:t>
            </a:r>
            <a:r>
              <a:rPr lang="en-US" dirty="0"/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no self-loops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5612168"/>
            <a:ext cx="6096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/>
              <a:t>Directed </a:t>
            </a:r>
            <a:r>
              <a:rPr lang="en-US" sz="2000" dirty="0"/>
              <a:t>graph (digraph):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edge (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) goes from vertex </a:t>
            </a:r>
            <a:r>
              <a:rPr lang="en-US" b="1" dirty="0"/>
              <a:t>u</a:t>
            </a:r>
            <a:r>
              <a:rPr lang="en-US" dirty="0"/>
              <a:t> to vertex </a:t>
            </a:r>
            <a:r>
              <a:rPr lang="en-US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9526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3"/>
            <a:ext cx="10972800" cy="663208"/>
          </a:xfrm>
        </p:spPr>
        <p:txBody>
          <a:bodyPr/>
          <a:lstStyle/>
          <a:p>
            <a:r>
              <a:rPr lang="en-US" dirty="0" smtClean="0"/>
              <a:t>Every pair of node is connected with and edge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414531"/>
            <a:ext cx="45815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3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10972800" cy="2286000"/>
          </a:xfrm>
        </p:spPr>
        <p:txBody>
          <a:bodyPr/>
          <a:lstStyle/>
          <a:p>
            <a:r>
              <a:rPr lang="en-US" dirty="0" smtClean="0"/>
              <a:t>Degree (Valence) of a Vertex </a:t>
            </a:r>
          </a:p>
          <a:p>
            <a:pPr lvl="1"/>
            <a:r>
              <a:rPr lang="en-US" dirty="0" smtClean="0"/>
              <a:t>Is the number of adjacent edges</a:t>
            </a:r>
          </a:p>
          <a:p>
            <a:pPr lvl="1"/>
            <a:r>
              <a:rPr lang="en-US" dirty="0" smtClean="0"/>
              <a:t>In directed graph each node contains and in-degree and out-degree</a:t>
            </a:r>
          </a:p>
          <a:p>
            <a:pPr lvl="1"/>
            <a:r>
              <a:rPr lang="en-US" dirty="0" smtClean="0"/>
              <a:t>In regular graph each vertex represent the same  degree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267200"/>
            <a:ext cx="3228975" cy="177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257101"/>
            <a:ext cx="39814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9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or Dense Graph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11734800" cy="51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5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81400"/>
            <a:ext cx="9972675" cy="30861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12192000" cy="3124200"/>
          </a:xfrm>
        </p:spPr>
        <p:txBody>
          <a:bodyPr/>
          <a:lstStyle/>
          <a:p>
            <a:r>
              <a:rPr lang="en-US" dirty="0" smtClean="0"/>
              <a:t>In a sequence of nodes where adjacent nodes are connected with an edge.</a:t>
            </a:r>
          </a:p>
          <a:p>
            <a:pPr algn="just"/>
            <a:r>
              <a:rPr lang="en-US" dirty="0" smtClean="0"/>
              <a:t>In a directed graph, the edge must be directed according to the direction of the path.</a:t>
            </a:r>
          </a:p>
          <a:p>
            <a:r>
              <a:rPr lang="en-US" dirty="0" smtClean="0"/>
              <a:t>Path Length-</a:t>
            </a:r>
          </a:p>
          <a:p>
            <a:pPr lvl="1"/>
            <a:r>
              <a:rPr lang="en-US" dirty="0" smtClean="0"/>
              <a:t>Is the number of edges along the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8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7042837</TotalTime>
  <Words>1062</Words>
  <Application>Microsoft Office PowerPoint</Application>
  <PresentationFormat>Widescreen</PresentationFormat>
  <Paragraphs>137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 Unicode MS</vt:lpstr>
      <vt:lpstr>Arial</vt:lpstr>
      <vt:lpstr>Corbel</vt:lpstr>
      <vt:lpstr>Times New Roman</vt:lpstr>
      <vt:lpstr>Wingdings</vt:lpstr>
      <vt:lpstr>Wingdings 2</vt:lpstr>
      <vt:lpstr>Wingdings 3</vt:lpstr>
      <vt:lpstr>Module</vt:lpstr>
      <vt:lpstr> Graphs </vt:lpstr>
      <vt:lpstr>PowerPoint Presentation</vt:lpstr>
      <vt:lpstr>Graph Terminology</vt:lpstr>
      <vt:lpstr>Graph Examples</vt:lpstr>
      <vt:lpstr>Directed &amp; Undirected Graph</vt:lpstr>
      <vt:lpstr>Complete Graph</vt:lpstr>
      <vt:lpstr>Degree</vt:lpstr>
      <vt:lpstr>Sparse or Dense Graph</vt:lpstr>
      <vt:lpstr>Path</vt:lpstr>
      <vt:lpstr>Paths and Circuits</vt:lpstr>
      <vt:lpstr>Identify Paths and Circuits</vt:lpstr>
      <vt:lpstr>Graph Terminology</vt:lpstr>
      <vt:lpstr>Graph Examples</vt:lpstr>
      <vt:lpstr>Directed &amp; Undirected Graph</vt:lpstr>
      <vt:lpstr>Complete Graph</vt:lpstr>
      <vt:lpstr>Degree</vt:lpstr>
      <vt:lpstr>Sparse or Dense Graph</vt:lpstr>
      <vt:lpstr>Path</vt:lpstr>
      <vt:lpstr>Paths and Circuits</vt:lpstr>
      <vt:lpstr>Identify Paths and Circuits</vt:lpstr>
      <vt:lpstr>Connectedness</vt:lpstr>
      <vt:lpstr>Strongly Connected Graph</vt:lpstr>
      <vt:lpstr>Cyclic or Acyclic</vt:lpstr>
      <vt:lpstr>Unweighted &amp; Weighted</vt:lpstr>
      <vt:lpstr>Different Representations of Graphs</vt:lpstr>
      <vt:lpstr>Recognizing and Representing a Graph</vt:lpstr>
      <vt:lpstr>Recognizing a graph problem</vt:lpstr>
      <vt:lpstr>An example</vt:lpstr>
      <vt:lpstr>An example</vt:lpstr>
      <vt:lpstr>Graph Implementation</vt:lpstr>
      <vt:lpstr>Adjacency Matrix</vt:lpstr>
      <vt:lpstr>Array representation </vt:lpstr>
      <vt:lpstr>Linked-list representation</vt:lpstr>
      <vt:lpstr>Adjacency List</vt:lpstr>
      <vt:lpstr>Comparisons</vt:lpstr>
      <vt:lpstr>Graphs and Their Data Structures</vt:lpstr>
      <vt:lpstr>Graphs and Their Data Structures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fakhar-lodhi</dc:creator>
  <cp:lastModifiedBy>sajib</cp:lastModifiedBy>
  <cp:revision>507</cp:revision>
  <dcterms:created xsi:type="dcterms:W3CDTF">2003-08-14T18:01:43Z</dcterms:created>
  <dcterms:modified xsi:type="dcterms:W3CDTF">2015-11-15T14:59:30Z</dcterms:modified>
</cp:coreProperties>
</file>