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58" r:id="rId4"/>
    <p:sldId id="30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307" r:id="rId21"/>
    <p:sldId id="304" r:id="rId22"/>
    <p:sldId id="305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8" r:id="rId51"/>
    <p:sldId id="301" r:id="rId52"/>
    <p:sldId id="302" r:id="rId53"/>
    <p:sldId id="309" r:id="rId54"/>
    <p:sldId id="303" r:id="rId5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66FF"/>
    <a:srgbClr val="000099"/>
    <a:srgbClr val="FF9900"/>
    <a:srgbClr val="FF66CC"/>
    <a:srgbClr val="800000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587" autoAdjust="0"/>
  </p:normalViewPr>
  <p:slideViewPr>
    <p:cSldViewPr>
      <p:cViewPr varScale="1">
        <p:scale>
          <a:sx n="87" d="100"/>
          <a:sy n="87" d="100"/>
        </p:scale>
        <p:origin x="67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64" y="-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fld id="{9C4CD7EA-24CC-49E0-A224-C32BE175D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05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4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8A03EA84-5AAC-479F-9128-99AA0810B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834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310E5-BFC8-4C4D-94DD-B7BAF0703F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8E0B0-0ED5-4C2D-948D-ED75D6E814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CFC38-47F6-4845-A11F-AFBA37F33E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5EB99-00D0-4624-A554-C92296C2E6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2D190-59C1-4E48-9727-5EBC25C537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D7A25F-A0D9-44E9-94D8-1A7E1FE2FA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B7D3F-9015-4EA7-BE5A-850B6BDAFF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72A9F-0F6F-4EC9-953B-81D525C8DF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70C18-7C30-44C7-B688-22A8258A5B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6A9E29-CE8D-4ECD-BEDE-40743BFFCB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pPr>
              <a:defRPr/>
            </a:pPr>
            <a:fld id="{13BBE5FA-6E08-4869-A724-A3828EDEE1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7A5AFC2-2103-4315-BE58-40E07147CE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Traversal</a:t>
            </a:r>
          </a:p>
        </p:txBody>
      </p:sp>
    </p:spTree>
    <p:extLst>
      <p:ext uri="{BB962C8B-B14F-4D97-AF65-F5344CB8AC3E}">
        <p14:creationId xmlns:p14="http://schemas.microsoft.com/office/powerpoint/2010/main" val="75560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/>
              <a:t> </a:t>
            </a:r>
            <a:r>
              <a:rPr lang="en-US" altLang="en-US" sz="1400" dirty="0"/>
              <a:t> </a:t>
            </a:r>
            <a:fld id="{E577E100-9A1B-4C6A-82B6-2AA21DC63366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10</a:t>
            </a:fld>
            <a:endParaRPr lang="en-US" altLang="en-US" sz="1400" dirty="0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BFS Example</a:t>
            </a:r>
          </a:p>
        </p:txBody>
      </p:sp>
      <p:pic>
        <p:nvPicPr>
          <p:cNvPr id="4608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21113" y="2090738"/>
            <a:ext cx="4545012" cy="3641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39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/>
              <a:t> </a:t>
            </a:r>
            <a:r>
              <a:rPr lang="en-US" altLang="en-US" sz="1400" dirty="0"/>
              <a:t> </a:t>
            </a:r>
            <a:fld id="{DD2E2500-B16F-454F-8E7B-859807D23272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11</a:t>
            </a:fld>
            <a:endParaRPr lang="en-US" altLang="en-US" sz="1400" dirty="0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BFS Example</a:t>
            </a:r>
          </a:p>
        </p:txBody>
      </p:sp>
      <p:pic>
        <p:nvPicPr>
          <p:cNvPr id="4711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08413" y="2147888"/>
            <a:ext cx="4506912" cy="3613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36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/>
              <a:t> </a:t>
            </a:r>
            <a:r>
              <a:rPr lang="en-US" altLang="en-US" sz="1400" dirty="0"/>
              <a:t> </a:t>
            </a:r>
            <a:fld id="{280F560E-5EB6-47CD-850B-AE9CE2AF30D3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12</a:t>
            </a:fld>
            <a:endParaRPr lang="en-US" altLang="en-US" sz="1400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BFS Example</a:t>
            </a:r>
          </a:p>
        </p:txBody>
      </p:sp>
      <p:pic>
        <p:nvPicPr>
          <p:cNvPr id="4813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35400" y="2159000"/>
            <a:ext cx="4419600" cy="3540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93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/>
              <a:t> </a:t>
            </a:r>
            <a:r>
              <a:rPr lang="en-US" altLang="en-US" sz="1400" dirty="0"/>
              <a:t> </a:t>
            </a:r>
            <a:fld id="{C80BE39A-B407-4CA9-A295-9D9F5A732066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13</a:t>
            </a:fld>
            <a:endParaRPr lang="en-US" altLang="en-US" sz="1400" dirty="0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BFS Example</a:t>
            </a:r>
          </a:p>
        </p:txBody>
      </p:sp>
      <p:pic>
        <p:nvPicPr>
          <p:cNvPr id="4915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1588" y="2124075"/>
            <a:ext cx="4467225" cy="3592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578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/>
              <a:t> </a:t>
            </a:r>
            <a:r>
              <a:rPr lang="en-US" altLang="en-US" sz="1400" dirty="0"/>
              <a:t> </a:t>
            </a:r>
            <a:fld id="{52002927-44E2-4798-9AF5-933C398513FA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14</a:t>
            </a:fld>
            <a:endParaRPr lang="en-US" altLang="en-US" sz="1400" dirty="0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BFS Example</a:t>
            </a:r>
          </a:p>
        </p:txBody>
      </p:sp>
      <p:pic>
        <p:nvPicPr>
          <p:cNvPr id="5018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90950" y="2162175"/>
            <a:ext cx="4476750" cy="3438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254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/>
              <a:t> </a:t>
            </a:r>
            <a:r>
              <a:rPr lang="en-US" altLang="en-US" sz="1400" dirty="0"/>
              <a:t> </a:t>
            </a:r>
            <a:fld id="{E83967C2-DAE7-438D-AF7E-54655A5316AE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15</a:t>
            </a:fld>
            <a:endParaRPr lang="en-US" altLang="en-US" sz="1400" dirty="0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BFS Example</a:t>
            </a:r>
          </a:p>
        </p:txBody>
      </p:sp>
      <p:pic>
        <p:nvPicPr>
          <p:cNvPr id="5120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24288" y="1936750"/>
            <a:ext cx="4438650" cy="3765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494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/>
              <a:t> </a:t>
            </a:r>
            <a:r>
              <a:rPr lang="en-US" altLang="en-US" sz="1400" dirty="0"/>
              <a:t> </a:t>
            </a:r>
            <a:fld id="{55DA575C-8E7D-4F72-B831-23B545682C36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16</a:t>
            </a:fld>
            <a:endParaRPr lang="en-US" altLang="en-US" sz="1400" dirty="0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BFS Example</a:t>
            </a:r>
          </a:p>
        </p:txBody>
      </p:sp>
      <p:pic>
        <p:nvPicPr>
          <p:cNvPr id="5223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05238" y="1984375"/>
            <a:ext cx="4516437" cy="3714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42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/>
              <a:t> </a:t>
            </a:r>
            <a:r>
              <a:rPr lang="en-US" altLang="en-US" sz="1400" dirty="0"/>
              <a:t> </a:t>
            </a:r>
            <a:fld id="{F170871F-AA20-4C92-9A92-4F12FF919A2D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17</a:t>
            </a:fld>
            <a:endParaRPr lang="en-US" altLang="en-US" sz="1400" dirty="0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BFS Example</a:t>
            </a:r>
          </a:p>
        </p:txBody>
      </p:sp>
      <p:pic>
        <p:nvPicPr>
          <p:cNvPr id="5325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75075" y="1909763"/>
            <a:ext cx="4668838" cy="3775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947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/>
              <a:t> </a:t>
            </a:r>
            <a:r>
              <a:rPr lang="en-US" altLang="en-US" sz="1400" dirty="0"/>
              <a:t> </a:t>
            </a:r>
            <a:fld id="{EC1DA590-6E8B-4A6C-9D95-4EBA25E0F620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18</a:t>
            </a:fld>
            <a:endParaRPr lang="en-US" altLang="en-US" sz="1400" dirty="0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BFS Example</a:t>
            </a:r>
          </a:p>
        </p:txBody>
      </p:sp>
      <p:pic>
        <p:nvPicPr>
          <p:cNvPr id="5427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90950" y="1906588"/>
            <a:ext cx="4668838" cy="37449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351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/>
              <a:t> </a:t>
            </a:r>
            <a:r>
              <a:rPr lang="en-US" altLang="en-US" sz="1400" dirty="0"/>
              <a:t> </a:t>
            </a:r>
            <a:fld id="{463A5841-510A-4CDB-968E-9C8DBBBBFDAF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19</a:t>
            </a:fld>
            <a:endParaRPr lang="en-US" altLang="en-US" sz="1400" dirty="0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BFS Example</a:t>
            </a:r>
          </a:p>
        </p:txBody>
      </p:sp>
      <p:pic>
        <p:nvPicPr>
          <p:cNvPr id="5530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25875" y="1944688"/>
            <a:ext cx="4535488" cy="3735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45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Famous Problems on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2192000" cy="533400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The Euler cycle (or tour) problem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it possible to traverse each of the edges of a </a:t>
            </a:r>
            <a:r>
              <a:rPr lang="en-US" dirty="0" smtClean="0"/>
              <a:t>graph exactly </a:t>
            </a:r>
            <a:r>
              <a:rPr lang="en-US" dirty="0"/>
              <a:t>once, starting and ending at the same vertex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i="1" dirty="0"/>
              <a:t>The Hamiltonian cycle problem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it possible to traverse each of the vertices of a </a:t>
            </a:r>
            <a:r>
              <a:rPr lang="en-US" dirty="0" smtClean="0"/>
              <a:t>graph exactly </a:t>
            </a:r>
            <a:r>
              <a:rPr lang="en-US" dirty="0"/>
              <a:t>once, starting and ending at the same vertex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i="1" dirty="0"/>
              <a:t>The </a:t>
            </a:r>
            <a:r>
              <a:rPr lang="en-US" i="1" dirty="0" err="1"/>
              <a:t>traveller</a:t>
            </a:r>
            <a:r>
              <a:rPr lang="en-US" i="1" dirty="0"/>
              <a:t> salesman problem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/>
              <a:t>the shortest path in a graph that visits each vertex </a:t>
            </a:r>
            <a:r>
              <a:rPr lang="en-US" dirty="0" smtClean="0"/>
              <a:t>at least </a:t>
            </a:r>
            <a:r>
              <a:rPr lang="en-US" dirty="0"/>
              <a:t>once, starting and ending at the same vertex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15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510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5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76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3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smtClean="0"/>
              <a:t>Sajib Hasan</a:t>
            </a:r>
          </a:p>
        </p:txBody>
      </p:sp>
      <p:sp>
        <p:nvSpPr>
          <p:cNvPr id="583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smtClean="0"/>
              <a:t>AIUB::CSC2105::Algorithms</a:t>
            </a:r>
          </a:p>
        </p:txBody>
      </p:sp>
      <p:sp>
        <p:nvSpPr>
          <p:cNvPr id="583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Graph Introduction  </a:t>
            </a:r>
            <a:fld id="{447E171F-A33C-4408-9BA4-20A6B817A391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21</a:t>
            </a:fld>
            <a:endParaRPr lang="en-US" altLang="en-US" sz="1400"/>
          </a:p>
        </p:txBody>
      </p:sp>
      <p:pic>
        <p:nvPicPr>
          <p:cNvPr id="5837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51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543550"/>
            <a:ext cx="30956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513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smtClean="0"/>
              <a:t>Sajib Hasan</a:t>
            </a: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smtClean="0"/>
              <a:t>AIUB::CSC2105::Algorithms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Graph Introduction  </a:t>
            </a:r>
            <a:fld id="{F04E1A2F-4767-4B3C-A87C-F93928E3F006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22</a:t>
            </a:fld>
            <a:endParaRPr lang="en-US" altLang="en-US" sz="1400"/>
          </a:p>
        </p:txBody>
      </p:sp>
      <p:pic>
        <p:nvPicPr>
          <p:cNvPr id="5939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" y="1524000"/>
            <a:ext cx="12192000" cy="533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268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11887200" cy="5257800"/>
          </a:xfrm>
        </p:spPr>
        <p:txBody>
          <a:bodyPr/>
          <a:lstStyle/>
          <a:p>
            <a:r>
              <a:rPr lang="en-US" i="1" dirty="0"/>
              <a:t>initialize</a:t>
            </a:r>
            <a:r>
              <a:rPr lang="en-US" dirty="0"/>
              <a:t> : </a:t>
            </a:r>
            <a:r>
              <a:rPr lang="en-US" b="1" dirty="0"/>
              <a:t>O(n)</a:t>
            </a:r>
          </a:p>
          <a:p>
            <a:r>
              <a:rPr lang="en-US" i="1" dirty="0"/>
              <a:t>Loop</a:t>
            </a:r>
            <a:r>
              <a:rPr lang="en-US" dirty="0"/>
              <a:t>: Queue operations and Adjacency checks</a:t>
            </a:r>
          </a:p>
          <a:p>
            <a:pPr>
              <a:defRPr/>
            </a:pPr>
            <a:r>
              <a:rPr lang="en-US" sz="2800" i="1" dirty="0"/>
              <a:t>Queue operations</a:t>
            </a:r>
          </a:p>
          <a:p>
            <a:pPr lvl="1">
              <a:defRPr/>
            </a:pPr>
            <a:r>
              <a:rPr lang="en-US" sz="2400" dirty="0"/>
              <a:t>each vertex is </a:t>
            </a:r>
            <a:r>
              <a:rPr lang="en-US" sz="2400" dirty="0" err="1"/>
              <a:t>enqueued</a:t>
            </a:r>
            <a:r>
              <a:rPr lang="en-US" sz="2400" dirty="0"/>
              <a:t>/</a:t>
            </a:r>
            <a:r>
              <a:rPr lang="en-US" sz="2400" dirty="0" err="1"/>
              <a:t>dequeued</a:t>
            </a:r>
            <a:r>
              <a:rPr lang="en-US" sz="2400" dirty="0"/>
              <a:t> at most once. Why?</a:t>
            </a:r>
          </a:p>
          <a:p>
            <a:pPr lvl="1">
              <a:defRPr/>
            </a:pPr>
            <a:r>
              <a:rPr lang="en-US" sz="2400" dirty="0"/>
              <a:t>each operation takes </a:t>
            </a:r>
            <a:r>
              <a:rPr lang="en-US" sz="2400" b="1" dirty="0"/>
              <a:t>O(1)</a:t>
            </a:r>
            <a:r>
              <a:rPr lang="en-US" sz="2400" dirty="0"/>
              <a:t> time, hence </a:t>
            </a:r>
            <a:r>
              <a:rPr lang="en-US" sz="2400" b="1" dirty="0"/>
              <a:t>O(n)</a:t>
            </a:r>
          </a:p>
          <a:p>
            <a:pPr>
              <a:defRPr/>
            </a:pPr>
            <a:r>
              <a:rPr lang="en-US" sz="2800" i="1" u="sng" dirty="0"/>
              <a:t>Adjacency checks</a:t>
            </a:r>
          </a:p>
          <a:p>
            <a:pPr lvl="1">
              <a:defRPr/>
            </a:pPr>
            <a:r>
              <a:rPr lang="en-US" sz="2400" dirty="0"/>
              <a:t>adjacency list of each vertex is scanned at most once</a:t>
            </a:r>
          </a:p>
          <a:p>
            <a:pPr lvl="1">
              <a:defRPr/>
            </a:pPr>
            <a:r>
              <a:rPr lang="en-US" sz="2400" dirty="0"/>
              <a:t>sum of lengths of adjacency lists = </a:t>
            </a:r>
            <a:r>
              <a:rPr lang="en-US" sz="2400" b="1" dirty="0"/>
              <a:t>O(e)</a:t>
            </a:r>
          </a:p>
          <a:p>
            <a:r>
              <a:rPr lang="en-US" dirty="0"/>
              <a:t>Total run time of BFS = </a:t>
            </a:r>
            <a:r>
              <a:rPr lang="en-US" b="1" dirty="0"/>
              <a:t>O(</a:t>
            </a:r>
            <a:r>
              <a:rPr lang="en-US" b="1" dirty="0" err="1"/>
              <a:t>n+e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1524000"/>
            <a:ext cx="38862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1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Search: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get the end of BFS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609600" indent="-609600">
              <a:buFont typeface="Wingdings" pitchFamily="2" charset="2"/>
              <a:buAutoNum type="arabicPeriod"/>
              <a:defRPr/>
            </a:pPr>
            <a:r>
              <a:rPr lang="en-US" sz="2800" b="1" dirty="0"/>
              <a:t>d[v]</a:t>
            </a:r>
            <a:r>
              <a:rPr lang="en-US" sz="2800" dirty="0"/>
              <a:t> = </a:t>
            </a:r>
            <a:r>
              <a:rPr lang="en-US" sz="2800" b="1" i="1" dirty="0"/>
              <a:t>shortest-path distance</a:t>
            </a:r>
            <a:r>
              <a:rPr lang="en-US" sz="2800" i="1" dirty="0"/>
              <a:t> </a:t>
            </a:r>
            <a:r>
              <a:rPr lang="en-US" sz="2800" dirty="0"/>
              <a:t>from </a:t>
            </a:r>
            <a:r>
              <a:rPr lang="en-US" sz="2800" b="1" dirty="0"/>
              <a:t>s</a:t>
            </a:r>
            <a:r>
              <a:rPr lang="en-US" sz="2800" dirty="0"/>
              <a:t> to </a:t>
            </a:r>
            <a:r>
              <a:rPr lang="en-US" sz="2800" b="1" dirty="0"/>
              <a:t>v</a:t>
            </a:r>
            <a:r>
              <a:rPr lang="en-US" sz="2800" dirty="0"/>
              <a:t>, i.e. minimum number of edges from </a:t>
            </a:r>
            <a:r>
              <a:rPr lang="en-US" sz="2800" b="1" dirty="0"/>
              <a:t>s</a:t>
            </a:r>
            <a:r>
              <a:rPr lang="en-US" sz="2800" dirty="0"/>
              <a:t> to </a:t>
            </a:r>
            <a:r>
              <a:rPr lang="en-US" sz="2800" b="1" dirty="0"/>
              <a:t>v</a:t>
            </a:r>
            <a:r>
              <a:rPr lang="en-US" sz="2800" dirty="0"/>
              <a:t>, or </a:t>
            </a:r>
            <a:r>
              <a:rPr lang="en-US" sz="2800" b="1" dirty="0"/>
              <a:t>∞</a:t>
            </a:r>
            <a:r>
              <a:rPr lang="en-US" sz="2800" dirty="0"/>
              <a:t> if </a:t>
            </a:r>
            <a:r>
              <a:rPr lang="en-US" sz="2800" b="1" dirty="0"/>
              <a:t>v </a:t>
            </a:r>
            <a:r>
              <a:rPr lang="en-US" sz="2800" dirty="0"/>
              <a:t>not reachable from </a:t>
            </a:r>
            <a:r>
              <a:rPr lang="en-US" sz="2800" b="1" dirty="0"/>
              <a:t>s</a:t>
            </a:r>
          </a:p>
          <a:p>
            <a:pPr marL="990600" lvl="1" indent="-533400">
              <a:defRPr/>
            </a:pPr>
            <a:r>
              <a:rPr lang="en-US" sz="2400" dirty="0"/>
              <a:t>Proof : refer </a:t>
            </a:r>
            <a:r>
              <a:rPr lang="en-US" sz="2400" b="1" dirty="0" smtClean="0"/>
              <a:t>CLRS</a:t>
            </a:r>
          </a:p>
          <a:p>
            <a:pPr marL="990600" lvl="1" indent="-533400">
              <a:defRPr/>
            </a:pPr>
            <a:endParaRPr lang="en-US" sz="2400" b="1" dirty="0"/>
          </a:p>
          <a:p>
            <a:pPr marL="609600" indent="-609600">
              <a:buFont typeface="Wingdings" pitchFamily="2" charset="2"/>
              <a:buAutoNum type="arabicPeriod" startAt="2"/>
              <a:defRPr/>
            </a:pPr>
            <a:r>
              <a:rPr lang="en-US" sz="2800" dirty="0"/>
              <a:t>a </a:t>
            </a:r>
            <a:r>
              <a:rPr lang="en-US" sz="2800" b="1" i="1" dirty="0"/>
              <a:t>breadth-first</a:t>
            </a:r>
            <a:r>
              <a:rPr lang="en-US" sz="2800" i="1" dirty="0"/>
              <a:t> tree</a:t>
            </a:r>
            <a:r>
              <a:rPr lang="en-US" sz="2800" dirty="0"/>
              <a:t>, in which path from root </a:t>
            </a:r>
            <a:r>
              <a:rPr lang="en-US" sz="2800" b="1" dirty="0"/>
              <a:t>s</a:t>
            </a:r>
            <a:r>
              <a:rPr lang="en-US" sz="2800" dirty="0"/>
              <a:t> to any vertex </a:t>
            </a:r>
            <a:r>
              <a:rPr lang="en-US" sz="2800" b="1" dirty="0"/>
              <a:t>v</a:t>
            </a:r>
            <a:r>
              <a:rPr lang="en-US" sz="2800" dirty="0"/>
              <a:t> represent a shortest path</a:t>
            </a:r>
          </a:p>
          <a:p>
            <a:pPr marL="990600" lvl="1" indent="-533400">
              <a:defRPr/>
            </a:pPr>
            <a:r>
              <a:rPr lang="en-US" sz="2400" dirty="0"/>
              <a:t>Thus can use BFS to calculate shortest path from one vertex to another in </a:t>
            </a:r>
            <a:r>
              <a:rPr lang="en-US" sz="2400" b="1" dirty="0"/>
              <a:t>O(</a:t>
            </a:r>
            <a:r>
              <a:rPr lang="en-US" sz="2400" b="1" dirty="0" err="1"/>
              <a:t>n+e</a:t>
            </a:r>
            <a:r>
              <a:rPr lang="en-US" sz="2400" b="1" dirty="0"/>
              <a:t>)</a:t>
            </a:r>
            <a:r>
              <a:rPr lang="en-US" sz="2400" dirty="0"/>
              <a:t> time, for unweighted graphs.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89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Shortest path from node x (start node) to y</a:t>
            </a:r>
          </a:p>
          <a:p>
            <a:endParaRPr lang="en-US" dirty="0"/>
          </a:p>
          <a:p>
            <a:r>
              <a:rPr lang="en-US" dirty="0" smtClean="0"/>
              <a:t>Connected components</a:t>
            </a:r>
          </a:p>
          <a:p>
            <a:endParaRPr lang="en-US" dirty="0"/>
          </a:p>
          <a:p>
            <a:r>
              <a:rPr lang="en-US" dirty="0" smtClean="0"/>
              <a:t>Two-coloring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76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Depth-First Search (DFS)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11582400" cy="4625609"/>
          </a:xfrm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r>
              <a:rPr lang="en-US" dirty="0"/>
              <a:t>Explore “deeper” in the graph whenever possible</a:t>
            </a:r>
          </a:p>
          <a:p>
            <a:pPr lvl="1" algn="just">
              <a:lnSpc>
                <a:spcPct val="120000"/>
              </a:lnSpc>
              <a:defRPr/>
            </a:pPr>
            <a:r>
              <a:rPr lang="en-US" sz="2400" dirty="0"/>
              <a:t>Edges are </a:t>
            </a:r>
            <a:r>
              <a:rPr lang="en-US" sz="2400" b="1" i="1" dirty="0"/>
              <a:t>explored</a:t>
            </a:r>
            <a:r>
              <a:rPr lang="en-US" sz="2400" dirty="0"/>
              <a:t> out of the </a:t>
            </a:r>
            <a:r>
              <a:rPr lang="en-US" sz="2400" b="1" i="1" dirty="0"/>
              <a:t>most recently discovered </a:t>
            </a:r>
            <a:r>
              <a:rPr lang="en-US" sz="2400" dirty="0"/>
              <a:t>vertex </a:t>
            </a:r>
            <a:r>
              <a:rPr lang="en-US" sz="2400" b="1" i="1" dirty="0"/>
              <a:t>v</a:t>
            </a:r>
            <a:r>
              <a:rPr lang="en-US" sz="2400" i="1" dirty="0"/>
              <a:t> </a:t>
            </a:r>
            <a:r>
              <a:rPr lang="en-US" sz="2400" dirty="0"/>
              <a:t>that still has unexplored edges (</a:t>
            </a:r>
            <a:r>
              <a:rPr lang="en-US" sz="2400" b="1" dirty="0"/>
              <a:t>LIFO</a:t>
            </a:r>
            <a:r>
              <a:rPr lang="en-US" sz="2400" dirty="0"/>
              <a:t>)</a:t>
            </a:r>
          </a:p>
          <a:p>
            <a:pPr lvl="1" algn="just">
              <a:lnSpc>
                <a:spcPct val="120000"/>
              </a:lnSpc>
              <a:defRPr/>
            </a:pPr>
            <a:r>
              <a:rPr lang="en-US" sz="2400" dirty="0"/>
              <a:t>When all of </a:t>
            </a:r>
            <a:r>
              <a:rPr lang="en-US" sz="2400" b="1" i="1" dirty="0"/>
              <a:t>v</a:t>
            </a:r>
            <a:r>
              <a:rPr lang="en-US" sz="2400" dirty="0"/>
              <a:t>’s edges have been explored, </a:t>
            </a:r>
            <a:r>
              <a:rPr lang="en-US" sz="2400" b="1" dirty="0"/>
              <a:t>backtrack</a:t>
            </a:r>
            <a:r>
              <a:rPr lang="en-US" sz="2400" dirty="0"/>
              <a:t> to the vertex from which </a:t>
            </a:r>
            <a:r>
              <a:rPr lang="en-US" sz="2400" b="1" i="1" dirty="0"/>
              <a:t>v</a:t>
            </a:r>
            <a:r>
              <a:rPr lang="en-US" sz="2400" i="1" dirty="0"/>
              <a:t> </a:t>
            </a:r>
            <a:r>
              <a:rPr lang="en-US" sz="2400" dirty="0"/>
              <a:t>was discovered </a:t>
            </a:r>
          </a:p>
          <a:p>
            <a:pPr lvl="1" algn="just">
              <a:lnSpc>
                <a:spcPct val="120000"/>
              </a:lnSpc>
              <a:defRPr/>
            </a:pPr>
            <a:r>
              <a:rPr lang="en-US" sz="2400" dirty="0"/>
              <a:t>computes 2 timestamps: </a:t>
            </a:r>
            <a:r>
              <a:rPr lang="en-US" sz="2400" b="1" dirty="0"/>
              <a:t>d[ ]</a:t>
            </a:r>
            <a:r>
              <a:rPr lang="en-US" sz="2400" dirty="0"/>
              <a:t> (</a:t>
            </a:r>
            <a:r>
              <a:rPr lang="en-US" sz="2400" b="1" dirty="0"/>
              <a:t>discovered</a:t>
            </a:r>
            <a:r>
              <a:rPr lang="en-US" sz="2400" dirty="0"/>
              <a:t>) and </a:t>
            </a:r>
            <a:r>
              <a:rPr lang="en-US" sz="2400" b="1" dirty="0"/>
              <a:t>f[ ]</a:t>
            </a:r>
            <a:r>
              <a:rPr lang="en-US" sz="2400" dirty="0"/>
              <a:t> (</a:t>
            </a:r>
            <a:r>
              <a:rPr lang="en-US" sz="2400" b="1" dirty="0"/>
              <a:t>finished</a:t>
            </a:r>
            <a:r>
              <a:rPr lang="en-US" sz="2400" dirty="0"/>
              <a:t>)</a:t>
            </a:r>
          </a:p>
          <a:p>
            <a:pPr lvl="1" algn="just">
              <a:lnSpc>
                <a:spcPct val="120000"/>
              </a:lnSpc>
              <a:defRPr/>
            </a:pPr>
            <a:r>
              <a:rPr lang="en-US" sz="2400" dirty="0"/>
              <a:t>builds one or more </a:t>
            </a:r>
            <a:r>
              <a:rPr lang="en-US" sz="2400" b="1" dirty="0"/>
              <a:t>depth-first tree(s)</a:t>
            </a:r>
            <a:r>
              <a:rPr lang="en-US" sz="2400" dirty="0"/>
              <a:t> (</a:t>
            </a:r>
            <a:r>
              <a:rPr lang="en-US" sz="2400" b="1" dirty="0"/>
              <a:t>depth-first forest</a:t>
            </a:r>
            <a:r>
              <a:rPr lang="en-US" sz="2400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DFS is Stack-based algorithm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90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5000"/>
            <a:ext cx="4371975" cy="2533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681287"/>
            <a:ext cx="5067300" cy="3948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987" y="1916935"/>
            <a:ext cx="57245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3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DFS Algorithm with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1"/>
            <a:ext cx="10972800" cy="17526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z="2400" dirty="0"/>
              <a:t>Algorithm colors each vertex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800" b="1" dirty="0"/>
              <a:t>WHITE</a:t>
            </a:r>
            <a:r>
              <a:rPr lang="en-US" sz="1800" dirty="0"/>
              <a:t>: </a:t>
            </a:r>
            <a:r>
              <a:rPr lang="en-US" sz="1800" b="1" dirty="0"/>
              <a:t>undiscovered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800" b="1" dirty="0"/>
              <a:t>GRAY</a:t>
            </a:r>
            <a:r>
              <a:rPr lang="en-US" sz="1800" dirty="0"/>
              <a:t>: </a:t>
            </a:r>
            <a:r>
              <a:rPr lang="en-US" sz="1800" b="1" dirty="0"/>
              <a:t>discovered, in process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800" b="1" dirty="0"/>
              <a:t>BLACK</a:t>
            </a:r>
            <a:r>
              <a:rPr lang="en-US" sz="1800" dirty="0"/>
              <a:t>: </a:t>
            </a:r>
            <a:r>
              <a:rPr lang="en-US" sz="1800" b="1" dirty="0"/>
              <a:t>finished, all adjacent vertices have been discovered</a:t>
            </a:r>
          </a:p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3581400"/>
            <a:ext cx="4441825" cy="279082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/>
              <a:t>DFS(G)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/>
              <a:t>{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smtClean="0"/>
              <a:t>for each vertex u   V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smtClean="0"/>
              <a:t>color[u] = WHITE;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smtClean="0"/>
              <a:t>time = 0;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smtClean="0"/>
              <a:t>for each vertex u  </a:t>
            </a:r>
            <a:r>
              <a:rPr lang="en-US" sz="1800" smtClean="0"/>
              <a:t> </a:t>
            </a:r>
            <a:r>
              <a:rPr lang="en-US" sz="1800" b="1" smtClean="0"/>
              <a:t>V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smtClean="0"/>
              <a:t>if (color[u] == WHITE)</a:t>
            </a:r>
            <a:endParaRPr lang="en-US" sz="1600" b="1" smtClean="0">
              <a:solidFill>
                <a:srgbClr val="FF0000"/>
              </a:solidFill>
            </a:endParaRPr>
          </a:p>
          <a:p>
            <a:pPr lvl="3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400" b="1" smtClean="0">
                <a:solidFill>
                  <a:srgbClr val="FF0000"/>
                </a:solidFill>
              </a:rPr>
              <a:t>DFS_Visit(u);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/>
              <a:t>}</a:t>
            </a:r>
            <a:endParaRPr lang="en-US" sz="2000" b="1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467600" y="2590800"/>
            <a:ext cx="4419600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DFS_Visit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(u)</a:t>
            </a:r>
          </a:p>
          <a:p>
            <a:pPr eaLnBrk="1" hangingPunct="1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{</a:t>
            </a:r>
          </a:p>
          <a:p>
            <a:pPr lvl="1" eaLnBrk="1" hangingPunct="1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color[u] = GREY;</a:t>
            </a:r>
          </a:p>
          <a:p>
            <a:pPr lvl="1" eaLnBrk="1" hangingPunct="1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time = time+1;</a:t>
            </a:r>
          </a:p>
          <a:p>
            <a:pPr lvl="1" eaLnBrk="1" hangingPunct="1">
              <a:defRPr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d[u] = time;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// compute d[]</a:t>
            </a:r>
          </a:p>
          <a:p>
            <a:pPr lvl="1" eaLnBrk="1" hangingPunct="1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for each v adjacent to u</a:t>
            </a:r>
          </a:p>
          <a:p>
            <a:pPr lvl="2" eaLnBrk="1" hangingPunct="1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if (color[v] == WHITE)</a:t>
            </a:r>
          </a:p>
          <a:p>
            <a:pPr lvl="3" eaLnBrk="1" hangingPunct="1">
              <a:defRPr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p[v]= u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// build tree</a:t>
            </a:r>
          </a:p>
          <a:p>
            <a:pPr lvl="3" eaLnBrk="1" hangingPunct="1">
              <a:defRPr/>
            </a:pP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DFS_Visit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(v);</a:t>
            </a:r>
          </a:p>
          <a:p>
            <a:pPr lvl="1" eaLnBrk="1" hangingPunct="1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color[u] = BLACK;</a:t>
            </a:r>
          </a:p>
          <a:p>
            <a:pPr lvl="1" eaLnBrk="1" hangingPunct="1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time = time+1;</a:t>
            </a:r>
          </a:p>
          <a:p>
            <a:pPr lvl="1" eaLnBrk="1" hangingPunct="1">
              <a:defRPr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f[u] = time;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// compute f[]</a:t>
            </a:r>
          </a:p>
          <a:p>
            <a:pPr eaLnBrk="1" hangingPunct="1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}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sz="2000" dirty="0"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095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smtClean="0"/>
              <a:t>DFS Analysis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Running time of </a:t>
            </a:r>
            <a:r>
              <a:rPr lang="en-US" sz="2800" b="1" dirty="0"/>
              <a:t>DFS</a:t>
            </a:r>
            <a:r>
              <a:rPr lang="en-US" sz="2800" dirty="0"/>
              <a:t> = </a:t>
            </a:r>
            <a:r>
              <a:rPr lang="en-US" sz="2800" b="1" dirty="0"/>
              <a:t>O(</a:t>
            </a:r>
            <a:r>
              <a:rPr lang="en-US" sz="2800" b="1" dirty="0" err="1"/>
              <a:t>n+e</a:t>
            </a:r>
            <a:r>
              <a:rPr lang="en-US" sz="2800" b="1" dirty="0" smtClean="0"/>
              <a:t>)</a:t>
            </a:r>
          </a:p>
          <a:p>
            <a:pPr eaLnBrk="1" hangingPunct="1">
              <a:defRPr/>
            </a:pPr>
            <a:endParaRPr lang="en-US" sz="2800" b="1" dirty="0"/>
          </a:p>
          <a:p>
            <a:pPr eaLnBrk="1" hangingPunct="1">
              <a:defRPr/>
            </a:pPr>
            <a:r>
              <a:rPr lang="en-US" sz="2800" dirty="0"/>
              <a:t>DFS (excluding </a:t>
            </a:r>
            <a:r>
              <a:rPr lang="en-US" sz="2800" dirty="0" err="1"/>
              <a:t>DFS_Visit</a:t>
            </a:r>
            <a:r>
              <a:rPr lang="en-US" sz="2800" dirty="0"/>
              <a:t>) takes O(</a:t>
            </a:r>
            <a:r>
              <a:rPr lang="en-US" sz="2800" b="1" dirty="0"/>
              <a:t>n</a:t>
            </a:r>
            <a:r>
              <a:rPr lang="en-US" sz="2800" dirty="0"/>
              <a:t>) </a:t>
            </a:r>
            <a:r>
              <a:rPr lang="en-US" sz="2800" dirty="0" smtClean="0"/>
              <a:t>time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 err="1"/>
              <a:t>DFS_Visit</a:t>
            </a:r>
            <a:r>
              <a:rPr lang="en-US" sz="2800" dirty="0" smtClean="0"/>
              <a:t>:</a:t>
            </a:r>
          </a:p>
          <a:p>
            <a:pPr eaLnBrk="1" hangingPunct="1">
              <a:defRPr/>
            </a:pPr>
            <a:endParaRPr lang="en-US" sz="2800" dirty="0"/>
          </a:p>
          <a:p>
            <a:pPr lvl="1" eaLnBrk="1" hangingPunct="1">
              <a:defRPr/>
            </a:pPr>
            <a:r>
              <a:rPr lang="en-US" sz="2400" dirty="0" err="1"/>
              <a:t>DFS_Visit</a:t>
            </a:r>
            <a:r>
              <a:rPr lang="en-US" sz="2400" dirty="0"/>
              <a:t>( </a:t>
            </a:r>
            <a:r>
              <a:rPr lang="en-US" sz="2400" b="1" dirty="0"/>
              <a:t>v </a:t>
            </a:r>
            <a:r>
              <a:rPr lang="en-US" sz="2400" dirty="0"/>
              <a:t>) is called exactly once for each vertex </a:t>
            </a:r>
            <a:r>
              <a:rPr lang="en-US" sz="2400" b="1" dirty="0"/>
              <a:t>v</a:t>
            </a:r>
          </a:p>
          <a:p>
            <a:pPr lvl="1" eaLnBrk="1" hangingPunct="1">
              <a:defRPr/>
            </a:pPr>
            <a:r>
              <a:rPr lang="en-US" sz="2400" dirty="0"/>
              <a:t>During </a:t>
            </a:r>
            <a:r>
              <a:rPr lang="en-US" sz="2400" dirty="0" err="1"/>
              <a:t>DFS_Visit</a:t>
            </a:r>
            <a:r>
              <a:rPr lang="en-US" sz="2400" dirty="0"/>
              <a:t>( </a:t>
            </a:r>
            <a:r>
              <a:rPr lang="en-US" sz="2400" b="1" dirty="0"/>
              <a:t>v </a:t>
            </a:r>
            <a:r>
              <a:rPr lang="en-US" sz="2400" dirty="0"/>
              <a:t>), adjacency list of </a:t>
            </a:r>
            <a:r>
              <a:rPr lang="en-US" sz="2400" b="1" dirty="0"/>
              <a:t>v</a:t>
            </a:r>
            <a:r>
              <a:rPr lang="en-US" sz="2400" dirty="0"/>
              <a:t> is scanned once</a:t>
            </a:r>
          </a:p>
          <a:p>
            <a:pPr lvl="1" eaLnBrk="1" hangingPunct="1">
              <a:defRPr/>
            </a:pPr>
            <a:r>
              <a:rPr lang="en-US" sz="2400" dirty="0"/>
              <a:t>sum of lengths of adjacency lists = </a:t>
            </a:r>
            <a:r>
              <a:rPr lang="en-US" sz="2400" b="1" dirty="0"/>
              <a:t>O(e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0893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 smtClean="0"/>
              <a:t>More Problems </a:t>
            </a:r>
            <a:r>
              <a:rPr lang="en-US" b="0" i="1" dirty="0"/>
              <a:t>on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12039600" cy="510540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The planar graph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it possible to draw the edges of a graph in such a way that edges </a:t>
            </a:r>
            <a:r>
              <a:rPr lang="en-US" dirty="0" smtClean="0"/>
              <a:t>do not </a:t>
            </a:r>
            <a:r>
              <a:rPr lang="en-US" dirty="0"/>
              <a:t>cross?</a:t>
            </a:r>
          </a:p>
          <a:p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i="1" dirty="0"/>
              <a:t>four coloring problem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it possible to color the vertices of a graph with at most </a:t>
            </a:r>
            <a:r>
              <a:rPr lang="en-US" dirty="0" smtClean="0"/>
              <a:t>4 colors </a:t>
            </a:r>
            <a:r>
              <a:rPr lang="en-US" dirty="0"/>
              <a:t>such that adjacent vertices get different color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i="1" dirty="0"/>
              <a:t>The marriage problem (or bipartite perfect matching)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At </a:t>
            </a:r>
            <a:r>
              <a:rPr lang="en-US" dirty="0"/>
              <a:t>what condition a set of boys </a:t>
            </a:r>
            <a:r>
              <a:rPr lang="en-US" dirty="0" smtClean="0"/>
              <a:t>will be </a:t>
            </a:r>
            <a:r>
              <a:rPr lang="en-US" dirty="0"/>
              <a:t>marrying off to a set of girls such that each boy gets a girl he likes?</a:t>
            </a:r>
          </a:p>
        </p:txBody>
      </p:sp>
    </p:spTree>
    <p:extLst>
      <p:ext uri="{BB962C8B-B14F-4D97-AF65-F5344CB8AC3E}">
        <p14:creationId xmlns:p14="http://schemas.microsoft.com/office/powerpoint/2010/main" val="1128451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Cycles</a:t>
            </a:r>
          </a:p>
          <a:p>
            <a:endParaRPr lang="en-US" dirty="0" smtClean="0"/>
          </a:p>
          <a:p>
            <a:r>
              <a:rPr lang="en-US" dirty="0" smtClean="0"/>
              <a:t>Finding Articulation Vertices</a:t>
            </a:r>
          </a:p>
          <a:p>
            <a:endParaRPr lang="en-US" dirty="0" smtClean="0"/>
          </a:p>
          <a:p>
            <a:r>
              <a:rPr lang="en-US" dirty="0" smtClean="0"/>
              <a:t>Topological Sorting on DAG</a:t>
            </a:r>
          </a:p>
          <a:p>
            <a:endParaRPr lang="en-US" dirty="0" smtClean="0"/>
          </a:p>
          <a:p>
            <a:r>
              <a:rPr lang="en-US" dirty="0" smtClean="0"/>
              <a:t>Strongly Connected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64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smtClean="0"/>
              <a:t>DFS Classification of Edges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12039600" cy="5029200"/>
          </a:xfrm>
        </p:spPr>
        <p:txBody>
          <a:bodyPr/>
          <a:lstStyle/>
          <a:p>
            <a:pPr marL="533400" indent="-533400" eaLnBrk="1" hangingPunct="1">
              <a:defRPr/>
            </a:pPr>
            <a:r>
              <a:rPr lang="en-US" sz="2800" dirty="0"/>
              <a:t>DFS can be used to classify edges of </a:t>
            </a:r>
            <a:r>
              <a:rPr lang="en-US" sz="2800" b="1" dirty="0"/>
              <a:t>G</a:t>
            </a:r>
            <a:r>
              <a:rPr lang="en-US" sz="2800" dirty="0" smtClean="0"/>
              <a:t>:</a:t>
            </a:r>
          </a:p>
          <a:p>
            <a:pPr marL="533400" indent="-533400" eaLnBrk="1" hangingPunct="1">
              <a:defRPr/>
            </a:pPr>
            <a:endParaRPr lang="en-US" sz="2800" dirty="0"/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sz="2400" dirty="0">
                <a:solidFill>
                  <a:srgbClr val="FF0000"/>
                </a:solidFill>
              </a:rPr>
              <a:t>Tree edges</a:t>
            </a:r>
            <a:r>
              <a:rPr lang="en-US" sz="2400" dirty="0"/>
              <a:t>: edges in the depth-first forest.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sz="2400" dirty="0">
                <a:solidFill>
                  <a:srgbClr val="FF0000"/>
                </a:solidFill>
              </a:rPr>
              <a:t>Back edges</a:t>
            </a:r>
            <a:r>
              <a:rPr lang="en-US" sz="2400" dirty="0"/>
              <a:t>: edges </a:t>
            </a:r>
            <a:r>
              <a:rPr lang="en-US" sz="2400" b="1" dirty="0"/>
              <a:t>(u, v)</a:t>
            </a:r>
            <a:r>
              <a:rPr lang="en-US" sz="2400" dirty="0"/>
              <a:t> connecting a vertex </a:t>
            </a:r>
            <a:r>
              <a:rPr lang="en-US" sz="2400" b="1" dirty="0"/>
              <a:t>u</a:t>
            </a:r>
            <a:r>
              <a:rPr lang="en-US" sz="2400" dirty="0"/>
              <a:t> to an </a:t>
            </a:r>
            <a:r>
              <a:rPr lang="en-US" sz="2400" dirty="0">
                <a:solidFill>
                  <a:srgbClr val="FF0000"/>
                </a:solidFill>
              </a:rPr>
              <a:t>ancestor</a:t>
            </a:r>
            <a:r>
              <a:rPr lang="en-US" sz="2400" dirty="0"/>
              <a:t> </a:t>
            </a:r>
            <a:r>
              <a:rPr lang="en-US" sz="2400" b="1" dirty="0"/>
              <a:t>v</a:t>
            </a:r>
            <a:r>
              <a:rPr lang="en-US" sz="2400" dirty="0"/>
              <a:t> in a depth-first tree.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sz="2400" dirty="0">
                <a:solidFill>
                  <a:srgbClr val="FF0000"/>
                </a:solidFill>
              </a:rPr>
              <a:t>Forward edges</a:t>
            </a:r>
            <a:r>
              <a:rPr lang="en-US" sz="2400" dirty="0"/>
              <a:t>: non-tree edges </a:t>
            </a:r>
            <a:r>
              <a:rPr lang="en-US" sz="2400" b="1" dirty="0"/>
              <a:t>(u, v) </a:t>
            </a:r>
            <a:r>
              <a:rPr lang="en-US" sz="2400" dirty="0"/>
              <a:t>connecting a vertex </a:t>
            </a:r>
            <a:r>
              <a:rPr lang="en-US" sz="2400" b="1" dirty="0"/>
              <a:t>u</a:t>
            </a:r>
            <a:r>
              <a:rPr lang="en-US" sz="2400" dirty="0"/>
              <a:t> to a </a:t>
            </a:r>
            <a:r>
              <a:rPr lang="en-US" sz="2400" dirty="0">
                <a:solidFill>
                  <a:srgbClr val="FF0000"/>
                </a:solidFill>
              </a:rPr>
              <a:t>descendant</a:t>
            </a:r>
            <a:r>
              <a:rPr lang="en-US" sz="2400" dirty="0"/>
              <a:t> </a:t>
            </a:r>
            <a:r>
              <a:rPr lang="en-US" sz="2400" b="1" dirty="0"/>
              <a:t>v</a:t>
            </a:r>
            <a:r>
              <a:rPr lang="en-US" sz="2400" dirty="0"/>
              <a:t> in a depth-first tree.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sz="2400" dirty="0">
                <a:solidFill>
                  <a:srgbClr val="FF0000"/>
                </a:solidFill>
              </a:rPr>
              <a:t>Cross edges</a:t>
            </a:r>
            <a:r>
              <a:rPr lang="en-US" sz="2400" dirty="0"/>
              <a:t>: all other edges</a:t>
            </a:r>
            <a:r>
              <a:rPr lang="en-US" sz="2400" dirty="0" smtClean="0"/>
              <a:t>.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endParaRPr lang="en-US" sz="2400" dirty="0"/>
          </a:p>
          <a:p>
            <a:pPr marL="533400" indent="-533400" eaLnBrk="1" hangingPunct="1">
              <a:defRPr/>
            </a:pPr>
            <a:r>
              <a:rPr lang="en-US" sz="2800" dirty="0"/>
              <a:t>DFS yields valuable information about the </a:t>
            </a:r>
            <a:r>
              <a:rPr lang="en-US" sz="2800" dirty="0">
                <a:solidFill>
                  <a:srgbClr val="FF0000"/>
                </a:solidFill>
              </a:rPr>
              <a:t>structure</a:t>
            </a:r>
            <a:r>
              <a:rPr lang="en-US" sz="2800" dirty="0"/>
              <a:t> of a graph.</a:t>
            </a:r>
          </a:p>
        </p:txBody>
      </p:sp>
    </p:spTree>
    <p:extLst>
      <p:ext uri="{BB962C8B-B14F-4D97-AF65-F5344CB8AC3E}">
        <p14:creationId xmlns:p14="http://schemas.microsoft.com/office/powerpoint/2010/main" val="13898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smtClean="0"/>
              <a:t>Operations of DFS</a:t>
            </a:r>
          </a:p>
        </p:txBody>
      </p:sp>
      <p:grpSp>
        <p:nvGrpSpPr>
          <p:cNvPr id="18439" name="Group 4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18445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8468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469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8446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466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467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8447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464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465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8448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62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463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8449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460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461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8450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458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459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8451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40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18441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8442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68403" name="Text Box 467"/>
          <p:cNvSpPr txBox="1">
            <a:spLocks noChangeArrowheads="1"/>
          </p:cNvSpPr>
          <p:nvPr/>
        </p:nvSpPr>
        <p:spPr bwMode="auto">
          <a:xfrm>
            <a:off x="2819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18444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65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smtClean="0"/>
              <a:t>Operations of DFS</a:t>
            </a:r>
          </a:p>
        </p:txBody>
      </p:sp>
      <p:grpSp>
        <p:nvGrpSpPr>
          <p:cNvPr id="19463" name="Group 4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19495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518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519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96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9516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517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497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514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515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498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9512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513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499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510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511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500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9508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509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501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2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3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4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5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6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7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4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19465" name="Group 31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19470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493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494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71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9491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492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472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489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490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473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9487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488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474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485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486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475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9483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9484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476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8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6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9467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80691" name="Text Box 467"/>
          <p:cNvSpPr txBox="1">
            <a:spLocks noChangeArrowheads="1"/>
          </p:cNvSpPr>
          <p:nvPr/>
        </p:nvSpPr>
        <p:spPr bwMode="auto">
          <a:xfrm>
            <a:off x="2819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19469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/>
              <a:t> </a:t>
            </a:r>
            <a:r>
              <a:rPr lang="en-US" altLang="en-US" sz="1400" dirty="0"/>
              <a:t> </a:t>
            </a:r>
            <a:fld id="{1042B754-F802-4F4B-9D7D-1E9A19AF7F83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34</a:t>
            </a:fld>
            <a:endParaRPr lang="en-US" altLang="en-US" sz="1400" dirty="0"/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smtClean="0"/>
              <a:t>Operations of DFS</a:t>
            </a:r>
          </a:p>
        </p:txBody>
      </p:sp>
      <p:grpSp>
        <p:nvGrpSpPr>
          <p:cNvPr id="20487" name="Group 4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0548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0571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72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0549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0569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70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0550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0567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68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0551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0565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66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0552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563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64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0553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561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62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0554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5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6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7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8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9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0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8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20489" name="Group 31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0523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0546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47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0524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0544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45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0525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0542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43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0526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0540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41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0527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538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39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0528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536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537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0529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0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1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2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3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4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5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90" name="Group 57"/>
          <p:cNvGrpSpPr>
            <a:grpSpLocks/>
          </p:cNvGrpSpPr>
          <p:nvPr/>
        </p:nvGrpSpPr>
        <p:grpSpPr bwMode="auto">
          <a:xfrm>
            <a:off x="4953000" y="1581150"/>
            <a:ext cx="4437063" cy="2897188"/>
            <a:chOff x="1632" y="1392"/>
            <a:chExt cx="2025" cy="1703"/>
          </a:xfrm>
        </p:grpSpPr>
        <p:grpSp>
          <p:nvGrpSpPr>
            <p:cNvPr id="20495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0498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0521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0522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0499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0519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052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0500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0517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0518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0501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0515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0516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0502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0513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0514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0503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0511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051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0504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5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6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7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8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9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0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96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sp>
        <p:nvSpPr>
          <p:cNvPr id="20491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0492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81715" name="Text Box 467"/>
          <p:cNvSpPr txBox="1">
            <a:spLocks noChangeArrowheads="1"/>
          </p:cNvSpPr>
          <p:nvPr/>
        </p:nvSpPr>
        <p:spPr bwMode="auto">
          <a:xfrm>
            <a:off x="2819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20494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2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/>
              <a:t> </a:t>
            </a:r>
            <a:r>
              <a:rPr lang="en-US" altLang="en-US" sz="1400" dirty="0"/>
              <a:t> </a:t>
            </a:r>
            <a:fld id="{402A2A33-D23B-4EB2-9B44-4563E1F0BB4D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35</a:t>
            </a:fld>
            <a:endParaRPr lang="en-US" altLang="en-US" sz="1400" dirty="0"/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smtClean="0"/>
              <a:t>Operations of DFS</a:t>
            </a:r>
          </a:p>
        </p:txBody>
      </p:sp>
      <p:grpSp>
        <p:nvGrpSpPr>
          <p:cNvPr id="21511" name="Group 4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1598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21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622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1599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619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620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1600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617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618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1601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615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616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1602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1613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614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1603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1611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612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1604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5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7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8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9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0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2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21513" name="Group 31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1573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596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97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1574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594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95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1575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592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93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1576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590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91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1577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1588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89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1578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1586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1587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1579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4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5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4" name="Group 57"/>
          <p:cNvGrpSpPr>
            <a:grpSpLocks/>
          </p:cNvGrpSpPr>
          <p:nvPr/>
        </p:nvGrpSpPr>
        <p:grpSpPr bwMode="auto">
          <a:xfrm>
            <a:off x="4953000" y="1581150"/>
            <a:ext cx="4437063" cy="2897188"/>
            <a:chOff x="1632" y="1392"/>
            <a:chExt cx="2025" cy="1703"/>
          </a:xfrm>
        </p:grpSpPr>
        <p:grpSp>
          <p:nvGrpSpPr>
            <p:cNvPr id="21545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1548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1571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1572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1549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1569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157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1550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1567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1568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1551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1565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1566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1552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1563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1564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1553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1561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156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1554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5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6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7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8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9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0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46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21515" name="Group 86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1520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543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44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1521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541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42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1522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539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1540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1523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537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38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1524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1535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1536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1525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1533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1534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1526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6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1517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86835" name="Text Box 467"/>
          <p:cNvSpPr txBox="1">
            <a:spLocks noChangeArrowheads="1"/>
          </p:cNvSpPr>
          <p:nvPr/>
        </p:nvSpPr>
        <p:spPr bwMode="auto">
          <a:xfrm>
            <a:off x="2819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21519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0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/>
              <a:t> </a:t>
            </a:r>
            <a:r>
              <a:rPr lang="en-US" altLang="en-US" sz="1400" dirty="0"/>
              <a:t> </a:t>
            </a:r>
            <a:fld id="{88B15853-0B13-4DA2-949F-605FB8DA2A12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36</a:t>
            </a:fld>
            <a:endParaRPr lang="en-US" altLang="en-US" sz="1400" dirty="0"/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smtClean="0"/>
              <a:t>Operations of DFS</a:t>
            </a:r>
          </a:p>
        </p:txBody>
      </p:sp>
      <p:grpSp>
        <p:nvGrpSpPr>
          <p:cNvPr id="23559" name="Group 4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3701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3724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25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3702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3722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23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3703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720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21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3704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718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19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3705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716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17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3706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714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15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3707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08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09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10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11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12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13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60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23561" name="Group 31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3676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3699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00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3677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3697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98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3678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695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96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3679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93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94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3680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691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92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3681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689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690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3682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3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4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5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6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7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8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62" name="Group 57"/>
          <p:cNvGrpSpPr>
            <a:grpSpLocks/>
          </p:cNvGrpSpPr>
          <p:nvPr/>
        </p:nvGrpSpPr>
        <p:grpSpPr bwMode="auto">
          <a:xfrm>
            <a:off x="4953000" y="1581150"/>
            <a:ext cx="4437063" cy="2897188"/>
            <a:chOff x="1632" y="1392"/>
            <a:chExt cx="2025" cy="1703"/>
          </a:xfrm>
        </p:grpSpPr>
        <p:grpSp>
          <p:nvGrpSpPr>
            <p:cNvPr id="23648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3651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3674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367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3652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3672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3673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3653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3670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3671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3654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3668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3669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3655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3666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366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3656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3664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366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3657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58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59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60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61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62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63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649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0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23563" name="Group 86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3623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3646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47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3624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3644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45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3625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642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3643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3626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40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41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3627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638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3639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3628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636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637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3629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0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1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2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3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4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5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64" name="Group 112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3598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3621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23622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3599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3619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20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3600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617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3618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3601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15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16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3602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613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3614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3603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611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612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3604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5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6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7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8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9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0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65" name="Group 138"/>
          <p:cNvGrpSpPr>
            <a:grpSpLocks/>
          </p:cNvGrpSpPr>
          <p:nvPr/>
        </p:nvGrpSpPr>
        <p:grpSpPr bwMode="auto">
          <a:xfrm>
            <a:off x="4953000" y="1581150"/>
            <a:ext cx="4437063" cy="3387725"/>
            <a:chOff x="1632" y="1392"/>
            <a:chExt cx="2025" cy="1992"/>
          </a:xfrm>
        </p:grpSpPr>
        <p:grpSp>
          <p:nvGrpSpPr>
            <p:cNvPr id="23570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3573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3596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rgbClr val="0000CC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23597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3574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3594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3595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3575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3592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23593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3576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3590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3591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3577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3588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3589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3578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3586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3587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3579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0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1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2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3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4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5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71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sp>
        <p:nvSpPr>
          <p:cNvPr id="23566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3567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88883" name="Text Box 467"/>
          <p:cNvSpPr txBox="1">
            <a:spLocks noChangeArrowheads="1"/>
          </p:cNvSpPr>
          <p:nvPr/>
        </p:nvSpPr>
        <p:spPr bwMode="auto">
          <a:xfrm>
            <a:off x="2819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23569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/>
              <a:t> </a:t>
            </a:r>
            <a:r>
              <a:rPr lang="en-US" altLang="en-US" sz="1400" dirty="0"/>
              <a:t> </a:t>
            </a:r>
            <a:fld id="{A4E153CC-F06C-447C-9AD3-B9C30FD9F34D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37</a:t>
            </a:fld>
            <a:endParaRPr lang="en-US" altLang="en-US" sz="1400" dirty="0"/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smtClean="0"/>
              <a:t>Operations of DFS</a:t>
            </a:r>
          </a:p>
        </p:txBody>
      </p:sp>
      <p:grpSp>
        <p:nvGrpSpPr>
          <p:cNvPr id="24583" name="Group 4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4751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774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75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752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772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73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53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4770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71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754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4768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69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755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4766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67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4756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4764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65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4757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8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9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0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1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2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3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4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24585" name="Group 31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4726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749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50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727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747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48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28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4745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46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729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4743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44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730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4741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42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4731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4739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4740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4732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3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4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5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6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7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8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86" name="Group 57"/>
          <p:cNvGrpSpPr>
            <a:grpSpLocks/>
          </p:cNvGrpSpPr>
          <p:nvPr/>
        </p:nvGrpSpPr>
        <p:grpSpPr bwMode="auto">
          <a:xfrm>
            <a:off x="4953000" y="1581150"/>
            <a:ext cx="4437063" cy="2897188"/>
            <a:chOff x="1632" y="1392"/>
            <a:chExt cx="2025" cy="1703"/>
          </a:xfrm>
        </p:grpSpPr>
        <p:grpSp>
          <p:nvGrpSpPr>
            <p:cNvPr id="24698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4701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4724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472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4702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4722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4723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4703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4720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4721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4704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4718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4719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4705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4716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471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4706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4714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471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4707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08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09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0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1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2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3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99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0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24587" name="Group 86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4673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696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697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74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694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695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675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4692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4693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676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4690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691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677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4688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4689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4678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4686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4687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4679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0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1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2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3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4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5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88" name="Group 112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4648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671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24672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49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669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670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650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4667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4668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651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4665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666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652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4663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4664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4653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4661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4662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4654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5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6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7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8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9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0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89" name="Group 138"/>
          <p:cNvGrpSpPr>
            <a:grpSpLocks/>
          </p:cNvGrpSpPr>
          <p:nvPr/>
        </p:nvGrpSpPr>
        <p:grpSpPr bwMode="auto">
          <a:xfrm>
            <a:off x="4953000" y="1581150"/>
            <a:ext cx="4437063" cy="3387725"/>
            <a:chOff x="1632" y="1392"/>
            <a:chExt cx="2025" cy="1992"/>
          </a:xfrm>
        </p:grpSpPr>
        <p:grpSp>
          <p:nvGrpSpPr>
            <p:cNvPr id="24620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4623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4646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24647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4624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4644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4645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4625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4642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24643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4626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4640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4641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4627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4638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4639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4628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4636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4637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4629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0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1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2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3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4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5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21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24590" name="Group 167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4595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89609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4/5</a:t>
                </a:r>
              </a:p>
            </p:txBody>
          </p:sp>
          <p:sp>
            <p:nvSpPr>
              <p:cNvPr id="24619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596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616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617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597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4614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rgbClr val="0000CC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4615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598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4612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613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599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4610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rgbClr val="0000CC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4611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4600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4608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rgbClr val="0000CC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4609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4601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3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5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7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91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4592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89907" name="Text Box 467"/>
          <p:cNvSpPr txBox="1">
            <a:spLocks noChangeArrowheads="1"/>
          </p:cNvSpPr>
          <p:nvPr/>
        </p:nvSpPr>
        <p:spPr bwMode="auto">
          <a:xfrm>
            <a:off x="2819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24594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07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/>
              <a:t> </a:t>
            </a:r>
            <a:r>
              <a:rPr lang="en-US" altLang="en-US" sz="1400" dirty="0"/>
              <a:t> </a:t>
            </a:r>
            <a:fld id="{F55416C3-5A34-44D8-BA39-F4756CC00FF4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38</a:t>
            </a:fld>
            <a:endParaRPr lang="en-US" altLang="en-US" sz="1400" dirty="0"/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smtClean="0"/>
              <a:t>Operations of DFS</a:t>
            </a:r>
          </a:p>
        </p:txBody>
      </p:sp>
      <p:grpSp>
        <p:nvGrpSpPr>
          <p:cNvPr id="25607" name="Group 4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5801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5824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825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5802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822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823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5803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5820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821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5804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5818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819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5805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816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817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806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14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815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807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08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09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1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2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3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8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25609" name="Group 31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5776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5799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800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5777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797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98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5778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5795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96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5779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5793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94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5780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791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92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781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789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5790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782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83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84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85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86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87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88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10" name="Group 57"/>
          <p:cNvGrpSpPr>
            <a:grpSpLocks/>
          </p:cNvGrpSpPr>
          <p:nvPr/>
        </p:nvGrpSpPr>
        <p:grpSpPr bwMode="auto">
          <a:xfrm>
            <a:off x="4953000" y="1581150"/>
            <a:ext cx="4437063" cy="2897188"/>
            <a:chOff x="1632" y="1392"/>
            <a:chExt cx="2025" cy="1703"/>
          </a:xfrm>
        </p:grpSpPr>
        <p:grpSp>
          <p:nvGrpSpPr>
            <p:cNvPr id="25748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5751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5774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577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5752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5772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5773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5753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5770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5771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5754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5768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5769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5755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5766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576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5756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5764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576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5757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8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9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0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1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2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3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49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50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25611" name="Group 86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5723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5746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47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5724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744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45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5725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5742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5743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5726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5740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41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5727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738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5739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728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736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5737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729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30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31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32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33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34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35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12" name="Group 112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5698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5721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25722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5699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719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20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5700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5717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5718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5701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5715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16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5702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713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5714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703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711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5712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704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5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6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7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8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9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10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13" name="Group 138"/>
          <p:cNvGrpSpPr>
            <a:grpSpLocks/>
          </p:cNvGrpSpPr>
          <p:nvPr/>
        </p:nvGrpSpPr>
        <p:grpSpPr bwMode="auto">
          <a:xfrm>
            <a:off x="4953000" y="1581150"/>
            <a:ext cx="4437063" cy="3387725"/>
            <a:chOff x="1632" y="1392"/>
            <a:chExt cx="2025" cy="1992"/>
          </a:xfrm>
        </p:grpSpPr>
        <p:grpSp>
          <p:nvGrpSpPr>
            <p:cNvPr id="25670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5673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5696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25697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5674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5694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5695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5675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5692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25693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5676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5690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5691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5677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5688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5689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5678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5686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5687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5679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0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1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2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3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4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5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71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2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25614" name="Group 167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5645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5668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5669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5646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666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667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5647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5664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5665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5648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5662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663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5649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660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5661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650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658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5659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651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2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3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4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5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6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7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15" name="Group 193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5620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659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4/5</a:t>
                </a:r>
              </a:p>
            </p:txBody>
          </p:sp>
          <p:sp>
            <p:nvSpPr>
              <p:cNvPr id="25644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5621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641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642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5622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0665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3/6</a:t>
                </a:r>
              </a:p>
            </p:txBody>
          </p:sp>
          <p:sp>
            <p:nvSpPr>
              <p:cNvPr id="25640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5623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5637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638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5624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635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5636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625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633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5634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626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8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0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2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6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5617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0931" name="Text Box 467"/>
          <p:cNvSpPr txBox="1">
            <a:spLocks noChangeArrowheads="1"/>
          </p:cNvSpPr>
          <p:nvPr/>
        </p:nvSpPr>
        <p:spPr bwMode="auto">
          <a:xfrm>
            <a:off x="2819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25619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5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/>
              <a:t> </a:t>
            </a:r>
            <a:r>
              <a:rPr lang="en-US" altLang="en-US" sz="1400" dirty="0"/>
              <a:t> </a:t>
            </a:r>
            <a:fld id="{06BBB238-32C2-4392-91F2-75807099F022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39</a:t>
            </a:fld>
            <a:endParaRPr lang="en-US" altLang="en-US" sz="1400" dirty="0"/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smtClean="0"/>
              <a:t>Operations of DFS</a:t>
            </a:r>
          </a:p>
        </p:txBody>
      </p:sp>
      <p:grpSp>
        <p:nvGrpSpPr>
          <p:cNvPr id="26631" name="Group 4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6851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74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75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6852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872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73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6853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870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71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6854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868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69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6855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866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67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6856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864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65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6857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58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59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60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61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62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63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2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26633" name="Group 31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6826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49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50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6827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847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48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6828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845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46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6829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843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44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6830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841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42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6831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839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6840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6832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3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4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5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6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7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8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4" name="Group 57"/>
          <p:cNvGrpSpPr>
            <a:grpSpLocks/>
          </p:cNvGrpSpPr>
          <p:nvPr/>
        </p:nvGrpSpPr>
        <p:grpSpPr bwMode="auto">
          <a:xfrm>
            <a:off x="4953000" y="1581150"/>
            <a:ext cx="4437063" cy="2897188"/>
            <a:chOff x="1632" y="1392"/>
            <a:chExt cx="2025" cy="1703"/>
          </a:xfrm>
        </p:grpSpPr>
        <p:grpSp>
          <p:nvGrpSpPr>
            <p:cNvPr id="26798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6801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6824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682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6802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6822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6823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6803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6820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6821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6804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6818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6819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6805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6816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681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6806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6814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681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6807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8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9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0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1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2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3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799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0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26635" name="Group 86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6773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796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97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6774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794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95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6775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792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6793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6776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790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91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6777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788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6789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6778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786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6787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6779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80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81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82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83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84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85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6" name="Group 112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6748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771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26772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6749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769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70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6750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767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6768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6751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765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66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6752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763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6764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6753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761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6762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6754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5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6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7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8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9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0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7" name="Group 138"/>
          <p:cNvGrpSpPr>
            <a:grpSpLocks/>
          </p:cNvGrpSpPr>
          <p:nvPr/>
        </p:nvGrpSpPr>
        <p:grpSpPr bwMode="auto">
          <a:xfrm>
            <a:off x="4953000" y="1581150"/>
            <a:ext cx="4437063" cy="3387725"/>
            <a:chOff x="1632" y="1392"/>
            <a:chExt cx="2025" cy="1992"/>
          </a:xfrm>
        </p:grpSpPr>
        <p:grpSp>
          <p:nvGrpSpPr>
            <p:cNvPr id="26720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6723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6746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26747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6724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6744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6745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6725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6742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26743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6726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6740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6741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6727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6738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6739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6728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6736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6737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6729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0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1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2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3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4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5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721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2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26638" name="Group 167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6695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718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719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6696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716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17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6697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714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6715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6698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712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13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6699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710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6711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6700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708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6709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6701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2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3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4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5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6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7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9" name="Group 193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6670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693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694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6671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91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692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6672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689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690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6673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687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688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6674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685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6686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6675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683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6684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6676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7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8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9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0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1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2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40" name="Group 219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6645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1709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4/5</a:t>
                </a:r>
              </a:p>
            </p:txBody>
          </p:sp>
          <p:sp>
            <p:nvSpPr>
              <p:cNvPr id="26669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6646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66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667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6647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1715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3/6</a:t>
                </a:r>
              </a:p>
            </p:txBody>
          </p:sp>
          <p:sp>
            <p:nvSpPr>
              <p:cNvPr id="26665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6648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662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663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6649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1721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2/7</a:t>
                </a:r>
              </a:p>
            </p:txBody>
          </p:sp>
          <p:sp>
            <p:nvSpPr>
              <p:cNvPr id="26661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6650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658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6659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6651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3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41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6642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1955" name="Text Box 467"/>
          <p:cNvSpPr txBox="1">
            <a:spLocks noChangeArrowheads="1"/>
          </p:cNvSpPr>
          <p:nvPr/>
        </p:nvSpPr>
        <p:spPr bwMode="auto">
          <a:xfrm>
            <a:off x="2819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26644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28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10972800" cy="1252728"/>
          </a:xfrm>
        </p:spPr>
        <p:txBody>
          <a:bodyPr/>
          <a:lstStyle/>
          <a:p>
            <a:r>
              <a:rPr lang="en-US" b="0" dirty="0" smtClean="0"/>
              <a:t>Motivational Example: Shortest </a:t>
            </a:r>
            <a:r>
              <a:rPr lang="en-US" b="0" dirty="0"/>
              <a:t>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1"/>
            <a:ext cx="12115800" cy="220979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We would like to find the shortest path from s to each other vertex in the </a:t>
            </a:r>
            <a:r>
              <a:rPr lang="en-US" dirty="0" smtClean="0"/>
              <a:t>graph</a:t>
            </a:r>
          </a:p>
          <a:p>
            <a:pPr algn="just"/>
            <a:r>
              <a:rPr lang="en-US" dirty="0"/>
              <a:t>For each vertex v </a:t>
            </a:r>
            <a:r>
              <a:rPr lang="en-US" dirty="0" smtClean="0"/>
              <a:t>in </a:t>
            </a:r>
            <a:r>
              <a:rPr lang="en-US" dirty="0"/>
              <a:t>V, we will store d[v] which is the </a:t>
            </a:r>
            <a:r>
              <a:rPr lang="en-US" i="1" dirty="0" smtClean="0"/>
              <a:t>distance </a:t>
            </a:r>
            <a:r>
              <a:rPr lang="en-US" dirty="0" smtClean="0"/>
              <a:t>(length </a:t>
            </a:r>
            <a:r>
              <a:rPr lang="en-US" dirty="0"/>
              <a:t>of the shortest path) </a:t>
            </a:r>
            <a:r>
              <a:rPr lang="en-US" dirty="0" smtClean="0"/>
              <a:t>from s to v.</a:t>
            </a:r>
          </a:p>
          <a:p>
            <a:pPr algn="just"/>
            <a:r>
              <a:rPr lang="en-US" dirty="0"/>
              <a:t>We will also store a predecessor (or </a:t>
            </a:r>
            <a:r>
              <a:rPr lang="en-US" dirty="0" smtClean="0"/>
              <a:t>parent) pointer ∏[</a:t>
            </a:r>
            <a:r>
              <a:rPr lang="en-US" dirty="0"/>
              <a:t>v] which is the first vertex along the shortest path if we walk from v backwards to 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8" y="3711766"/>
            <a:ext cx="4949328" cy="3048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493745" y="3986272"/>
            <a:ext cx="6629400" cy="287172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</a:pPr>
            <a:r>
              <a:rPr lang="en-US" sz="2400" dirty="0"/>
              <a:t>There n choices for source node s</a:t>
            </a:r>
            <a:r>
              <a:rPr lang="en-US" sz="2400" dirty="0" smtClean="0"/>
              <a:t>,</a:t>
            </a:r>
          </a:p>
          <a:p>
            <a:pPr algn="just" fontAlgn="auto">
              <a:spcAft>
                <a:spcPts val="0"/>
              </a:spcAft>
            </a:pPr>
            <a:r>
              <a:rPr lang="en-US" sz="2400" dirty="0"/>
              <a:t>(n − 1) choices for destination node</a:t>
            </a:r>
            <a:r>
              <a:rPr lang="en-US" sz="2400" dirty="0" smtClean="0"/>
              <a:t>,</a:t>
            </a:r>
          </a:p>
          <a:p>
            <a:r>
              <a:rPr lang="en-US" sz="2400" dirty="0"/>
              <a:t>(n − 2) for first hop (edge) </a:t>
            </a:r>
            <a:r>
              <a:rPr lang="en-US" sz="2400" dirty="0" smtClean="0"/>
              <a:t>in the path</a:t>
            </a:r>
          </a:p>
          <a:p>
            <a:r>
              <a:rPr lang="en-US" sz="2400" dirty="0"/>
              <a:t>(n − 3) for </a:t>
            </a:r>
            <a:r>
              <a:rPr lang="en-US" sz="2400" dirty="0" smtClean="0"/>
              <a:t>second</a:t>
            </a:r>
          </a:p>
          <a:p>
            <a:r>
              <a:rPr lang="en-US" sz="2400" dirty="0"/>
              <a:t>(n − 4) for third down to (n − (n − 1)) for last leg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618874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/>
              <a:t> </a:t>
            </a:r>
            <a:r>
              <a:rPr lang="en-US" altLang="en-US" sz="1400" dirty="0"/>
              <a:t> </a:t>
            </a:r>
            <a:fld id="{147CA83A-DD50-45EB-AE41-76D004382108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40</a:t>
            </a:fld>
            <a:endParaRPr lang="en-US" altLang="en-US" sz="1400" dirty="0"/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smtClean="0"/>
              <a:t>Operations of DFS</a:t>
            </a:r>
          </a:p>
        </p:txBody>
      </p:sp>
      <p:grpSp>
        <p:nvGrpSpPr>
          <p:cNvPr id="27655" name="Group 4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7930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953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954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7931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951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952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7932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949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950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7933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947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948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7934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7945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946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7935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7943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944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7936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37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38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39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40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41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42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6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27657" name="Group 31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7905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928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929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7906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926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927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7907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924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925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7908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922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923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7909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7920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921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7910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7918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7919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7911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12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13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14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15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16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17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58" name="Group 57"/>
          <p:cNvGrpSpPr>
            <a:grpSpLocks/>
          </p:cNvGrpSpPr>
          <p:nvPr/>
        </p:nvGrpSpPr>
        <p:grpSpPr bwMode="auto">
          <a:xfrm>
            <a:off x="4953000" y="1581150"/>
            <a:ext cx="4437063" cy="2897188"/>
            <a:chOff x="1632" y="1392"/>
            <a:chExt cx="2025" cy="1703"/>
          </a:xfrm>
        </p:grpSpPr>
        <p:grpSp>
          <p:nvGrpSpPr>
            <p:cNvPr id="2787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788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790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790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88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790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790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88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789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790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883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789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789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8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789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789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88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789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789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788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8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8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8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9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9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9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87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27659" name="Group 86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7852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875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76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7853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873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74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7854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871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7872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7855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869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70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7856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7867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7868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7857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7865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7866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7858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9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60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61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62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63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64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60" name="Group 112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7827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850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27851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7828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848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49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7829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846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7847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7830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844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45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7831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7842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7843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7832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7840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7841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7833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34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35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36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37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38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39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61" name="Group 138"/>
          <p:cNvGrpSpPr>
            <a:grpSpLocks/>
          </p:cNvGrpSpPr>
          <p:nvPr/>
        </p:nvGrpSpPr>
        <p:grpSpPr bwMode="auto">
          <a:xfrm>
            <a:off x="4953000" y="1581150"/>
            <a:ext cx="4437063" cy="3387725"/>
            <a:chOff x="1632" y="1392"/>
            <a:chExt cx="2025" cy="1992"/>
          </a:xfrm>
        </p:grpSpPr>
        <p:grpSp>
          <p:nvGrpSpPr>
            <p:cNvPr id="27799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802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7825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27826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803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7823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7824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804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7821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27822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805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7819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7820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06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7817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7818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807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7815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7816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7808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09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10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11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12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13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14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800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1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27662" name="Group 167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7774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797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7798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7775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795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796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7776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793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7794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7777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791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792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7778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7789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7790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7779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7787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7788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7780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1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2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3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4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5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6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63" name="Group 193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7749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772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7773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7750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770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771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7751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768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7769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7752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766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767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7753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7764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7765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7754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7762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7763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7755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6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7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8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9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0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1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64" name="Group 219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7724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747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7748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7725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745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746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7726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743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7744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7727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741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742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7728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7739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7740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7729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7737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7738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7730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1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2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3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4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5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6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65" name="Group 245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7699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722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7723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7700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720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721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7701" name="Group 25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718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7719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7702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716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717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7703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7714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7715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7704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7712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7713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7705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6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7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8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9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0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1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66" name="Group 271"/>
          <p:cNvGrpSpPr>
            <a:grpSpLocks/>
          </p:cNvGrpSpPr>
          <p:nvPr/>
        </p:nvGrpSpPr>
        <p:grpSpPr bwMode="auto">
          <a:xfrm>
            <a:off x="4953000" y="1581150"/>
            <a:ext cx="4437063" cy="3879850"/>
            <a:chOff x="1632" y="1392"/>
            <a:chExt cx="2025" cy="2281"/>
          </a:xfrm>
        </p:grpSpPr>
        <p:grpSp>
          <p:nvGrpSpPr>
            <p:cNvPr id="276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6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93810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4/5</a:t>
                  </a:r>
                </a:p>
              </p:txBody>
            </p:sp>
            <p:sp>
              <p:nvSpPr>
                <p:cNvPr id="276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6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76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76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93816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3/6</a:t>
                  </a:r>
                </a:p>
              </p:txBody>
            </p:sp>
            <p:sp>
              <p:nvSpPr>
                <p:cNvPr id="276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677" name="Group 28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76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latin typeface="Gill Sans" charset="0"/>
                  </a:endParaRPr>
                </a:p>
              </p:txBody>
            </p:sp>
            <p:sp>
              <p:nvSpPr>
                <p:cNvPr id="276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6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93822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2/7</a:t>
                  </a:r>
                </a:p>
              </p:txBody>
            </p:sp>
            <p:sp>
              <p:nvSpPr>
                <p:cNvPr id="276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6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76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76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76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sp>
        <p:nvSpPr>
          <p:cNvPr id="27667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7668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4003" name="Text Box 467"/>
          <p:cNvSpPr txBox="1">
            <a:spLocks noChangeArrowheads="1"/>
          </p:cNvSpPr>
          <p:nvPr/>
        </p:nvSpPr>
        <p:spPr bwMode="auto">
          <a:xfrm>
            <a:off x="2819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27670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01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/>
              <a:t> </a:t>
            </a:r>
            <a:r>
              <a:rPr lang="en-US" altLang="en-US" sz="1400" dirty="0"/>
              <a:t> </a:t>
            </a:r>
            <a:fld id="{D3977F5D-6CF0-44B6-9429-6ABF1E169E07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41</a:t>
            </a:fld>
            <a:endParaRPr lang="en-US" altLang="en-US" sz="1400" dirty="0"/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smtClean="0"/>
              <a:t>Operations of DFS</a:t>
            </a:r>
          </a:p>
        </p:txBody>
      </p:sp>
      <p:grpSp>
        <p:nvGrpSpPr>
          <p:cNvPr id="28679" name="Group 4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895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897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7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895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897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7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8956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897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7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895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97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7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895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896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7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895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896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6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896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6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6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6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6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6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6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80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28681" name="Group 31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8929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8952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53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8930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8950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51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8931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8948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49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8932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946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47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8933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8944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45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8934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8942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8943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8935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36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37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38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39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40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41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82" name="Group 57"/>
          <p:cNvGrpSpPr>
            <a:grpSpLocks/>
          </p:cNvGrpSpPr>
          <p:nvPr/>
        </p:nvGrpSpPr>
        <p:grpSpPr bwMode="auto">
          <a:xfrm>
            <a:off x="4953000" y="1581150"/>
            <a:ext cx="4437063" cy="2897188"/>
            <a:chOff x="1632" y="1392"/>
            <a:chExt cx="2025" cy="1703"/>
          </a:xfrm>
        </p:grpSpPr>
        <p:grpSp>
          <p:nvGrpSpPr>
            <p:cNvPr id="28901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8904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8927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8928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8905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8925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8926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8906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8923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892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8907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8921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8922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8908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19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8920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8909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917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8918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910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11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12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13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14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15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16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902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03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28683" name="Group 86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887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889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0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887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889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89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8878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889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889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887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89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89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888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889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889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888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888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889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888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84" name="Group 112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8851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8874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28875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8852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8872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873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8853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8870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8871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8854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868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869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8855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8866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8867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8856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8864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8865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8857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8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9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60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61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62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63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85" name="Group 138"/>
          <p:cNvGrpSpPr>
            <a:grpSpLocks/>
          </p:cNvGrpSpPr>
          <p:nvPr/>
        </p:nvGrpSpPr>
        <p:grpSpPr bwMode="auto">
          <a:xfrm>
            <a:off x="4953000" y="1581150"/>
            <a:ext cx="4437063" cy="3387725"/>
            <a:chOff x="1632" y="1392"/>
            <a:chExt cx="2025" cy="1992"/>
          </a:xfrm>
        </p:grpSpPr>
        <p:grpSp>
          <p:nvGrpSpPr>
            <p:cNvPr id="28823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8826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8849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28850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8827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8847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8848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8828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8845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28846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8829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8843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8844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8830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841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8842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8831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839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8840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832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3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4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5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6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7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8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824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5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28686" name="Group 167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8798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8821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8822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8799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8819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820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8800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8817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8818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8801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815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816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8802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8813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8814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8803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8811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8812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8804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5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6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7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8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9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10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87" name="Group 193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877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879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879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877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879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79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8775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879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879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877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79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79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877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878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878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877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878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878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877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88" name="Group 219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8748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8771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8772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8749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8769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770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8750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8767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8768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8751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765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766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8752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8763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8764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8753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8761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8762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8754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5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6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7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8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9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0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89" name="Group 245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8723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2759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4/5</a:t>
                </a:r>
              </a:p>
            </p:txBody>
          </p:sp>
          <p:sp>
            <p:nvSpPr>
              <p:cNvPr id="28747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8724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8744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745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8725" name="Group 25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2765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3/6</a:t>
                </a:r>
              </a:p>
            </p:txBody>
          </p:sp>
          <p:sp>
            <p:nvSpPr>
              <p:cNvPr id="28743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8726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740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741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8727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2771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2/7</a:t>
                </a:r>
              </a:p>
            </p:txBody>
          </p:sp>
          <p:sp>
            <p:nvSpPr>
              <p:cNvPr id="28739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8728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92774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1/8</a:t>
                </a:r>
              </a:p>
            </p:txBody>
          </p:sp>
          <p:sp>
            <p:nvSpPr>
              <p:cNvPr id="28737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8729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0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1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2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3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4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5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90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8691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2979" name="Text Box 467"/>
          <p:cNvSpPr txBox="1">
            <a:spLocks noChangeArrowheads="1"/>
          </p:cNvSpPr>
          <p:nvPr/>
        </p:nvSpPr>
        <p:spPr bwMode="auto">
          <a:xfrm>
            <a:off x="2819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28693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grpSp>
        <p:nvGrpSpPr>
          <p:cNvPr id="28694" name="Group 469"/>
          <p:cNvGrpSpPr>
            <a:grpSpLocks/>
          </p:cNvGrpSpPr>
          <p:nvPr/>
        </p:nvGrpSpPr>
        <p:grpSpPr bwMode="auto">
          <a:xfrm>
            <a:off x="4953000" y="1581150"/>
            <a:ext cx="4437063" cy="3879850"/>
            <a:chOff x="1632" y="1392"/>
            <a:chExt cx="2025" cy="2281"/>
          </a:xfrm>
        </p:grpSpPr>
        <p:grpSp>
          <p:nvGrpSpPr>
            <p:cNvPr id="28695" name="Group 470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8698" name="Group 471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92984" name="Oval 47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4/5</a:t>
                  </a:r>
                </a:p>
              </p:txBody>
            </p:sp>
            <p:sp>
              <p:nvSpPr>
                <p:cNvPr id="28722" name="Text Box 47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8699" name="Group 474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8719" name="Oval 47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8720" name="Text Box 47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8700" name="Group 477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92990" name="Oval 47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3/6</a:t>
                  </a:r>
                </a:p>
              </p:txBody>
            </p:sp>
            <p:sp>
              <p:nvSpPr>
                <p:cNvPr id="28718" name="Text Box 47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8701" name="Group 480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8715" name="Oval 48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latin typeface="Gill Sans" charset="0"/>
                  </a:endParaRPr>
                </a:p>
              </p:txBody>
            </p:sp>
            <p:sp>
              <p:nvSpPr>
                <p:cNvPr id="28716" name="Text Box 48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8702" name="Group 483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92996" name="Oval 48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2/7</a:t>
                  </a:r>
                </a:p>
              </p:txBody>
            </p:sp>
            <p:sp>
              <p:nvSpPr>
                <p:cNvPr id="28714" name="Text Box 48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8703" name="Group 486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92999" name="Oval 48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1/8</a:t>
                  </a:r>
                </a:p>
              </p:txBody>
            </p:sp>
            <p:sp>
              <p:nvSpPr>
                <p:cNvPr id="28712" name="Text Box 48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704" name="Line 489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5" name="Line 490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6" name="Line 491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7" name="Line 492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8" name="Line 493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9" name="Line 494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0" name="Line 495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96" name="Line 496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Text Box 497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86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/>
              <a:t> </a:t>
            </a:r>
            <a:r>
              <a:rPr lang="en-US" altLang="en-US" sz="1400" dirty="0"/>
              <a:t> </a:t>
            </a:r>
            <a:fld id="{DA4A5C44-8042-4C82-AF75-EE672E92CF74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42</a:t>
            </a:fld>
            <a:endParaRPr lang="en-US" altLang="en-US" sz="1400" dirty="0"/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smtClean="0"/>
              <a:t>Operations of DFS</a:t>
            </a:r>
          </a:p>
        </p:txBody>
      </p:sp>
      <p:grpSp>
        <p:nvGrpSpPr>
          <p:cNvPr id="29703" name="Group 4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000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00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0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00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00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0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006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00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0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00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00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0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00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00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0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00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00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0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0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0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0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0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0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0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0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4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29705" name="Group 31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9979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0002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003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9980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0000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001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9981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998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99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9982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9996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97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9983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9994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95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9984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9992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9993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9985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86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87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88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89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90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91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06" name="Group 57"/>
          <p:cNvGrpSpPr>
            <a:grpSpLocks/>
          </p:cNvGrpSpPr>
          <p:nvPr/>
        </p:nvGrpSpPr>
        <p:grpSpPr bwMode="auto">
          <a:xfrm>
            <a:off x="4953000" y="1581150"/>
            <a:ext cx="4437063" cy="2897188"/>
            <a:chOff x="1632" y="1392"/>
            <a:chExt cx="2025" cy="1703"/>
          </a:xfrm>
        </p:grpSpPr>
        <p:grpSp>
          <p:nvGrpSpPr>
            <p:cNvPr id="29951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9954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9977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978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9955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9975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976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9956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9973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97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9957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971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972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9958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9969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9970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9959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9967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9968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9960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61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62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63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64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65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66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952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53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29707" name="Group 86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992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994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5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992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994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4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9928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94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994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992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994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4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993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994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994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993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993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994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993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3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3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3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3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3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3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08" name="Group 112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9901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9924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29925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9902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9922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23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9903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920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9921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9904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9918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19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9905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9916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9917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9906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9914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9915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9907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8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9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0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1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2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3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09" name="Group 138"/>
          <p:cNvGrpSpPr>
            <a:grpSpLocks/>
          </p:cNvGrpSpPr>
          <p:nvPr/>
        </p:nvGrpSpPr>
        <p:grpSpPr bwMode="auto">
          <a:xfrm>
            <a:off x="4953000" y="1581150"/>
            <a:ext cx="4437063" cy="3387725"/>
            <a:chOff x="1632" y="1392"/>
            <a:chExt cx="2025" cy="1992"/>
          </a:xfrm>
        </p:grpSpPr>
        <p:grpSp>
          <p:nvGrpSpPr>
            <p:cNvPr id="29873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9876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899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29900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9877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897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898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9878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895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29896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9879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893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894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9880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9891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9892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9881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9889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9890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9882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83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84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85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86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87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88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874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5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29710" name="Group 167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9848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9871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9872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9849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9869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870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9850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867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9868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9851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9865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866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9852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9863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9864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9853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9861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9862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9854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55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56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57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58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59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60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11" name="Group 193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982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984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984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982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984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84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9825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84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984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982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984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84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982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983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983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982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983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983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982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12" name="Group 219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9798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9821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9822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9799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9819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820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9800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817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9818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9801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9815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816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9802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9813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9814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9803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9811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9812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9804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5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6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7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8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9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0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13" name="Group 245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9773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9796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9797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9774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9794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795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9775" name="Group 25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792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9793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9776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9790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791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9777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9788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9789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9778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9786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9787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9779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0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1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2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3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4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5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14" name="Group 271"/>
          <p:cNvGrpSpPr>
            <a:grpSpLocks/>
          </p:cNvGrpSpPr>
          <p:nvPr/>
        </p:nvGrpSpPr>
        <p:grpSpPr bwMode="auto">
          <a:xfrm>
            <a:off x="4953000" y="1581150"/>
            <a:ext cx="4437063" cy="3879850"/>
            <a:chOff x="1632" y="1392"/>
            <a:chExt cx="2025" cy="2281"/>
          </a:xfrm>
        </p:grpSpPr>
        <p:grpSp>
          <p:nvGrpSpPr>
            <p:cNvPr id="29745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9748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71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772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9749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769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770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9750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767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768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9751" name="Group 28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765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latin typeface="Gill Sans" charset="0"/>
                  </a:endParaRPr>
                </a:p>
              </p:txBody>
            </p:sp>
            <p:sp>
              <p:nvSpPr>
                <p:cNvPr id="29766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9752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9763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764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9753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9761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9762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9754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5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6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7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8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9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0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46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7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29715" name="Group 300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2972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4862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4/5</a:t>
                </a:r>
              </a:p>
            </p:txBody>
          </p:sp>
          <p:sp>
            <p:nvSpPr>
              <p:cNvPr id="2974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972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974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74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9722" name="Group 30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4868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3/6</a:t>
                </a:r>
              </a:p>
            </p:txBody>
          </p:sp>
          <p:sp>
            <p:nvSpPr>
              <p:cNvPr id="2974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972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973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2973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972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4874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2/7</a:t>
                </a:r>
              </a:p>
            </p:txBody>
          </p:sp>
          <p:sp>
            <p:nvSpPr>
              <p:cNvPr id="2973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972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94877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1/8</a:t>
                </a:r>
              </a:p>
            </p:txBody>
          </p:sp>
          <p:sp>
            <p:nvSpPr>
              <p:cNvPr id="2973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972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16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9717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5027" name="Text Box 467"/>
          <p:cNvSpPr txBox="1">
            <a:spLocks noChangeArrowheads="1"/>
          </p:cNvSpPr>
          <p:nvPr/>
        </p:nvSpPr>
        <p:spPr bwMode="auto">
          <a:xfrm>
            <a:off x="2819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29719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9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/>
              <a:t> </a:t>
            </a:r>
            <a:r>
              <a:rPr lang="en-US" altLang="en-US" sz="1400" dirty="0"/>
              <a:t> </a:t>
            </a:r>
            <a:fld id="{0D6A5166-1F29-4FB9-B51A-8B69E33C6EAD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43</a:t>
            </a:fld>
            <a:endParaRPr lang="en-US" altLang="en-US" sz="1400" dirty="0"/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smtClean="0"/>
              <a:t>Operations of DFS</a:t>
            </a:r>
          </a:p>
        </p:txBody>
      </p:sp>
      <p:grpSp>
        <p:nvGrpSpPr>
          <p:cNvPr id="30727" name="Group 4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1057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080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81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1058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078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79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1059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076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77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1060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074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75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1061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072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73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1062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070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71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1063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64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65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66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67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68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69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8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729" name="Group 31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1032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055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56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1033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053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54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1034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051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52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1035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049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50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1036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047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48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1037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045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1046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1038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9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40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41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42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43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44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30" name="Group 57"/>
          <p:cNvGrpSpPr>
            <a:grpSpLocks/>
          </p:cNvGrpSpPr>
          <p:nvPr/>
        </p:nvGrpSpPr>
        <p:grpSpPr bwMode="auto">
          <a:xfrm>
            <a:off x="4953000" y="1581150"/>
            <a:ext cx="4437063" cy="2897188"/>
            <a:chOff x="1632" y="1392"/>
            <a:chExt cx="2025" cy="1703"/>
          </a:xfrm>
        </p:grpSpPr>
        <p:grpSp>
          <p:nvGrpSpPr>
            <p:cNvPr id="31004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1007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1030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103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1008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1028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102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1009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1026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102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1010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1024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102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1011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1022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102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1012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1020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1021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1013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4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5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6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7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8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9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005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6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30731" name="Group 86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0979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002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03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980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000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01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981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0998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0999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982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0996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997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983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0994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0995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984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0992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0993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985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6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7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8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9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0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1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32" name="Group 112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0954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0977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30978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955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0975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976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956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0973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0974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957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0971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972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958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0969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0970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959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0967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0968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960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1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2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3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4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5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6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33" name="Group 138"/>
          <p:cNvGrpSpPr>
            <a:grpSpLocks/>
          </p:cNvGrpSpPr>
          <p:nvPr/>
        </p:nvGrpSpPr>
        <p:grpSpPr bwMode="auto">
          <a:xfrm>
            <a:off x="4953000" y="1581150"/>
            <a:ext cx="4437063" cy="3387725"/>
            <a:chOff x="1632" y="1392"/>
            <a:chExt cx="2025" cy="1992"/>
          </a:xfrm>
        </p:grpSpPr>
        <p:grpSp>
          <p:nvGrpSpPr>
            <p:cNvPr id="30926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30929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30952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30953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0930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30950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951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0931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30948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30949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0932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0946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947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0933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0944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0945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0934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0942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0943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0935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6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7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8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9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0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1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927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8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30734" name="Group 167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0901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0924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0925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902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0922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923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903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0920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0921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904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0918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919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905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0916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0917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906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0914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0915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907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8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9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0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1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2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3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35" name="Group 193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0876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0899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0900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877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0897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898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878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0895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0896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879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0893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894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880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0891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0892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881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0889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0890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882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3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4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5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6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7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8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36" name="Group 219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0851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0874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0875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852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0872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873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853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0870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0871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854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0868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869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855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0866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0867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856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0864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0865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857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8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9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0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1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2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3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37" name="Group 245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0826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0849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0850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827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0847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848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828" name="Group 25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0845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0846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829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0843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844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830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0841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0842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831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0839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0840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832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3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4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5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6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7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8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38" name="Group 271"/>
          <p:cNvGrpSpPr>
            <a:grpSpLocks/>
          </p:cNvGrpSpPr>
          <p:nvPr/>
        </p:nvGrpSpPr>
        <p:grpSpPr bwMode="auto">
          <a:xfrm>
            <a:off x="4953000" y="1581150"/>
            <a:ext cx="4437063" cy="3879850"/>
            <a:chOff x="1632" y="1392"/>
            <a:chExt cx="2025" cy="2281"/>
          </a:xfrm>
        </p:grpSpPr>
        <p:grpSp>
          <p:nvGrpSpPr>
            <p:cNvPr id="30798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30801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30824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0825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0802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30822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823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0803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30820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0821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0804" name="Group 28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0818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latin typeface="Gill Sans" charset="0"/>
                  </a:endParaRPr>
                </a:p>
              </p:txBody>
            </p:sp>
            <p:sp>
              <p:nvSpPr>
                <p:cNvPr id="30819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0805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0816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0817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0806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0814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0815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0807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8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9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0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1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2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3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99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0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30739" name="Group 300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0773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0796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0797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774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0794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795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775" name="Group 30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0792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0793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776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0790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0791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777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0788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0789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778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0786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0787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779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0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1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2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3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4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5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40" name="Group 326"/>
          <p:cNvGrpSpPr>
            <a:grpSpLocks/>
          </p:cNvGrpSpPr>
          <p:nvPr/>
        </p:nvGrpSpPr>
        <p:grpSpPr bwMode="auto">
          <a:xfrm>
            <a:off x="4953000" y="1581150"/>
            <a:ext cx="4437063" cy="4367213"/>
            <a:chOff x="1632" y="1392"/>
            <a:chExt cx="2025" cy="2567"/>
          </a:xfrm>
        </p:grpSpPr>
        <p:grpSp>
          <p:nvGrpSpPr>
            <p:cNvPr id="30745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0748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195913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4/5</a:t>
                  </a:r>
                </a:p>
              </p:txBody>
            </p:sp>
            <p:sp>
              <p:nvSpPr>
                <p:cNvPr id="30772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0749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0769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770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0750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195919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3/6</a:t>
                  </a:r>
                </a:p>
              </p:txBody>
            </p:sp>
            <p:sp>
              <p:nvSpPr>
                <p:cNvPr id="30768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0751" name="Group 337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0765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0766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0752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95925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2/7</a:t>
                  </a:r>
                </a:p>
              </p:txBody>
            </p:sp>
            <p:sp>
              <p:nvSpPr>
                <p:cNvPr id="30764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0753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95928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1/8</a:t>
                  </a:r>
                </a:p>
              </p:txBody>
            </p:sp>
            <p:sp>
              <p:nvSpPr>
                <p:cNvPr id="30762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0754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5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6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7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8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9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C0C0C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0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46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7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sp>
        <p:nvSpPr>
          <p:cNvPr id="30741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0742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6051" name="Text Box 467"/>
          <p:cNvSpPr txBox="1">
            <a:spLocks noChangeArrowheads="1"/>
          </p:cNvSpPr>
          <p:nvPr/>
        </p:nvSpPr>
        <p:spPr bwMode="auto">
          <a:xfrm>
            <a:off x="2819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30744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66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/>
              <a:t> </a:t>
            </a:r>
            <a:r>
              <a:rPr lang="en-US" altLang="en-US" sz="1400" dirty="0"/>
              <a:t> </a:t>
            </a:r>
            <a:fld id="{02AAC7D3-1526-4058-AB6B-F972926F90A2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44</a:t>
            </a:fld>
            <a:endParaRPr lang="en-US" altLang="en-US" sz="1400" dirty="0"/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smtClean="0"/>
              <a:t>Operations of DFS</a:t>
            </a:r>
          </a:p>
        </p:txBody>
      </p:sp>
      <p:grpSp>
        <p:nvGrpSpPr>
          <p:cNvPr id="31751" name="Group 4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2107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130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131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108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28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129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2109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126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127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2110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124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125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2111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122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123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2112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120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121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2113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14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15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16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17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18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19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2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1753" name="Group 31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2082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105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106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083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03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104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2084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101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102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2085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099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100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2086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097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98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2087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095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2096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2088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89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90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91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92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93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94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4" name="Group 57"/>
          <p:cNvGrpSpPr>
            <a:grpSpLocks/>
          </p:cNvGrpSpPr>
          <p:nvPr/>
        </p:nvGrpSpPr>
        <p:grpSpPr bwMode="auto">
          <a:xfrm>
            <a:off x="4953000" y="1581150"/>
            <a:ext cx="4437063" cy="2897188"/>
            <a:chOff x="1632" y="1392"/>
            <a:chExt cx="2025" cy="1703"/>
          </a:xfrm>
        </p:grpSpPr>
        <p:grpSp>
          <p:nvGrpSpPr>
            <p:cNvPr id="32054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057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2080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208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2058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2078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207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2059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2076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207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2060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2074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207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2061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2072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207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2062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2070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2071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2063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4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5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6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7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8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9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055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56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31755" name="Group 86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2029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052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53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030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050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51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2031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048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2049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2032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046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47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2033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044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2045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2034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042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2043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2035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36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37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38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39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40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41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6" name="Group 112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2004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027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32028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005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025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26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2006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023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2024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2007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021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22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2008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019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2020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2009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017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2018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2010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11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12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13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14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15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16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7" name="Group 138"/>
          <p:cNvGrpSpPr>
            <a:grpSpLocks/>
          </p:cNvGrpSpPr>
          <p:nvPr/>
        </p:nvGrpSpPr>
        <p:grpSpPr bwMode="auto">
          <a:xfrm>
            <a:off x="4953000" y="1581150"/>
            <a:ext cx="4437063" cy="3387725"/>
            <a:chOff x="1632" y="1392"/>
            <a:chExt cx="2025" cy="1992"/>
          </a:xfrm>
        </p:grpSpPr>
        <p:grpSp>
          <p:nvGrpSpPr>
            <p:cNvPr id="31976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31979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32002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32003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1980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32000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2001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1981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31998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31999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1982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1996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1997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1983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1994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1995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1984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1992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1993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1985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86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87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88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89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90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91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977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78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31758" name="Group 167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1951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974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1975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1952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972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973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1953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70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1971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1954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968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969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1955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966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1967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1956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964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1965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1957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58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59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60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61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62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63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9" name="Group 193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1926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949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1950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1927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947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948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1928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45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1946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1929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943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944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1930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941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1942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1931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939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1940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1932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3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4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5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6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7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8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60" name="Group 219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1901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924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1925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1902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922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923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1903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20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1921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1904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918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919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1905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916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917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1906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914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1915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1907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08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09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0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1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2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3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61" name="Group 245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1876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899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1900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1877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897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898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1878" name="Group 25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895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1896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1879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893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894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1880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891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892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1881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889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890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1882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83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84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85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86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87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88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62" name="Group 271"/>
          <p:cNvGrpSpPr>
            <a:grpSpLocks/>
          </p:cNvGrpSpPr>
          <p:nvPr/>
        </p:nvGrpSpPr>
        <p:grpSpPr bwMode="auto">
          <a:xfrm>
            <a:off x="4953000" y="1581150"/>
            <a:ext cx="4437063" cy="3879850"/>
            <a:chOff x="1632" y="1392"/>
            <a:chExt cx="2025" cy="2281"/>
          </a:xfrm>
        </p:grpSpPr>
        <p:grpSp>
          <p:nvGrpSpPr>
            <p:cNvPr id="31848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31851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31874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1875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1852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31872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1873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1853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31870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1871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1854" name="Group 28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1868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latin typeface="Gill Sans" charset="0"/>
                  </a:endParaRPr>
                </a:p>
              </p:txBody>
            </p:sp>
            <p:sp>
              <p:nvSpPr>
                <p:cNvPr id="31869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1855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1866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1867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1856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1864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1865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1857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8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9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0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1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2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3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849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50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31763" name="Group 300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1823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846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1847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1824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844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845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1825" name="Group 30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842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1843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1826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840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41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1827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838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839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1828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836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837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1829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30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31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32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33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34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35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64" name="Group 326"/>
          <p:cNvGrpSpPr>
            <a:grpSpLocks/>
          </p:cNvGrpSpPr>
          <p:nvPr/>
        </p:nvGrpSpPr>
        <p:grpSpPr bwMode="auto">
          <a:xfrm>
            <a:off x="4953000" y="1581150"/>
            <a:ext cx="4437063" cy="4367213"/>
            <a:chOff x="1632" y="1392"/>
            <a:chExt cx="2025" cy="2567"/>
          </a:xfrm>
        </p:grpSpPr>
        <p:grpSp>
          <p:nvGrpSpPr>
            <p:cNvPr id="31795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1798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1821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1822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1799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1819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1820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1800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1817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1818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1801" name="Group 337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1815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1816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1802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1813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1814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1803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1811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1812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1804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5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6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7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8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9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0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96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7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1765" name="Group 355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1770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6965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4/5</a:t>
                </a:r>
              </a:p>
            </p:txBody>
          </p:sp>
          <p:sp>
            <p:nvSpPr>
              <p:cNvPr id="31794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1771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791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1792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1772" name="Group 36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6971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3/6</a:t>
                </a:r>
              </a:p>
            </p:txBody>
          </p:sp>
          <p:sp>
            <p:nvSpPr>
              <p:cNvPr id="31790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1773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787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788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1774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6977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2/7</a:t>
                </a:r>
              </a:p>
            </p:txBody>
          </p:sp>
          <p:sp>
            <p:nvSpPr>
              <p:cNvPr id="31786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1775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96980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1/8</a:t>
                </a:r>
              </a:p>
            </p:txBody>
          </p:sp>
          <p:sp>
            <p:nvSpPr>
              <p:cNvPr id="31784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1776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7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8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9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0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1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2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66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1767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7075" name="Text Box 467"/>
          <p:cNvSpPr txBox="1">
            <a:spLocks noChangeArrowheads="1"/>
          </p:cNvSpPr>
          <p:nvPr/>
        </p:nvSpPr>
        <p:spPr bwMode="auto">
          <a:xfrm>
            <a:off x="2819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31769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81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/>
              <a:t> </a:t>
            </a:r>
            <a:r>
              <a:rPr lang="en-US" altLang="en-US" sz="1400" dirty="0"/>
              <a:t> </a:t>
            </a:r>
            <a:fld id="{A4CC5E75-8B23-49D3-9E10-E484196AE678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45</a:t>
            </a:fld>
            <a:endParaRPr lang="en-US" altLang="en-US" sz="1400" dirty="0"/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smtClean="0"/>
              <a:t>Operations of DFS</a:t>
            </a:r>
          </a:p>
        </p:txBody>
      </p:sp>
      <p:grpSp>
        <p:nvGrpSpPr>
          <p:cNvPr id="32775" name="Group 4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3159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182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83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3160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3180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81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161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178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79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3162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3176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77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3163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3174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75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3164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3172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73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3165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66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67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68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69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70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71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6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2777" name="Group 31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3134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157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58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3135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3155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56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136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153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54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3137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3151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52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3138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3149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50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3139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3147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3148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3140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41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42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43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44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45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46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78" name="Group 57"/>
          <p:cNvGrpSpPr>
            <a:grpSpLocks/>
          </p:cNvGrpSpPr>
          <p:nvPr/>
        </p:nvGrpSpPr>
        <p:grpSpPr bwMode="auto">
          <a:xfrm>
            <a:off x="4953000" y="1581150"/>
            <a:ext cx="4437063" cy="2897188"/>
            <a:chOff x="1632" y="1392"/>
            <a:chExt cx="2025" cy="1703"/>
          </a:xfrm>
        </p:grpSpPr>
        <p:grpSp>
          <p:nvGrpSpPr>
            <p:cNvPr id="33106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3109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3132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3133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110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3130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3131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111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3128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3129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112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3126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3127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113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3124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312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114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3122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3123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115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16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17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18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19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20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21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107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08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32779" name="Group 86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3081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104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05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3082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3102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03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083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100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3101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3084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3098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099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3085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3096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3097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3086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3094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3095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3087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88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89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90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91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92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93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0" name="Group 112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3056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079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33080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3057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3077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078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058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075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3076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3059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3073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074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3060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3071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3072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3061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3069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3070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3062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63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64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65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66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67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68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1" name="Group 138"/>
          <p:cNvGrpSpPr>
            <a:grpSpLocks/>
          </p:cNvGrpSpPr>
          <p:nvPr/>
        </p:nvGrpSpPr>
        <p:grpSpPr bwMode="auto">
          <a:xfrm>
            <a:off x="4953000" y="1581150"/>
            <a:ext cx="4437063" cy="3387725"/>
            <a:chOff x="1632" y="1392"/>
            <a:chExt cx="2025" cy="1992"/>
          </a:xfrm>
        </p:grpSpPr>
        <p:grpSp>
          <p:nvGrpSpPr>
            <p:cNvPr id="3302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3303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3305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3305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03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3305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305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03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3305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3305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034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304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304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03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304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304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03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304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304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03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3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3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4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4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4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4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02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3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32782" name="Group 167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3003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026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3027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3004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3024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025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005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022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3023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3006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3020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021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3007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3018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3019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3008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3016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3017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3009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10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11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12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13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14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15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3" name="Group 193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2978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001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3002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979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999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000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2980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997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998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2981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995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996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2982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993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2994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2983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991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2992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2984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85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86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87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88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89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90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4" name="Group 219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2953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976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977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954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974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975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2955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972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973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2956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970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971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2957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968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2969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2958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966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2967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2959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60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61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62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63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64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65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5" name="Group 245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2928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951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952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929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949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950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2930" name="Group 25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947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948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2931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945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946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2932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943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2944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2933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941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2942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2934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35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36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37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38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39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40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6" name="Group 271"/>
          <p:cNvGrpSpPr>
            <a:grpSpLocks/>
          </p:cNvGrpSpPr>
          <p:nvPr/>
        </p:nvGrpSpPr>
        <p:grpSpPr bwMode="auto">
          <a:xfrm>
            <a:off x="4953000" y="1581150"/>
            <a:ext cx="4437063" cy="3879850"/>
            <a:chOff x="1632" y="1392"/>
            <a:chExt cx="2025" cy="2281"/>
          </a:xfrm>
        </p:grpSpPr>
        <p:grpSp>
          <p:nvGrpSpPr>
            <p:cNvPr id="32900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32903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32926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2927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2904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32924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2925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2905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32922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2923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2906" name="Group 28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2920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latin typeface="Gill Sans" charset="0"/>
                  </a:endParaRPr>
                </a:p>
              </p:txBody>
            </p:sp>
            <p:sp>
              <p:nvSpPr>
                <p:cNvPr id="32921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2907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2918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2919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2908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2916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2917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2909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10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11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12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13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14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15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901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02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32787" name="Group 300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2875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898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899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876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896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897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2877" name="Group 30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894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895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2878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892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2893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2879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890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2891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2880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888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2889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2881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82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83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84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85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86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87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8" name="Group 326"/>
          <p:cNvGrpSpPr>
            <a:grpSpLocks/>
          </p:cNvGrpSpPr>
          <p:nvPr/>
        </p:nvGrpSpPr>
        <p:grpSpPr bwMode="auto">
          <a:xfrm>
            <a:off x="4953000" y="1581150"/>
            <a:ext cx="4437063" cy="4367213"/>
            <a:chOff x="1632" y="1392"/>
            <a:chExt cx="2025" cy="2567"/>
          </a:xfrm>
        </p:grpSpPr>
        <p:grpSp>
          <p:nvGrpSpPr>
            <p:cNvPr id="32847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850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2873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2874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2851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2871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2872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2852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2869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2870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2853" name="Group 337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2867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2868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2854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2865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2866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2855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2863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2864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2856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57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58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59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60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61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62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848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9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2789" name="Group 355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2822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845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846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823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843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2844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2824" name="Group 36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841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842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2825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839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2840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2826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837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2838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2827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835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2836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2828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9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0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1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2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3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4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90" name="Group 381"/>
          <p:cNvGrpSpPr>
            <a:grpSpLocks/>
          </p:cNvGrpSpPr>
          <p:nvPr/>
        </p:nvGrpSpPr>
        <p:grpSpPr bwMode="auto">
          <a:xfrm>
            <a:off x="4953000" y="1581150"/>
            <a:ext cx="4941888" cy="2397125"/>
            <a:chOff x="2064" y="1392"/>
            <a:chExt cx="2256" cy="1409"/>
          </a:xfrm>
        </p:grpSpPr>
        <p:sp>
          <p:nvSpPr>
            <p:cNvPr id="32795" name="AutoShape 382"/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2796" name="Group 383"/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32797" name="Group 384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198017" name="Oval 38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4/5</a:t>
                  </a:r>
                </a:p>
              </p:txBody>
            </p:sp>
            <p:sp>
              <p:nvSpPr>
                <p:cNvPr id="32821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2798" name="Group 387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2818" name="Oval 38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rgbClr val="0000CC"/>
                      </a:solidFill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32819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2799" name="Group 390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198023" name="Oval 39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3/6</a:t>
                  </a:r>
                </a:p>
              </p:txBody>
            </p:sp>
            <p:sp>
              <p:nvSpPr>
                <p:cNvPr id="32817" name="Text Box 39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2800" name="Group 39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2814" name="Oval 39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2815" name="Text Box 39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2801" name="Group 396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98029" name="Oval 39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2/7</a:t>
                  </a:r>
                </a:p>
              </p:txBody>
            </p:sp>
            <p:sp>
              <p:nvSpPr>
                <p:cNvPr id="32813" name="Text Box 39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2802" name="Group 399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98032" name="Oval 40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1/8</a:t>
                  </a:r>
                </a:p>
              </p:txBody>
            </p:sp>
            <p:sp>
              <p:nvSpPr>
                <p:cNvPr id="32811" name="Text Box 40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2803" name="Line 402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4" name="Line 403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5" name="Line 404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6" name="Line 405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7" name="Line 406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8" name="Line 407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C0C0C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9" name="Line 408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2791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2792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8099" name="Text Box 467"/>
          <p:cNvSpPr txBox="1">
            <a:spLocks noChangeArrowheads="1"/>
          </p:cNvSpPr>
          <p:nvPr/>
        </p:nvSpPr>
        <p:spPr bwMode="auto">
          <a:xfrm>
            <a:off x="2819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32794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0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/>
              <a:t> </a:t>
            </a:r>
            <a:r>
              <a:rPr lang="en-US" altLang="en-US" sz="1400" dirty="0"/>
              <a:t> </a:t>
            </a:r>
            <a:fld id="{17269C18-38FB-42FF-BE2A-CDD94945FF05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46</a:t>
            </a:fld>
            <a:endParaRPr lang="en-US" altLang="en-US" sz="1400" dirty="0"/>
          </a:p>
        </p:txBody>
      </p:sp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smtClean="0"/>
              <a:t>Operations of DFS</a:t>
            </a:r>
          </a:p>
        </p:txBody>
      </p:sp>
      <p:grpSp>
        <p:nvGrpSpPr>
          <p:cNvPr id="33799" name="Group 4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4211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234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235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4212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232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233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4213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230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231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214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228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229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4215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226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227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4216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224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225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4217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18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19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20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21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22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23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00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3801" name="Group 31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4186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209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210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4187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207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208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4188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205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206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189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203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204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4190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201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202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4191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199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4200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4192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93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94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95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96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97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98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02" name="Group 57"/>
          <p:cNvGrpSpPr>
            <a:grpSpLocks/>
          </p:cNvGrpSpPr>
          <p:nvPr/>
        </p:nvGrpSpPr>
        <p:grpSpPr bwMode="auto">
          <a:xfrm>
            <a:off x="4953000" y="1581150"/>
            <a:ext cx="4437063" cy="2897188"/>
            <a:chOff x="1632" y="1392"/>
            <a:chExt cx="2025" cy="1703"/>
          </a:xfrm>
        </p:grpSpPr>
        <p:grpSp>
          <p:nvGrpSpPr>
            <p:cNvPr id="34158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4161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4184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418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4162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4182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4183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4163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180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4181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4164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178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4179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4165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176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417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4166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174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417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4167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68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69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0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1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2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3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159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60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33803" name="Group 86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4133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156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57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4134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154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55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4135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152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4153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136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150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51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4137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148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4149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4138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146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4147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4139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40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41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42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43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44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45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04" name="Group 112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4108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131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34132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4109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129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30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4110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127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4128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111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125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26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4112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123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4124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4113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121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4122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4114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15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16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17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18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19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20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05" name="Group 138"/>
          <p:cNvGrpSpPr>
            <a:grpSpLocks/>
          </p:cNvGrpSpPr>
          <p:nvPr/>
        </p:nvGrpSpPr>
        <p:grpSpPr bwMode="auto">
          <a:xfrm>
            <a:off x="4953000" y="1581150"/>
            <a:ext cx="4437063" cy="3387725"/>
            <a:chOff x="1632" y="1392"/>
            <a:chExt cx="2025" cy="1992"/>
          </a:xfrm>
        </p:grpSpPr>
        <p:grpSp>
          <p:nvGrpSpPr>
            <p:cNvPr id="34080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34083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34106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34107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4084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34104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4105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4085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34102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34103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4086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100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4101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4087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098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4099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4088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096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4097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4089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90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91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92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93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94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95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081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82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33806" name="Group 167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4055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078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4079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4056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076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077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4057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074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4075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058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072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073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4059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070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4071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4060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068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4069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4061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2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3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4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5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6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7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07" name="Group 193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4030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053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4054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4031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051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052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4032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049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4050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033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047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048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4034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045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4046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4035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043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4044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4036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7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8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9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40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41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42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08" name="Group 219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4005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028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4029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4006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026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027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4007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024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4025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008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022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023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4009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020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4021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4010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018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4019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4011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2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3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4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5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6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7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09" name="Group 245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3980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003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4004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3981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001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002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982" name="Group 25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999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4000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3983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3997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998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3984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3995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3996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3985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3993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3994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3986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7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8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9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0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1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2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10" name="Group 271"/>
          <p:cNvGrpSpPr>
            <a:grpSpLocks/>
          </p:cNvGrpSpPr>
          <p:nvPr/>
        </p:nvGrpSpPr>
        <p:grpSpPr bwMode="auto">
          <a:xfrm>
            <a:off x="4953000" y="1581150"/>
            <a:ext cx="4437063" cy="3879850"/>
            <a:chOff x="1632" y="1392"/>
            <a:chExt cx="2025" cy="2281"/>
          </a:xfrm>
        </p:grpSpPr>
        <p:grpSp>
          <p:nvGrpSpPr>
            <p:cNvPr id="33952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33955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33978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3979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956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33976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3977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957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33974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3975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958" name="Group 28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3972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latin typeface="Gill Sans" charset="0"/>
                  </a:endParaRPr>
                </a:p>
              </p:txBody>
            </p:sp>
            <p:sp>
              <p:nvSpPr>
                <p:cNvPr id="33973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959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3970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3971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960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3968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3969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961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2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3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4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5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6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7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953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4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33811" name="Group 300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3927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950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3951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3928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3948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949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929" name="Group 30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946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3947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3930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3944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3945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3931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3942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3943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3932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3940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3941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3933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4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5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6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7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8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9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12" name="Group 326"/>
          <p:cNvGrpSpPr>
            <a:grpSpLocks/>
          </p:cNvGrpSpPr>
          <p:nvPr/>
        </p:nvGrpSpPr>
        <p:grpSpPr bwMode="auto">
          <a:xfrm>
            <a:off x="4953000" y="1581150"/>
            <a:ext cx="4437063" cy="4367213"/>
            <a:chOff x="1632" y="1392"/>
            <a:chExt cx="2025" cy="2567"/>
          </a:xfrm>
        </p:grpSpPr>
        <p:grpSp>
          <p:nvGrpSpPr>
            <p:cNvPr id="33899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3902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3925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3926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903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3923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3924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904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3921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3922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905" name="Group 337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3919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3920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906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3917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3918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907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3915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3916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908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09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0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1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2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3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14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900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1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3813" name="Group 355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3874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897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3898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3875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3895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3896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876" name="Group 36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893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3894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3877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3891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3892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3878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3889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3890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3879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3887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3888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3880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1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2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4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5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14" name="Group 381"/>
          <p:cNvGrpSpPr>
            <a:grpSpLocks/>
          </p:cNvGrpSpPr>
          <p:nvPr/>
        </p:nvGrpSpPr>
        <p:grpSpPr bwMode="auto">
          <a:xfrm>
            <a:off x="4953000" y="1581150"/>
            <a:ext cx="4941888" cy="2397125"/>
            <a:chOff x="2064" y="1392"/>
            <a:chExt cx="2256" cy="1409"/>
          </a:xfrm>
        </p:grpSpPr>
        <p:sp>
          <p:nvSpPr>
            <p:cNvPr id="33847" name="AutoShape 382"/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3848" name="Group 383"/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33849" name="Group 384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3872" name="Oval 38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3873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850" name="Group 387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3870" name="Oval 38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33871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851" name="Group 390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3868" name="Oval 39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3869" name="Text Box 39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852" name="Group 39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3866" name="Oval 39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3867" name="Text Box 39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853" name="Group 396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3864" name="Oval 39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3865" name="Text Box 39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854" name="Group 399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3862" name="Oval 40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3863" name="Text Box 40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855" name="Line 402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6" name="Line 403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7" name="Line 404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8" name="Line 405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9" name="Line 406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60" name="Line 407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61" name="Line 408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3815" name="Group 409"/>
          <p:cNvGrpSpPr>
            <a:grpSpLocks/>
          </p:cNvGrpSpPr>
          <p:nvPr/>
        </p:nvGrpSpPr>
        <p:grpSpPr bwMode="auto">
          <a:xfrm>
            <a:off x="4953000" y="1581150"/>
            <a:ext cx="4941888" cy="2397125"/>
            <a:chOff x="1488" y="1488"/>
            <a:chExt cx="2256" cy="1409"/>
          </a:xfrm>
        </p:grpSpPr>
        <p:sp>
          <p:nvSpPr>
            <p:cNvPr id="33820" name="AutoShape 410"/>
            <p:cNvSpPr>
              <a:spLocks noChangeArrowheads="1"/>
            </p:cNvSpPr>
            <p:nvPr/>
          </p:nvSpPr>
          <p:spPr bwMode="auto">
            <a:xfrm rot="5748254">
              <a:off x="3480" y="2520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3821" name="Group 411"/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33822" name="Group 412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199069" name="Oval 41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4/5</a:t>
                  </a:r>
                </a:p>
              </p:txBody>
            </p:sp>
            <p:sp>
              <p:nvSpPr>
                <p:cNvPr id="33846" name="Text Box 41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823" name="Group 415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199072" name="Oval 41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10/11</a:t>
                  </a:r>
                </a:p>
              </p:txBody>
            </p:sp>
            <p:sp>
              <p:nvSpPr>
                <p:cNvPr id="33844" name="Text Box 41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824" name="Group 418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199075" name="Oval 41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3/6</a:t>
                  </a:r>
                </a:p>
              </p:txBody>
            </p:sp>
            <p:sp>
              <p:nvSpPr>
                <p:cNvPr id="33842" name="Text Box 42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825" name="Group 42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3839" name="Oval 42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3840" name="Text Box 42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826" name="Group 424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99081" name="Oval 42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2/7</a:t>
                  </a:r>
                </a:p>
              </p:txBody>
            </p:sp>
            <p:sp>
              <p:nvSpPr>
                <p:cNvPr id="33838" name="Text Box 42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827" name="Group 427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99084" name="Oval 42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1/8</a:t>
                  </a:r>
                </a:p>
              </p:txBody>
            </p:sp>
            <p:sp>
              <p:nvSpPr>
                <p:cNvPr id="33836" name="Text Box 42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828" name="Line 430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9" name="Line 431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0" name="Line 432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1" name="Line 433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2" name="Line 434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3" name="Line 435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C0C0C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4" name="Line 436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3816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3817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9123" name="Text Box 467"/>
          <p:cNvSpPr txBox="1">
            <a:spLocks noChangeArrowheads="1"/>
          </p:cNvSpPr>
          <p:nvPr/>
        </p:nvSpPr>
        <p:spPr bwMode="auto">
          <a:xfrm>
            <a:off x="2819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33819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73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/>
              <a:t> </a:t>
            </a:r>
            <a:r>
              <a:rPr lang="en-US" altLang="en-US" sz="1400" dirty="0"/>
              <a:t> </a:t>
            </a:r>
            <a:fld id="{9F7118C6-D502-4D13-B899-5A5E621AAA80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47</a:t>
            </a:fld>
            <a:endParaRPr lang="en-US" altLang="en-US" sz="1400" dirty="0"/>
          </a:p>
        </p:txBody>
      </p:sp>
      <p:sp>
        <p:nvSpPr>
          <p:cNvPr id="34821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smtClean="0"/>
              <a:t>Operations of DFS</a:t>
            </a:r>
          </a:p>
        </p:txBody>
      </p:sp>
      <p:grpSp>
        <p:nvGrpSpPr>
          <p:cNvPr id="34823" name="Group 4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5263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5286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87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264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5284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85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265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5282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83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266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5280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81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267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5278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79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5268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5276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77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5269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70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71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72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73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74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75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4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4825" name="Group 31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5238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5261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62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239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5259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60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240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5257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58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241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5255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56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242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5253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54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5243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5251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5252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5244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45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46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47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48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49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50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26" name="Group 57"/>
          <p:cNvGrpSpPr>
            <a:grpSpLocks/>
          </p:cNvGrpSpPr>
          <p:nvPr/>
        </p:nvGrpSpPr>
        <p:grpSpPr bwMode="auto">
          <a:xfrm>
            <a:off x="4953000" y="1581150"/>
            <a:ext cx="4437063" cy="2897188"/>
            <a:chOff x="1632" y="1392"/>
            <a:chExt cx="2025" cy="1703"/>
          </a:xfrm>
        </p:grpSpPr>
        <p:grpSp>
          <p:nvGrpSpPr>
            <p:cNvPr id="35210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5213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236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23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5214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234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235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5215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5232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233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5216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5230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231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5217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5228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5229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5218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5226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5227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5219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20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21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22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23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24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25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11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12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34827" name="Group 86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5185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5208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09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186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5206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07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187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5204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5205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188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5202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03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189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5200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5201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5190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5198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5199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5191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92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93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94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95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96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97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28" name="Group 112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5160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5183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35184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161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5181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182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162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5179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5180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163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5177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178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164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5175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5176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5165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5173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5174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5166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7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8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9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70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71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72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29" name="Group 138"/>
          <p:cNvGrpSpPr>
            <a:grpSpLocks/>
          </p:cNvGrpSpPr>
          <p:nvPr/>
        </p:nvGrpSpPr>
        <p:grpSpPr bwMode="auto">
          <a:xfrm>
            <a:off x="4953000" y="1581150"/>
            <a:ext cx="4437063" cy="3387725"/>
            <a:chOff x="1632" y="1392"/>
            <a:chExt cx="2025" cy="1992"/>
          </a:xfrm>
        </p:grpSpPr>
        <p:grpSp>
          <p:nvGrpSpPr>
            <p:cNvPr id="35132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35135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35158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35159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5136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35156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157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5137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35154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35155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5138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5152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153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5139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5150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5151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5140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5148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5149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5141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42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43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44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45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46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47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133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34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34830" name="Group 167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510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513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513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10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512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12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109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512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512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11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512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12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11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512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512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511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512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512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511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1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1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1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1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1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1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31" name="Group 193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5082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5105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5106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083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5103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104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084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5101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5102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085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5099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100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086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5097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5098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5087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5095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5096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5088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89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90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91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92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93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94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32" name="Group 219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5057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5080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5081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058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5078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079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059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5076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5077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060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5074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075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061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5072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5073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5062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5070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5071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5063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4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5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6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7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8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9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33" name="Group 245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5032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5055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5056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033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5053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054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034" name="Group 25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5051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5052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035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5049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050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036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5047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5048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5037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5045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5046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5038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9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0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1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2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3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4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34" name="Group 271"/>
          <p:cNvGrpSpPr>
            <a:grpSpLocks/>
          </p:cNvGrpSpPr>
          <p:nvPr/>
        </p:nvGrpSpPr>
        <p:grpSpPr bwMode="auto">
          <a:xfrm>
            <a:off x="4953000" y="1581150"/>
            <a:ext cx="4437063" cy="3879850"/>
            <a:chOff x="1632" y="1392"/>
            <a:chExt cx="2025" cy="2281"/>
          </a:xfrm>
        </p:grpSpPr>
        <p:grpSp>
          <p:nvGrpSpPr>
            <p:cNvPr id="35004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35007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35030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031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5008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35028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029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5009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35026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5027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5010" name="Group 28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5024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latin typeface="Gill Sans" charset="0"/>
                  </a:endParaRPr>
                </a:p>
              </p:txBody>
            </p:sp>
            <p:sp>
              <p:nvSpPr>
                <p:cNvPr id="35025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5011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5022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5023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5012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5020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5021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5013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4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5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6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7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8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9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05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6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34835" name="Group 300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4979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5002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5003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4980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5000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001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4981" name="Group 30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998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4999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982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996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4997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4983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994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4995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4984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992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4993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4985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6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7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8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9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0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1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36" name="Group 326"/>
          <p:cNvGrpSpPr>
            <a:grpSpLocks/>
          </p:cNvGrpSpPr>
          <p:nvPr/>
        </p:nvGrpSpPr>
        <p:grpSpPr bwMode="auto">
          <a:xfrm>
            <a:off x="4953000" y="1581150"/>
            <a:ext cx="4437063" cy="4367213"/>
            <a:chOff x="1632" y="1392"/>
            <a:chExt cx="2025" cy="2567"/>
          </a:xfrm>
        </p:grpSpPr>
        <p:grpSp>
          <p:nvGrpSpPr>
            <p:cNvPr id="34951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4954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4977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4978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4955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4975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4976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4956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973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974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4957" name="Group 337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971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972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4958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969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970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4959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967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968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4960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1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2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3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4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5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6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52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3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4837" name="Group 355"/>
          <p:cNvGrpSpPr>
            <a:grpSpLocks/>
          </p:cNvGrpSpPr>
          <p:nvPr/>
        </p:nvGrpSpPr>
        <p:grpSpPr bwMode="auto">
          <a:xfrm>
            <a:off x="4953000" y="1581150"/>
            <a:ext cx="4437063" cy="2397125"/>
            <a:chOff x="1488" y="1488"/>
            <a:chExt cx="2025" cy="1409"/>
          </a:xfrm>
        </p:grpSpPr>
        <p:grpSp>
          <p:nvGrpSpPr>
            <p:cNvPr id="34926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949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4950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4927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947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4948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4928" name="Group 36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945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4946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929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943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4944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4930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941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4942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4931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939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4940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4932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3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4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5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6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7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8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38" name="Group 381"/>
          <p:cNvGrpSpPr>
            <a:grpSpLocks/>
          </p:cNvGrpSpPr>
          <p:nvPr/>
        </p:nvGrpSpPr>
        <p:grpSpPr bwMode="auto">
          <a:xfrm>
            <a:off x="4953000" y="1581150"/>
            <a:ext cx="4941888" cy="2397125"/>
            <a:chOff x="2064" y="1392"/>
            <a:chExt cx="2256" cy="1409"/>
          </a:xfrm>
        </p:grpSpPr>
        <p:sp>
          <p:nvSpPr>
            <p:cNvPr id="34899" name="AutoShape 382"/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4900" name="Group 383"/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34901" name="Group 384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4924" name="Oval 38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4925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4902" name="Group 387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4922" name="Oval 38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34923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4903" name="Group 390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920" name="Oval 39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921" name="Text Box 39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4904" name="Group 39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918" name="Oval 39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919" name="Text Box 39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4905" name="Group 396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916" name="Oval 39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917" name="Text Box 39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4906" name="Group 399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914" name="Oval 40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915" name="Text Box 40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4907" name="Line 402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8" name="Line 403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9" name="Line 404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0" name="Line 405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1" name="Line 406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2" name="Line 407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3" name="Line 408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839" name="Group 409"/>
          <p:cNvGrpSpPr>
            <a:grpSpLocks/>
          </p:cNvGrpSpPr>
          <p:nvPr/>
        </p:nvGrpSpPr>
        <p:grpSpPr bwMode="auto">
          <a:xfrm>
            <a:off x="4953000" y="1581150"/>
            <a:ext cx="4941888" cy="2397125"/>
            <a:chOff x="1488" y="1488"/>
            <a:chExt cx="2256" cy="1409"/>
          </a:xfrm>
        </p:grpSpPr>
        <p:sp>
          <p:nvSpPr>
            <p:cNvPr id="34872" name="AutoShape 410"/>
            <p:cNvSpPr>
              <a:spLocks noChangeArrowheads="1"/>
            </p:cNvSpPr>
            <p:nvPr/>
          </p:nvSpPr>
          <p:spPr bwMode="auto">
            <a:xfrm rot="5748254">
              <a:off x="3480" y="2520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4873" name="Group 411"/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34874" name="Group 412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4897" name="Oval 41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4898" name="Text Box 41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4875" name="Group 415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4895" name="Oval 41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10/11</a:t>
                  </a:r>
                </a:p>
              </p:txBody>
            </p:sp>
            <p:sp>
              <p:nvSpPr>
                <p:cNvPr id="34896" name="Text Box 41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4876" name="Group 418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893" name="Oval 41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894" name="Text Box 42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4877" name="Group 42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891" name="Oval 42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892" name="Text Box 42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4878" name="Group 424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889" name="Oval 42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890" name="Text Box 42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4879" name="Group 427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887" name="Oval 42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888" name="Text Box 42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4880" name="Line 430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1" name="Line 431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2" name="Line 432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3" name="Line 433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4" name="Line 434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5" name="Line 435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6" name="Line 436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840" name="Group 437"/>
          <p:cNvGrpSpPr>
            <a:grpSpLocks/>
          </p:cNvGrpSpPr>
          <p:nvPr/>
        </p:nvGrpSpPr>
        <p:grpSpPr bwMode="auto">
          <a:xfrm>
            <a:off x="4953000" y="1581150"/>
            <a:ext cx="4935538" cy="2397125"/>
            <a:chOff x="1488" y="1488"/>
            <a:chExt cx="2253" cy="1409"/>
          </a:xfrm>
        </p:grpSpPr>
        <p:sp>
          <p:nvSpPr>
            <p:cNvPr id="34845" name="AutoShape 438"/>
            <p:cNvSpPr>
              <a:spLocks noChangeArrowheads="1"/>
            </p:cNvSpPr>
            <p:nvPr/>
          </p:nvSpPr>
          <p:spPr bwMode="auto">
            <a:xfrm rot="5748254">
              <a:off x="3477" y="2529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4846" name="Group 439"/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34847" name="Group 4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00121" name="Oval 4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4/5</a:t>
                  </a:r>
                </a:p>
              </p:txBody>
            </p:sp>
            <p:sp>
              <p:nvSpPr>
                <p:cNvPr id="34871" name="Text Box 4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4848" name="Group 4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00124" name="Oval 4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10/11</a:t>
                  </a:r>
                </a:p>
              </p:txBody>
            </p:sp>
            <p:sp>
              <p:nvSpPr>
                <p:cNvPr id="34869" name="Text Box 4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4849" name="Group 4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00127" name="Oval 4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3/6</a:t>
                  </a:r>
                </a:p>
              </p:txBody>
            </p:sp>
            <p:sp>
              <p:nvSpPr>
                <p:cNvPr id="34867" name="Text Box 4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4850" name="Group 4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00130" name="Oval 4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9/12</a:t>
                  </a:r>
                </a:p>
              </p:txBody>
            </p:sp>
            <p:sp>
              <p:nvSpPr>
                <p:cNvPr id="34865" name="Text Box 4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4851" name="Group 4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00133" name="Oval 4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2/7</a:t>
                  </a:r>
                </a:p>
              </p:txBody>
            </p:sp>
            <p:sp>
              <p:nvSpPr>
                <p:cNvPr id="34863" name="Text Box 4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4852" name="Group 4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00136" name="Oval 4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1/8</a:t>
                  </a:r>
                </a:p>
              </p:txBody>
            </p:sp>
            <p:sp>
              <p:nvSpPr>
                <p:cNvPr id="34861" name="Text Box 4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4853" name="Line 4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4" name="Line 4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5" name="Line 4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6" name="Line 4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7" name="Line 4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8" name="Line 4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C0C0C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9" name="Line 4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4841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4842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200147" name="Text Box 467"/>
          <p:cNvSpPr txBox="1">
            <a:spLocks noChangeArrowheads="1"/>
          </p:cNvSpPr>
          <p:nvPr/>
        </p:nvSpPr>
        <p:spPr bwMode="auto">
          <a:xfrm>
            <a:off x="2819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34844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00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/>
              <a:t> </a:t>
            </a:r>
            <a:r>
              <a:rPr lang="en-US" altLang="en-US" sz="1400" dirty="0"/>
              <a:t> </a:t>
            </a:r>
            <a:fld id="{95068288-0E62-4BFC-9DA6-4966DC1A54C3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48</a:t>
            </a:fld>
            <a:endParaRPr lang="en-US" altLang="en-US" sz="1400" dirty="0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smtClean="0"/>
              <a:t>Cycle Detection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11963400" cy="4952999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n-US" sz="2800" dirty="0"/>
              <a:t>Theorem: An undirected graph is </a:t>
            </a:r>
            <a:r>
              <a:rPr lang="en-US" sz="2800" i="1" dirty="0"/>
              <a:t>acyclic </a:t>
            </a:r>
            <a:r>
              <a:rPr lang="en-US" sz="2800" dirty="0" err="1"/>
              <a:t>iff</a:t>
            </a:r>
            <a:r>
              <a:rPr lang="en-US" sz="2800" dirty="0"/>
              <a:t> a DFS yields no </a:t>
            </a:r>
            <a:r>
              <a:rPr lang="en-US" sz="2800" b="1" i="1" dirty="0"/>
              <a:t>back </a:t>
            </a:r>
            <a:r>
              <a:rPr lang="en-US" sz="2800" b="1" i="1" dirty="0" smtClean="0"/>
              <a:t>edges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n-US" sz="2800" b="1" i="1" dirty="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sz="2800" dirty="0"/>
              <a:t>Proof</a:t>
            </a:r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en-US" sz="2400" dirty="0"/>
              <a:t>If acyclic, no back edges by definition (because a back edge implies a cycle)</a:t>
            </a:r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en-US" sz="2400" dirty="0"/>
              <a:t>If no back edges, acyclic</a:t>
            </a:r>
          </a:p>
          <a:p>
            <a:pPr lvl="2" algn="just" eaLnBrk="1" hangingPunct="1">
              <a:lnSpc>
                <a:spcPct val="80000"/>
              </a:lnSpc>
              <a:defRPr/>
            </a:pPr>
            <a:r>
              <a:rPr lang="en-US" sz="2000" dirty="0"/>
              <a:t>No back edges implies only tree edges (</a:t>
            </a:r>
            <a:r>
              <a:rPr lang="en-US" sz="2000" b="1" i="1" dirty="0"/>
              <a:t>Why?</a:t>
            </a:r>
            <a:r>
              <a:rPr lang="en-US" sz="2000" b="1" dirty="0"/>
              <a:t>)</a:t>
            </a:r>
          </a:p>
          <a:p>
            <a:pPr lvl="2" algn="just" eaLnBrk="1" hangingPunct="1">
              <a:lnSpc>
                <a:spcPct val="80000"/>
              </a:lnSpc>
              <a:defRPr/>
            </a:pPr>
            <a:r>
              <a:rPr lang="en-US" sz="2000" dirty="0"/>
              <a:t>Only tree edges implies we have a tree or a forest</a:t>
            </a:r>
          </a:p>
          <a:p>
            <a:pPr lvl="2" algn="just" eaLnBrk="1" hangingPunct="1">
              <a:lnSpc>
                <a:spcPct val="80000"/>
              </a:lnSpc>
              <a:defRPr/>
            </a:pPr>
            <a:r>
              <a:rPr lang="en-US" sz="2000" dirty="0"/>
              <a:t>Which by definition is </a:t>
            </a:r>
            <a:r>
              <a:rPr lang="en-US" sz="2000" dirty="0" smtClean="0"/>
              <a:t>acyclic</a:t>
            </a:r>
          </a:p>
          <a:p>
            <a:pPr lvl="2" algn="just" eaLnBrk="1" hangingPunct="1">
              <a:lnSpc>
                <a:spcPct val="80000"/>
              </a:lnSpc>
              <a:defRPr/>
            </a:pPr>
            <a:endParaRPr lang="en-US" sz="2000" dirty="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sz="2800" dirty="0"/>
              <a:t>Thus, can run DFS to find whether a graph has a cycle. </a:t>
            </a:r>
            <a:endParaRPr lang="en-US" sz="2800" dirty="0" smtClean="0"/>
          </a:p>
          <a:p>
            <a:pPr algn="just" eaLnBrk="1" hangingPunct="1">
              <a:lnSpc>
                <a:spcPct val="80000"/>
              </a:lnSpc>
              <a:defRPr/>
            </a:pPr>
            <a:endParaRPr lang="en-US" sz="2800" b="1" i="1" dirty="0"/>
          </a:p>
          <a:p>
            <a:pPr marL="118872" indent="0" algn="ctr" eaLnBrk="1" hangingPunct="1">
              <a:lnSpc>
                <a:spcPct val="80000"/>
              </a:lnSpc>
              <a:buNone/>
              <a:defRPr/>
            </a:pPr>
            <a:r>
              <a:rPr lang="en-US" sz="4000" b="1" i="1" dirty="0" smtClean="0"/>
              <a:t>How </a:t>
            </a:r>
            <a:r>
              <a:rPr lang="en-US" sz="4000" b="1" i="1" dirty="0"/>
              <a:t>would you modify the code to detect cycles?</a:t>
            </a:r>
          </a:p>
        </p:txBody>
      </p:sp>
    </p:spTree>
    <p:extLst>
      <p:ext uri="{BB962C8B-B14F-4D97-AF65-F5344CB8AC3E}">
        <p14:creationId xmlns:p14="http://schemas.microsoft.com/office/powerpoint/2010/main" val="26653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/>
              <a:t> </a:t>
            </a:r>
            <a:r>
              <a:rPr lang="en-US" altLang="en-US" sz="1400" dirty="0"/>
              <a:t> </a:t>
            </a:r>
            <a:fld id="{53D85C77-FE99-439F-AFE5-4946EFDA963C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49</a:t>
            </a:fld>
            <a:endParaRPr lang="en-US" altLang="en-US" sz="1400" dirty="0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 smtClean="0"/>
              <a:t>Directed Acyclic Graph (DAG)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3606" y="1524000"/>
            <a:ext cx="12149405" cy="5105400"/>
          </a:xfrm>
        </p:spPr>
        <p:txBody>
          <a:bodyPr/>
          <a:lstStyle/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Arises </a:t>
            </a:r>
            <a:r>
              <a:rPr lang="en-US" sz="2800" dirty="0"/>
              <a:t>in many applications where there are precedence or ordering constraints (e.g. scheduling problems)</a:t>
            </a:r>
          </a:p>
          <a:p>
            <a:pPr lvl="1" eaLnBrk="1" hangingPunct="1">
              <a:defRPr/>
            </a:pPr>
            <a:r>
              <a:rPr lang="en-US" sz="2400" dirty="0"/>
              <a:t>if there are a series of tasks to be performed, and certain tasks must precede other </a:t>
            </a:r>
            <a:r>
              <a:rPr lang="en-US" sz="2400" dirty="0" smtClean="0"/>
              <a:t>tasks</a:t>
            </a:r>
          </a:p>
          <a:p>
            <a:pPr lvl="1" eaLnBrk="1" hangingPunct="1">
              <a:defRPr/>
            </a:pPr>
            <a:endParaRPr lang="en-US" sz="2400" dirty="0" smtClean="0"/>
          </a:p>
          <a:p>
            <a:pPr lvl="1"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800" dirty="0"/>
              <a:t>In general, a precedence constraint graph is a DAG, in which vertices are tasks and edge (u, v) means that task u must be completed before task v begins</a:t>
            </a:r>
          </a:p>
        </p:txBody>
      </p:sp>
    </p:spTree>
    <p:extLst>
      <p:ext uri="{BB962C8B-B14F-4D97-AF65-F5344CB8AC3E}">
        <p14:creationId xmlns:p14="http://schemas.microsoft.com/office/powerpoint/2010/main" val="4886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2" y="1524000"/>
            <a:ext cx="12188328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We must avoid visiting the same place repeatedly </a:t>
            </a:r>
          </a:p>
          <a:p>
            <a:r>
              <a:rPr lang="en-US" dirty="0" smtClean="0"/>
              <a:t>Correctness</a:t>
            </a:r>
          </a:p>
          <a:p>
            <a:pPr lvl="1"/>
            <a:r>
              <a:rPr lang="en-US" dirty="0" smtClean="0"/>
              <a:t>The search must visit every node and every edge</a:t>
            </a:r>
          </a:p>
          <a:p>
            <a:r>
              <a:rPr lang="en-US" dirty="0" smtClean="0"/>
              <a:t>Complete</a:t>
            </a:r>
            <a:endParaRPr lang="en-US" dirty="0"/>
          </a:p>
          <a:p>
            <a:pPr lvl="1"/>
            <a:r>
              <a:rPr lang="en-US" dirty="0"/>
              <a:t>The search must </a:t>
            </a:r>
            <a:r>
              <a:rPr lang="en-US" dirty="0" smtClean="0"/>
              <a:t>be able to find a solution if there is any</a:t>
            </a:r>
            <a:endParaRPr lang="en-US" dirty="0"/>
          </a:p>
          <a:p>
            <a:r>
              <a:rPr lang="en-US" dirty="0" smtClean="0"/>
              <a:t>Optimal</a:t>
            </a:r>
            <a:endParaRPr lang="en-US" dirty="0"/>
          </a:p>
          <a:p>
            <a:pPr lvl="1"/>
            <a:r>
              <a:rPr lang="en-US" dirty="0"/>
              <a:t>The search </a:t>
            </a:r>
            <a:r>
              <a:rPr lang="en-US" dirty="0" smtClean="0"/>
              <a:t>should be able to find the best solution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Breadth-First Search (BFS)</a:t>
            </a:r>
          </a:p>
          <a:p>
            <a:pPr lvl="1"/>
            <a:r>
              <a:rPr lang="en-US" dirty="0" smtClean="0"/>
              <a:t>Depth-First Search (DFS)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523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ersonal.kent.edu/%7Ermuhamma/Algorithms/MyAlgorithms/GraphAlgor/Gifs/topoSortProfBumstea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11582400" cy="517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345" y="76200"/>
            <a:ext cx="10972800" cy="1252728"/>
          </a:xfrm>
        </p:spPr>
        <p:txBody>
          <a:bodyPr/>
          <a:lstStyle/>
          <a:p>
            <a:pPr eaLnBrk="1" hangingPunct="1">
              <a:defRPr/>
            </a:pPr>
            <a:r>
              <a:rPr lang="en-US" b="0" dirty="0" smtClean="0"/>
              <a:t>Topological Ordering</a:t>
            </a:r>
          </a:p>
        </p:txBody>
      </p:sp>
    </p:spTree>
    <p:extLst>
      <p:ext uri="{BB962C8B-B14F-4D97-AF65-F5344CB8AC3E}">
        <p14:creationId xmlns:p14="http://schemas.microsoft.com/office/powerpoint/2010/main" val="41000707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/>
              <a:t> </a:t>
            </a:r>
            <a:r>
              <a:rPr lang="en-US" altLang="en-US" sz="1400" dirty="0"/>
              <a:t> </a:t>
            </a:r>
            <a:fld id="{B88FBDBA-A27C-4BC6-B21E-2974BBB9DE26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51</a:t>
            </a:fld>
            <a:endParaRPr lang="en-US" altLang="en-US" sz="1400" dirty="0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smtClean="0"/>
              <a:t>Topological Sort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11963400" cy="47244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defRPr/>
            </a:pPr>
            <a:r>
              <a:rPr lang="en-US" sz="2800" dirty="0"/>
              <a:t>Find a linear ordering of all vertices of the DAG such that if G contains an edge (u, v), u appears before v in the ordering</a:t>
            </a:r>
            <a:r>
              <a:rPr lang="en-US" sz="2800" dirty="0" smtClean="0"/>
              <a:t>.</a:t>
            </a:r>
          </a:p>
          <a:p>
            <a:pPr marL="533400" indent="-533400" eaLnBrk="1" hangingPunct="1">
              <a:lnSpc>
                <a:spcPct val="80000"/>
              </a:lnSpc>
              <a:defRPr/>
            </a:pPr>
            <a:endParaRPr lang="en-US" sz="2800" dirty="0"/>
          </a:p>
          <a:p>
            <a:pPr marL="533400" indent="-533400" eaLnBrk="1" hangingPunct="1">
              <a:lnSpc>
                <a:spcPct val="80000"/>
              </a:lnSpc>
              <a:defRPr/>
            </a:pPr>
            <a:r>
              <a:rPr lang="en-US" sz="2800" dirty="0"/>
              <a:t>In general, there may be many legal topological orders for a given DAG</a:t>
            </a:r>
            <a:r>
              <a:rPr lang="en-US" sz="2800" dirty="0" smtClean="0"/>
              <a:t>.</a:t>
            </a:r>
          </a:p>
          <a:p>
            <a:pPr marL="533400" indent="-533400" eaLnBrk="1" hangingPunct="1">
              <a:lnSpc>
                <a:spcPct val="80000"/>
              </a:lnSpc>
              <a:defRPr/>
            </a:pPr>
            <a:endParaRPr lang="en-US" sz="2800" dirty="0"/>
          </a:p>
          <a:p>
            <a:pPr marL="533400" indent="-533400" eaLnBrk="1" hangingPunct="1">
              <a:lnSpc>
                <a:spcPct val="80000"/>
              </a:lnSpc>
              <a:defRPr/>
            </a:pPr>
            <a:r>
              <a:rPr lang="en-US" sz="2800" i="1" dirty="0"/>
              <a:t>Idea</a:t>
            </a:r>
            <a:r>
              <a:rPr lang="en-US" sz="2800" dirty="0"/>
              <a:t>:</a:t>
            </a:r>
            <a:endParaRPr lang="en-US" sz="2800" b="1" dirty="0"/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400" b="1" dirty="0"/>
              <a:t>Call DFS(G) to compute finishing time f[ ]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400" b="1" dirty="0"/>
              <a:t>Insert vertices onto a linked list according to decreasing order of f[ ]</a:t>
            </a:r>
            <a:endParaRPr lang="en-US" sz="2400" dirty="0"/>
          </a:p>
          <a:p>
            <a:pPr marL="533400" indent="-533400" eaLnBrk="1" hangingPunct="1">
              <a:lnSpc>
                <a:spcPct val="80000"/>
              </a:lnSpc>
              <a:defRPr/>
            </a:pPr>
            <a:endParaRPr lang="en-US" sz="2400" b="1" i="1" dirty="0"/>
          </a:p>
          <a:p>
            <a:pPr marL="533400" indent="-533400" eaLnBrk="1" hangingPunct="1">
              <a:lnSpc>
                <a:spcPct val="80000"/>
              </a:lnSpc>
              <a:defRPr/>
            </a:pPr>
            <a:r>
              <a:rPr lang="en-US" sz="2400" b="1" i="1" dirty="0"/>
              <a:t>How to modify DFS to perform Topological Sort in O(</a:t>
            </a:r>
            <a:r>
              <a:rPr lang="en-US" sz="2400" b="1" i="1" dirty="0" err="1"/>
              <a:t>n+e</a:t>
            </a:r>
            <a:r>
              <a:rPr lang="en-US" sz="2400" b="1" i="1" dirty="0"/>
              <a:t>) time?</a:t>
            </a:r>
          </a:p>
        </p:txBody>
      </p:sp>
    </p:spTree>
    <p:extLst>
      <p:ext uri="{BB962C8B-B14F-4D97-AF65-F5344CB8AC3E}">
        <p14:creationId xmlns:p14="http://schemas.microsoft.com/office/powerpoint/2010/main" val="87435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/>
              <a:t> </a:t>
            </a:r>
            <a:r>
              <a:rPr lang="en-US" altLang="en-US" sz="1400" dirty="0"/>
              <a:t> </a:t>
            </a:r>
            <a:fld id="{4E8C16F0-D874-4A86-8733-E12E3B6A1EBB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52</a:t>
            </a:fld>
            <a:endParaRPr lang="en-US" altLang="en-US" sz="1400" dirty="0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0"/>
              <a:t>Strongly Connected Components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b="1" i="1"/>
              <a:t>Digraphs</a:t>
            </a:r>
            <a:r>
              <a:rPr lang="en-US" sz="2400"/>
              <a:t> are often used to model communication and transportation networks </a:t>
            </a:r>
          </a:p>
          <a:p>
            <a:pPr eaLnBrk="1" hangingPunct="1">
              <a:buFontTx/>
              <a:buNone/>
              <a:defRPr/>
            </a:pPr>
            <a:endParaRPr lang="en-US" sz="2400"/>
          </a:p>
          <a:p>
            <a:pPr eaLnBrk="1" hangingPunct="1">
              <a:defRPr/>
            </a:pPr>
            <a:r>
              <a:rPr lang="en-US" sz="2400"/>
              <a:t>People want to know that the networks are complete in the sense that from any location it is possible to reach another location in the digraph</a:t>
            </a:r>
          </a:p>
          <a:p>
            <a:pPr eaLnBrk="1" hangingPunct="1">
              <a:buFontTx/>
              <a:buNone/>
              <a:defRPr/>
            </a:pPr>
            <a:endParaRPr lang="en-US" sz="2400"/>
          </a:p>
          <a:p>
            <a:pPr eaLnBrk="1" hangingPunct="1">
              <a:defRPr/>
            </a:pPr>
            <a:r>
              <a:rPr lang="en-US" sz="2400"/>
              <a:t>How to find strongly connected components (SCC) of a digraph?</a:t>
            </a:r>
          </a:p>
        </p:txBody>
      </p:sp>
    </p:spTree>
    <p:extLst>
      <p:ext uri="{BB962C8B-B14F-4D97-AF65-F5344CB8AC3E}">
        <p14:creationId xmlns:p14="http://schemas.microsoft.com/office/powerpoint/2010/main" val="26901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media.licdn.com/mpr/mpr/shrinknp_800_800/p/8/005/094/10b/2624e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8437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/>
              <a:t> </a:t>
            </a:r>
            <a:r>
              <a:rPr lang="en-US" altLang="en-US" sz="1400" dirty="0"/>
              <a:t> </a:t>
            </a:r>
            <a:fld id="{92B8DB51-27A8-494B-BD1A-C448B63D48D5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54</a:t>
            </a:fld>
            <a:endParaRPr lang="en-US" altLang="en-US" sz="1400" dirty="0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smtClean="0"/>
              <a:t>Algorithm</a:t>
            </a:r>
            <a:r>
              <a:rPr lang="en-US" smtClean="0"/>
              <a:t> (SCC)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29783"/>
            <a:ext cx="11689080" cy="4625609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2800" b="1" dirty="0"/>
              <a:t>Strongly-Connected-Components(G)</a:t>
            </a:r>
          </a:p>
          <a:p>
            <a:pPr marL="990600" lvl="1" indent="-533400" eaLnBrk="1" hangingPunct="1">
              <a:buFontTx/>
              <a:buAutoNum type="arabicPeriod"/>
              <a:defRPr/>
            </a:pPr>
            <a:r>
              <a:rPr lang="en-US" sz="2400" b="1" dirty="0"/>
              <a:t>call DFS(G) to compute finish times f[]</a:t>
            </a:r>
          </a:p>
          <a:p>
            <a:pPr marL="990600" lvl="1" indent="-533400" eaLnBrk="1" hangingPunct="1">
              <a:buFontTx/>
              <a:buAutoNum type="arabicPeriod"/>
              <a:defRPr/>
            </a:pPr>
            <a:r>
              <a:rPr lang="en-US" sz="2400" b="1" dirty="0"/>
              <a:t>compute G</a:t>
            </a:r>
            <a:r>
              <a:rPr lang="en-US" b="1" baseline="30000" dirty="0" smtClean="0"/>
              <a:t>T</a:t>
            </a:r>
          </a:p>
          <a:p>
            <a:pPr marL="990600" lvl="1" indent="-533400" eaLnBrk="1" hangingPunct="1">
              <a:buFontTx/>
              <a:buAutoNum type="arabicPeriod"/>
              <a:defRPr/>
            </a:pPr>
            <a:r>
              <a:rPr lang="en-US" sz="2400" b="1" dirty="0"/>
              <a:t>call DFS(G</a:t>
            </a:r>
            <a:r>
              <a:rPr lang="en-US" b="1" baseline="30000" dirty="0" smtClean="0"/>
              <a:t>T</a:t>
            </a:r>
            <a:r>
              <a:rPr lang="en-US" sz="2400" b="1" dirty="0"/>
              <a:t>) and consider vertices in decreasing f[] computed in step 1</a:t>
            </a:r>
          </a:p>
          <a:p>
            <a:pPr marL="990600" lvl="1" indent="-533400" eaLnBrk="1" hangingPunct="1">
              <a:buFontTx/>
              <a:buAutoNum type="arabicPeriod"/>
              <a:defRPr/>
            </a:pPr>
            <a:r>
              <a:rPr lang="en-US" sz="2400" b="1" dirty="0"/>
              <a:t>output vertices of each tree in DFS(GT) as separate strongly connected </a:t>
            </a:r>
            <a:r>
              <a:rPr lang="en-US" sz="2400" b="1" dirty="0" smtClean="0"/>
              <a:t>component</a:t>
            </a:r>
          </a:p>
          <a:p>
            <a:pPr marL="990600" lvl="1" indent="-533400" eaLnBrk="1" hangingPunct="1">
              <a:buFontTx/>
              <a:buAutoNum type="arabicPeriod"/>
              <a:defRPr/>
            </a:pPr>
            <a:endParaRPr lang="en-US" sz="2400" dirty="0"/>
          </a:p>
          <a:p>
            <a:pPr marL="609600" indent="-609600" eaLnBrk="1" hangingPunct="1">
              <a:defRPr/>
            </a:pPr>
            <a:r>
              <a:rPr lang="en-US" sz="2800" dirty="0"/>
              <a:t>Total running time </a:t>
            </a:r>
            <a:r>
              <a:rPr lang="el-GR" sz="2800" b="1" dirty="0"/>
              <a:t>Θ</a:t>
            </a:r>
            <a:r>
              <a:rPr lang="en-US" sz="2800" b="1" dirty="0"/>
              <a:t>T(n + e)</a:t>
            </a:r>
          </a:p>
        </p:txBody>
      </p:sp>
    </p:spTree>
    <p:extLst>
      <p:ext uri="{BB962C8B-B14F-4D97-AF65-F5344CB8AC3E}">
        <p14:creationId xmlns:p14="http://schemas.microsoft.com/office/powerpoint/2010/main" val="31648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initial vertex on the graph, the remaining vertex are discovered on a level by level basis</a:t>
            </a:r>
          </a:p>
          <a:p>
            <a:endParaRPr lang="en-US" dirty="0" smtClean="0"/>
          </a:p>
          <a:p>
            <a:r>
              <a:rPr lang="en-US" dirty="0" smtClean="0"/>
              <a:t>Queue-based algorithm</a:t>
            </a:r>
          </a:p>
          <a:p>
            <a:endParaRPr lang="en-US" dirty="0" smtClean="0"/>
          </a:p>
          <a:p>
            <a:r>
              <a:rPr lang="en-US" dirty="0" smtClean="0"/>
              <a:t>Define a tree on the vertices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96012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6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BFS Example</a:t>
            </a:r>
          </a:p>
        </p:txBody>
      </p:sp>
      <p:pic>
        <p:nvPicPr>
          <p:cNvPr id="4403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65538" y="1884363"/>
            <a:ext cx="4887912" cy="3754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0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 smtClean="0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/>
              <a:t> </a:t>
            </a:r>
            <a:r>
              <a:rPr lang="en-US" altLang="en-US" sz="1400" dirty="0"/>
              <a:t> </a:t>
            </a:r>
            <a:fld id="{7C68295D-11E0-4DBF-AF65-AC7F17BE9B04}" type="slidenum">
              <a:rPr lang="en-US" altLang="en-US" sz="140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9</a:t>
            </a:fld>
            <a:endParaRPr lang="en-US" altLang="en-US" sz="1400" dirty="0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BFS Example</a:t>
            </a:r>
          </a:p>
        </p:txBody>
      </p:sp>
      <p:pic>
        <p:nvPicPr>
          <p:cNvPr id="4506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3175" y="1930400"/>
            <a:ext cx="4592638" cy="3703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774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7042897</TotalTime>
  <Words>4380</Words>
  <Application>Microsoft Office PowerPoint</Application>
  <PresentationFormat>Widescreen</PresentationFormat>
  <Paragraphs>1734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Corbel</vt:lpstr>
      <vt:lpstr>Gill Sans</vt:lpstr>
      <vt:lpstr>Times New Roman</vt:lpstr>
      <vt:lpstr>Verdana</vt:lpstr>
      <vt:lpstr>Wingdings</vt:lpstr>
      <vt:lpstr>Wingdings 2</vt:lpstr>
      <vt:lpstr>Wingdings 3</vt:lpstr>
      <vt:lpstr>Module</vt:lpstr>
      <vt:lpstr>Graph Traversal</vt:lpstr>
      <vt:lpstr>Famous Problems on Graphs</vt:lpstr>
      <vt:lpstr>More Problems on Graphs</vt:lpstr>
      <vt:lpstr>Motivational Example: Shortest path</vt:lpstr>
      <vt:lpstr>Graph Traversal</vt:lpstr>
      <vt:lpstr>Breadth-First Search</vt:lpstr>
      <vt:lpstr>BFS Algorithm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PowerPoint Presentation</vt:lpstr>
      <vt:lpstr>PowerPoint Presentation</vt:lpstr>
      <vt:lpstr>PowerPoint Presentation</vt:lpstr>
      <vt:lpstr>BFS Analysis</vt:lpstr>
      <vt:lpstr>Breadth-First Search: Properties</vt:lpstr>
      <vt:lpstr>BFS Application</vt:lpstr>
      <vt:lpstr>Depth-First Search (DFS)</vt:lpstr>
      <vt:lpstr>DFS Algorithm</vt:lpstr>
      <vt:lpstr>DFS Algorithm with colors</vt:lpstr>
      <vt:lpstr>DFS Analysis</vt:lpstr>
      <vt:lpstr>DFS Application</vt:lpstr>
      <vt:lpstr>DFS Classification of Edges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Cycle Detection</vt:lpstr>
      <vt:lpstr>Directed Acyclic Graph (DAG)</vt:lpstr>
      <vt:lpstr>Topological Ordering</vt:lpstr>
      <vt:lpstr>Topological Sort</vt:lpstr>
      <vt:lpstr>Strongly Connected Components</vt:lpstr>
      <vt:lpstr>PowerPoint Presentation</vt:lpstr>
      <vt:lpstr>Algorithm (SCC)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fakhar-lodhi</dc:creator>
  <cp:lastModifiedBy>sajib</cp:lastModifiedBy>
  <cp:revision>528</cp:revision>
  <dcterms:created xsi:type="dcterms:W3CDTF">2003-08-14T18:01:43Z</dcterms:created>
  <dcterms:modified xsi:type="dcterms:W3CDTF">2015-11-16T05:53:43Z</dcterms:modified>
</cp:coreProperties>
</file>