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6" r:id="rId16"/>
    <p:sldId id="277" r:id="rId17"/>
    <p:sldId id="278" r:id="rId18"/>
    <p:sldId id="275" r:id="rId19"/>
    <p:sldId id="279" r:id="rId20"/>
    <p:sldId id="280" r:id="rId21"/>
    <p:sldId id="281" r:id="rId22"/>
    <p:sldId id="286" r:id="rId23"/>
    <p:sldId id="282" r:id="rId24"/>
    <p:sldId id="283" r:id="rId25"/>
    <p:sldId id="284" r:id="rId26"/>
    <p:sldId id="285" r:id="rId27"/>
    <p:sldId id="287" r:id="rId28"/>
    <p:sldId id="289" r:id="rId29"/>
    <p:sldId id="290" r:id="rId30"/>
    <p:sldId id="291" r:id="rId31"/>
    <p:sldId id="292" r:id="rId32"/>
    <p:sldId id="294" r:id="rId33"/>
    <p:sldId id="295" r:id="rId34"/>
    <p:sldId id="296" r:id="rId35"/>
    <p:sldId id="293" r:id="rId36"/>
    <p:sldId id="297" r:id="rId37"/>
    <p:sldId id="298" r:id="rId38"/>
    <p:sldId id="299" r:id="rId39"/>
    <p:sldId id="300"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7"/>
    <p:restoredTop sz="90929"/>
  </p:normalViewPr>
  <p:slideViewPr>
    <p:cSldViewPr>
      <p:cViewPr>
        <p:scale>
          <a:sx n="87" d="100"/>
          <a:sy n="87" d="100"/>
        </p:scale>
        <p:origin x="-384"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F10D4-CC34-46C7-A73E-80F968960953}" type="datetimeFigureOut">
              <a:rPr lang="en-US" smtClean="0"/>
              <a:pPr/>
              <a:t>10/4/2015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46D60E-4444-4138-893C-DE3DD20DB0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D60E-4444-4138-893C-DE3DD20DB049}"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latin typeface="Times New Roman" charset="0"/>
              </a:endParaRPr>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en-US" noProof="0" smtClean="0"/>
              <a:t>Click to edit Master subtitle style</a:t>
            </a:r>
          </a:p>
        </p:txBody>
      </p:sp>
      <p:sp>
        <p:nvSpPr>
          <p:cNvPr id="7" name="Rectangle 7"/>
          <p:cNvSpPr>
            <a:spLocks noGrp="1" noChangeArrowheads="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E6DA8B9F-5AE1-408D-9CFE-B74C27DF689A}" type="datetime1">
              <a:rPr lang="en-US" smtClean="0"/>
              <a:pPr>
                <a:defRPr/>
              </a:pPr>
              <a:t>10/4/2015</a:t>
            </a:fld>
            <a:endParaRPr lang="en-US"/>
          </a:p>
        </p:txBody>
      </p:sp>
      <p:sp>
        <p:nvSpPr>
          <p:cNvPr id="8" name="Rectangle 8"/>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r>
              <a:rPr lang="en-US" smtClean="0"/>
              <a:t>Sarwar J. Morshed</a:t>
            </a:r>
            <a:endParaRPr lang="en-US"/>
          </a:p>
        </p:txBody>
      </p:sp>
      <p:sp>
        <p:nvSpPr>
          <p:cNvPr id="9" name="Rectangle 9"/>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74A6814D-4BD9-4E2F-8DF7-1741A165583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10DE9BF9-F178-4183-A975-A66752072D23}" type="datetime1">
              <a:rPr lang="en-US" smtClean="0"/>
              <a:pPr>
                <a:defRPr/>
              </a:pPr>
              <a:t>10/4/2015</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1F19D72-328F-4339-9D33-40A6A833691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18935967-4E49-4945-ADA3-AA7F16E2081F}" type="datetime1">
              <a:rPr lang="en-US" smtClean="0"/>
              <a:pPr>
                <a:defRPr/>
              </a:pPr>
              <a:t>10/4/2015</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90325CB-7AF5-43DB-9F78-3D4B3DF34E0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fld id="{FFC502AF-9E24-4DBE-B6DA-0CE23D003DCF}" type="datetime1">
              <a:rPr lang="en-US" smtClean="0"/>
              <a:pPr>
                <a:defRPr/>
              </a:pPr>
              <a:t>10/4/2015</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94DDBE1C-51F9-4AB2-A4D7-958CF4940E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A05001B4-75FE-41F9-AB0B-7F2D4F274951}" type="datetime1">
              <a:rPr lang="en-US" smtClean="0"/>
              <a:pPr>
                <a:defRPr/>
              </a:pPr>
              <a:t>10/4/2015</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9F0BC9A8-9C2E-4004-AC37-13D5769F370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0ED7BDA7-79C7-4A63-A8A0-183DE29D3AFB}" type="datetime1">
              <a:rPr lang="en-US" smtClean="0"/>
              <a:pPr>
                <a:defRPr/>
              </a:pPr>
              <a:t>10/4/2015</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2457062B-ABE1-4C5B-9B1C-3FFF6B79018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fld id="{A34518C7-6E79-49D5-9457-E7D353028A29}" type="datetime1">
              <a:rPr lang="en-US" smtClean="0"/>
              <a:pPr>
                <a:defRPr/>
              </a:pPr>
              <a:t>10/4/2015</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583D3DBD-B4F8-4329-8FAE-4486DFC5E6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fld id="{2E922E5F-9461-47CA-B91B-AD1D750BB6AF}" type="datetime1">
              <a:rPr lang="en-US" smtClean="0"/>
              <a:pPr>
                <a:defRPr/>
              </a:pPr>
              <a:t>10/4/2015</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2CFE5680-20A2-4515-9B58-4D5D0AE7EF5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fld id="{12E98DF2-2518-4844-B8ED-3C551CA5C013}" type="datetime1">
              <a:rPr lang="en-US" smtClean="0"/>
              <a:pPr>
                <a:defRPr/>
              </a:pPr>
              <a:t>10/4/2015</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C5DE7787-5983-480D-B3C1-2191602504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BBF278B3-01F3-45C1-A210-20CD31AC49A3}" type="datetime1">
              <a:rPr lang="en-US" smtClean="0"/>
              <a:pPr>
                <a:defRPr/>
              </a:pPr>
              <a:t>10/4/2015</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7C4F2F02-E5E1-4A9E-9C43-FDF0D11C360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55D9925C-1543-4140-860B-B305A7E1D841}" type="datetime1">
              <a:rPr lang="en-US" smtClean="0"/>
              <a:pPr>
                <a:defRPr/>
              </a:pPr>
              <a:t>10/4/2015</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A02F20A1-AAA5-4D47-B0EF-D80CEBB259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A15E6D09-45B2-47CE-819F-C2BA9B6A8D61}" type="datetime1">
              <a:rPr lang="en-US" smtClean="0"/>
              <a:pPr>
                <a:defRPr/>
              </a:pPr>
              <a:t>10/4/2015</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smtClean="0"/>
              <a:t>Sarwar J. Morshed</a:t>
            </a: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B6F811C9-EBA3-4A54-B4A1-763983D83A8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grpSp>
        <p:nvGrpSpPr>
          <p:cNvPr id="1026" name="Group 10"/>
          <p:cNvGrpSpPr>
            <a:grpSpLocks/>
          </p:cNvGrpSpPr>
          <p:nvPr/>
        </p:nvGrpSpPr>
        <p:grpSpPr bwMode="auto">
          <a:xfrm>
            <a:off x="0" y="1588"/>
            <a:ext cx="9132888" cy="6845300"/>
            <a:chOff x="0" y="1"/>
            <a:chExt cx="5753" cy="4312"/>
          </a:xfrm>
        </p:grpSpPr>
        <p:sp>
          <p:nvSpPr>
            <p:cNvPr id="20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latin typeface="Times New Roman" charset="0"/>
              </a:endParaRPr>
            </a:p>
          </p:txBody>
        </p:sp>
        <p:sp>
          <p:nvSpPr>
            <p:cNvPr id="1033" name="Arc 4"/>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p:spPr>
          <p:txBody>
            <a:bodyPr wrap="none" anchor="ctr"/>
            <a:lstStyle/>
            <a:p>
              <a:endParaRPr lang="en-US"/>
            </a:p>
          </p:txBody>
        </p:sp>
      </p:grpSp>
      <p:sp>
        <p:nvSpPr>
          <p:cNvPr id="20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400" smtClean="0">
                <a:latin typeface="Times New Roman" charset="0"/>
              </a:defRPr>
            </a:lvl1pPr>
          </a:lstStyle>
          <a:p>
            <a:pPr>
              <a:defRPr/>
            </a:pPr>
            <a:fld id="{BF8A90EB-F040-4CFF-9128-01C0701B1B6B}" type="datetime1">
              <a:rPr lang="en-US" smtClean="0"/>
              <a:pPr>
                <a:defRPr/>
              </a:pPr>
              <a:t>10/4/2015</a:t>
            </a:fld>
            <a:endParaRPr lang="en-US"/>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sz="1400" smtClean="0">
                <a:latin typeface="Times New Roman" charset="0"/>
              </a:defRPr>
            </a:lvl1pPr>
          </a:lstStyle>
          <a:p>
            <a:pPr>
              <a:defRPr/>
            </a:pPr>
            <a:r>
              <a:rPr lang="en-US" smtClean="0"/>
              <a:t>Sarwar J. Morshed</a:t>
            </a:r>
            <a:endParaRPr lang="en-US"/>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400" smtClean="0">
                <a:latin typeface="Times New Roman" charset="0"/>
              </a:defRPr>
            </a:lvl1pPr>
          </a:lstStyle>
          <a:p>
            <a:pPr>
              <a:defRPr/>
            </a:pPr>
            <a:fld id="{B1301094-E40E-4501-965C-649E53E3CFC5}" type="slidenum">
              <a:rPr lang="en-US"/>
              <a:pPr>
                <a:defRPr/>
              </a:pPr>
              <a:t>‹#›</a:t>
            </a:fld>
            <a:endParaRPr lang="en-US"/>
          </a:p>
        </p:txBody>
      </p:sp>
      <p:sp>
        <p:nvSpPr>
          <p:cNvPr id="1031"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381000" y="533400"/>
            <a:ext cx="7772400" cy="1143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hangingPunct="1">
              <a:defRPr/>
            </a:pPr>
            <a:r>
              <a:rPr lang="en-US" dirty="0" smtClean="0"/>
              <a:t>Merge Sort</a:t>
            </a:r>
          </a:p>
        </p:txBody>
      </p:sp>
      <p:sp>
        <p:nvSpPr>
          <p:cNvPr id="3" name="Rectangle 2"/>
          <p:cNvSpPr txBox="1">
            <a:spLocks noChangeArrowheads="1"/>
          </p:cNvSpPr>
          <p:nvPr/>
        </p:nvSpPr>
        <p:spPr bwMode="auto">
          <a:xfrm>
            <a:off x="381000" y="26670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err="1" smtClean="0">
                <a:ln>
                  <a:noFill/>
                </a:ln>
                <a:solidFill>
                  <a:schemeClr val="tx2"/>
                </a:solidFill>
                <a:effectLst>
                  <a:outerShdw blurRad="38100" dist="38100" dir="2700000" algn="tl">
                    <a:srgbClr val="000000"/>
                  </a:outerShdw>
                </a:effectLst>
                <a:uLnTx/>
                <a:uFillTx/>
                <a:latin typeface="+mj-lt"/>
                <a:ea typeface="+mj-ea"/>
                <a:cs typeface="+mj-cs"/>
              </a:rPr>
              <a:t>Sarwar</a:t>
            </a:r>
            <a:r>
              <a:rPr kumimoji="0" lang="en-US" sz="2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J. </a:t>
            </a:r>
            <a:r>
              <a:rPr kumimoji="0" lang="en-US" sz="2000" b="0" i="0" u="none" strike="noStrike" kern="0" cap="none" spc="0" normalizeH="0" baseline="0" noProof="0" dirty="0" err="1" smtClean="0">
                <a:ln>
                  <a:noFill/>
                </a:ln>
                <a:solidFill>
                  <a:schemeClr val="tx2"/>
                </a:solidFill>
                <a:effectLst>
                  <a:outerShdw blurRad="38100" dist="38100" dir="2700000" algn="tl">
                    <a:srgbClr val="000000"/>
                  </a:outerShdw>
                </a:effectLst>
                <a:uLnTx/>
                <a:uFillTx/>
                <a:latin typeface="+mj-lt"/>
                <a:ea typeface="+mj-ea"/>
                <a:cs typeface="+mj-cs"/>
              </a:rPr>
              <a:t>Morshed</a:t>
            </a:r>
            <a:endParaRPr kumimoji="0" lang="en-US" sz="2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 name="Rectangle 2"/>
          <p:cNvSpPr txBox="1">
            <a:spLocks noChangeArrowheads="1"/>
          </p:cNvSpPr>
          <p:nvPr/>
        </p:nvSpPr>
        <p:spPr bwMode="auto">
          <a:xfrm>
            <a:off x="1066800" y="50292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5" name="Date Placeholder 4"/>
          <p:cNvSpPr>
            <a:spLocks noGrp="1"/>
          </p:cNvSpPr>
          <p:nvPr>
            <p:ph type="dt" sz="quarter" idx="10"/>
          </p:nvPr>
        </p:nvSpPr>
        <p:spPr/>
        <p:txBody>
          <a:bodyPr/>
          <a:lstStyle/>
          <a:p>
            <a:pPr>
              <a:defRPr/>
            </a:pPr>
            <a:fld id="{3F3E4592-B9D0-47BD-8A33-FCC85401F4CC}" type="datetime1">
              <a:rPr lang="en-US" smtClean="0"/>
              <a:pPr>
                <a:defRPr/>
              </a:pPr>
              <a:t>10/4/2015</a:t>
            </a:fld>
            <a:endParaRPr lang="en-US"/>
          </a:p>
        </p:txBody>
      </p:sp>
      <p:sp>
        <p:nvSpPr>
          <p:cNvPr id="6" name="Slide Number Placeholder 5"/>
          <p:cNvSpPr>
            <a:spLocks noGrp="1"/>
          </p:cNvSpPr>
          <p:nvPr>
            <p:ph type="sldNum" sz="quarter" idx="12"/>
          </p:nvPr>
        </p:nvSpPr>
        <p:spPr/>
        <p:txBody>
          <a:bodyPr/>
          <a:lstStyle/>
          <a:p>
            <a:pPr>
              <a:defRPr/>
            </a:pPr>
            <a:fld id="{74A6814D-4BD9-4E2F-8DF7-1741A1655834}" type="slidenum">
              <a:rPr lang="en-US" smtClean="0"/>
              <a:pPr>
                <a:defRPr/>
              </a:pPr>
              <a:t>1</a:t>
            </a:fld>
            <a:endParaRPr lang="en-US"/>
          </a:p>
        </p:txBody>
      </p:sp>
      <p:sp>
        <p:nvSpPr>
          <p:cNvPr id="7" name="Footer Placeholder 6"/>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4035"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47"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59"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35" name="Line 48"/>
          <p:cNvSpPr>
            <a:spLocks noChangeShapeType="1"/>
          </p:cNvSpPr>
          <p:nvPr/>
        </p:nvSpPr>
        <p:spPr bwMode="auto">
          <a:xfrm flipV="1">
            <a:off x="7543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2336" name="Line 49"/>
          <p:cNvSpPr>
            <a:spLocks noChangeShapeType="1"/>
          </p:cNvSpPr>
          <p:nvPr/>
        </p:nvSpPr>
        <p:spPr bwMode="auto">
          <a:xfrm flipV="1">
            <a:off x="72390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2337"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12338"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12339"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1" name="Date Placeholder 10"/>
          <p:cNvSpPr>
            <a:spLocks noGrp="1"/>
          </p:cNvSpPr>
          <p:nvPr>
            <p:ph type="dt" sz="half" idx="10"/>
          </p:nvPr>
        </p:nvSpPr>
        <p:spPr/>
        <p:txBody>
          <a:bodyPr/>
          <a:lstStyle/>
          <a:p>
            <a:pPr>
              <a:defRPr/>
            </a:pPr>
            <a:fld id="{4BBBBB5C-3717-4DE8-9794-D03E09B5637E}" type="datetime1">
              <a:rPr lang="en-US" smtClean="0"/>
              <a:pPr>
                <a:defRPr/>
              </a:pPr>
              <a:t>10/4/2015</a:t>
            </a:fld>
            <a:endParaRPr lang="en-US"/>
          </a:p>
        </p:txBody>
      </p:sp>
      <p:sp>
        <p:nvSpPr>
          <p:cNvPr id="12" name="Slide Number Placeholder 11"/>
          <p:cNvSpPr>
            <a:spLocks noGrp="1"/>
          </p:cNvSpPr>
          <p:nvPr>
            <p:ph type="sldNum" sz="quarter" idx="12"/>
          </p:nvPr>
        </p:nvSpPr>
        <p:spPr/>
        <p:txBody>
          <a:bodyPr/>
          <a:lstStyle/>
          <a:p>
            <a:pPr>
              <a:defRPr/>
            </a:pPr>
            <a:fld id="{C5DE7787-5983-480D-B3C1-21916025041D}" type="slidenum">
              <a:rPr lang="en-US" smtClean="0"/>
              <a:pPr>
                <a:defRPr/>
              </a:pPr>
              <a:t>10</a:t>
            </a:fld>
            <a:endParaRPr lang="en-US"/>
          </a:p>
        </p:txBody>
      </p:sp>
      <p:sp>
        <p:nvSpPr>
          <p:cNvPr id="13" name="Footer Placeholder 12"/>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5059"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71"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83"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59" name="Line 48"/>
          <p:cNvSpPr>
            <a:spLocks noChangeShapeType="1"/>
          </p:cNvSpPr>
          <p:nvPr/>
        </p:nvSpPr>
        <p:spPr bwMode="auto">
          <a:xfrm flipV="1">
            <a:off x="72390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3360" name="Text Box 49"/>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13361" name="Text Box 50"/>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13362" name="Text Box 51"/>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0" name="Date Placeholder 9"/>
          <p:cNvSpPr>
            <a:spLocks noGrp="1"/>
          </p:cNvSpPr>
          <p:nvPr>
            <p:ph type="dt" sz="half" idx="10"/>
          </p:nvPr>
        </p:nvSpPr>
        <p:spPr/>
        <p:txBody>
          <a:bodyPr/>
          <a:lstStyle/>
          <a:p>
            <a:pPr>
              <a:defRPr/>
            </a:pPr>
            <a:fld id="{E96C83CC-9265-4FFD-97F0-B4E3070D3EA9}" type="datetime1">
              <a:rPr lang="en-US" smtClean="0"/>
              <a:pPr>
                <a:defRPr/>
              </a:pPr>
              <a:t>10/4/2015</a:t>
            </a:fld>
            <a:endParaRPr lang="en-US"/>
          </a:p>
        </p:txBody>
      </p:sp>
      <p:sp>
        <p:nvSpPr>
          <p:cNvPr id="11" name="Slide Number Placeholder 10"/>
          <p:cNvSpPr>
            <a:spLocks noGrp="1"/>
          </p:cNvSpPr>
          <p:nvPr>
            <p:ph type="sldNum" sz="quarter" idx="12"/>
          </p:nvPr>
        </p:nvSpPr>
        <p:spPr/>
        <p:txBody>
          <a:bodyPr/>
          <a:lstStyle/>
          <a:p>
            <a:pPr>
              <a:defRPr/>
            </a:pPr>
            <a:fld id="{C5DE7787-5983-480D-B3C1-21916025041D}" type="slidenum">
              <a:rPr lang="en-US" smtClean="0"/>
              <a:pPr>
                <a:defRPr/>
              </a:pPr>
              <a:t>11</a:t>
            </a:fld>
            <a:endParaRPr lang="en-US"/>
          </a:p>
        </p:txBody>
      </p:sp>
      <p:sp>
        <p:nvSpPr>
          <p:cNvPr id="12" name="Footer Placeholder 11"/>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Divide And Conquer</a:t>
            </a:r>
          </a:p>
        </p:txBody>
      </p:sp>
      <p:sp>
        <p:nvSpPr>
          <p:cNvPr id="14339" name="Rectangle 3"/>
          <p:cNvSpPr>
            <a:spLocks noGrp="1" noChangeArrowheads="1"/>
          </p:cNvSpPr>
          <p:nvPr>
            <p:ph type="body" idx="1"/>
          </p:nvPr>
        </p:nvSpPr>
        <p:spPr/>
        <p:txBody>
          <a:bodyPr/>
          <a:lstStyle/>
          <a:p>
            <a:pPr eaLnBrk="1" hangingPunct="1"/>
            <a:r>
              <a:rPr lang="en-US" sz="2800" smtClean="0"/>
              <a:t>Merging a two lists of one element each is the same as sorting them.</a:t>
            </a:r>
          </a:p>
          <a:p>
            <a:pPr eaLnBrk="1" hangingPunct="1"/>
            <a:r>
              <a:rPr lang="en-US" sz="2800" smtClean="0"/>
              <a:t>Merge sort divides up an unsorted list until the above condition is met and then sorts the divided parts back together in pairs.</a:t>
            </a:r>
          </a:p>
          <a:p>
            <a:pPr eaLnBrk="1" hangingPunct="1"/>
            <a:r>
              <a:rPr lang="en-US" sz="2800" smtClean="0"/>
              <a:t>Specifically this can be done by recursively dividing the unsorted list in half, merge sorting the right side then the left side and then merging the right and left back together.</a:t>
            </a:r>
          </a:p>
        </p:txBody>
      </p:sp>
      <p:sp>
        <p:nvSpPr>
          <p:cNvPr id="4" name="Date Placeholder 3"/>
          <p:cNvSpPr>
            <a:spLocks noGrp="1"/>
          </p:cNvSpPr>
          <p:nvPr>
            <p:ph type="dt" sz="half" idx="10"/>
          </p:nvPr>
        </p:nvSpPr>
        <p:spPr/>
        <p:txBody>
          <a:bodyPr/>
          <a:lstStyle/>
          <a:p>
            <a:pPr>
              <a:defRPr/>
            </a:pPr>
            <a:fld id="{25BE36C4-73AA-40F3-A266-413D9599AE3C}" type="datetime1">
              <a:rPr lang="en-US" smtClean="0"/>
              <a:pPr>
                <a:defRPr/>
              </a:pPr>
              <a:t>10/4/2015</a:t>
            </a:fld>
            <a:endParaRPr lang="en-US"/>
          </a:p>
        </p:txBody>
      </p:sp>
      <p:sp>
        <p:nvSpPr>
          <p:cNvPr id="5" name="Slide Number Placeholder 4"/>
          <p:cNvSpPr>
            <a:spLocks noGrp="1"/>
          </p:cNvSpPr>
          <p:nvPr>
            <p:ph type="sldNum" sz="quarter" idx="12"/>
          </p:nvPr>
        </p:nvSpPr>
        <p:spPr/>
        <p:txBody>
          <a:bodyPr/>
          <a:lstStyle/>
          <a:p>
            <a:pPr>
              <a:defRPr/>
            </a:pPr>
            <a:fld id="{9F0BC9A8-9C2E-4004-AC37-13D5769F3703}"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mtClean="0"/>
              <a:t>Merge Sort Algorithm</a:t>
            </a:r>
          </a:p>
        </p:txBody>
      </p:sp>
      <p:sp>
        <p:nvSpPr>
          <p:cNvPr id="15363" name="Rectangle 3"/>
          <p:cNvSpPr>
            <a:spLocks noGrp="1" noChangeArrowheads="1"/>
          </p:cNvSpPr>
          <p:nvPr>
            <p:ph type="body" idx="1"/>
          </p:nvPr>
        </p:nvSpPr>
        <p:spPr/>
        <p:txBody>
          <a:bodyPr/>
          <a:lstStyle/>
          <a:p>
            <a:pPr eaLnBrk="1" hangingPunct="1">
              <a:buFont typeface="Wingdings" pitchFamily="2" charset="2"/>
              <a:buNone/>
            </a:pPr>
            <a:r>
              <a:rPr lang="en-US" smtClean="0"/>
              <a:t>Given a list L with a length k:</a:t>
            </a:r>
          </a:p>
          <a:p>
            <a:pPr eaLnBrk="1" hangingPunct="1"/>
            <a:r>
              <a:rPr lang="en-US" smtClean="0"/>
              <a:t>If k == 1 </a:t>
            </a:r>
            <a:r>
              <a:rPr lang="en-US" smtClean="0">
                <a:sym typeface="Wingdings" pitchFamily="2" charset="2"/>
              </a:rPr>
              <a:t></a:t>
            </a:r>
            <a:r>
              <a:rPr lang="en-US" smtClean="0"/>
              <a:t> the list is sorted</a:t>
            </a:r>
          </a:p>
          <a:p>
            <a:pPr eaLnBrk="1" hangingPunct="1"/>
            <a:r>
              <a:rPr lang="en-US" smtClean="0"/>
              <a:t>Else:</a:t>
            </a:r>
          </a:p>
          <a:p>
            <a:pPr lvl="1" eaLnBrk="1" hangingPunct="1"/>
            <a:r>
              <a:rPr lang="en-US" smtClean="0"/>
              <a:t>Merge Sort the left side (1 thru k/2)</a:t>
            </a:r>
          </a:p>
          <a:p>
            <a:pPr lvl="1" eaLnBrk="1" hangingPunct="1"/>
            <a:r>
              <a:rPr lang="en-US" smtClean="0"/>
              <a:t>Merge Sort the right side (k/2+1 thru k)</a:t>
            </a:r>
          </a:p>
          <a:p>
            <a:pPr lvl="1" eaLnBrk="1" hangingPunct="1"/>
            <a:r>
              <a:rPr lang="en-US" smtClean="0"/>
              <a:t>Merge the right side with the left side</a:t>
            </a:r>
          </a:p>
        </p:txBody>
      </p:sp>
      <p:sp>
        <p:nvSpPr>
          <p:cNvPr id="4" name="Date Placeholder 3"/>
          <p:cNvSpPr>
            <a:spLocks noGrp="1"/>
          </p:cNvSpPr>
          <p:nvPr>
            <p:ph type="dt" sz="half" idx="10"/>
          </p:nvPr>
        </p:nvSpPr>
        <p:spPr/>
        <p:txBody>
          <a:bodyPr/>
          <a:lstStyle/>
          <a:p>
            <a:pPr>
              <a:defRPr/>
            </a:pPr>
            <a:fld id="{14A9A8E4-B789-4775-99C7-5F09B0E119C4}" type="datetime1">
              <a:rPr lang="en-US" smtClean="0"/>
              <a:pPr>
                <a:defRPr/>
              </a:pPr>
              <a:t>10/4/2015</a:t>
            </a:fld>
            <a:endParaRPr lang="en-US"/>
          </a:p>
        </p:txBody>
      </p:sp>
      <p:sp>
        <p:nvSpPr>
          <p:cNvPr id="5" name="Slide Number Placeholder 4"/>
          <p:cNvSpPr>
            <a:spLocks noGrp="1"/>
          </p:cNvSpPr>
          <p:nvPr>
            <p:ph type="sldNum" sz="quarter" idx="12"/>
          </p:nvPr>
        </p:nvSpPr>
        <p:spPr/>
        <p:txBody>
          <a:bodyPr/>
          <a:lstStyle/>
          <a:p>
            <a:pPr>
              <a:defRPr/>
            </a:pPr>
            <a:fld id="{9F0BC9A8-9C2E-4004-AC37-13D5769F3703}"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2253" name="Group 29"/>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Date Placeholder 3"/>
          <p:cNvSpPr>
            <a:spLocks noGrp="1"/>
          </p:cNvSpPr>
          <p:nvPr>
            <p:ph type="dt" sz="half" idx="10"/>
          </p:nvPr>
        </p:nvSpPr>
        <p:spPr/>
        <p:txBody>
          <a:bodyPr/>
          <a:lstStyle/>
          <a:p>
            <a:pPr>
              <a:defRPr/>
            </a:pPr>
            <a:fld id="{6A981278-A4F4-45C4-88C1-AC48F8B665EA}" type="datetime1">
              <a:rPr lang="en-US" smtClean="0"/>
              <a:pPr>
                <a:defRPr/>
              </a:pPr>
              <a:t>10/4/2015</a:t>
            </a:fld>
            <a:endParaRPr lang="en-US"/>
          </a:p>
        </p:txBody>
      </p:sp>
      <p:sp>
        <p:nvSpPr>
          <p:cNvPr id="5" name="Slide Number Placeholder 4"/>
          <p:cNvSpPr>
            <a:spLocks noGrp="1"/>
          </p:cNvSpPr>
          <p:nvPr>
            <p:ph type="sldNum" sz="quarter" idx="12"/>
          </p:nvPr>
        </p:nvSpPr>
        <p:spPr/>
        <p:txBody>
          <a:bodyPr/>
          <a:lstStyle/>
          <a:p>
            <a:pPr>
              <a:defRPr/>
            </a:pPr>
            <a:fld id="{C5DE7787-5983-480D-B3C1-21916025041D}"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734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6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8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Date Placeholder 5"/>
          <p:cNvSpPr>
            <a:spLocks noGrp="1"/>
          </p:cNvSpPr>
          <p:nvPr>
            <p:ph type="dt" sz="half" idx="10"/>
          </p:nvPr>
        </p:nvSpPr>
        <p:spPr/>
        <p:txBody>
          <a:bodyPr/>
          <a:lstStyle/>
          <a:p>
            <a:pPr>
              <a:defRPr/>
            </a:pPr>
            <a:fld id="{8129CB35-DACA-4639-82A7-7DF739834591}" type="datetime1">
              <a:rPr lang="en-US" smtClean="0"/>
              <a:pPr>
                <a:defRPr/>
              </a:pPr>
              <a:t>10/4/2015</a:t>
            </a:fld>
            <a:endParaRPr lang="en-US"/>
          </a:p>
        </p:txBody>
      </p:sp>
      <p:sp>
        <p:nvSpPr>
          <p:cNvPr id="7" name="Slide Number Placeholder 6"/>
          <p:cNvSpPr>
            <a:spLocks noGrp="1"/>
          </p:cNvSpPr>
          <p:nvPr>
            <p:ph type="sldNum" sz="quarter" idx="12"/>
          </p:nvPr>
        </p:nvSpPr>
        <p:spPr/>
        <p:txBody>
          <a:bodyPr/>
          <a:lstStyle/>
          <a:p>
            <a:pPr>
              <a:defRPr/>
            </a:pPr>
            <a:fld id="{C5DE7787-5983-480D-B3C1-21916025041D}" type="slidenum">
              <a:rPr lang="en-US" smtClean="0"/>
              <a:pPr>
                <a:defRPr/>
              </a:pPr>
              <a:t>15</a:t>
            </a:fld>
            <a:endParaRPr lang="en-US"/>
          </a:p>
        </p:txBody>
      </p:sp>
      <p:sp>
        <p:nvSpPr>
          <p:cNvPr id="8" name="Footer Placeholder 7"/>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8371"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93"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05"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9"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35"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Date Placeholder 9"/>
          <p:cNvSpPr>
            <a:spLocks noGrp="1"/>
          </p:cNvSpPr>
          <p:nvPr>
            <p:ph type="dt" sz="half" idx="10"/>
          </p:nvPr>
        </p:nvSpPr>
        <p:spPr/>
        <p:txBody>
          <a:bodyPr/>
          <a:lstStyle/>
          <a:p>
            <a:pPr>
              <a:defRPr/>
            </a:pPr>
            <a:fld id="{60EB0F4D-1AE1-4EF9-8EFF-15CE1AB883BB}" type="datetime1">
              <a:rPr lang="en-US" smtClean="0"/>
              <a:pPr>
                <a:defRPr/>
              </a:pPr>
              <a:t>10/4/2015</a:t>
            </a:fld>
            <a:endParaRPr lang="en-US"/>
          </a:p>
        </p:txBody>
      </p:sp>
      <p:sp>
        <p:nvSpPr>
          <p:cNvPr id="11" name="Slide Number Placeholder 10"/>
          <p:cNvSpPr>
            <a:spLocks noGrp="1"/>
          </p:cNvSpPr>
          <p:nvPr>
            <p:ph type="sldNum" sz="quarter" idx="12"/>
          </p:nvPr>
        </p:nvSpPr>
        <p:spPr/>
        <p:txBody>
          <a:bodyPr/>
          <a:lstStyle/>
          <a:p>
            <a:pPr>
              <a:defRPr/>
            </a:pPr>
            <a:fld id="{C5DE7787-5983-480D-B3C1-21916025041D}" type="slidenum">
              <a:rPr lang="en-US" smtClean="0"/>
              <a:pPr>
                <a:defRPr/>
              </a:pPr>
              <a:t>16</a:t>
            </a:fld>
            <a:endParaRPr lang="en-US"/>
          </a:p>
        </p:txBody>
      </p:sp>
      <p:sp>
        <p:nvSpPr>
          <p:cNvPr id="12" name="Footer Placeholder 11"/>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9395"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17"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29"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43"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1"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9"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67"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77"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3"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9"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95"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1"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7"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3"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9"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Date Placeholder 17"/>
          <p:cNvSpPr>
            <a:spLocks noGrp="1"/>
          </p:cNvSpPr>
          <p:nvPr>
            <p:ph type="dt" sz="half" idx="10"/>
          </p:nvPr>
        </p:nvSpPr>
        <p:spPr/>
        <p:txBody>
          <a:bodyPr/>
          <a:lstStyle/>
          <a:p>
            <a:pPr>
              <a:defRPr/>
            </a:pPr>
            <a:fld id="{F37CFB33-F0C2-47A7-AB8D-2CB3BEF4C3F6}" type="datetime1">
              <a:rPr lang="en-US" smtClean="0"/>
              <a:pPr>
                <a:defRPr/>
              </a:pPr>
              <a:t>10/4/2015</a:t>
            </a:fld>
            <a:endParaRPr lang="en-US"/>
          </a:p>
        </p:txBody>
      </p:sp>
      <p:sp>
        <p:nvSpPr>
          <p:cNvPr id="19" name="Slide Number Placeholder 18"/>
          <p:cNvSpPr>
            <a:spLocks noGrp="1"/>
          </p:cNvSpPr>
          <p:nvPr>
            <p:ph type="sldNum" sz="quarter" idx="12"/>
          </p:nvPr>
        </p:nvSpPr>
        <p:spPr/>
        <p:txBody>
          <a:bodyPr/>
          <a:lstStyle/>
          <a:p>
            <a:pPr>
              <a:defRPr/>
            </a:pPr>
            <a:fld id="{C5DE7787-5983-480D-B3C1-21916025041D}" type="slidenum">
              <a:rPr lang="en-US" smtClean="0"/>
              <a:pPr>
                <a:defRPr/>
              </a:pPr>
              <a:t>17</a:t>
            </a:fld>
            <a:endParaRPr lang="en-US"/>
          </a:p>
        </p:txBody>
      </p:sp>
      <p:sp>
        <p:nvSpPr>
          <p:cNvPr id="20" name="Footer Placeholder 19"/>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5632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4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5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8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9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0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3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63" name="Group 143"/>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72" name="Group 152"/>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Date Placeholder 19"/>
          <p:cNvSpPr>
            <a:spLocks noGrp="1"/>
          </p:cNvSpPr>
          <p:nvPr>
            <p:ph type="dt" sz="half" idx="10"/>
          </p:nvPr>
        </p:nvSpPr>
        <p:spPr/>
        <p:txBody>
          <a:bodyPr/>
          <a:lstStyle/>
          <a:p>
            <a:pPr>
              <a:defRPr/>
            </a:pPr>
            <a:fld id="{127E04FB-7F48-4DAF-BA11-0041AD292709}" type="datetime1">
              <a:rPr lang="en-US" smtClean="0"/>
              <a:pPr>
                <a:defRPr/>
              </a:pPr>
              <a:t>10/4/2015</a:t>
            </a:fld>
            <a:endParaRPr lang="en-US"/>
          </a:p>
        </p:txBody>
      </p:sp>
      <p:sp>
        <p:nvSpPr>
          <p:cNvPr id="21" name="Slide Number Placeholder 20"/>
          <p:cNvSpPr>
            <a:spLocks noGrp="1"/>
          </p:cNvSpPr>
          <p:nvPr>
            <p:ph type="sldNum" sz="quarter" idx="12"/>
          </p:nvPr>
        </p:nvSpPr>
        <p:spPr/>
        <p:txBody>
          <a:bodyPr/>
          <a:lstStyle/>
          <a:p>
            <a:pPr>
              <a:defRPr/>
            </a:pPr>
            <a:fld id="{C5DE7787-5983-480D-B3C1-21916025041D}" type="slidenum">
              <a:rPr lang="en-US" smtClean="0"/>
              <a:pPr>
                <a:defRPr/>
              </a:pPr>
              <a:t>18</a:t>
            </a:fld>
            <a:endParaRPr lang="en-US"/>
          </a:p>
        </p:txBody>
      </p:sp>
      <p:sp>
        <p:nvSpPr>
          <p:cNvPr id="22" name="Footer Placeholder 21"/>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0419"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41"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53"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67"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75"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83"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91"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1"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7"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3"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9"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25"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1"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7"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43"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1" name="Group 135"/>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7" name="Group 141"/>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651" name="Text Box 147"/>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21652" name="Line 151"/>
          <p:cNvSpPr>
            <a:spLocks noChangeShapeType="1"/>
          </p:cNvSpPr>
          <p:nvPr/>
        </p:nvSpPr>
        <p:spPr bwMode="auto">
          <a:xfrm flipH="1" flipV="1">
            <a:off x="7772400" y="5334000"/>
            <a:ext cx="838200" cy="685800"/>
          </a:xfrm>
          <a:prstGeom prst="line">
            <a:avLst/>
          </a:prstGeom>
          <a:noFill/>
          <a:ln w="9525">
            <a:solidFill>
              <a:schemeClr val="tx1"/>
            </a:solidFill>
            <a:round/>
            <a:headEnd/>
            <a:tailEnd type="triangle" w="med" len="med"/>
          </a:ln>
          <a:effectLst/>
        </p:spPr>
        <p:txBody>
          <a:bodyPr wrap="none"/>
          <a:lstStyle/>
          <a:p>
            <a:endParaRPr lang="en-US"/>
          </a:p>
        </p:txBody>
      </p:sp>
      <p:sp>
        <p:nvSpPr>
          <p:cNvPr id="21653" name="Line 152"/>
          <p:cNvSpPr>
            <a:spLocks noChangeShapeType="1"/>
          </p:cNvSpPr>
          <p:nvPr/>
        </p:nvSpPr>
        <p:spPr bwMode="auto">
          <a:xfrm flipV="1">
            <a:off x="7696200" y="5334000"/>
            <a:ext cx="685800" cy="685800"/>
          </a:xfrm>
          <a:prstGeom prst="line">
            <a:avLst/>
          </a:prstGeom>
          <a:noFill/>
          <a:ln w="9525">
            <a:solidFill>
              <a:schemeClr val="tx1"/>
            </a:solidFill>
            <a:round/>
            <a:headEnd/>
            <a:tailEnd type="triangle" w="med" len="med"/>
          </a:ln>
          <a:effectLst/>
        </p:spPr>
        <p:txBody>
          <a:bodyPr wrap="none"/>
          <a:lstStyle/>
          <a:p>
            <a:endParaRPr lang="en-US"/>
          </a:p>
        </p:txBody>
      </p:sp>
      <p:sp>
        <p:nvSpPr>
          <p:cNvPr id="23" name="Date Placeholder 22"/>
          <p:cNvSpPr>
            <a:spLocks noGrp="1"/>
          </p:cNvSpPr>
          <p:nvPr>
            <p:ph type="dt" sz="half" idx="10"/>
          </p:nvPr>
        </p:nvSpPr>
        <p:spPr/>
        <p:txBody>
          <a:bodyPr/>
          <a:lstStyle/>
          <a:p>
            <a:pPr>
              <a:defRPr/>
            </a:pPr>
            <a:fld id="{D01E391F-0D59-4855-A23F-07BFE4956268}" type="datetime1">
              <a:rPr lang="en-US" smtClean="0"/>
              <a:pPr>
                <a:defRPr/>
              </a:pPr>
              <a:t>10/4/2015</a:t>
            </a:fld>
            <a:endParaRPr lang="en-US"/>
          </a:p>
        </p:txBody>
      </p:sp>
      <p:sp>
        <p:nvSpPr>
          <p:cNvPr id="24" name="Slide Number Placeholder 23"/>
          <p:cNvSpPr>
            <a:spLocks noGrp="1"/>
          </p:cNvSpPr>
          <p:nvPr>
            <p:ph type="sldNum" sz="quarter" idx="12"/>
          </p:nvPr>
        </p:nvSpPr>
        <p:spPr/>
        <p:txBody>
          <a:bodyPr/>
          <a:lstStyle/>
          <a:p>
            <a:pPr>
              <a:defRPr/>
            </a:pPr>
            <a:fld id="{C5DE7787-5983-480D-B3C1-21916025041D}" type="slidenum">
              <a:rPr lang="en-US" smtClean="0"/>
              <a:pPr>
                <a:defRPr/>
              </a:pPr>
              <a:t>19</a:t>
            </a:fld>
            <a:endParaRPr lang="en-US"/>
          </a:p>
        </p:txBody>
      </p:sp>
      <p:sp>
        <p:nvSpPr>
          <p:cNvPr id="25" name="Footer Placeholder 24"/>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t>Merging</a:t>
            </a:r>
          </a:p>
        </p:txBody>
      </p:sp>
      <p:sp>
        <p:nvSpPr>
          <p:cNvPr id="4099" name="Rectangle 3"/>
          <p:cNvSpPr>
            <a:spLocks noGrp="1" noChangeArrowheads="1"/>
          </p:cNvSpPr>
          <p:nvPr>
            <p:ph type="body" idx="1"/>
          </p:nvPr>
        </p:nvSpPr>
        <p:spPr>
          <a:xfrm>
            <a:off x="457200" y="1981200"/>
            <a:ext cx="8001000" cy="4114800"/>
          </a:xfrm>
        </p:spPr>
        <p:txBody>
          <a:bodyPr/>
          <a:lstStyle/>
          <a:p>
            <a:pPr eaLnBrk="1" hangingPunct="1"/>
            <a:r>
              <a:rPr lang="en-US" smtClean="0"/>
              <a:t>The key to Merge Sort is merging two sorted lists into one, such that if you have two lists X (x</a:t>
            </a:r>
            <a:r>
              <a:rPr lang="en-US" baseline="-25000" smtClean="0"/>
              <a:t>1</a:t>
            </a:r>
            <a:r>
              <a:rPr lang="en-US" smtClean="0">
                <a:cs typeface="Times New Roman" pitchFamily="18" charset="0"/>
                <a:sym typeface="Symbol" pitchFamily="18" charset="2"/>
              </a:rPr>
              <a:t></a:t>
            </a:r>
            <a:r>
              <a:rPr lang="en-US" smtClean="0"/>
              <a:t>x</a:t>
            </a:r>
            <a:r>
              <a:rPr lang="en-US" baseline="-25000" smtClean="0"/>
              <a:t>2</a:t>
            </a:r>
            <a:r>
              <a:rPr lang="en-US" smtClean="0">
                <a:cs typeface="Times New Roman" pitchFamily="18" charset="0"/>
                <a:sym typeface="Symbol" pitchFamily="18" charset="2"/>
              </a:rPr>
              <a:t></a:t>
            </a:r>
            <a:r>
              <a:rPr lang="en-US" baseline="30000" smtClean="0">
                <a:cs typeface="Times New Roman" pitchFamily="18" charset="0"/>
                <a:sym typeface="Symbol" pitchFamily="18" charset="2"/>
              </a:rPr>
              <a:t>…</a:t>
            </a:r>
            <a:r>
              <a:rPr lang="en-US" smtClean="0">
                <a:cs typeface="Times New Roman" pitchFamily="18" charset="0"/>
                <a:sym typeface="Symbol" pitchFamily="18" charset="2"/>
              </a:rPr>
              <a:t>x</a:t>
            </a:r>
            <a:r>
              <a:rPr lang="en-US" baseline="-25000" smtClean="0">
                <a:cs typeface="Times New Roman" pitchFamily="18" charset="0"/>
                <a:sym typeface="Symbol" pitchFamily="18" charset="2"/>
              </a:rPr>
              <a:t>m</a:t>
            </a:r>
            <a:r>
              <a:rPr lang="en-US" smtClean="0">
                <a:cs typeface="Times New Roman" pitchFamily="18" charset="0"/>
                <a:sym typeface="Symbol" pitchFamily="18" charset="2"/>
              </a:rPr>
              <a:t>) and Y(y</a:t>
            </a:r>
            <a:r>
              <a:rPr lang="en-US" baseline="-25000" smtClean="0">
                <a:cs typeface="Times New Roman" pitchFamily="18" charset="0"/>
                <a:sym typeface="Symbol" pitchFamily="18" charset="2"/>
              </a:rPr>
              <a:t>1</a:t>
            </a:r>
            <a:r>
              <a:rPr lang="en-US" smtClean="0">
                <a:cs typeface="Times New Roman" pitchFamily="18" charset="0"/>
                <a:sym typeface="Symbol" pitchFamily="18" charset="2"/>
              </a:rPr>
              <a:t>y</a:t>
            </a:r>
            <a:r>
              <a:rPr lang="en-US" baseline="-25000" smtClean="0">
                <a:cs typeface="Times New Roman" pitchFamily="18" charset="0"/>
                <a:sym typeface="Symbol" pitchFamily="18" charset="2"/>
              </a:rPr>
              <a:t>2</a:t>
            </a:r>
            <a:r>
              <a:rPr lang="en-US" smtClean="0">
                <a:cs typeface="Times New Roman" pitchFamily="18" charset="0"/>
                <a:sym typeface="Symbol" pitchFamily="18" charset="2"/>
              </a:rPr>
              <a:t></a:t>
            </a:r>
            <a:r>
              <a:rPr lang="en-US" baseline="30000" smtClean="0">
                <a:cs typeface="Times New Roman" pitchFamily="18" charset="0"/>
                <a:sym typeface="Symbol" pitchFamily="18" charset="2"/>
              </a:rPr>
              <a:t>…</a:t>
            </a:r>
            <a:r>
              <a:rPr lang="en-US" smtClean="0">
                <a:cs typeface="Times New Roman" pitchFamily="18" charset="0"/>
                <a:sym typeface="Symbol" pitchFamily="18" charset="2"/>
              </a:rPr>
              <a:t>y</a:t>
            </a:r>
            <a:r>
              <a:rPr lang="en-US" baseline="-25000" smtClean="0">
                <a:cs typeface="Times New Roman" pitchFamily="18" charset="0"/>
                <a:sym typeface="Symbol" pitchFamily="18" charset="2"/>
              </a:rPr>
              <a:t>n</a:t>
            </a:r>
            <a:r>
              <a:rPr lang="en-US" smtClean="0">
                <a:cs typeface="Times New Roman" pitchFamily="18" charset="0"/>
                <a:sym typeface="Symbol" pitchFamily="18" charset="2"/>
              </a:rPr>
              <a:t>) the resulting list is Z(z</a:t>
            </a:r>
            <a:r>
              <a:rPr lang="en-US" baseline="-25000" smtClean="0">
                <a:cs typeface="Times New Roman" pitchFamily="18" charset="0"/>
                <a:sym typeface="Symbol" pitchFamily="18" charset="2"/>
              </a:rPr>
              <a:t>1</a:t>
            </a:r>
            <a:r>
              <a:rPr lang="en-US" smtClean="0">
                <a:cs typeface="Times New Roman" pitchFamily="18" charset="0"/>
                <a:sym typeface="Symbol" pitchFamily="18" charset="2"/>
              </a:rPr>
              <a:t>z</a:t>
            </a:r>
            <a:r>
              <a:rPr lang="en-US" baseline="-25000" smtClean="0">
                <a:cs typeface="Times New Roman" pitchFamily="18" charset="0"/>
                <a:sym typeface="Symbol" pitchFamily="18" charset="2"/>
              </a:rPr>
              <a:t>2</a:t>
            </a:r>
            <a:r>
              <a:rPr lang="en-US" smtClean="0">
                <a:cs typeface="Times New Roman" pitchFamily="18" charset="0"/>
                <a:sym typeface="Symbol" pitchFamily="18" charset="2"/>
              </a:rPr>
              <a:t></a:t>
            </a:r>
            <a:r>
              <a:rPr lang="en-US" baseline="30000" smtClean="0">
                <a:cs typeface="Times New Roman" pitchFamily="18" charset="0"/>
                <a:sym typeface="Symbol" pitchFamily="18" charset="2"/>
              </a:rPr>
              <a:t>…</a:t>
            </a:r>
            <a:r>
              <a:rPr lang="en-US" smtClean="0">
                <a:cs typeface="Times New Roman" pitchFamily="18" charset="0"/>
                <a:sym typeface="Symbol" pitchFamily="18" charset="2"/>
              </a:rPr>
              <a:t>z</a:t>
            </a:r>
            <a:r>
              <a:rPr lang="en-US" baseline="-25000" smtClean="0">
                <a:cs typeface="Times New Roman" pitchFamily="18" charset="0"/>
                <a:sym typeface="Symbol" pitchFamily="18" charset="2"/>
              </a:rPr>
              <a:t>m+n</a:t>
            </a:r>
            <a:r>
              <a:rPr lang="en-US" smtClean="0">
                <a:cs typeface="Times New Roman" pitchFamily="18" charset="0"/>
                <a:sym typeface="Symbol" pitchFamily="18" charset="2"/>
              </a:rPr>
              <a:t>)</a:t>
            </a:r>
          </a:p>
          <a:p>
            <a:pPr eaLnBrk="1" hangingPunct="1"/>
            <a:r>
              <a:rPr lang="en-US" smtClean="0">
                <a:cs typeface="Times New Roman" pitchFamily="18" charset="0"/>
                <a:sym typeface="Symbol" pitchFamily="18" charset="2"/>
              </a:rPr>
              <a:t>Example:</a:t>
            </a:r>
          </a:p>
          <a:p>
            <a:pPr eaLnBrk="1" hangingPunct="1">
              <a:buFont typeface="Wingdings" pitchFamily="2" charset="2"/>
              <a:buNone/>
            </a:pPr>
            <a:r>
              <a:rPr lang="en-US" smtClean="0">
                <a:cs typeface="Times New Roman" pitchFamily="18" charset="0"/>
                <a:sym typeface="Symbol" pitchFamily="18" charset="2"/>
              </a:rPr>
              <a:t>L</a:t>
            </a:r>
            <a:r>
              <a:rPr lang="en-US" baseline="-25000" smtClean="0">
                <a:cs typeface="Times New Roman" pitchFamily="18" charset="0"/>
                <a:sym typeface="Symbol" pitchFamily="18" charset="2"/>
              </a:rPr>
              <a:t>1</a:t>
            </a:r>
            <a:r>
              <a:rPr lang="en-US" smtClean="0">
                <a:cs typeface="Times New Roman" pitchFamily="18" charset="0"/>
                <a:sym typeface="Symbol" pitchFamily="18" charset="2"/>
              </a:rPr>
              <a:t> = { 3 8 9 }   L</a:t>
            </a:r>
            <a:r>
              <a:rPr lang="en-US" baseline="-25000" smtClean="0">
                <a:cs typeface="Times New Roman" pitchFamily="18" charset="0"/>
                <a:sym typeface="Symbol" pitchFamily="18" charset="2"/>
              </a:rPr>
              <a:t>2</a:t>
            </a:r>
            <a:r>
              <a:rPr lang="en-US" smtClean="0">
                <a:cs typeface="Times New Roman" pitchFamily="18" charset="0"/>
                <a:sym typeface="Symbol" pitchFamily="18" charset="2"/>
              </a:rPr>
              <a:t> = { 1 5 7 }</a:t>
            </a:r>
          </a:p>
          <a:p>
            <a:pPr eaLnBrk="1" hangingPunct="1">
              <a:buFont typeface="Wingdings" pitchFamily="2" charset="2"/>
              <a:buNone/>
            </a:pPr>
            <a:r>
              <a:rPr lang="en-US" smtClean="0">
                <a:cs typeface="Times New Roman" pitchFamily="18" charset="0"/>
                <a:sym typeface="Symbol" pitchFamily="18" charset="2"/>
              </a:rPr>
              <a:t>merge(L</a:t>
            </a:r>
            <a:r>
              <a:rPr lang="en-US" baseline="-25000" smtClean="0">
                <a:cs typeface="Times New Roman" pitchFamily="18" charset="0"/>
                <a:sym typeface="Symbol" pitchFamily="18" charset="2"/>
              </a:rPr>
              <a:t>1</a:t>
            </a:r>
            <a:r>
              <a:rPr lang="en-US" smtClean="0">
                <a:cs typeface="Times New Roman" pitchFamily="18" charset="0"/>
                <a:sym typeface="Symbol" pitchFamily="18" charset="2"/>
              </a:rPr>
              <a:t>, L</a:t>
            </a:r>
            <a:r>
              <a:rPr lang="en-US" baseline="-25000" smtClean="0">
                <a:cs typeface="Times New Roman" pitchFamily="18" charset="0"/>
                <a:sym typeface="Symbol" pitchFamily="18" charset="2"/>
              </a:rPr>
              <a:t>2</a:t>
            </a:r>
            <a:r>
              <a:rPr lang="en-US" smtClean="0">
                <a:cs typeface="Times New Roman" pitchFamily="18" charset="0"/>
                <a:sym typeface="Symbol" pitchFamily="18" charset="2"/>
              </a:rPr>
              <a:t>) = { 1 3 5 7 8 9 }</a:t>
            </a:r>
            <a:endParaRPr lang="en-US" baseline="-25000" smtClean="0">
              <a:cs typeface="Times New Roman" pitchFamily="18" charset="0"/>
              <a:sym typeface="Symbol" pitchFamily="18" charset="2"/>
            </a:endParaRPr>
          </a:p>
        </p:txBody>
      </p:sp>
      <p:sp>
        <p:nvSpPr>
          <p:cNvPr id="4" name="Date Placeholder 3"/>
          <p:cNvSpPr>
            <a:spLocks noGrp="1"/>
          </p:cNvSpPr>
          <p:nvPr>
            <p:ph type="dt" sz="half" idx="10"/>
          </p:nvPr>
        </p:nvSpPr>
        <p:spPr/>
        <p:txBody>
          <a:bodyPr/>
          <a:lstStyle/>
          <a:p>
            <a:pPr>
              <a:defRPr/>
            </a:pPr>
            <a:fld id="{01B1F70F-2824-4711-BA6A-05E3F0619192}" type="datetime1">
              <a:rPr lang="en-US" smtClean="0"/>
              <a:pPr>
                <a:defRPr/>
              </a:pPr>
              <a:t>10/4/2015</a:t>
            </a:fld>
            <a:endParaRPr lang="en-US"/>
          </a:p>
        </p:txBody>
      </p:sp>
      <p:sp>
        <p:nvSpPr>
          <p:cNvPr id="5" name="Slide Number Placeholder 4"/>
          <p:cNvSpPr>
            <a:spLocks noGrp="1"/>
          </p:cNvSpPr>
          <p:nvPr>
            <p:ph type="sldNum" sz="quarter" idx="12"/>
          </p:nvPr>
        </p:nvSpPr>
        <p:spPr/>
        <p:txBody>
          <a:bodyPr/>
          <a:lstStyle/>
          <a:p>
            <a:pPr>
              <a:defRPr/>
            </a:pPr>
            <a:fld id="{9F0BC9A8-9C2E-4004-AC37-13D5769F3703}" type="slidenum">
              <a:rPr lang="en-US" smtClean="0"/>
              <a:pPr>
                <a:defRPr/>
              </a:pPr>
              <a:t>2</a:t>
            </a:fld>
            <a:endParaRPr lang="en-US"/>
          </a:p>
        </p:txBody>
      </p:sp>
      <p:sp>
        <p:nvSpPr>
          <p:cNvPr id="6" name="Footer Placeholder 5"/>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144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1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2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5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63" name="Text Box 147"/>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22664" name="Line 150"/>
          <p:cNvSpPr>
            <a:spLocks noChangeShapeType="1"/>
          </p:cNvSpPr>
          <p:nvPr/>
        </p:nvSpPr>
        <p:spPr bwMode="auto">
          <a:xfrm flipH="1" flipV="1">
            <a:off x="7467600" y="3962400"/>
            <a:ext cx="914400" cy="838200"/>
          </a:xfrm>
          <a:prstGeom prst="line">
            <a:avLst/>
          </a:prstGeom>
          <a:noFill/>
          <a:ln w="9525">
            <a:solidFill>
              <a:schemeClr val="tx1"/>
            </a:solidFill>
            <a:round/>
            <a:headEnd/>
            <a:tailEnd type="triangle" w="med" len="med"/>
          </a:ln>
          <a:effectLst/>
        </p:spPr>
        <p:txBody>
          <a:bodyPr wrap="none"/>
          <a:lstStyle/>
          <a:p>
            <a:endParaRPr lang="en-US"/>
          </a:p>
        </p:txBody>
      </p:sp>
      <p:sp>
        <p:nvSpPr>
          <p:cNvPr id="22665" name="Line 151"/>
          <p:cNvSpPr>
            <a:spLocks noChangeShapeType="1"/>
          </p:cNvSpPr>
          <p:nvPr/>
        </p:nvSpPr>
        <p:spPr bwMode="auto">
          <a:xfrm flipV="1">
            <a:off x="6705600" y="3962400"/>
            <a:ext cx="1371600" cy="838200"/>
          </a:xfrm>
          <a:prstGeom prst="line">
            <a:avLst/>
          </a:prstGeom>
          <a:noFill/>
          <a:ln w="9525">
            <a:solidFill>
              <a:schemeClr val="tx1"/>
            </a:solidFill>
            <a:round/>
            <a:headEnd/>
            <a:tailEnd type="triangle" w="med" len="med"/>
          </a:ln>
          <a:effectLst/>
        </p:spPr>
        <p:txBody>
          <a:bodyPr wrap="none"/>
          <a:lstStyle/>
          <a:p>
            <a:endParaRPr lang="en-US"/>
          </a:p>
        </p:txBody>
      </p:sp>
      <p:sp>
        <p:nvSpPr>
          <p:cNvPr id="22666" name="Line 152"/>
          <p:cNvSpPr>
            <a:spLocks noChangeShapeType="1"/>
          </p:cNvSpPr>
          <p:nvPr/>
        </p:nvSpPr>
        <p:spPr bwMode="auto">
          <a:xfrm flipH="1" flipV="1">
            <a:off x="6858000" y="3962400"/>
            <a:ext cx="838200" cy="838200"/>
          </a:xfrm>
          <a:prstGeom prst="line">
            <a:avLst/>
          </a:prstGeom>
          <a:noFill/>
          <a:ln w="9525">
            <a:solidFill>
              <a:schemeClr val="tx1"/>
            </a:solidFill>
            <a:round/>
            <a:headEnd/>
            <a:tailEnd type="triangle" w="med" len="med"/>
          </a:ln>
          <a:effectLst/>
        </p:spPr>
        <p:txBody>
          <a:bodyPr wrap="none"/>
          <a:lstStyle/>
          <a:p>
            <a:endParaRPr lang="en-US"/>
          </a:p>
        </p:txBody>
      </p:sp>
      <p:sp>
        <p:nvSpPr>
          <p:cNvPr id="22667" name="Line 154"/>
          <p:cNvSpPr>
            <a:spLocks noChangeShapeType="1"/>
          </p:cNvSpPr>
          <p:nvPr/>
        </p:nvSpPr>
        <p:spPr bwMode="auto">
          <a:xfrm flipH="1" flipV="1">
            <a:off x="4800600" y="4038600"/>
            <a:ext cx="838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2668" name="Line 155"/>
          <p:cNvSpPr>
            <a:spLocks noChangeShapeType="1"/>
          </p:cNvSpPr>
          <p:nvPr/>
        </p:nvSpPr>
        <p:spPr bwMode="auto">
          <a:xfrm flipV="1">
            <a:off x="4724400" y="4038600"/>
            <a:ext cx="685800" cy="762000"/>
          </a:xfrm>
          <a:prstGeom prst="line">
            <a:avLst/>
          </a:prstGeom>
          <a:noFill/>
          <a:ln w="9525">
            <a:solidFill>
              <a:schemeClr val="tx1"/>
            </a:solidFill>
            <a:round/>
            <a:headEnd/>
            <a:tailEnd type="triangle" w="med" len="med"/>
          </a:ln>
          <a:effectLst/>
        </p:spPr>
        <p:txBody>
          <a:bodyPr wrap="none"/>
          <a:lstStyle/>
          <a:p>
            <a:endParaRPr lang="en-US"/>
          </a:p>
        </p:txBody>
      </p:sp>
      <p:sp>
        <p:nvSpPr>
          <p:cNvPr id="22669" name="Line 156"/>
          <p:cNvSpPr>
            <a:spLocks noChangeShapeType="1"/>
          </p:cNvSpPr>
          <p:nvPr/>
        </p:nvSpPr>
        <p:spPr bwMode="auto">
          <a:xfrm flipH="1" flipV="1">
            <a:off x="3124200" y="4038600"/>
            <a:ext cx="533400" cy="762000"/>
          </a:xfrm>
          <a:prstGeom prst="line">
            <a:avLst/>
          </a:prstGeom>
          <a:noFill/>
          <a:ln w="9525">
            <a:solidFill>
              <a:schemeClr val="tx1"/>
            </a:solidFill>
            <a:round/>
            <a:headEnd/>
            <a:tailEnd type="triangle" w="med" len="med"/>
          </a:ln>
          <a:effectLst/>
        </p:spPr>
        <p:txBody>
          <a:bodyPr wrap="none"/>
          <a:lstStyle/>
          <a:p>
            <a:endParaRPr lang="en-US"/>
          </a:p>
        </p:txBody>
      </p:sp>
      <p:sp>
        <p:nvSpPr>
          <p:cNvPr id="22670" name="Line 157"/>
          <p:cNvSpPr>
            <a:spLocks noChangeShapeType="1"/>
          </p:cNvSpPr>
          <p:nvPr/>
        </p:nvSpPr>
        <p:spPr bwMode="auto">
          <a:xfrm flipV="1">
            <a:off x="2743200" y="4038600"/>
            <a:ext cx="914400" cy="762000"/>
          </a:xfrm>
          <a:prstGeom prst="line">
            <a:avLst/>
          </a:prstGeom>
          <a:noFill/>
          <a:ln w="9525">
            <a:solidFill>
              <a:schemeClr val="tx1"/>
            </a:solidFill>
            <a:round/>
            <a:headEnd/>
            <a:tailEnd type="triangle" w="med" len="med"/>
          </a:ln>
          <a:effectLst/>
        </p:spPr>
        <p:txBody>
          <a:bodyPr wrap="none"/>
          <a:lstStyle/>
          <a:p>
            <a:endParaRPr lang="en-US"/>
          </a:p>
        </p:txBody>
      </p:sp>
      <p:sp>
        <p:nvSpPr>
          <p:cNvPr id="22671" name="Line 158"/>
          <p:cNvSpPr>
            <a:spLocks noChangeShapeType="1"/>
          </p:cNvSpPr>
          <p:nvPr/>
        </p:nvSpPr>
        <p:spPr bwMode="auto">
          <a:xfrm flipH="1" flipV="1">
            <a:off x="1066800" y="3962400"/>
            <a:ext cx="609600" cy="838200"/>
          </a:xfrm>
          <a:prstGeom prst="line">
            <a:avLst/>
          </a:prstGeom>
          <a:noFill/>
          <a:ln w="9525">
            <a:solidFill>
              <a:schemeClr val="tx1"/>
            </a:solidFill>
            <a:round/>
            <a:headEnd/>
            <a:tailEnd type="triangle" w="med" len="med"/>
          </a:ln>
          <a:effectLst/>
        </p:spPr>
        <p:txBody>
          <a:bodyPr wrap="none"/>
          <a:lstStyle/>
          <a:p>
            <a:endParaRPr lang="en-US"/>
          </a:p>
        </p:txBody>
      </p:sp>
      <p:sp>
        <p:nvSpPr>
          <p:cNvPr id="22672" name="Line 159"/>
          <p:cNvSpPr>
            <a:spLocks noChangeShapeType="1"/>
          </p:cNvSpPr>
          <p:nvPr/>
        </p:nvSpPr>
        <p:spPr bwMode="auto">
          <a:xfrm flipV="1">
            <a:off x="762000" y="3962400"/>
            <a:ext cx="914400" cy="838200"/>
          </a:xfrm>
          <a:prstGeom prst="line">
            <a:avLst/>
          </a:prstGeom>
          <a:noFill/>
          <a:ln w="9525">
            <a:solidFill>
              <a:schemeClr val="tx1"/>
            </a:solidFill>
            <a:round/>
            <a:headEnd/>
            <a:tailEnd type="triangle" w="med" len="med"/>
          </a:ln>
          <a:effectLst/>
        </p:spPr>
        <p:txBody>
          <a:bodyPr wrap="none"/>
          <a:lstStyle/>
          <a:p>
            <a:endParaRPr lang="en-US"/>
          </a:p>
        </p:txBody>
      </p:sp>
      <p:sp>
        <p:nvSpPr>
          <p:cNvPr id="28" name="Date Placeholder 27"/>
          <p:cNvSpPr>
            <a:spLocks noGrp="1"/>
          </p:cNvSpPr>
          <p:nvPr>
            <p:ph type="dt" sz="half" idx="10"/>
          </p:nvPr>
        </p:nvSpPr>
        <p:spPr/>
        <p:txBody>
          <a:bodyPr/>
          <a:lstStyle/>
          <a:p>
            <a:pPr>
              <a:defRPr/>
            </a:pPr>
            <a:fld id="{0F5C6150-A190-4BC6-83AF-2D360ABA629D}" type="datetime1">
              <a:rPr lang="en-US" smtClean="0"/>
              <a:pPr>
                <a:defRPr/>
              </a:pPr>
              <a:t>10/4/2015</a:t>
            </a:fld>
            <a:endParaRPr lang="en-US"/>
          </a:p>
        </p:txBody>
      </p:sp>
      <p:sp>
        <p:nvSpPr>
          <p:cNvPr id="29" name="Slide Number Placeholder 28"/>
          <p:cNvSpPr>
            <a:spLocks noGrp="1"/>
          </p:cNvSpPr>
          <p:nvPr>
            <p:ph type="sldNum" sz="quarter" idx="12"/>
          </p:nvPr>
        </p:nvSpPr>
        <p:spPr/>
        <p:txBody>
          <a:bodyPr/>
          <a:lstStyle/>
          <a:p>
            <a:pPr>
              <a:defRPr/>
            </a:pPr>
            <a:fld id="{C5DE7787-5983-480D-B3C1-21916025041D}" type="slidenum">
              <a:rPr lang="en-US" smtClean="0"/>
              <a:pPr>
                <a:defRPr/>
              </a:pPr>
              <a:t>20</a:t>
            </a:fld>
            <a:endParaRPr lang="en-US"/>
          </a:p>
        </p:txBody>
      </p:sp>
      <p:sp>
        <p:nvSpPr>
          <p:cNvPr id="30" name="Footer Placeholder 29"/>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246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8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0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15"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23"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1"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9"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37" name="Text Box 135"/>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23638" name="Line 145"/>
          <p:cNvSpPr>
            <a:spLocks noChangeShapeType="1"/>
          </p:cNvSpPr>
          <p:nvPr/>
        </p:nvSpPr>
        <p:spPr bwMode="auto">
          <a:xfrm flipV="1">
            <a:off x="1143000" y="2667000"/>
            <a:ext cx="5334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39" name="Line 146"/>
          <p:cNvSpPr>
            <a:spLocks noChangeShapeType="1"/>
          </p:cNvSpPr>
          <p:nvPr/>
        </p:nvSpPr>
        <p:spPr bwMode="auto">
          <a:xfrm flipH="1" flipV="1">
            <a:off x="2286000" y="2667000"/>
            <a:ext cx="7620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0" name="Line 147"/>
          <p:cNvSpPr>
            <a:spLocks noChangeShapeType="1"/>
          </p:cNvSpPr>
          <p:nvPr/>
        </p:nvSpPr>
        <p:spPr bwMode="auto">
          <a:xfrm flipV="1">
            <a:off x="16764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1" name="Line 148"/>
          <p:cNvSpPr>
            <a:spLocks noChangeShapeType="1"/>
          </p:cNvSpPr>
          <p:nvPr/>
        </p:nvSpPr>
        <p:spPr bwMode="auto">
          <a:xfrm flipH="1" flipV="1">
            <a:off x="2971800" y="2667000"/>
            <a:ext cx="6858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2" name="Line 149"/>
          <p:cNvSpPr>
            <a:spLocks noChangeShapeType="1"/>
          </p:cNvSpPr>
          <p:nvPr/>
        </p:nvSpPr>
        <p:spPr bwMode="auto">
          <a:xfrm flipV="1">
            <a:off x="48006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3" name="Line 151"/>
          <p:cNvSpPr>
            <a:spLocks noChangeShapeType="1"/>
          </p:cNvSpPr>
          <p:nvPr/>
        </p:nvSpPr>
        <p:spPr bwMode="auto">
          <a:xfrm flipH="1" flipV="1">
            <a:off x="48006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4" name="Line 152"/>
          <p:cNvSpPr>
            <a:spLocks noChangeShapeType="1"/>
          </p:cNvSpPr>
          <p:nvPr/>
        </p:nvSpPr>
        <p:spPr bwMode="auto">
          <a:xfrm flipH="1" flipV="1">
            <a:off x="54864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5" name="Line 153"/>
          <p:cNvSpPr>
            <a:spLocks noChangeShapeType="1"/>
          </p:cNvSpPr>
          <p:nvPr/>
        </p:nvSpPr>
        <p:spPr bwMode="auto">
          <a:xfrm flipV="1">
            <a:off x="5486400" y="2667000"/>
            <a:ext cx="6096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646" name="Line 154"/>
          <p:cNvSpPr>
            <a:spLocks noChangeShapeType="1"/>
          </p:cNvSpPr>
          <p:nvPr/>
        </p:nvSpPr>
        <p:spPr bwMode="auto">
          <a:xfrm flipH="1" flipV="1">
            <a:off x="7467600" y="2667000"/>
            <a:ext cx="609600" cy="762000"/>
          </a:xfrm>
          <a:prstGeom prst="line">
            <a:avLst/>
          </a:prstGeom>
          <a:noFill/>
          <a:ln w="9525">
            <a:solidFill>
              <a:schemeClr val="tx1"/>
            </a:solidFill>
            <a:round/>
            <a:headEnd/>
            <a:tailEnd type="triangle" w="med" len="med"/>
          </a:ln>
          <a:effectLst/>
        </p:spPr>
        <p:txBody>
          <a:bodyPr wrap="none"/>
          <a:lstStyle/>
          <a:p>
            <a:endParaRPr lang="en-US"/>
          </a:p>
        </p:txBody>
      </p:sp>
      <p:sp>
        <p:nvSpPr>
          <p:cNvPr id="20" name="Date Placeholder 19"/>
          <p:cNvSpPr>
            <a:spLocks noGrp="1"/>
          </p:cNvSpPr>
          <p:nvPr>
            <p:ph type="dt" sz="half" idx="10"/>
          </p:nvPr>
        </p:nvSpPr>
        <p:spPr/>
        <p:txBody>
          <a:bodyPr/>
          <a:lstStyle/>
          <a:p>
            <a:pPr>
              <a:defRPr/>
            </a:pPr>
            <a:fld id="{60643460-A66D-4A1B-A9FD-FEBC33251B77}" type="datetime1">
              <a:rPr lang="en-US" smtClean="0"/>
              <a:pPr>
                <a:defRPr/>
              </a:pPr>
              <a:t>10/4/2015</a:t>
            </a:fld>
            <a:endParaRPr lang="en-US"/>
          </a:p>
        </p:txBody>
      </p:sp>
      <p:sp>
        <p:nvSpPr>
          <p:cNvPr id="21" name="Slide Number Placeholder 20"/>
          <p:cNvSpPr>
            <a:spLocks noGrp="1"/>
          </p:cNvSpPr>
          <p:nvPr>
            <p:ph type="sldNum" sz="quarter" idx="12"/>
          </p:nvPr>
        </p:nvSpPr>
        <p:spPr/>
        <p:txBody>
          <a:bodyPr/>
          <a:lstStyle/>
          <a:p>
            <a:pPr>
              <a:defRPr/>
            </a:pPr>
            <a:fld id="{C5DE7787-5983-480D-B3C1-21916025041D}" type="slidenum">
              <a:rPr lang="en-US" smtClean="0"/>
              <a:pPr>
                <a:defRPr/>
              </a:pPr>
              <a:t>21</a:t>
            </a:fld>
            <a:endParaRPr lang="en-US"/>
          </a:p>
        </p:txBody>
      </p:sp>
      <p:sp>
        <p:nvSpPr>
          <p:cNvPr id="22" name="Footer Placeholder 21"/>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758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2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7" name="Text Box 85"/>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24628" name="Line 95"/>
          <p:cNvSpPr>
            <a:spLocks noChangeShapeType="1"/>
          </p:cNvSpPr>
          <p:nvPr/>
        </p:nvSpPr>
        <p:spPr bwMode="auto">
          <a:xfrm flipV="1">
            <a:off x="2971800" y="1524000"/>
            <a:ext cx="2971800" cy="609600"/>
          </a:xfrm>
          <a:prstGeom prst="line">
            <a:avLst/>
          </a:prstGeom>
          <a:noFill/>
          <a:ln w="9525">
            <a:solidFill>
              <a:schemeClr val="tx1"/>
            </a:solidFill>
            <a:round/>
            <a:headEnd/>
            <a:tailEnd type="triangle" w="med" len="med"/>
          </a:ln>
          <a:effectLst/>
        </p:spPr>
        <p:txBody>
          <a:bodyPr wrap="none"/>
          <a:lstStyle/>
          <a:p>
            <a:endParaRPr lang="en-US"/>
          </a:p>
        </p:txBody>
      </p:sp>
      <p:sp>
        <p:nvSpPr>
          <p:cNvPr id="24629" name="Line 96"/>
          <p:cNvSpPr>
            <a:spLocks noChangeShapeType="1"/>
          </p:cNvSpPr>
          <p:nvPr/>
        </p:nvSpPr>
        <p:spPr bwMode="auto">
          <a:xfrm flipH="1" flipV="1">
            <a:off x="6629400" y="1524000"/>
            <a:ext cx="838200" cy="609600"/>
          </a:xfrm>
          <a:prstGeom prst="line">
            <a:avLst/>
          </a:prstGeom>
          <a:noFill/>
          <a:ln w="9525">
            <a:solidFill>
              <a:schemeClr val="tx1"/>
            </a:solidFill>
            <a:round/>
            <a:headEnd/>
            <a:tailEnd type="triangle" w="med" len="med"/>
          </a:ln>
          <a:effectLst/>
        </p:spPr>
        <p:txBody>
          <a:bodyPr wrap="none"/>
          <a:lstStyle/>
          <a:p>
            <a:endParaRPr lang="en-US"/>
          </a:p>
        </p:txBody>
      </p:sp>
      <p:sp>
        <p:nvSpPr>
          <p:cNvPr id="9" name="Date Placeholder 8"/>
          <p:cNvSpPr>
            <a:spLocks noGrp="1"/>
          </p:cNvSpPr>
          <p:nvPr>
            <p:ph type="dt" sz="half" idx="10"/>
          </p:nvPr>
        </p:nvSpPr>
        <p:spPr/>
        <p:txBody>
          <a:bodyPr/>
          <a:lstStyle/>
          <a:p>
            <a:pPr>
              <a:defRPr/>
            </a:pPr>
            <a:fld id="{28F604F1-93A1-49DE-A5DD-0665B2049C34}" type="datetime1">
              <a:rPr lang="en-US" smtClean="0"/>
              <a:pPr>
                <a:defRPr/>
              </a:pPr>
              <a:t>10/4/2015</a:t>
            </a:fld>
            <a:endParaRPr lang="en-US"/>
          </a:p>
        </p:txBody>
      </p:sp>
      <p:sp>
        <p:nvSpPr>
          <p:cNvPr id="10" name="Slide Number Placeholder 9"/>
          <p:cNvSpPr>
            <a:spLocks noGrp="1"/>
          </p:cNvSpPr>
          <p:nvPr>
            <p:ph type="sldNum" sz="quarter" idx="12"/>
          </p:nvPr>
        </p:nvSpPr>
        <p:spPr/>
        <p:txBody>
          <a:bodyPr/>
          <a:lstStyle/>
          <a:p>
            <a:pPr>
              <a:defRPr/>
            </a:pPr>
            <a:fld id="{C5DE7787-5983-480D-B3C1-21916025041D}" type="slidenum">
              <a:rPr lang="en-US" smtClean="0"/>
              <a:pPr>
                <a:defRPr/>
              </a:pPr>
              <a:t>22</a:t>
            </a:fld>
            <a:endParaRPr lang="en-US"/>
          </a:p>
        </p:txBody>
      </p:sp>
      <p:sp>
        <p:nvSpPr>
          <p:cNvPr id="11" name="Footer Placeholder 10"/>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0"/>
            <a:ext cx="7772400" cy="914400"/>
          </a:xfrm>
        </p:spPr>
        <p:txBody>
          <a:bodyPr/>
          <a:lstStyle/>
          <a:p>
            <a:pPr eaLnBrk="1" hangingPunct="1">
              <a:defRPr/>
            </a:pPr>
            <a:r>
              <a:rPr lang="en-US" smtClean="0"/>
              <a:t>Merge Sort Example</a:t>
            </a:r>
          </a:p>
        </p:txBody>
      </p:sp>
      <p:graphicFrame>
        <p:nvGraphicFramePr>
          <p:cNvPr id="63491"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Date Placeholder 3"/>
          <p:cNvSpPr>
            <a:spLocks noGrp="1"/>
          </p:cNvSpPr>
          <p:nvPr>
            <p:ph type="dt" sz="half" idx="10"/>
          </p:nvPr>
        </p:nvSpPr>
        <p:spPr/>
        <p:txBody>
          <a:bodyPr/>
          <a:lstStyle/>
          <a:p>
            <a:pPr>
              <a:defRPr/>
            </a:pPr>
            <a:fld id="{A5097251-4562-408E-899E-54154475CAB7}" type="datetime1">
              <a:rPr lang="en-US" smtClean="0"/>
              <a:pPr>
                <a:defRPr/>
              </a:pPr>
              <a:t>10/4/2015</a:t>
            </a:fld>
            <a:endParaRPr lang="en-US"/>
          </a:p>
        </p:txBody>
      </p:sp>
      <p:sp>
        <p:nvSpPr>
          <p:cNvPr id="5" name="Slide Number Placeholder 4"/>
          <p:cNvSpPr>
            <a:spLocks noGrp="1"/>
          </p:cNvSpPr>
          <p:nvPr>
            <p:ph type="sldNum" sz="quarter" idx="12"/>
          </p:nvPr>
        </p:nvSpPr>
        <p:spPr/>
        <p:txBody>
          <a:bodyPr/>
          <a:lstStyle/>
          <a:p>
            <a:pPr>
              <a:defRPr/>
            </a:pPr>
            <a:fld id="{C5DE7787-5983-480D-B3C1-21916025041D}"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152400"/>
            <a:ext cx="7772400" cy="1143000"/>
          </a:xfrm>
        </p:spPr>
        <p:txBody>
          <a:bodyPr/>
          <a:lstStyle/>
          <a:p>
            <a:pPr eaLnBrk="1" hangingPunct="1">
              <a:defRPr/>
            </a:pPr>
            <a:r>
              <a:rPr lang="en-US" smtClean="0"/>
              <a:t>Implementing Merge Sort</a:t>
            </a:r>
          </a:p>
        </p:txBody>
      </p:sp>
      <p:sp>
        <p:nvSpPr>
          <p:cNvPr id="26627" name="Rectangle 3"/>
          <p:cNvSpPr>
            <a:spLocks noGrp="1" noChangeArrowheads="1"/>
          </p:cNvSpPr>
          <p:nvPr>
            <p:ph type="body" idx="1"/>
          </p:nvPr>
        </p:nvSpPr>
        <p:spPr>
          <a:xfrm>
            <a:off x="533400" y="1295400"/>
            <a:ext cx="8001000" cy="4876800"/>
          </a:xfrm>
        </p:spPr>
        <p:txBody>
          <a:bodyPr/>
          <a:lstStyle/>
          <a:p>
            <a:pPr eaLnBrk="1" hangingPunct="1"/>
            <a:r>
              <a:rPr lang="en-US" sz="2400" smtClean="0"/>
              <a:t>There are two basic ways to implement merge sort:</a:t>
            </a:r>
          </a:p>
          <a:p>
            <a:pPr lvl="1" eaLnBrk="1" hangingPunct="1"/>
            <a:r>
              <a:rPr lang="en-US" sz="2400" smtClean="0"/>
              <a:t>In Place: Merging is done with only the input array</a:t>
            </a:r>
          </a:p>
          <a:p>
            <a:pPr lvl="2" eaLnBrk="1" hangingPunct="1"/>
            <a:r>
              <a:rPr lang="en-US" smtClean="0"/>
              <a:t>Pro: Requires only the space needed to hold the array</a:t>
            </a:r>
          </a:p>
          <a:p>
            <a:pPr lvl="2" eaLnBrk="1" hangingPunct="1"/>
            <a:r>
              <a:rPr lang="en-US" smtClean="0"/>
              <a:t>Con: Takes longer to merge because if the next element is in the right side then all of the elements must be moved down.</a:t>
            </a:r>
          </a:p>
          <a:p>
            <a:pPr lvl="1" eaLnBrk="1" hangingPunct="1"/>
            <a:r>
              <a:rPr lang="en-US" sz="2400" smtClean="0"/>
              <a:t>Double Storage: Merging is done with a temporary array of the same size as the input array.</a:t>
            </a:r>
          </a:p>
          <a:p>
            <a:pPr lvl="2" eaLnBrk="1" hangingPunct="1"/>
            <a:r>
              <a:rPr lang="en-US" smtClean="0"/>
              <a:t>Pro: Faster than In Place since the temp array holds the resulting array until both left and right sides are merged into the temp array, then the temp array is appended over the input array.</a:t>
            </a:r>
          </a:p>
          <a:p>
            <a:pPr lvl="2" eaLnBrk="1" hangingPunct="1"/>
            <a:r>
              <a:rPr lang="en-US" smtClean="0"/>
              <a:t>Con: The memory requirement is doubled.</a:t>
            </a:r>
          </a:p>
        </p:txBody>
      </p:sp>
      <p:sp>
        <p:nvSpPr>
          <p:cNvPr id="4" name="Date Placeholder 3"/>
          <p:cNvSpPr>
            <a:spLocks noGrp="1"/>
          </p:cNvSpPr>
          <p:nvPr>
            <p:ph type="dt" sz="half" idx="10"/>
          </p:nvPr>
        </p:nvSpPr>
        <p:spPr/>
        <p:txBody>
          <a:bodyPr/>
          <a:lstStyle/>
          <a:p>
            <a:pPr>
              <a:defRPr/>
            </a:pPr>
            <a:fld id="{045B3FD0-8A93-45A4-A330-6DBC449D0312}" type="datetime1">
              <a:rPr lang="en-US" smtClean="0"/>
              <a:pPr>
                <a:defRPr/>
              </a:pPr>
              <a:t>10/4/2015</a:t>
            </a:fld>
            <a:endParaRPr lang="en-US"/>
          </a:p>
        </p:txBody>
      </p:sp>
      <p:sp>
        <p:nvSpPr>
          <p:cNvPr id="5" name="Slide Number Placeholder 4"/>
          <p:cNvSpPr>
            <a:spLocks noGrp="1"/>
          </p:cNvSpPr>
          <p:nvPr>
            <p:ph type="sldNum" sz="quarter" idx="12"/>
          </p:nvPr>
        </p:nvSpPr>
        <p:spPr/>
        <p:txBody>
          <a:bodyPr/>
          <a:lstStyle/>
          <a:p>
            <a:pPr>
              <a:defRPr/>
            </a:pPr>
            <a:fld id="{9F0BC9A8-9C2E-4004-AC37-13D5769F3703}"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Merge Sort Analysis</a:t>
            </a:r>
          </a:p>
        </p:txBody>
      </p:sp>
      <p:sp>
        <p:nvSpPr>
          <p:cNvPr id="27651" name="Text Box 5"/>
          <p:cNvSpPr txBox="1">
            <a:spLocks noChangeArrowheads="1"/>
          </p:cNvSpPr>
          <p:nvPr/>
        </p:nvSpPr>
        <p:spPr bwMode="auto">
          <a:xfrm>
            <a:off x="533400" y="1828800"/>
            <a:ext cx="8077200" cy="1587500"/>
          </a:xfrm>
          <a:prstGeom prst="rect">
            <a:avLst/>
          </a:prstGeom>
          <a:noFill/>
          <a:ln w="9525">
            <a:noFill/>
            <a:miter lim="800000"/>
            <a:headEnd/>
            <a:tailEnd/>
          </a:ln>
          <a:effectLst/>
        </p:spPr>
        <p:txBody>
          <a:bodyPr>
            <a:spAutoFit/>
          </a:bodyPr>
          <a:lstStyle/>
          <a:p>
            <a:pPr>
              <a:spcBef>
                <a:spcPct val="50000"/>
              </a:spcBef>
            </a:pPr>
            <a:r>
              <a:rPr lang="en-US" sz="2800">
                <a:solidFill>
                  <a:srgbClr val="FFFFFF"/>
                </a:solidFill>
                <a:cs typeface="Times New Roman" pitchFamily="18" charset="0"/>
              </a:rPr>
              <a:t>The Double Memory Merge Sort runs O (N log N) for all cases, because of its Divide and Conquer approach.</a:t>
            </a:r>
          </a:p>
          <a:p>
            <a:pPr algn="ctr">
              <a:spcBef>
                <a:spcPct val="50000"/>
              </a:spcBef>
            </a:pPr>
            <a:r>
              <a:rPr lang="en-US" sz="2800">
                <a:solidFill>
                  <a:srgbClr val="FFFFFF"/>
                </a:solidFill>
                <a:cs typeface="Times New Roman" pitchFamily="18" charset="0"/>
              </a:rPr>
              <a:t>T(N) = 2T(N/2) + N = O(N logN)</a:t>
            </a:r>
          </a:p>
        </p:txBody>
      </p:sp>
      <p:sp>
        <p:nvSpPr>
          <p:cNvPr id="4" name="Date Placeholder 3"/>
          <p:cNvSpPr>
            <a:spLocks noGrp="1"/>
          </p:cNvSpPr>
          <p:nvPr>
            <p:ph type="dt" sz="half" idx="10"/>
          </p:nvPr>
        </p:nvSpPr>
        <p:spPr/>
        <p:txBody>
          <a:bodyPr/>
          <a:lstStyle/>
          <a:p>
            <a:pPr>
              <a:defRPr/>
            </a:pPr>
            <a:fld id="{7FCD25B2-83BA-4F56-A131-6D123F460DBA}" type="datetime1">
              <a:rPr lang="en-US" smtClean="0"/>
              <a:pPr>
                <a:defRPr/>
              </a:pPr>
              <a:t>10/4/2015</a:t>
            </a:fld>
            <a:endParaRPr lang="en-US"/>
          </a:p>
        </p:txBody>
      </p:sp>
      <p:sp>
        <p:nvSpPr>
          <p:cNvPr id="5" name="Slide Number Placeholder 4"/>
          <p:cNvSpPr>
            <a:spLocks noGrp="1"/>
          </p:cNvSpPr>
          <p:nvPr>
            <p:ph type="sldNum" sz="quarter" idx="12"/>
          </p:nvPr>
        </p:nvSpPr>
        <p:spPr/>
        <p:txBody>
          <a:bodyPr/>
          <a:lstStyle/>
          <a:p>
            <a:pPr>
              <a:defRPr/>
            </a:pPr>
            <a:fld id="{9F0BC9A8-9C2E-4004-AC37-13D5769F3703}"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mtClean="0"/>
              <a:t>Finally…</a:t>
            </a:r>
          </a:p>
        </p:txBody>
      </p:sp>
      <p:sp>
        <p:nvSpPr>
          <p:cNvPr id="28675" name="Text Box 3"/>
          <p:cNvSpPr txBox="1">
            <a:spLocks noChangeArrowheads="1"/>
          </p:cNvSpPr>
          <p:nvPr/>
        </p:nvSpPr>
        <p:spPr bwMode="auto">
          <a:xfrm>
            <a:off x="685800" y="1905000"/>
            <a:ext cx="7848600" cy="2308225"/>
          </a:xfrm>
          <a:prstGeom prst="rect">
            <a:avLst/>
          </a:prstGeom>
          <a:noFill/>
          <a:ln w="9525">
            <a:noFill/>
            <a:miter lim="800000"/>
            <a:headEnd/>
            <a:tailEnd/>
          </a:ln>
          <a:effectLst/>
        </p:spPr>
        <p:txBody>
          <a:bodyPr>
            <a:spAutoFit/>
          </a:bodyPr>
          <a:lstStyle/>
          <a:p>
            <a:pPr>
              <a:spcBef>
                <a:spcPct val="50000"/>
              </a:spcBef>
            </a:pPr>
            <a:r>
              <a:rPr lang="en-US"/>
              <a:t>	There are other variants of Merge Sorts including k-way merge sorting, but the common variant is the Double Memory Merge Sort. Though the running time is O(N logN) and runs much faster than insertion sort and bubble sort, merge sort’s large memory demands makes it not very practical for main memory sorting.</a:t>
            </a:r>
          </a:p>
        </p:txBody>
      </p:sp>
      <p:sp>
        <p:nvSpPr>
          <p:cNvPr id="4" name="Date Placeholder 3"/>
          <p:cNvSpPr>
            <a:spLocks noGrp="1"/>
          </p:cNvSpPr>
          <p:nvPr>
            <p:ph type="dt" sz="half" idx="10"/>
          </p:nvPr>
        </p:nvSpPr>
        <p:spPr/>
        <p:txBody>
          <a:bodyPr/>
          <a:lstStyle/>
          <a:p>
            <a:pPr>
              <a:defRPr/>
            </a:pPr>
            <a:fld id="{241FCC7E-1A93-4DE3-9639-F78416BFD7D6}" type="datetime1">
              <a:rPr lang="en-US" smtClean="0"/>
              <a:pPr>
                <a:defRPr/>
              </a:pPr>
              <a:t>10/4/2015</a:t>
            </a:fld>
            <a:endParaRPr lang="en-US"/>
          </a:p>
        </p:txBody>
      </p:sp>
      <p:sp>
        <p:nvSpPr>
          <p:cNvPr id="5" name="Slide Number Placeholder 4"/>
          <p:cNvSpPr>
            <a:spLocks noGrp="1"/>
          </p:cNvSpPr>
          <p:nvPr>
            <p:ph type="sldNum" sz="quarter" idx="12"/>
          </p:nvPr>
        </p:nvSpPr>
        <p:spPr/>
        <p:txBody>
          <a:bodyPr/>
          <a:lstStyle/>
          <a:p>
            <a:pPr>
              <a:defRPr/>
            </a:pPr>
            <a:fld id="{C5DE7787-5983-480D-B3C1-21916025041D}"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What is a </a:t>
            </a:r>
            <a:r>
              <a:rPr kumimoji="0" lang="en-US" sz="4400" b="0" i="0" u="none" strike="noStrike" kern="0" cap="none" spc="0" normalizeH="0" baseline="0" noProof="0" dirty="0" err="1" smtClean="0">
                <a:ln>
                  <a:noFill/>
                </a:ln>
                <a:effectLst>
                  <a:outerShdw blurRad="38100" dist="38100" dir="2700000" algn="tl">
                    <a:srgbClr val="000000"/>
                  </a:outerShdw>
                </a:effectLst>
                <a:uLnTx/>
                <a:uFillTx/>
                <a:latin typeface="+mj-lt"/>
                <a:ea typeface="+mj-ea"/>
                <a:cs typeface="+mj-cs"/>
              </a:rPr>
              <a:t>Heapsort</a:t>
            </a: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a:t>
            </a:r>
            <a:endParaRPr kumimoji="0" lang="en-US" sz="4400" b="0" i="0" u="none" strike="noStrike" kern="0" cap="none" spc="0" normalizeH="0" baseline="0" noProof="0" dirty="0">
              <a:ln>
                <a:noFill/>
              </a:ln>
              <a:effectLst>
                <a:outerShdw blurRad="38100" dist="38100" dir="2700000" algn="tl">
                  <a:srgbClr val="000000"/>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dirty="0" err="1" smtClean="0">
                <a:ln>
                  <a:noFill/>
                </a:ln>
                <a:effectLst/>
                <a:uLnTx/>
                <a:uFillTx/>
                <a:latin typeface="+mn-lt"/>
                <a:ea typeface="+mn-ea"/>
                <a:cs typeface="+mn-cs"/>
              </a:rPr>
              <a:t>Heapsort</a:t>
            </a:r>
            <a:r>
              <a:rPr kumimoji="0" lang="en-US" sz="3200" b="0" i="0" u="none" strike="noStrike" kern="0" cap="none" spc="0" normalizeH="0" baseline="0" noProof="0" dirty="0" smtClean="0">
                <a:ln>
                  <a:noFill/>
                </a:ln>
                <a:effectLst/>
                <a:uLnTx/>
                <a:uFillTx/>
                <a:latin typeface="+mn-lt"/>
                <a:ea typeface="+mn-ea"/>
                <a:cs typeface="+mn-cs"/>
              </a:rPr>
              <a:t> is a comparison-based sorting algorithm to create a sorted array (or list)</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dirty="0" smtClean="0">
                <a:ln>
                  <a:noFill/>
                </a:ln>
                <a:effectLst/>
                <a:uLnTx/>
                <a:uFillTx/>
                <a:latin typeface="+mn-lt"/>
                <a:ea typeface="+mn-ea"/>
                <a:cs typeface="+mn-cs"/>
              </a:rPr>
              <a:t>Part of the selection sort family</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dirty="0" smtClean="0">
                <a:ln>
                  <a:noFill/>
                </a:ln>
                <a:effectLst/>
                <a:uLnTx/>
                <a:uFillTx/>
                <a:latin typeface="+mn-lt"/>
                <a:ea typeface="+mn-ea"/>
                <a:cs typeface="+mn-cs"/>
              </a:rPr>
              <a:t>Not a stable sort, but rather an in-place algorithm</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dirty="0" smtClean="0">
                <a:ln>
                  <a:noFill/>
                </a:ln>
                <a:effectLst/>
                <a:uLnTx/>
                <a:uFillTx/>
                <a:latin typeface="+mn-lt"/>
              </a:rPr>
              <a:t>In-place algorithm: an algorithm that transforms input using a data structure with a small, constant amount of storage space</a:t>
            </a:r>
            <a:endParaRPr kumimoji="0" lang="en-US" sz="2800" b="0" i="0" u="none" strike="noStrike" kern="0" cap="none" spc="0" normalizeH="0" baseline="0" noProof="0" dirty="0">
              <a:ln>
                <a:noFill/>
              </a:ln>
              <a:effectLst/>
              <a:uLnTx/>
              <a:uFillTx/>
              <a:latin typeface="+mn-lt"/>
            </a:endParaRPr>
          </a:p>
        </p:txBody>
      </p:sp>
      <p:sp>
        <p:nvSpPr>
          <p:cNvPr id="7" name="Date Placeholder 6"/>
          <p:cNvSpPr>
            <a:spLocks noGrp="1"/>
          </p:cNvSpPr>
          <p:nvPr>
            <p:ph type="dt" sz="half" idx="10"/>
          </p:nvPr>
        </p:nvSpPr>
        <p:spPr/>
        <p:txBody>
          <a:bodyPr/>
          <a:lstStyle/>
          <a:p>
            <a:pPr>
              <a:defRPr/>
            </a:pPr>
            <a:fld id="{5BB1852F-B7EE-4820-947E-E2035307CA87}" type="datetime1">
              <a:rPr lang="en-US" smtClean="0"/>
              <a:pPr>
                <a:defRPr/>
              </a:pPr>
              <a:t>10/4/2015</a:t>
            </a:fld>
            <a:endParaRPr lang="en-US"/>
          </a:p>
        </p:txBody>
      </p:sp>
      <p:sp>
        <p:nvSpPr>
          <p:cNvPr id="8" name="Slide Number Placeholder 7"/>
          <p:cNvSpPr>
            <a:spLocks noGrp="1"/>
          </p:cNvSpPr>
          <p:nvPr>
            <p:ph type="sldNum" sz="quarter" idx="12"/>
          </p:nvPr>
        </p:nvSpPr>
        <p:spPr/>
        <p:txBody>
          <a:bodyPr/>
          <a:lstStyle/>
          <a:p>
            <a:pPr>
              <a:defRPr/>
            </a:pPr>
            <a:fld id="{C5DE7787-5983-480D-B3C1-21916025041D}" type="slidenum">
              <a:rPr lang="en-US" smtClean="0"/>
              <a:pPr>
                <a:defRPr/>
              </a:pPr>
              <a:t>27</a:t>
            </a:fld>
            <a:endParaRPr lang="en-US"/>
          </a:p>
        </p:txBody>
      </p:sp>
      <p:sp>
        <p:nvSpPr>
          <p:cNvPr id="9" name="Footer Placeholder 8"/>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What is Heap?</a:t>
            </a:r>
            <a:endParaRPr kumimoji="0" lang="en-US" sz="4400" b="0" i="0" u="none" strike="noStrike" kern="0" cap="none" spc="0" normalizeH="0" baseline="0" noProof="0" dirty="0">
              <a:ln>
                <a:noFill/>
              </a:ln>
              <a:effectLst>
                <a:outerShdw blurRad="38100" dist="38100" dir="2700000" algn="tl">
                  <a:srgbClr val="000000"/>
                </a:outerShdw>
              </a:effectLst>
              <a:uLnTx/>
              <a:uFillTx/>
              <a:latin typeface="+mj-lt"/>
              <a:ea typeface="+mj-ea"/>
              <a:cs typeface="+mj-cs"/>
            </a:endParaRPr>
          </a:p>
        </p:txBody>
      </p:sp>
      <p:sp>
        <p:nvSpPr>
          <p:cNvPr id="5" name="Content Placeholder 2"/>
          <p:cNvSpPr txBox="1">
            <a:spLocks/>
          </p:cNvSpPr>
          <p:nvPr/>
        </p:nvSpPr>
        <p:spPr>
          <a:xfrm>
            <a:off x="76200" y="1600200"/>
            <a:ext cx="8229600" cy="4525963"/>
          </a:xfrm>
          <a:prstGeom prst="rect">
            <a:avLst/>
          </a:prstGeom>
        </p:spPr>
        <p:txBody>
          <a:bodyPr/>
          <a:lstStyle/>
          <a:p>
            <a:r>
              <a:rPr lang="en-US" dirty="0" smtClean="0"/>
              <a:t>A </a:t>
            </a:r>
            <a:r>
              <a:rPr lang="en-US" b="1" dirty="0" smtClean="0"/>
              <a:t>heap</a:t>
            </a:r>
            <a:r>
              <a:rPr lang="en-US" dirty="0" smtClean="0"/>
              <a:t> is a </a:t>
            </a:r>
            <a:r>
              <a:rPr lang="en-US" u="sng" dirty="0" smtClean="0"/>
              <a:t>nearly complete</a:t>
            </a:r>
            <a:r>
              <a:rPr lang="en-US" dirty="0" smtClean="0"/>
              <a:t> binary tree with the following two properties:</a:t>
            </a:r>
          </a:p>
          <a:p>
            <a:pPr lvl="1"/>
            <a:r>
              <a:rPr lang="en-US" b="1" dirty="0" smtClean="0"/>
              <a:t>Structural property:</a:t>
            </a:r>
            <a:r>
              <a:rPr lang="en-US" dirty="0" smtClean="0"/>
              <a:t> all levels are full, except possibly the last one, which is filled from left to right</a:t>
            </a:r>
          </a:p>
          <a:p>
            <a:pPr lvl="1"/>
            <a:r>
              <a:rPr lang="en-US" b="1" dirty="0" smtClean="0"/>
              <a:t>Order (heap) property:</a:t>
            </a:r>
            <a:r>
              <a:rPr lang="en-US" dirty="0" smtClean="0"/>
              <a:t> for any node </a:t>
            </a:r>
            <a:r>
              <a:rPr lang="en-US" dirty="0" smtClean="0">
                <a:latin typeface="Comic Sans MS" pitchFamily="66" charset="0"/>
              </a:rPr>
              <a:t>x</a:t>
            </a:r>
          </a:p>
          <a:p>
            <a:pPr lvl="1">
              <a:buFontTx/>
              <a:buNone/>
            </a:pPr>
            <a:r>
              <a:rPr lang="en-US" dirty="0" smtClean="0"/>
              <a:t>				</a:t>
            </a:r>
            <a:r>
              <a:rPr lang="en-US" dirty="0" smtClean="0">
                <a:latin typeface="Comic Sans MS" pitchFamily="66" charset="0"/>
              </a:rPr>
              <a:t>Parent(x) ≥ x</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endParaRPr kumimoji="0" lang="en-US" sz="2800" b="0" i="0" u="none" strike="noStrike" kern="0" cap="none" spc="0" normalizeH="0" baseline="0" noProof="0" dirty="0">
              <a:ln>
                <a:noFill/>
              </a:ln>
              <a:effectLst/>
              <a:uLnTx/>
              <a:uFillTx/>
              <a:latin typeface="+mn-lt"/>
            </a:endParaRPr>
          </a:p>
        </p:txBody>
      </p:sp>
      <p:pic>
        <p:nvPicPr>
          <p:cNvPr id="6" name="Picture 2" descr="File:Max-Heap.svg"/>
          <p:cNvPicPr>
            <a:picLocks noChangeAspect="1" noChangeArrowheads="1"/>
          </p:cNvPicPr>
          <p:nvPr/>
        </p:nvPicPr>
        <p:blipFill>
          <a:blip r:embed="rId2" cstate="print"/>
          <a:srcRect/>
          <a:stretch>
            <a:fillRect/>
          </a:stretch>
        </p:blipFill>
        <p:spPr bwMode="auto">
          <a:xfrm>
            <a:off x="5254625" y="3352800"/>
            <a:ext cx="4041775" cy="2993011"/>
          </a:xfrm>
          <a:prstGeom prst="rect">
            <a:avLst/>
          </a:prstGeom>
          <a:noFill/>
        </p:spPr>
      </p:pic>
      <p:sp>
        <p:nvSpPr>
          <p:cNvPr id="7" name="Date Placeholder 6"/>
          <p:cNvSpPr>
            <a:spLocks noGrp="1"/>
          </p:cNvSpPr>
          <p:nvPr>
            <p:ph type="dt" sz="half" idx="10"/>
          </p:nvPr>
        </p:nvSpPr>
        <p:spPr/>
        <p:txBody>
          <a:bodyPr/>
          <a:lstStyle/>
          <a:p>
            <a:pPr>
              <a:defRPr/>
            </a:pPr>
            <a:fld id="{0A1D1C49-F942-4456-A94A-EB0F0EBB8C30}" type="datetime1">
              <a:rPr lang="en-US" smtClean="0"/>
              <a:pPr>
                <a:defRPr/>
              </a:pPr>
              <a:t>10/4/2015</a:t>
            </a:fld>
            <a:endParaRPr lang="en-US"/>
          </a:p>
        </p:txBody>
      </p:sp>
      <p:sp>
        <p:nvSpPr>
          <p:cNvPr id="8" name="Slide Number Placeholder 7"/>
          <p:cNvSpPr>
            <a:spLocks noGrp="1"/>
          </p:cNvSpPr>
          <p:nvPr>
            <p:ph type="sldNum" sz="quarter" idx="12"/>
          </p:nvPr>
        </p:nvSpPr>
        <p:spPr/>
        <p:txBody>
          <a:bodyPr/>
          <a:lstStyle/>
          <a:p>
            <a:pPr>
              <a:defRPr/>
            </a:pPr>
            <a:fld id="{C5DE7787-5983-480D-B3C1-21916025041D}" type="slidenum">
              <a:rPr lang="en-US" smtClean="0"/>
              <a:pPr>
                <a:defRPr/>
              </a:pPr>
              <a:t>28</a:t>
            </a:fld>
            <a:endParaRPr lang="en-US"/>
          </a:p>
        </p:txBody>
      </p:sp>
      <p:sp>
        <p:nvSpPr>
          <p:cNvPr id="9" name="Footer Placeholder 8"/>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Classification</a:t>
            </a:r>
            <a:r>
              <a:rPr kumimoji="0" lang="en-US" sz="4400" b="0" i="0" u="none" strike="noStrike" kern="0" cap="none" spc="0" normalizeH="0" noProof="0" dirty="0" smtClean="0">
                <a:ln>
                  <a:noFill/>
                </a:ln>
                <a:effectLst>
                  <a:outerShdw blurRad="38100" dist="38100" dir="2700000" algn="tl">
                    <a:srgbClr val="000000"/>
                  </a:outerShdw>
                </a:effectLst>
                <a:uLnTx/>
                <a:uFillTx/>
                <a:latin typeface="+mj-lt"/>
                <a:ea typeface="+mj-ea"/>
                <a:cs typeface="+mj-cs"/>
              </a:rPr>
              <a:t> of </a:t>
            </a: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Heap?</a:t>
            </a:r>
            <a:endParaRPr kumimoji="0" lang="en-US" sz="4400" b="0" i="0" u="none" strike="noStrike" kern="0" cap="none" spc="0" normalizeH="0" baseline="0" noProof="0" dirty="0">
              <a:ln>
                <a:noFill/>
              </a:ln>
              <a:effectLst>
                <a:outerShdw blurRad="38100" dist="38100" dir="2700000" algn="tl">
                  <a:srgbClr val="000000"/>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a:lstStyle/>
          <a:p>
            <a:r>
              <a:rPr lang="en-US" dirty="0" smtClean="0"/>
              <a:t>Choose type of heap</a:t>
            </a:r>
          </a:p>
          <a:p>
            <a:pPr lvl="1"/>
            <a:r>
              <a:rPr lang="en-US" dirty="0" smtClean="0"/>
              <a:t>Min Heap</a:t>
            </a:r>
          </a:p>
          <a:p>
            <a:pPr lvl="2"/>
            <a:r>
              <a:rPr lang="en-US" dirty="0" smtClean="0"/>
              <a:t>The value of each node is greater than or equal to the value of its parents, with the minimum-value at the root</a:t>
            </a:r>
          </a:p>
          <a:p>
            <a:pPr lvl="1"/>
            <a:r>
              <a:rPr lang="en-US" dirty="0" smtClean="0"/>
              <a:t>Max Heap</a:t>
            </a:r>
          </a:p>
          <a:p>
            <a:pPr lvl="2"/>
            <a:r>
              <a:rPr lang="en-US" dirty="0" smtClean="0"/>
              <a:t>The value of each node is less than or equal to the value of its parents, with the maximum-value element at the root.</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endParaRPr kumimoji="0" lang="en-US" sz="2800" b="0" i="0" u="none" strike="noStrike" kern="0" cap="none" spc="0" normalizeH="0" baseline="0" noProof="0" dirty="0">
              <a:ln>
                <a:noFill/>
              </a:ln>
              <a:effectLst/>
              <a:uLnTx/>
              <a:uFillTx/>
              <a:latin typeface="+mn-lt"/>
            </a:endParaRPr>
          </a:p>
        </p:txBody>
      </p:sp>
      <p:sp>
        <p:nvSpPr>
          <p:cNvPr id="6" name="Date Placeholder 5"/>
          <p:cNvSpPr>
            <a:spLocks noGrp="1"/>
          </p:cNvSpPr>
          <p:nvPr>
            <p:ph type="dt" sz="half" idx="10"/>
          </p:nvPr>
        </p:nvSpPr>
        <p:spPr/>
        <p:txBody>
          <a:bodyPr/>
          <a:lstStyle/>
          <a:p>
            <a:pPr>
              <a:defRPr/>
            </a:pPr>
            <a:fld id="{B6C8FB24-5C48-4BD2-A596-32345953AD87}" type="datetime1">
              <a:rPr lang="en-US" smtClean="0"/>
              <a:pPr>
                <a:defRPr/>
              </a:pPr>
              <a:t>10/4/2015</a:t>
            </a:fld>
            <a:endParaRPr lang="en-US"/>
          </a:p>
        </p:txBody>
      </p:sp>
      <p:sp>
        <p:nvSpPr>
          <p:cNvPr id="7" name="Slide Number Placeholder 6"/>
          <p:cNvSpPr>
            <a:spLocks noGrp="1"/>
          </p:cNvSpPr>
          <p:nvPr>
            <p:ph type="sldNum" sz="quarter" idx="12"/>
          </p:nvPr>
        </p:nvSpPr>
        <p:spPr/>
        <p:txBody>
          <a:bodyPr/>
          <a:lstStyle/>
          <a:p>
            <a:pPr>
              <a:defRPr/>
            </a:pPr>
            <a:fld id="{C5DE7787-5983-480D-B3C1-21916025041D}" type="slidenum">
              <a:rPr lang="en-US" smtClean="0"/>
              <a:pPr>
                <a:defRPr/>
              </a:pPr>
              <a:t>29</a:t>
            </a:fld>
            <a:endParaRPr lang="en-US"/>
          </a:p>
        </p:txBody>
      </p:sp>
      <p:sp>
        <p:nvSpPr>
          <p:cNvPr id="8" name="Footer Placeholder 7"/>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34832" name="Group 16"/>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33" name="Group 17"/>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66" name="Group 50"/>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67" name="Line 51"/>
          <p:cNvSpPr>
            <a:spLocks noChangeShapeType="1"/>
          </p:cNvSpPr>
          <p:nvPr/>
        </p:nvSpPr>
        <p:spPr bwMode="auto">
          <a:xfrm flipV="1">
            <a:off x="1828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5168" name="Line 52"/>
          <p:cNvSpPr>
            <a:spLocks noChangeShapeType="1"/>
          </p:cNvSpPr>
          <p:nvPr/>
        </p:nvSpPr>
        <p:spPr bwMode="auto">
          <a:xfrm flipV="1">
            <a:off x="5334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5169" name="Line 53"/>
          <p:cNvSpPr>
            <a:spLocks noChangeShapeType="1"/>
          </p:cNvSpPr>
          <p:nvPr/>
        </p:nvSpPr>
        <p:spPr bwMode="auto">
          <a:xfrm flipV="1">
            <a:off x="22098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5170" name="Text Box 54"/>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5171" name="Text Box 55"/>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5172" name="Text Box 56"/>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2" name="Date Placeholder 11"/>
          <p:cNvSpPr>
            <a:spLocks noGrp="1"/>
          </p:cNvSpPr>
          <p:nvPr>
            <p:ph type="dt" sz="half" idx="10"/>
          </p:nvPr>
        </p:nvSpPr>
        <p:spPr/>
        <p:txBody>
          <a:bodyPr/>
          <a:lstStyle/>
          <a:p>
            <a:pPr>
              <a:defRPr/>
            </a:pPr>
            <a:fld id="{C3B272DC-9347-44A8-8B63-58E452943758}" type="datetime1">
              <a:rPr lang="en-US" smtClean="0"/>
              <a:pPr>
                <a:defRPr/>
              </a:pPr>
              <a:t>10/4/2015</a:t>
            </a:fld>
            <a:endParaRPr lang="en-US"/>
          </a:p>
        </p:txBody>
      </p:sp>
      <p:sp>
        <p:nvSpPr>
          <p:cNvPr id="13" name="Slide Number Placeholder 12"/>
          <p:cNvSpPr>
            <a:spLocks noGrp="1"/>
          </p:cNvSpPr>
          <p:nvPr>
            <p:ph type="sldNum" sz="quarter" idx="12"/>
          </p:nvPr>
        </p:nvSpPr>
        <p:spPr/>
        <p:txBody>
          <a:bodyPr/>
          <a:lstStyle/>
          <a:p>
            <a:pPr>
              <a:defRPr/>
            </a:pPr>
            <a:fld id="{C5DE7787-5983-480D-B3C1-21916025041D}" type="slidenum">
              <a:rPr lang="en-US" smtClean="0"/>
              <a:pPr>
                <a:defRPr/>
              </a:pPr>
              <a:t>3</a:t>
            </a:fld>
            <a:endParaRPr lang="en-US"/>
          </a:p>
        </p:txBody>
      </p:sp>
      <p:sp>
        <p:nvSpPr>
          <p:cNvPr id="14" name="Footer Placeholder 13"/>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Classification</a:t>
            </a:r>
            <a:r>
              <a:rPr kumimoji="0" lang="en-US" sz="4400" b="0" i="0" u="none" strike="noStrike" kern="0" cap="none" spc="0" normalizeH="0" noProof="0" dirty="0" smtClean="0">
                <a:ln>
                  <a:noFill/>
                </a:ln>
                <a:effectLst>
                  <a:outerShdw blurRad="38100" dist="38100" dir="2700000" algn="tl">
                    <a:srgbClr val="000000"/>
                  </a:outerShdw>
                </a:effectLst>
                <a:uLnTx/>
                <a:uFillTx/>
                <a:latin typeface="+mj-lt"/>
                <a:ea typeface="+mj-ea"/>
                <a:cs typeface="+mj-cs"/>
              </a:rPr>
              <a:t> of </a:t>
            </a: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Heap?</a:t>
            </a:r>
            <a:endParaRPr kumimoji="0" lang="en-US" sz="4400" b="0" i="0" u="none" strike="noStrike" kern="0" cap="none" spc="0" normalizeH="0" baseline="0" noProof="0" dirty="0">
              <a:ln>
                <a:noFill/>
              </a:ln>
              <a:effectLst>
                <a:outerShdw blurRad="38100" dist="38100" dir="2700000" algn="tl">
                  <a:srgbClr val="000000"/>
                </a:outerShdw>
              </a:effectLst>
              <a:uLnTx/>
              <a:uFillTx/>
              <a:latin typeface="+mj-lt"/>
              <a:ea typeface="+mj-ea"/>
              <a:cs typeface="+mj-cs"/>
            </a:endParaRPr>
          </a:p>
        </p:txBody>
      </p:sp>
      <p:pic>
        <p:nvPicPr>
          <p:cNvPr id="6" name="Content Placeholder 3" descr="heap.jpg"/>
          <p:cNvPicPr>
            <a:picLocks noChangeAspect="1"/>
          </p:cNvPicPr>
          <p:nvPr/>
        </p:nvPicPr>
        <p:blipFill>
          <a:blip r:embed="rId2" cstate="print"/>
          <a:stretch>
            <a:fillRect/>
          </a:stretch>
        </p:blipFill>
        <p:spPr>
          <a:xfrm>
            <a:off x="609600" y="1981200"/>
            <a:ext cx="8047155" cy="3196431"/>
          </a:xfrm>
          <a:prstGeom prst="rect">
            <a:avLst/>
          </a:prstGeom>
        </p:spPr>
      </p:pic>
      <p:sp>
        <p:nvSpPr>
          <p:cNvPr id="7" name="Date Placeholder 6"/>
          <p:cNvSpPr>
            <a:spLocks noGrp="1"/>
          </p:cNvSpPr>
          <p:nvPr>
            <p:ph type="dt" sz="half" idx="10"/>
          </p:nvPr>
        </p:nvSpPr>
        <p:spPr/>
        <p:txBody>
          <a:bodyPr/>
          <a:lstStyle/>
          <a:p>
            <a:pPr>
              <a:defRPr/>
            </a:pPr>
            <a:fld id="{BC972C66-621D-4264-86A5-F61829A0A11A}" type="datetime1">
              <a:rPr lang="en-US" smtClean="0"/>
              <a:pPr>
                <a:defRPr/>
              </a:pPr>
              <a:t>10/4/2015</a:t>
            </a:fld>
            <a:endParaRPr lang="en-US"/>
          </a:p>
        </p:txBody>
      </p:sp>
      <p:sp>
        <p:nvSpPr>
          <p:cNvPr id="8" name="Slide Number Placeholder 7"/>
          <p:cNvSpPr>
            <a:spLocks noGrp="1"/>
          </p:cNvSpPr>
          <p:nvPr>
            <p:ph type="sldNum" sz="quarter" idx="12"/>
          </p:nvPr>
        </p:nvSpPr>
        <p:spPr/>
        <p:txBody>
          <a:bodyPr/>
          <a:lstStyle/>
          <a:p>
            <a:pPr>
              <a:defRPr/>
            </a:pPr>
            <a:fld id="{C5DE7787-5983-480D-B3C1-21916025041D}" type="slidenum">
              <a:rPr lang="en-US" smtClean="0"/>
              <a:pPr>
                <a:defRPr/>
              </a:pPr>
              <a:t>30</a:t>
            </a:fld>
            <a:endParaRPr lang="en-US"/>
          </a:p>
        </p:txBody>
      </p:sp>
      <p:sp>
        <p:nvSpPr>
          <p:cNvPr id="9" name="Footer Placeholder 8"/>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chemeClr val="tx1"/>
                </a:solidFill>
              </a:rPr>
              <a:t>How to construct a heap</a:t>
            </a:r>
            <a:endParaRPr lang="en-US" dirty="0">
              <a:solidFill>
                <a:schemeClr val="tx1"/>
              </a:solidFill>
            </a:endParaRPr>
          </a:p>
        </p:txBody>
      </p:sp>
      <p:sp>
        <p:nvSpPr>
          <p:cNvPr id="7"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dirty="0" smtClean="0">
                <a:ln>
                  <a:noFill/>
                </a:ln>
                <a:effectLst/>
                <a:uLnTx/>
                <a:uFillTx/>
                <a:latin typeface="+mn-lt"/>
                <a:ea typeface="+mn-ea"/>
                <a:cs typeface="+mn-cs"/>
              </a:rPr>
              <a:t>Inserting elements into the binary tree</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dirty="0" smtClean="0">
                <a:ln>
                  <a:noFill/>
                </a:ln>
                <a:effectLst/>
                <a:uLnTx/>
                <a:uFillTx/>
                <a:latin typeface="+mn-lt"/>
              </a:rPr>
              <a:t>0</a:t>
            </a:r>
            <a:r>
              <a:rPr kumimoji="0" lang="en-US" sz="2800" b="0" i="0" u="none" strike="noStrike" kern="0" cap="none" spc="0" normalizeH="0" baseline="30000" noProof="0" dirty="0" smtClean="0">
                <a:ln>
                  <a:noFill/>
                </a:ln>
                <a:effectLst/>
                <a:uLnTx/>
                <a:uFillTx/>
                <a:latin typeface="+mn-lt"/>
              </a:rPr>
              <a:t>th</a:t>
            </a:r>
            <a:r>
              <a:rPr kumimoji="0" lang="en-US" sz="2800" b="0" i="0" u="none" strike="noStrike" kern="0" cap="none" spc="0" normalizeH="0" baseline="0" noProof="0" dirty="0" smtClean="0">
                <a:ln>
                  <a:noFill/>
                </a:ln>
                <a:effectLst/>
                <a:uLnTx/>
                <a:uFillTx/>
                <a:latin typeface="+mn-lt"/>
              </a:rPr>
              <a:t>  value of array becomes the root</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dirty="0" smtClean="0">
                <a:ln>
                  <a:noFill/>
                </a:ln>
                <a:effectLst/>
                <a:uLnTx/>
                <a:uFillTx/>
                <a:latin typeface="+mn-lt"/>
              </a:rPr>
              <a:t>1</a:t>
            </a:r>
            <a:r>
              <a:rPr kumimoji="0" lang="en-US" sz="2800" b="0" i="0" u="none" strike="noStrike" kern="0" cap="none" spc="0" normalizeH="0" baseline="30000" noProof="0" dirty="0" smtClean="0">
                <a:ln>
                  <a:noFill/>
                </a:ln>
                <a:effectLst/>
                <a:uLnTx/>
                <a:uFillTx/>
                <a:latin typeface="+mn-lt"/>
              </a:rPr>
              <a:t>st</a:t>
            </a:r>
            <a:r>
              <a:rPr kumimoji="0" lang="en-US" sz="2800" b="0" i="0" u="none" strike="noStrike" kern="0" cap="none" spc="0" normalizeH="0" baseline="0" noProof="0" dirty="0" smtClean="0">
                <a:ln>
                  <a:noFill/>
                </a:ln>
                <a:effectLst/>
                <a:uLnTx/>
                <a:uFillTx/>
                <a:latin typeface="+mn-lt"/>
              </a:rPr>
              <a:t> and 2</a:t>
            </a:r>
            <a:r>
              <a:rPr kumimoji="0" lang="en-US" sz="2800" b="0" i="0" u="none" strike="noStrike" kern="0" cap="none" spc="0" normalizeH="0" baseline="30000" noProof="0" dirty="0" smtClean="0">
                <a:ln>
                  <a:noFill/>
                </a:ln>
                <a:effectLst/>
                <a:uLnTx/>
                <a:uFillTx/>
                <a:latin typeface="+mn-lt"/>
              </a:rPr>
              <a:t>nd</a:t>
            </a:r>
            <a:r>
              <a:rPr kumimoji="0" lang="en-US" sz="2800" b="0" i="0" u="none" strike="noStrike" kern="0" cap="none" spc="0" normalizeH="0" baseline="0" noProof="0" dirty="0" smtClean="0">
                <a:ln>
                  <a:noFill/>
                </a:ln>
                <a:effectLst/>
                <a:uLnTx/>
                <a:uFillTx/>
                <a:latin typeface="+mn-lt"/>
              </a:rPr>
              <a:t>  value of array become left and right node to the root</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dirty="0" smtClean="0">
                <a:ln>
                  <a:noFill/>
                </a:ln>
                <a:effectLst/>
                <a:uLnTx/>
                <a:uFillTx/>
                <a:latin typeface="+mn-lt"/>
              </a:rPr>
              <a:t>3</a:t>
            </a:r>
            <a:r>
              <a:rPr kumimoji="0" lang="en-US" sz="2800" b="0" i="0" u="none" strike="noStrike" kern="0" cap="none" spc="0" normalizeH="0" baseline="30000" noProof="0" dirty="0" smtClean="0">
                <a:ln>
                  <a:noFill/>
                </a:ln>
                <a:effectLst/>
                <a:uLnTx/>
                <a:uFillTx/>
                <a:latin typeface="+mn-lt"/>
              </a:rPr>
              <a:t>rd</a:t>
            </a:r>
            <a:r>
              <a:rPr kumimoji="0" lang="en-US" sz="2800" b="0" i="0" u="none" strike="noStrike" kern="0" cap="none" spc="0" normalizeH="0" baseline="0" noProof="0" dirty="0" smtClean="0">
                <a:ln>
                  <a:noFill/>
                </a:ln>
                <a:effectLst/>
                <a:uLnTx/>
                <a:uFillTx/>
                <a:latin typeface="+mn-lt"/>
              </a:rPr>
              <a:t>  and 4</a:t>
            </a:r>
            <a:r>
              <a:rPr kumimoji="0" lang="en-US" sz="2800" b="0" i="0" u="none" strike="noStrike" kern="0" cap="none" spc="0" normalizeH="0" baseline="30000" noProof="0" dirty="0" smtClean="0">
                <a:ln>
                  <a:noFill/>
                </a:ln>
                <a:effectLst/>
                <a:uLnTx/>
                <a:uFillTx/>
                <a:latin typeface="+mn-lt"/>
              </a:rPr>
              <a:t>th</a:t>
            </a:r>
            <a:r>
              <a:rPr kumimoji="0" lang="en-US" sz="2800" b="0" i="0" u="none" strike="noStrike" kern="0" cap="none" spc="0" normalizeH="0" baseline="0" noProof="0" dirty="0" smtClean="0">
                <a:ln>
                  <a:noFill/>
                </a:ln>
                <a:effectLst/>
                <a:uLnTx/>
                <a:uFillTx/>
                <a:latin typeface="+mn-lt"/>
              </a:rPr>
              <a:t> value of array become left and right node to the 1</a:t>
            </a:r>
            <a:r>
              <a:rPr kumimoji="0" lang="en-US" sz="2800" b="0" i="0" u="none" strike="noStrike" kern="0" cap="none" spc="0" normalizeH="0" baseline="30000" noProof="0" dirty="0" smtClean="0">
                <a:ln>
                  <a:noFill/>
                </a:ln>
                <a:effectLst/>
                <a:uLnTx/>
                <a:uFillTx/>
                <a:latin typeface="+mn-lt"/>
              </a:rPr>
              <a:t>st</a:t>
            </a:r>
            <a:r>
              <a:rPr kumimoji="0" lang="en-US" sz="2800" b="0" i="0" u="none" strike="noStrike" kern="0" cap="none" spc="0" normalizeH="0" baseline="0" noProof="0" dirty="0" smtClean="0">
                <a:ln>
                  <a:noFill/>
                </a:ln>
                <a:effectLst/>
                <a:uLnTx/>
                <a:uFillTx/>
                <a:latin typeface="+mn-lt"/>
              </a:rPr>
              <a:t>  value node</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dirty="0" smtClean="0">
                <a:ln>
                  <a:noFill/>
                </a:ln>
                <a:effectLst/>
                <a:uLnTx/>
                <a:uFillTx/>
                <a:latin typeface="+mn-lt"/>
              </a:rPr>
              <a:t>5</a:t>
            </a:r>
            <a:r>
              <a:rPr kumimoji="0" lang="en-US" sz="2800" b="0" i="0" u="none" strike="noStrike" kern="0" cap="none" spc="0" normalizeH="0" baseline="30000" noProof="0" dirty="0" smtClean="0">
                <a:ln>
                  <a:noFill/>
                </a:ln>
                <a:effectLst/>
                <a:uLnTx/>
                <a:uFillTx/>
                <a:latin typeface="+mn-lt"/>
              </a:rPr>
              <a:t>th</a:t>
            </a:r>
            <a:r>
              <a:rPr kumimoji="0" lang="en-US" sz="2800" b="0" i="0" u="none" strike="noStrike" kern="0" cap="none" spc="0" normalizeH="0" baseline="0" noProof="0" dirty="0" smtClean="0">
                <a:ln>
                  <a:noFill/>
                </a:ln>
                <a:effectLst/>
                <a:uLnTx/>
                <a:uFillTx/>
                <a:latin typeface="+mn-lt"/>
              </a:rPr>
              <a:t> and 6</a:t>
            </a:r>
            <a:r>
              <a:rPr kumimoji="0" lang="en-US" sz="2800" b="0" i="0" u="none" strike="noStrike" kern="0" cap="none" spc="0" normalizeH="0" baseline="30000" noProof="0" dirty="0" smtClean="0">
                <a:ln>
                  <a:noFill/>
                </a:ln>
                <a:effectLst/>
                <a:uLnTx/>
                <a:uFillTx/>
                <a:latin typeface="+mn-lt"/>
              </a:rPr>
              <a:t>th</a:t>
            </a:r>
            <a:r>
              <a:rPr kumimoji="0" lang="en-US" sz="2800" b="0" i="0" u="none" strike="noStrike" kern="0" cap="none" spc="0" normalizeH="0" baseline="0" noProof="0" dirty="0" smtClean="0">
                <a:ln>
                  <a:noFill/>
                </a:ln>
                <a:effectLst/>
                <a:uLnTx/>
                <a:uFillTx/>
                <a:latin typeface="+mn-lt"/>
              </a:rPr>
              <a:t> value of array become left and right node to the 2</a:t>
            </a:r>
            <a:r>
              <a:rPr kumimoji="0" lang="en-US" sz="2800" b="0" i="0" u="none" strike="noStrike" kern="0" cap="none" spc="0" normalizeH="0" baseline="30000" noProof="0" dirty="0" smtClean="0">
                <a:ln>
                  <a:noFill/>
                </a:ln>
                <a:effectLst/>
                <a:uLnTx/>
                <a:uFillTx/>
                <a:latin typeface="+mn-lt"/>
              </a:rPr>
              <a:t>nd</a:t>
            </a:r>
            <a:r>
              <a:rPr kumimoji="0" lang="en-US" sz="2800" b="0" i="0" u="none" strike="noStrike" kern="0" cap="none" spc="0" normalizeH="0" baseline="0" noProof="0" dirty="0" smtClean="0">
                <a:ln>
                  <a:noFill/>
                </a:ln>
                <a:effectLst/>
                <a:uLnTx/>
                <a:uFillTx/>
                <a:latin typeface="+mn-lt"/>
              </a:rPr>
              <a:t> value node…</a:t>
            </a:r>
          </a:p>
        </p:txBody>
      </p:sp>
      <p:sp>
        <p:nvSpPr>
          <p:cNvPr id="8" name="Date Placeholder 7"/>
          <p:cNvSpPr>
            <a:spLocks noGrp="1"/>
          </p:cNvSpPr>
          <p:nvPr>
            <p:ph type="dt" sz="half" idx="10"/>
          </p:nvPr>
        </p:nvSpPr>
        <p:spPr/>
        <p:txBody>
          <a:bodyPr/>
          <a:lstStyle/>
          <a:p>
            <a:pPr>
              <a:defRPr/>
            </a:pPr>
            <a:fld id="{959C304D-F56B-4902-AE23-A6119385634C}" type="datetime1">
              <a:rPr lang="en-US" smtClean="0"/>
              <a:pPr>
                <a:defRPr/>
              </a:pPr>
              <a:t>10/4/2015</a:t>
            </a:fld>
            <a:endParaRPr lang="en-US"/>
          </a:p>
        </p:txBody>
      </p:sp>
      <p:sp>
        <p:nvSpPr>
          <p:cNvPr id="9" name="Slide Number Placeholder 8"/>
          <p:cNvSpPr>
            <a:spLocks noGrp="1"/>
          </p:cNvSpPr>
          <p:nvPr>
            <p:ph type="sldNum" sz="quarter" idx="12"/>
          </p:nvPr>
        </p:nvSpPr>
        <p:spPr/>
        <p:txBody>
          <a:bodyPr/>
          <a:lstStyle/>
          <a:p>
            <a:pPr>
              <a:defRPr/>
            </a:pPr>
            <a:fld id="{C5DE7787-5983-480D-B3C1-21916025041D}" type="slidenum">
              <a:rPr lang="en-US" smtClean="0"/>
              <a:pPr>
                <a:defRPr/>
              </a:pPr>
              <a:t>31</a:t>
            </a:fld>
            <a:endParaRPr lang="en-US"/>
          </a:p>
        </p:txBody>
      </p:sp>
      <p:sp>
        <p:nvSpPr>
          <p:cNvPr id="10" name="Footer Placeholder 9"/>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chemeClr val="tx1"/>
                </a:solidFill>
              </a:rPr>
              <a:t>How to construct a heap</a:t>
            </a:r>
            <a:endParaRPr lang="en-US" dirty="0">
              <a:solidFill>
                <a:schemeClr val="tx1"/>
              </a:solidFill>
            </a:endParaRPr>
          </a:p>
        </p:txBody>
      </p:sp>
      <p:pic>
        <p:nvPicPr>
          <p:cNvPr id="4" name="Content Placeholder 3" descr="heap1.jpg"/>
          <p:cNvPicPr>
            <a:picLocks noChangeAspect="1"/>
          </p:cNvPicPr>
          <p:nvPr/>
        </p:nvPicPr>
        <p:blipFill>
          <a:blip r:embed="rId2" cstate="print"/>
          <a:stretch>
            <a:fillRect/>
          </a:stretch>
        </p:blipFill>
        <p:spPr>
          <a:xfrm>
            <a:off x="2302749" y="1600200"/>
            <a:ext cx="4538501" cy="4525963"/>
          </a:xfrm>
          <a:prstGeom prst="rect">
            <a:avLst/>
          </a:prstGeom>
        </p:spPr>
      </p:pic>
      <p:sp>
        <p:nvSpPr>
          <p:cNvPr id="6" name="Date Placeholder 5"/>
          <p:cNvSpPr>
            <a:spLocks noGrp="1"/>
          </p:cNvSpPr>
          <p:nvPr>
            <p:ph type="dt" sz="half" idx="10"/>
          </p:nvPr>
        </p:nvSpPr>
        <p:spPr/>
        <p:txBody>
          <a:bodyPr/>
          <a:lstStyle/>
          <a:p>
            <a:pPr>
              <a:defRPr/>
            </a:pPr>
            <a:fld id="{A18D04F9-FCBD-4DE2-A2BD-D167F22196AE}" type="datetime1">
              <a:rPr lang="en-US" smtClean="0"/>
              <a:pPr>
                <a:defRPr/>
              </a:pPr>
              <a:t>10/4/2015</a:t>
            </a:fld>
            <a:endParaRPr lang="en-US"/>
          </a:p>
        </p:txBody>
      </p:sp>
      <p:sp>
        <p:nvSpPr>
          <p:cNvPr id="8" name="Slide Number Placeholder 7"/>
          <p:cNvSpPr>
            <a:spLocks noGrp="1"/>
          </p:cNvSpPr>
          <p:nvPr>
            <p:ph type="sldNum" sz="quarter" idx="12"/>
          </p:nvPr>
        </p:nvSpPr>
        <p:spPr/>
        <p:txBody>
          <a:bodyPr/>
          <a:lstStyle/>
          <a:p>
            <a:pPr>
              <a:defRPr/>
            </a:pPr>
            <a:fld id="{C5DE7787-5983-480D-B3C1-21916025041D}" type="slidenum">
              <a:rPr lang="en-US" smtClean="0"/>
              <a:pPr>
                <a:defRPr/>
              </a:pPr>
              <a:t>32</a:t>
            </a:fld>
            <a:endParaRPr lang="en-US"/>
          </a:p>
        </p:txBody>
      </p:sp>
      <p:sp>
        <p:nvSpPr>
          <p:cNvPr id="9" name="Footer Placeholder 8"/>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chemeClr val="tx1"/>
                </a:solidFill>
              </a:rPr>
              <a:t>How to construct a heap</a:t>
            </a:r>
            <a:endParaRPr lang="en-US" dirty="0">
              <a:solidFill>
                <a:schemeClr val="tx1"/>
              </a:solidFill>
            </a:endParaRPr>
          </a:p>
        </p:txBody>
      </p:sp>
      <p:sp>
        <p:nvSpPr>
          <p:cNvPr id="6"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smtClean="0">
                <a:ln>
                  <a:noFill/>
                </a:ln>
                <a:effectLst/>
                <a:uLnTx/>
                <a:uFillTx/>
                <a:latin typeface="+mn-lt"/>
                <a:ea typeface="+mn-ea"/>
                <a:cs typeface="+mn-cs"/>
              </a:rPr>
              <a:t>What if the array is not ordered properly so that each parent node is greater than their children?</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smtClean="0">
                <a:ln>
                  <a:noFill/>
                </a:ln>
                <a:effectLst/>
                <a:uLnTx/>
                <a:uFillTx/>
                <a:latin typeface="+mn-lt"/>
                <a:ea typeface="+mn-ea"/>
                <a:cs typeface="+mn-cs"/>
              </a:rPr>
              <a:t>When adding elements to the [max] heap, if a new element is larger than its parent, then the parent and child will switch places.</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smtClean="0">
                <a:ln>
                  <a:noFill/>
                </a:ln>
                <a:effectLst/>
                <a:uLnTx/>
                <a:uFillTx/>
                <a:latin typeface="+mn-lt"/>
              </a:rPr>
              <a:t>If the child is larger than its grandparent node then first switch the child and parent then switch the child and grandparent</a:t>
            </a:r>
            <a:endParaRPr kumimoji="0" lang="en-US" sz="2800" b="0" i="0" u="none" strike="noStrike" kern="0" cap="none" spc="0" normalizeH="0" baseline="0" noProof="0" dirty="0" smtClean="0">
              <a:ln>
                <a:noFill/>
              </a:ln>
              <a:effectLst/>
              <a:uLnTx/>
              <a:uFillTx/>
              <a:latin typeface="+mn-lt"/>
            </a:endParaRPr>
          </a:p>
        </p:txBody>
      </p:sp>
      <p:sp>
        <p:nvSpPr>
          <p:cNvPr id="7" name="Date Placeholder 6"/>
          <p:cNvSpPr>
            <a:spLocks noGrp="1"/>
          </p:cNvSpPr>
          <p:nvPr>
            <p:ph type="dt" sz="half" idx="10"/>
          </p:nvPr>
        </p:nvSpPr>
        <p:spPr/>
        <p:txBody>
          <a:bodyPr/>
          <a:lstStyle/>
          <a:p>
            <a:pPr>
              <a:defRPr/>
            </a:pPr>
            <a:fld id="{5E641418-9E18-4513-9FA9-FB0CD838EBFD}" type="datetime1">
              <a:rPr lang="en-US" smtClean="0"/>
              <a:pPr>
                <a:defRPr/>
              </a:pPr>
              <a:t>10/4/2015</a:t>
            </a:fld>
            <a:endParaRPr lang="en-US"/>
          </a:p>
        </p:txBody>
      </p:sp>
      <p:sp>
        <p:nvSpPr>
          <p:cNvPr id="8" name="Slide Number Placeholder 7"/>
          <p:cNvSpPr>
            <a:spLocks noGrp="1"/>
          </p:cNvSpPr>
          <p:nvPr>
            <p:ph type="sldNum" sz="quarter" idx="12"/>
          </p:nvPr>
        </p:nvSpPr>
        <p:spPr/>
        <p:txBody>
          <a:bodyPr/>
          <a:lstStyle/>
          <a:p>
            <a:pPr>
              <a:defRPr/>
            </a:pPr>
            <a:fld id="{C5DE7787-5983-480D-B3C1-21916025041D}" type="slidenum">
              <a:rPr lang="en-US" smtClean="0"/>
              <a:pPr>
                <a:defRPr/>
              </a:pPr>
              <a:t>33</a:t>
            </a:fld>
            <a:endParaRPr lang="en-US"/>
          </a:p>
        </p:txBody>
      </p:sp>
      <p:sp>
        <p:nvSpPr>
          <p:cNvPr id="9" name="Footer Placeholder 8"/>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chemeClr val="tx1"/>
                </a:solidFill>
              </a:rPr>
              <a:t>How to Insert a value into heap</a:t>
            </a:r>
            <a:endParaRPr lang="en-US" dirty="0">
              <a:solidFill>
                <a:schemeClr val="tx1"/>
              </a:solidFill>
            </a:endParaRPr>
          </a:p>
        </p:txBody>
      </p:sp>
      <p:pic>
        <p:nvPicPr>
          <p:cNvPr id="4" name="Content Placeholder 12" descr="maxheap.jpg"/>
          <p:cNvPicPr>
            <a:picLocks noChangeAspect="1"/>
          </p:cNvPicPr>
          <p:nvPr/>
        </p:nvPicPr>
        <p:blipFill>
          <a:blip r:embed="rId2" cstate="print"/>
          <a:stretch>
            <a:fillRect/>
          </a:stretch>
        </p:blipFill>
        <p:spPr>
          <a:xfrm>
            <a:off x="1600200" y="1295401"/>
            <a:ext cx="6248400" cy="5333999"/>
          </a:xfrm>
          <a:prstGeom prst="rect">
            <a:avLst/>
          </a:prstGeom>
        </p:spPr>
      </p:pic>
      <p:sp>
        <p:nvSpPr>
          <p:cNvPr id="7" name="Date Placeholder 6"/>
          <p:cNvSpPr>
            <a:spLocks noGrp="1"/>
          </p:cNvSpPr>
          <p:nvPr>
            <p:ph type="dt" sz="half" idx="10"/>
          </p:nvPr>
        </p:nvSpPr>
        <p:spPr/>
        <p:txBody>
          <a:bodyPr/>
          <a:lstStyle/>
          <a:p>
            <a:pPr>
              <a:defRPr/>
            </a:pPr>
            <a:fld id="{DC8D2B20-1B11-4055-8B68-E44146A2122F}" type="datetime1">
              <a:rPr lang="en-US" smtClean="0"/>
              <a:pPr>
                <a:defRPr/>
              </a:pPr>
              <a:t>10/4/2015</a:t>
            </a:fld>
            <a:endParaRPr lang="en-US"/>
          </a:p>
        </p:txBody>
      </p:sp>
      <p:sp>
        <p:nvSpPr>
          <p:cNvPr id="8" name="Slide Number Placeholder 7"/>
          <p:cNvSpPr>
            <a:spLocks noGrp="1"/>
          </p:cNvSpPr>
          <p:nvPr>
            <p:ph type="sldNum" sz="quarter" idx="12"/>
          </p:nvPr>
        </p:nvSpPr>
        <p:spPr/>
        <p:txBody>
          <a:bodyPr/>
          <a:lstStyle/>
          <a:p>
            <a:pPr>
              <a:defRPr/>
            </a:pPr>
            <a:fld id="{C5DE7787-5983-480D-B3C1-21916025041D}" type="slidenum">
              <a:rPr lang="en-US" smtClean="0"/>
              <a:pPr>
                <a:defRPr/>
              </a:pPr>
              <a:t>34</a:t>
            </a:fld>
            <a:endParaRPr lang="en-US"/>
          </a:p>
        </p:txBody>
      </p:sp>
      <p:sp>
        <p:nvSpPr>
          <p:cNvPr id="9" name="Footer Placeholder 8"/>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Implement</a:t>
            </a:r>
            <a:r>
              <a:rPr kumimoji="0" lang="en-US" sz="4400" b="0" i="0" u="none" strike="noStrike" kern="0" cap="none" spc="0" normalizeH="0" noProof="0" dirty="0" smtClean="0">
                <a:ln>
                  <a:noFill/>
                </a:ln>
                <a:effectLst>
                  <a:outerShdw blurRad="38100" dist="38100" dir="2700000" algn="tl">
                    <a:srgbClr val="000000"/>
                  </a:outerShdw>
                </a:effectLst>
                <a:uLnTx/>
                <a:uFillTx/>
                <a:latin typeface="+mj-lt"/>
                <a:ea typeface="+mj-ea"/>
                <a:cs typeface="+mj-cs"/>
              </a:rPr>
              <a:t> </a:t>
            </a:r>
            <a:r>
              <a:rPr kumimoji="0" lang="en-US" sz="4400" b="0" i="0" u="none" strike="noStrike" kern="0" cap="none" spc="0" normalizeH="0" baseline="0" noProof="0" dirty="0" err="1" smtClean="0">
                <a:ln>
                  <a:noFill/>
                </a:ln>
                <a:effectLst>
                  <a:outerShdw blurRad="38100" dist="38100" dir="2700000" algn="tl">
                    <a:srgbClr val="000000"/>
                  </a:outerShdw>
                </a:effectLst>
                <a:uLnTx/>
                <a:uFillTx/>
                <a:latin typeface="+mj-lt"/>
                <a:ea typeface="+mj-ea"/>
                <a:cs typeface="+mj-cs"/>
              </a:rPr>
              <a:t>Heapsort</a:t>
            </a:r>
            <a:r>
              <a:rPr kumimoji="0" lang="en-US" sz="4400" b="0" i="0" u="none" strike="noStrike" kern="0" cap="none" spc="0" normalizeH="0" baseline="0" noProof="0" dirty="0" smtClean="0">
                <a:ln>
                  <a:noFill/>
                </a:ln>
                <a:effectLst>
                  <a:outerShdw blurRad="38100" dist="38100" dir="2700000" algn="tl">
                    <a:srgbClr val="000000"/>
                  </a:outerShdw>
                </a:effectLst>
                <a:uLnTx/>
                <a:uFillTx/>
                <a:latin typeface="+mj-lt"/>
                <a:ea typeface="+mj-ea"/>
                <a:cs typeface="+mj-cs"/>
              </a:rPr>
              <a:t>?</a:t>
            </a:r>
            <a:endParaRPr kumimoji="0" lang="en-US" sz="4400" b="0" i="0" u="none" strike="noStrike" kern="0" cap="none" spc="0" normalizeH="0" baseline="0" noProof="0" dirty="0">
              <a:ln>
                <a:noFill/>
              </a:ln>
              <a:effectLst>
                <a:outerShdw blurRad="38100" dist="38100" dir="2700000" algn="tl">
                  <a:srgbClr val="000000"/>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a:lstStyle/>
          <a:p>
            <a:r>
              <a:rPr lang="en-US" sz="2800" dirty="0" smtClean="0"/>
              <a:t>1. Build a heap out of data</a:t>
            </a:r>
          </a:p>
          <a:p>
            <a:r>
              <a:rPr lang="en-US" sz="2800" dirty="0" smtClean="0"/>
              <a:t>2. Remove root and insert into array</a:t>
            </a:r>
          </a:p>
          <a:p>
            <a:r>
              <a:rPr lang="en-US" sz="2800" dirty="0" smtClean="0"/>
              <a:t>3. Reconstruct heap</a:t>
            </a:r>
          </a:p>
          <a:p>
            <a:r>
              <a:rPr lang="en-US" sz="2800" dirty="0" smtClean="0"/>
              <a:t>4. Repeat steps 2 and 3 until </a:t>
            </a:r>
            <a:r>
              <a:rPr lang="en-US" sz="2800" kern="0" dirty="0" smtClean="0"/>
              <a:t>all elements are gone and heap is  empty </a:t>
            </a:r>
            <a:endParaRPr lang="en-US" sz="2800" dirty="0" smtClean="0"/>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endParaRPr kumimoji="0" lang="en-US" sz="2800" b="0" i="0" u="none" strike="noStrike" kern="0" cap="none" spc="0" normalizeH="0" baseline="0" noProof="0" dirty="0">
              <a:ln>
                <a:noFill/>
              </a:ln>
              <a:effectLst/>
              <a:uLnTx/>
              <a:uFillTx/>
              <a:latin typeface="+mn-lt"/>
            </a:endParaRPr>
          </a:p>
        </p:txBody>
      </p:sp>
      <p:sp>
        <p:nvSpPr>
          <p:cNvPr id="6" name="Date Placeholder 5"/>
          <p:cNvSpPr>
            <a:spLocks noGrp="1"/>
          </p:cNvSpPr>
          <p:nvPr>
            <p:ph type="dt" sz="half" idx="10"/>
          </p:nvPr>
        </p:nvSpPr>
        <p:spPr/>
        <p:txBody>
          <a:bodyPr/>
          <a:lstStyle/>
          <a:p>
            <a:pPr>
              <a:defRPr/>
            </a:pPr>
            <a:fld id="{28EAAA39-38B1-42C9-9F0C-B8856CFC3E40}" type="datetime1">
              <a:rPr lang="en-US" smtClean="0"/>
              <a:pPr>
                <a:defRPr/>
              </a:pPr>
              <a:t>10/4/2015</a:t>
            </a:fld>
            <a:endParaRPr lang="en-US"/>
          </a:p>
        </p:txBody>
      </p:sp>
      <p:sp>
        <p:nvSpPr>
          <p:cNvPr id="7" name="Slide Number Placeholder 6"/>
          <p:cNvSpPr>
            <a:spLocks noGrp="1"/>
          </p:cNvSpPr>
          <p:nvPr>
            <p:ph type="sldNum" sz="quarter" idx="12"/>
          </p:nvPr>
        </p:nvSpPr>
        <p:spPr/>
        <p:txBody>
          <a:bodyPr/>
          <a:lstStyle/>
          <a:p>
            <a:pPr>
              <a:defRPr/>
            </a:pPr>
            <a:fld id="{C5DE7787-5983-480D-B3C1-21916025041D}"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3" descr="heapsort2.jpg"/>
          <p:cNvPicPr>
            <a:picLocks noChangeAspect="1"/>
          </p:cNvPicPr>
          <p:nvPr/>
        </p:nvPicPr>
        <p:blipFill>
          <a:blip r:embed="rId2" cstate="print"/>
          <a:stretch>
            <a:fillRect/>
          </a:stretch>
        </p:blipFill>
        <p:spPr>
          <a:xfrm>
            <a:off x="2072920" y="0"/>
            <a:ext cx="7071080" cy="6858000"/>
          </a:xfrm>
          <a:prstGeom prst="rect">
            <a:avLst/>
          </a:prstGeom>
        </p:spPr>
      </p:pic>
      <p:sp>
        <p:nvSpPr>
          <p:cNvPr id="8" name="Date Placeholder 7"/>
          <p:cNvSpPr>
            <a:spLocks noGrp="1"/>
          </p:cNvSpPr>
          <p:nvPr>
            <p:ph type="dt" sz="half" idx="10"/>
          </p:nvPr>
        </p:nvSpPr>
        <p:spPr/>
        <p:txBody>
          <a:bodyPr/>
          <a:lstStyle/>
          <a:p>
            <a:pPr>
              <a:defRPr/>
            </a:pPr>
            <a:fld id="{0EFF1952-EB43-4244-9938-6908970709CD}" type="datetime1">
              <a:rPr lang="en-US" smtClean="0"/>
              <a:pPr>
                <a:defRPr/>
              </a:pPr>
              <a:t>10/4/2015</a:t>
            </a:fld>
            <a:endParaRPr lang="en-US"/>
          </a:p>
        </p:txBody>
      </p:sp>
      <p:sp>
        <p:nvSpPr>
          <p:cNvPr id="9" name="Slide Number Placeholder 8"/>
          <p:cNvSpPr>
            <a:spLocks noGrp="1"/>
          </p:cNvSpPr>
          <p:nvPr>
            <p:ph type="sldNum" sz="quarter" idx="12"/>
          </p:nvPr>
        </p:nvSpPr>
        <p:spPr/>
        <p:txBody>
          <a:bodyPr/>
          <a:lstStyle/>
          <a:p>
            <a:pPr>
              <a:defRPr/>
            </a:pPr>
            <a:fld id="{C5DE7787-5983-480D-B3C1-21916025041D}" type="slidenum">
              <a:rPr lang="en-US" smtClean="0"/>
              <a:pPr>
                <a:defRPr/>
              </a:pPr>
              <a:t>36</a:t>
            </a:fld>
            <a:endParaRPr lang="en-US"/>
          </a:p>
        </p:txBody>
      </p:sp>
      <p:sp>
        <p:nvSpPr>
          <p:cNvPr id="10" name="Footer Placeholder 9"/>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solidFill>
                  <a:schemeClr val="tx1"/>
                </a:solidFill>
              </a:rPr>
              <a:t>Advantages</a:t>
            </a:r>
            <a:endParaRPr lang="en-US" dirty="0">
              <a:solidFill>
                <a:schemeClr val="tx1"/>
              </a:solidFill>
            </a:endParaRPr>
          </a:p>
        </p:txBody>
      </p:sp>
      <p:sp>
        <p:nvSpPr>
          <p:cNvPr id="4"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smtClean="0">
                <a:ln>
                  <a:noFill/>
                </a:ln>
                <a:effectLst/>
                <a:uLnTx/>
                <a:uFillTx/>
                <a:latin typeface="+mn-lt"/>
                <a:ea typeface="+mn-ea"/>
                <a:cs typeface="+mn-cs"/>
              </a:rPr>
              <a:t>The primary advantage of the heap sort is its efficiency. </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smtClean="0">
                <a:ln>
                  <a:noFill/>
                </a:ln>
                <a:effectLst/>
                <a:uLnTx/>
                <a:uFillTx/>
                <a:latin typeface="+mn-lt"/>
              </a:rPr>
              <a:t>Execution time efficiceny: O(n log n)</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smtClean="0">
                <a:ln>
                  <a:noFill/>
                </a:ln>
                <a:effectLst/>
                <a:uLnTx/>
                <a:uFillTx/>
                <a:latin typeface="+mn-lt"/>
              </a:rPr>
              <a:t>Memory efficiency: O(1)</a:t>
            </a:r>
          </a:p>
          <a:p>
            <a:pPr marL="1143000" marR="0" lvl="2" indent="-228600" algn="l" defTabSz="914400" rtl="0" eaLnBrk="0" fontAlgn="base" latinLnBrk="0" hangingPunct="0">
              <a:lnSpc>
                <a:spcPct val="100000"/>
              </a:lnSpc>
              <a:spcBef>
                <a:spcPct val="20000"/>
              </a:spcBef>
              <a:spcAft>
                <a:spcPct val="0"/>
              </a:spcAft>
              <a:buClr>
                <a:schemeClr val="accent1"/>
              </a:buClr>
              <a:buSzPct val="60000"/>
              <a:buFont typeface="Wingdings" pitchFamily="2" charset="2"/>
              <a:buChar char="l"/>
              <a:tabLst/>
              <a:defRPr/>
            </a:pPr>
            <a:r>
              <a:rPr kumimoji="0" lang="en-US" sz="2400" b="0" i="0" u="none" strike="noStrike" kern="0" cap="none" spc="0" normalizeH="0" baseline="0" noProof="0" smtClean="0">
                <a:ln>
                  <a:noFill/>
                </a:ln>
                <a:effectLst/>
                <a:uLnTx/>
                <a:uFillTx/>
                <a:latin typeface="+mn-lt"/>
              </a:rPr>
              <a:t>The heap sort algorithm is not recursive</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smtClean="0">
                <a:ln>
                  <a:noFill/>
                </a:ln>
                <a:effectLst/>
                <a:uLnTx/>
                <a:uFillTx/>
                <a:latin typeface="+mn-lt"/>
                <a:ea typeface="+mn-ea"/>
                <a:cs typeface="+mn-cs"/>
              </a:rPr>
              <a:t>Heap sort algorithm is in place</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r>
              <a:rPr kumimoji="0" lang="en-US" sz="2800" b="0" i="0" u="none" strike="noStrike" kern="0" cap="none" spc="0" normalizeH="0" baseline="0" noProof="0" smtClean="0">
                <a:ln>
                  <a:noFill/>
                </a:ln>
                <a:effectLst/>
                <a:uLnTx/>
                <a:uFillTx/>
                <a:latin typeface="+mn-lt"/>
              </a:rPr>
              <a:t>In-place algorithm: an algorithm that transforms input using a data structure with a small, constant amount of storage space</a:t>
            </a:r>
          </a:p>
          <a:p>
            <a:pPr marL="742950" marR="0" lvl="1" indent="-285750" algn="l" defTabSz="914400" rtl="0" eaLnBrk="0" fontAlgn="base" latinLnBrk="0" hangingPunct="0">
              <a:lnSpc>
                <a:spcPct val="100000"/>
              </a:lnSpc>
              <a:spcBef>
                <a:spcPct val="20000"/>
              </a:spcBef>
              <a:spcAft>
                <a:spcPct val="0"/>
              </a:spcAft>
              <a:buClr>
                <a:schemeClr val="tx1"/>
              </a:buClr>
              <a:buSzPct val="90000"/>
              <a:buFontTx/>
              <a:buChar char="–"/>
              <a:tabLst/>
              <a:defRPr/>
            </a:pPr>
            <a:endParaRPr kumimoji="0" lang="en-US" sz="2800" b="0" i="0" u="none" strike="noStrike" kern="0" cap="none" spc="0" normalizeH="0" baseline="0" noProof="0" dirty="0" smtClean="0">
              <a:ln>
                <a:noFill/>
              </a:ln>
              <a:effectLst/>
              <a:uLnTx/>
              <a:uFillTx/>
              <a:latin typeface="+mn-lt"/>
            </a:endParaRPr>
          </a:p>
        </p:txBody>
      </p:sp>
      <p:sp>
        <p:nvSpPr>
          <p:cNvPr id="5" name="Date Placeholder 4"/>
          <p:cNvSpPr>
            <a:spLocks noGrp="1"/>
          </p:cNvSpPr>
          <p:nvPr>
            <p:ph type="dt" sz="half" idx="10"/>
          </p:nvPr>
        </p:nvSpPr>
        <p:spPr/>
        <p:txBody>
          <a:bodyPr/>
          <a:lstStyle/>
          <a:p>
            <a:pPr>
              <a:defRPr/>
            </a:pPr>
            <a:fld id="{B2068E61-44A7-48D5-AE61-461C65260207}" type="datetime1">
              <a:rPr lang="en-US" smtClean="0"/>
              <a:pPr>
                <a:defRPr/>
              </a:pPr>
              <a:t>10/4/2015</a:t>
            </a:fld>
            <a:endParaRPr lang="en-US"/>
          </a:p>
        </p:txBody>
      </p:sp>
      <p:sp>
        <p:nvSpPr>
          <p:cNvPr id="6" name="Slide Number Placeholder 5"/>
          <p:cNvSpPr>
            <a:spLocks noGrp="1"/>
          </p:cNvSpPr>
          <p:nvPr>
            <p:ph type="sldNum" sz="quarter" idx="12"/>
          </p:nvPr>
        </p:nvSpPr>
        <p:spPr/>
        <p:txBody>
          <a:bodyPr/>
          <a:lstStyle/>
          <a:p>
            <a:pPr>
              <a:defRPr/>
            </a:pPr>
            <a:fld id="{C5DE7787-5983-480D-B3C1-21916025041D}" type="slidenum">
              <a:rPr lang="en-US" smtClean="0"/>
              <a:pPr>
                <a:defRPr/>
              </a:pPr>
              <a:t>37</a:t>
            </a:fld>
            <a:endParaRPr lang="en-US"/>
          </a:p>
        </p:txBody>
      </p:sp>
      <p:sp>
        <p:nvSpPr>
          <p:cNvPr id="8" name="Footer Placeholder 7"/>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effectLst>
                  <a:outerShdw blurRad="38100" dist="38100" dir="2700000" algn="tl">
                    <a:srgbClr val="000000"/>
                  </a:outerShdw>
                </a:effectLst>
                <a:uLnTx/>
                <a:uFillTx/>
                <a:latin typeface="+mj-lt"/>
                <a:ea typeface="+mj-ea"/>
                <a:cs typeface="+mj-cs"/>
              </a:rPr>
              <a:t>Advantages</a:t>
            </a:r>
            <a:endParaRPr kumimoji="0" lang="en-US" sz="4400" b="0" i="0" u="none" strike="noStrike" kern="0" cap="none" spc="0" normalizeH="0" baseline="0" noProof="0" dirty="0">
              <a:ln>
                <a:noFill/>
              </a:ln>
              <a:effectLst>
                <a:outerShdw blurRad="38100" dist="38100" dir="2700000" algn="tl">
                  <a:srgbClr val="000000"/>
                </a:outerShdw>
              </a:effectLst>
              <a:uLnTx/>
              <a:uFillTx/>
              <a:latin typeface="+mj-lt"/>
              <a:ea typeface="+mj-ea"/>
              <a:cs typeface="+mj-cs"/>
            </a:endParaRPr>
          </a:p>
        </p:txBody>
      </p:sp>
      <p:sp>
        <p:nvSpPr>
          <p:cNvPr id="7"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smtClean="0">
                <a:ln>
                  <a:noFill/>
                </a:ln>
                <a:effectLst/>
                <a:uLnTx/>
                <a:uFillTx/>
                <a:latin typeface="+mn-lt"/>
                <a:ea typeface="+mn-ea"/>
                <a:cs typeface="+mn-cs"/>
              </a:rPr>
              <a:t>Best at sorting huge sets of items because it doesn’t use recursion</a:t>
            </a: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smtClean="0">
                <a:ln>
                  <a:noFill/>
                </a:ln>
                <a:effectLst/>
                <a:uLnTx/>
                <a:uFillTx/>
                <a:latin typeface="+mn-lt"/>
                <a:ea typeface="+mn-ea"/>
                <a:cs typeface="+mn-cs"/>
              </a:rPr>
              <a:t>If the array is partially sorted, Heap Sort generally performs much better than quick sort or merge sort</a:t>
            </a:r>
            <a:endParaRPr kumimoji="0" lang="en-US" sz="3200" b="0" i="0" u="none" strike="noStrike" kern="0" cap="none" spc="0" normalizeH="0" baseline="0" noProof="0" dirty="0">
              <a:ln>
                <a:noFill/>
              </a:ln>
              <a:effectLst/>
              <a:uLnTx/>
              <a:uFillTx/>
              <a:latin typeface="+mn-lt"/>
              <a:ea typeface="+mn-ea"/>
              <a:cs typeface="+mn-cs"/>
            </a:endParaRPr>
          </a:p>
        </p:txBody>
      </p:sp>
      <p:sp>
        <p:nvSpPr>
          <p:cNvPr id="8" name="Date Placeholder 7"/>
          <p:cNvSpPr>
            <a:spLocks noGrp="1"/>
          </p:cNvSpPr>
          <p:nvPr>
            <p:ph type="dt" sz="half" idx="10"/>
          </p:nvPr>
        </p:nvSpPr>
        <p:spPr/>
        <p:txBody>
          <a:bodyPr/>
          <a:lstStyle/>
          <a:p>
            <a:pPr>
              <a:defRPr/>
            </a:pPr>
            <a:fld id="{58F163AE-BAC4-4BC8-A819-1190ED6F2ECB}" type="datetime1">
              <a:rPr lang="en-US" smtClean="0"/>
              <a:pPr>
                <a:defRPr/>
              </a:pPr>
              <a:t>10/4/2015</a:t>
            </a:fld>
            <a:endParaRPr lang="en-US"/>
          </a:p>
        </p:txBody>
      </p:sp>
      <p:sp>
        <p:nvSpPr>
          <p:cNvPr id="9" name="Slide Number Placeholder 8"/>
          <p:cNvSpPr>
            <a:spLocks noGrp="1"/>
          </p:cNvSpPr>
          <p:nvPr>
            <p:ph type="sldNum" sz="quarter" idx="12"/>
          </p:nvPr>
        </p:nvSpPr>
        <p:spPr/>
        <p:txBody>
          <a:bodyPr/>
          <a:lstStyle/>
          <a:p>
            <a:pPr>
              <a:defRPr/>
            </a:pPr>
            <a:fld id="{C5DE7787-5983-480D-B3C1-21916025041D}" type="slidenum">
              <a:rPr lang="en-US" smtClean="0"/>
              <a:pPr>
                <a:defRPr/>
              </a:pPr>
              <a:t>38</a:t>
            </a:fld>
            <a:endParaRPr lang="en-US"/>
          </a:p>
        </p:txBody>
      </p:sp>
      <p:sp>
        <p:nvSpPr>
          <p:cNvPr id="10" name="Footer Placeholder 9"/>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solidFill>
                  <a:schemeClr val="tx1"/>
                </a:solidFill>
              </a:rPr>
              <a:t>Disadvantages</a:t>
            </a:r>
            <a:endParaRPr lang="en-US" dirty="0">
              <a:solidFill>
                <a:schemeClr val="tx1"/>
              </a:solidFill>
            </a:endParaRPr>
          </a:p>
        </p:txBody>
      </p:sp>
      <p:sp>
        <p:nvSpPr>
          <p:cNvPr id="5"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itchFamily="2" charset="2"/>
              <a:buChar char="l"/>
              <a:tabLst/>
              <a:defRPr/>
            </a:pPr>
            <a:r>
              <a:rPr kumimoji="0" lang="en-US" sz="3200" b="0" i="0" u="none" strike="noStrike" kern="0" cap="none" spc="0" normalizeH="0" baseline="0" noProof="0" smtClean="0">
                <a:ln>
                  <a:noFill/>
                </a:ln>
                <a:effectLst/>
                <a:uLnTx/>
                <a:uFillTx/>
                <a:latin typeface="+mn-lt"/>
                <a:ea typeface="+mn-ea"/>
                <a:cs typeface="+mn-cs"/>
              </a:rPr>
              <a:t>Generally slower than quick and merge sorts</a:t>
            </a:r>
            <a:endParaRPr kumimoji="0" lang="en-US" sz="3200" b="0" i="0" u="none" strike="noStrike" kern="0" cap="none" spc="0" normalizeH="0" baseline="0" noProof="0" dirty="0">
              <a:ln>
                <a:noFill/>
              </a:ln>
              <a:effectLst/>
              <a:uLnTx/>
              <a:uFillTx/>
              <a:latin typeface="+mn-lt"/>
              <a:ea typeface="+mn-ea"/>
              <a:cs typeface="+mn-cs"/>
            </a:endParaRPr>
          </a:p>
        </p:txBody>
      </p:sp>
      <p:sp>
        <p:nvSpPr>
          <p:cNvPr id="8" name="Date Placeholder 7"/>
          <p:cNvSpPr>
            <a:spLocks noGrp="1"/>
          </p:cNvSpPr>
          <p:nvPr>
            <p:ph type="dt" sz="half" idx="10"/>
          </p:nvPr>
        </p:nvSpPr>
        <p:spPr/>
        <p:txBody>
          <a:bodyPr/>
          <a:lstStyle/>
          <a:p>
            <a:pPr>
              <a:defRPr/>
            </a:pPr>
            <a:fld id="{3AC5F9F5-8FBE-4CE5-97B5-4C531F145F7C}" type="datetime1">
              <a:rPr lang="en-US" smtClean="0"/>
              <a:pPr>
                <a:defRPr/>
              </a:pPr>
              <a:t>10/4/2015</a:t>
            </a:fld>
            <a:endParaRPr lang="en-US"/>
          </a:p>
        </p:txBody>
      </p:sp>
      <p:sp>
        <p:nvSpPr>
          <p:cNvPr id="9" name="Slide Number Placeholder 8"/>
          <p:cNvSpPr>
            <a:spLocks noGrp="1"/>
          </p:cNvSpPr>
          <p:nvPr>
            <p:ph type="sldNum" sz="quarter" idx="12"/>
          </p:nvPr>
        </p:nvSpPr>
        <p:spPr/>
        <p:txBody>
          <a:bodyPr/>
          <a:lstStyle/>
          <a:p>
            <a:pPr>
              <a:defRPr/>
            </a:pPr>
            <a:fld id="{C5DE7787-5983-480D-B3C1-21916025041D}" type="slidenum">
              <a:rPr lang="en-US" smtClean="0"/>
              <a:pPr>
                <a:defRPr/>
              </a:pPr>
              <a:t>39</a:t>
            </a:fld>
            <a:endParaRPr lang="en-US"/>
          </a:p>
        </p:txBody>
      </p:sp>
      <p:sp>
        <p:nvSpPr>
          <p:cNvPr id="10" name="Footer Placeholder 9"/>
          <p:cNvSpPr>
            <a:spLocks noGrp="1"/>
          </p:cNvSpPr>
          <p:nvPr>
            <p:ph type="ftr" sz="quarter" idx="11"/>
          </p:nvPr>
        </p:nvSpPr>
        <p:spPr/>
        <p:txBody>
          <a:bodyPr/>
          <a:lstStyle/>
          <a:p>
            <a:pPr>
              <a:defRPr/>
            </a:pPr>
            <a:r>
              <a:rPr lang="en-US" smtClean="0"/>
              <a:t>Sarwar J. Morshed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35843"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855"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867"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91" name="Line 47"/>
          <p:cNvSpPr>
            <a:spLocks noChangeShapeType="1"/>
          </p:cNvSpPr>
          <p:nvPr/>
        </p:nvSpPr>
        <p:spPr bwMode="auto">
          <a:xfrm flipV="1">
            <a:off x="1828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6192" name="Line 48"/>
          <p:cNvSpPr>
            <a:spLocks noChangeShapeType="1"/>
          </p:cNvSpPr>
          <p:nvPr/>
        </p:nvSpPr>
        <p:spPr bwMode="auto">
          <a:xfrm flipV="1">
            <a:off x="6096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6193" name="Line 49"/>
          <p:cNvSpPr>
            <a:spLocks noChangeShapeType="1"/>
          </p:cNvSpPr>
          <p:nvPr/>
        </p:nvSpPr>
        <p:spPr bwMode="auto">
          <a:xfrm flipV="1">
            <a:off x="28956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6194"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6195"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6196"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2" name="Date Placeholder 11"/>
          <p:cNvSpPr>
            <a:spLocks noGrp="1"/>
          </p:cNvSpPr>
          <p:nvPr>
            <p:ph type="dt" sz="half" idx="10"/>
          </p:nvPr>
        </p:nvSpPr>
        <p:spPr/>
        <p:txBody>
          <a:bodyPr/>
          <a:lstStyle/>
          <a:p>
            <a:pPr>
              <a:defRPr/>
            </a:pPr>
            <a:fld id="{A7D287B9-C03C-47A2-8F3F-B443461DBBF2}" type="datetime1">
              <a:rPr lang="en-US" smtClean="0"/>
              <a:pPr>
                <a:defRPr/>
              </a:pPr>
              <a:t>10/4/2015</a:t>
            </a:fld>
            <a:endParaRPr lang="en-US"/>
          </a:p>
        </p:txBody>
      </p:sp>
      <p:sp>
        <p:nvSpPr>
          <p:cNvPr id="13" name="Slide Number Placeholder 12"/>
          <p:cNvSpPr>
            <a:spLocks noGrp="1"/>
          </p:cNvSpPr>
          <p:nvPr>
            <p:ph type="sldNum" sz="quarter" idx="12"/>
          </p:nvPr>
        </p:nvSpPr>
        <p:spPr/>
        <p:txBody>
          <a:bodyPr/>
          <a:lstStyle/>
          <a:p>
            <a:pPr>
              <a:defRPr/>
            </a:pPr>
            <a:fld id="{C5DE7787-5983-480D-B3C1-21916025041D}" type="slidenum">
              <a:rPr lang="en-US" smtClean="0"/>
              <a:pPr>
                <a:defRPr/>
              </a:pPr>
              <a:t>4</a:t>
            </a:fld>
            <a:endParaRPr lang="en-US"/>
          </a:p>
        </p:txBody>
      </p:sp>
      <p:sp>
        <p:nvSpPr>
          <p:cNvPr id="14" name="Footer Placeholder 13"/>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38915"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27"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39"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5" name="Line 47"/>
          <p:cNvSpPr>
            <a:spLocks noChangeShapeType="1"/>
          </p:cNvSpPr>
          <p:nvPr/>
        </p:nvSpPr>
        <p:spPr bwMode="auto">
          <a:xfrm flipV="1">
            <a:off x="2514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7216" name="Line 48"/>
          <p:cNvSpPr>
            <a:spLocks noChangeShapeType="1"/>
          </p:cNvSpPr>
          <p:nvPr/>
        </p:nvSpPr>
        <p:spPr bwMode="auto">
          <a:xfrm flipV="1">
            <a:off x="6096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7217" name="Line 49"/>
          <p:cNvSpPr>
            <a:spLocks noChangeShapeType="1"/>
          </p:cNvSpPr>
          <p:nvPr/>
        </p:nvSpPr>
        <p:spPr bwMode="auto">
          <a:xfrm flipV="1">
            <a:off x="36576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7218"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7219"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7220"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2" name="Date Placeholder 11"/>
          <p:cNvSpPr>
            <a:spLocks noGrp="1"/>
          </p:cNvSpPr>
          <p:nvPr>
            <p:ph type="dt" sz="half" idx="10"/>
          </p:nvPr>
        </p:nvSpPr>
        <p:spPr/>
        <p:txBody>
          <a:bodyPr/>
          <a:lstStyle/>
          <a:p>
            <a:pPr>
              <a:defRPr/>
            </a:pPr>
            <a:fld id="{D2466412-8602-46E6-AB52-88A78E88032D}" type="datetime1">
              <a:rPr lang="en-US" smtClean="0"/>
              <a:pPr>
                <a:defRPr/>
              </a:pPr>
              <a:t>10/4/2015</a:t>
            </a:fld>
            <a:endParaRPr lang="en-US"/>
          </a:p>
        </p:txBody>
      </p:sp>
      <p:sp>
        <p:nvSpPr>
          <p:cNvPr id="13" name="Slide Number Placeholder 12"/>
          <p:cNvSpPr>
            <a:spLocks noGrp="1"/>
          </p:cNvSpPr>
          <p:nvPr>
            <p:ph type="sldNum" sz="quarter" idx="12"/>
          </p:nvPr>
        </p:nvSpPr>
        <p:spPr/>
        <p:txBody>
          <a:bodyPr/>
          <a:lstStyle/>
          <a:p>
            <a:pPr>
              <a:defRPr/>
            </a:pPr>
            <a:fld id="{C5DE7787-5983-480D-B3C1-21916025041D}" type="slidenum">
              <a:rPr lang="en-US" smtClean="0"/>
              <a:pPr>
                <a:defRPr/>
              </a:pPr>
              <a:t>5</a:t>
            </a:fld>
            <a:endParaRPr lang="en-US"/>
          </a:p>
        </p:txBody>
      </p:sp>
      <p:sp>
        <p:nvSpPr>
          <p:cNvPr id="14" name="Footer Placeholder 13"/>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39939"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51"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63"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39" name="Line 47"/>
          <p:cNvSpPr>
            <a:spLocks noChangeShapeType="1"/>
          </p:cNvSpPr>
          <p:nvPr/>
        </p:nvSpPr>
        <p:spPr bwMode="auto">
          <a:xfrm flipV="1">
            <a:off x="2514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8240"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8241" name="Line 49"/>
          <p:cNvSpPr>
            <a:spLocks noChangeShapeType="1"/>
          </p:cNvSpPr>
          <p:nvPr/>
        </p:nvSpPr>
        <p:spPr bwMode="auto">
          <a:xfrm flipV="1">
            <a:off x="4343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8242"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8243"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8244"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2" name="Date Placeholder 11"/>
          <p:cNvSpPr>
            <a:spLocks noGrp="1"/>
          </p:cNvSpPr>
          <p:nvPr>
            <p:ph type="dt" sz="half" idx="10"/>
          </p:nvPr>
        </p:nvSpPr>
        <p:spPr/>
        <p:txBody>
          <a:bodyPr/>
          <a:lstStyle/>
          <a:p>
            <a:pPr>
              <a:defRPr/>
            </a:pPr>
            <a:fld id="{B94285B3-7FE4-4686-AE85-0505AFF658FB}" type="datetime1">
              <a:rPr lang="en-US" smtClean="0"/>
              <a:pPr>
                <a:defRPr/>
              </a:pPr>
              <a:t>10/4/2015</a:t>
            </a:fld>
            <a:endParaRPr lang="en-US"/>
          </a:p>
        </p:txBody>
      </p:sp>
      <p:sp>
        <p:nvSpPr>
          <p:cNvPr id="13" name="Slide Number Placeholder 12"/>
          <p:cNvSpPr>
            <a:spLocks noGrp="1"/>
          </p:cNvSpPr>
          <p:nvPr>
            <p:ph type="sldNum" sz="quarter" idx="12"/>
          </p:nvPr>
        </p:nvSpPr>
        <p:spPr/>
        <p:txBody>
          <a:bodyPr/>
          <a:lstStyle/>
          <a:p>
            <a:pPr>
              <a:defRPr/>
            </a:pPr>
            <a:fld id="{C5DE7787-5983-480D-B3C1-21916025041D}" type="slidenum">
              <a:rPr lang="en-US" smtClean="0"/>
              <a:pPr>
                <a:defRPr/>
              </a:pPr>
              <a:t>6</a:t>
            </a:fld>
            <a:endParaRPr lang="en-US"/>
          </a:p>
        </p:txBody>
      </p:sp>
      <p:sp>
        <p:nvSpPr>
          <p:cNvPr id="14" name="Footer Placeholder 13"/>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0963"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75"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7"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63" name="Line 47"/>
          <p:cNvSpPr>
            <a:spLocks noChangeShapeType="1"/>
          </p:cNvSpPr>
          <p:nvPr/>
        </p:nvSpPr>
        <p:spPr bwMode="auto">
          <a:xfrm flipV="1">
            <a:off x="3276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9264"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9265" name="Line 49"/>
          <p:cNvSpPr>
            <a:spLocks noChangeShapeType="1"/>
          </p:cNvSpPr>
          <p:nvPr/>
        </p:nvSpPr>
        <p:spPr bwMode="auto">
          <a:xfrm flipV="1">
            <a:off x="5105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9266" name="Text Box 51"/>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9267" name="Text Box 52"/>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9268" name="Text Box 53"/>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2" name="Date Placeholder 11"/>
          <p:cNvSpPr>
            <a:spLocks noGrp="1"/>
          </p:cNvSpPr>
          <p:nvPr>
            <p:ph type="dt" sz="half" idx="10"/>
          </p:nvPr>
        </p:nvSpPr>
        <p:spPr/>
        <p:txBody>
          <a:bodyPr/>
          <a:lstStyle/>
          <a:p>
            <a:pPr>
              <a:defRPr/>
            </a:pPr>
            <a:fld id="{6D023AF7-CA28-4C12-B666-3D894EE9FD06}" type="datetime1">
              <a:rPr lang="en-US" smtClean="0"/>
              <a:pPr>
                <a:defRPr/>
              </a:pPr>
              <a:t>10/4/2015</a:t>
            </a:fld>
            <a:endParaRPr lang="en-US"/>
          </a:p>
        </p:txBody>
      </p:sp>
      <p:sp>
        <p:nvSpPr>
          <p:cNvPr id="13" name="Slide Number Placeholder 12"/>
          <p:cNvSpPr>
            <a:spLocks noGrp="1"/>
          </p:cNvSpPr>
          <p:nvPr>
            <p:ph type="sldNum" sz="quarter" idx="12"/>
          </p:nvPr>
        </p:nvSpPr>
        <p:spPr/>
        <p:txBody>
          <a:bodyPr/>
          <a:lstStyle/>
          <a:p>
            <a:pPr>
              <a:defRPr/>
            </a:pPr>
            <a:fld id="{C5DE7787-5983-480D-B3C1-21916025041D}" type="slidenum">
              <a:rPr lang="en-US" smtClean="0"/>
              <a:pPr>
                <a:defRPr/>
              </a:pPr>
              <a:t>7</a:t>
            </a:fld>
            <a:endParaRPr lang="en-US"/>
          </a:p>
        </p:txBody>
      </p:sp>
      <p:sp>
        <p:nvSpPr>
          <p:cNvPr id="14" name="Footer Placeholder 13"/>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1987"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999"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011"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7" name="Line 47"/>
          <p:cNvSpPr>
            <a:spLocks noChangeShapeType="1"/>
          </p:cNvSpPr>
          <p:nvPr/>
        </p:nvSpPr>
        <p:spPr bwMode="auto">
          <a:xfrm flipV="1">
            <a:off x="39624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0288"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0289" name="Line 49"/>
          <p:cNvSpPr>
            <a:spLocks noChangeShapeType="1"/>
          </p:cNvSpPr>
          <p:nvPr/>
        </p:nvSpPr>
        <p:spPr bwMode="auto">
          <a:xfrm flipV="1">
            <a:off x="5867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0290"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10291"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10292"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2" name="Date Placeholder 11"/>
          <p:cNvSpPr>
            <a:spLocks noGrp="1"/>
          </p:cNvSpPr>
          <p:nvPr>
            <p:ph type="dt" sz="half" idx="10"/>
          </p:nvPr>
        </p:nvSpPr>
        <p:spPr/>
        <p:txBody>
          <a:bodyPr/>
          <a:lstStyle/>
          <a:p>
            <a:pPr>
              <a:defRPr/>
            </a:pPr>
            <a:fld id="{9524B693-1209-45CA-AB96-E8634034A1F5}" type="datetime1">
              <a:rPr lang="en-US" smtClean="0"/>
              <a:pPr>
                <a:defRPr/>
              </a:pPr>
              <a:t>10/4/2015</a:t>
            </a:fld>
            <a:endParaRPr lang="en-US"/>
          </a:p>
        </p:txBody>
      </p:sp>
      <p:sp>
        <p:nvSpPr>
          <p:cNvPr id="13" name="Slide Number Placeholder 12"/>
          <p:cNvSpPr>
            <a:spLocks noGrp="1"/>
          </p:cNvSpPr>
          <p:nvPr>
            <p:ph type="sldNum" sz="quarter" idx="12"/>
          </p:nvPr>
        </p:nvSpPr>
        <p:spPr/>
        <p:txBody>
          <a:bodyPr/>
          <a:lstStyle/>
          <a:p>
            <a:pPr>
              <a:defRPr/>
            </a:pPr>
            <a:fld id="{C5DE7787-5983-480D-B3C1-21916025041D}" type="slidenum">
              <a:rPr lang="en-US" smtClean="0"/>
              <a:pPr>
                <a:defRPr/>
              </a:pPr>
              <a:t>8</a:t>
            </a:fld>
            <a:endParaRPr lang="en-US"/>
          </a:p>
        </p:txBody>
      </p:sp>
      <p:sp>
        <p:nvSpPr>
          <p:cNvPr id="14" name="Footer Placeholder 13"/>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152400"/>
            <a:ext cx="7772400" cy="762000"/>
          </a:xfrm>
        </p:spPr>
        <p:txBody>
          <a:bodyPr/>
          <a:lstStyle/>
          <a:p>
            <a:pPr eaLnBrk="1" hangingPunct="1">
              <a:defRPr/>
            </a:pPr>
            <a:r>
              <a:rPr lang="en-US" smtClean="0"/>
              <a:t>Merging </a:t>
            </a:r>
            <a:r>
              <a:rPr lang="en-US" sz="2000" smtClean="0"/>
              <a:t>(cont.)</a:t>
            </a:r>
            <a:r>
              <a:rPr lang="en-US" smtClean="0"/>
              <a:t> </a:t>
            </a:r>
          </a:p>
        </p:txBody>
      </p:sp>
      <p:graphicFrame>
        <p:nvGraphicFramePr>
          <p:cNvPr id="43011"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23"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35"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11" name="Line 47"/>
          <p:cNvSpPr>
            <a:spLocks noChangeShapeType="1"/>
          </p:cNvSpPr>
          <p:nvPr/>
        </p:nvSpPr>
        <p:spPr bwMode="auto">
          <a:xfrm flipV="1">
            <a:off x="39624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1312" name="Line 48"/>
          <p:cNvSpPr>
            <a:spLocks noChangeShapeType="1"/>
          </p:cNvSpPr>
          <p:nvPr/>
        </p:nvSpPr>
        <p:spPr bwMode="auto">
          <a:xfrm flipV="1">
            <a:off x="7543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1313" name="Line 49"/>
          <p:cNvSpPr>
            <a:spLocks noChangeShapeType="1"/>
          </p:cNvSpPr>
          <p:nvPr/>
        </p:nvSpPr>
        <p:spPr bwMode="auto">
          <a:xfrm flipV="1">
            <a:off x="65532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11314"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11315"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11316"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
        <p:nvSpPr>
          <p:cNvPr id="12" name="Date Placeholder 11"/>
          <p:cNvSpPr>
            <a:spLocks noGrp="1"/>
          </p:cNvSpPr>
          <p:nvPr>
            <p:ph type="dt" sz="half" idx="10"/>
          </p:nvPr>
        </p:nvSpPr>
        <p:spPr/>
        <p:txBody>
          <a:bodyPr/>
          <a:lstStyle/>
          <a:p>
            <a:pPr>
              <a:defRPr/>
            </a:pPr>
            <a:fld id="{BB5FDEF2-31A3-414D-A606-3DC38C1245DB}" type="datetime1">
              <a:rPr lang="en-US" smtClean="0"/>
              <a:pPr>
                <a:defRPr/>
              </a:pPr>
              <a:t>10/4/2015</a:t>
            </a:fld>
            <a:endParaRPr lang="en-US"/>
          </a:p>
        </p:txBody>
      </p:sp>
      <p:sp>
        <p:nvSpPr>
          <p:cNvPr id="13" name="Slide Number Placeholder 12"/>
          <p:cNvSpPr>
            <a:spLocks noGrp="1"/>
          </p:cNvSpPr>
          <p:nvPr>
            <p:ph type="sldNum" sz="quarter" idx="12"/>
          </p:nvPr>
        </p:nvSpPr>
        <p:spPr/>
        <p:txBody>
          <a:bodyPr/>
          <a:lstStyle/>
          <a:p>
            <a:pPr>
              <a:defRPr/>
            </a:pPr>
            <a:fld id="{C5DE7787-5983-480D-B3C1-21916025041D}" type="slidenum">
              <a:rPr lang="en-US" smtClean="0"/>
              <a:pPr>
                <a:defRPr/>
              </a:pPr>
              <a:t>9</a:t>
            </a:fld>
            <a:endParaRPr lang="en-US"/>
          </a:p>
        </p:txBody>
      </p:sp>
      <p:sp>
        <p:nvSpPr>
          <p:cNvPr id="14" name="Footer Placeholder 13"/>
          <p:cNvSpPr>
            <a:spLocks noGrp="1"/>
          </p:cNvSpPr>
          <p:nvPr>
            <p:ph type="ftr" sz="quarter" idx="11"/>
          </p:nvPr>
        </p:nvSpPr>
        <p:spPr/>
        <p:txBody>
          <a:bodyPr/>
          <a:lstStyle/>
          <a:p>
            <a:pPr>
              <a:defRPr/>
            </a:pPr>
            <a:r>
              <a:rPr lang="en-US" smtClean="0"/>
              <a:t>Sarwar J. Morshed</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852</TotalTime>
  <Words>1472</Words>
  <Application>Microsoft PowerPoint</Application>
  <PresentationFormat>On-screen Show (4:3)</PresentationFormat>
  <Paragraphs>519</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Soaring</vt:lpstr>
      <vt:lpstr>Merge Sort</vt:lpstr>
      <vt:lpstr>Merging</vt:lpstr>
      <vt:lpstr>Merging (cont.) </vt:lpstr>
      <vt:lpstr>Merging (cont.) </vt:lpstr>
      <vt:lpstr>Merging (cont.) </vt:lpstr>
      <vt:lpstr>Merging (cont.) </vt:lpstr>
      <vt:lpstr>Merging (cont.) </vt:lpstr>
      <vt:lpstr>Merging (cont.) </vt:lpstr>
      <vt:lpstr>Merging (cont.) </vt:lpstr>
      <vt:lpstr>Merging (cont.) </vt:lpstr>
      <vt:lpstr>Merging (cont.) </vt:lpstr>
      <vt:lpstr>Divide And Conquer</vt:lpstr>
      <vt:lpstr>Merge Sort Algorithm</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Implementing Merge Sort</vt:lpstr>
      <vt:lpstr>Merge Sort Analysis</vt:lpstr>
      <vt:lpstr>Finally…</vt:lpstr>
      <vt:lpstr>Slide 27</vt:lpstr>
      <vt:lpstr>Slide 28</vt:lpstr>
      <vt:lpstr>Slide 29</vt:lpstr>
      <vt:lpstr>Slide 30</vt:lpstr>
      <vt:lpstr>How to construct a heap</vt:lpstr>
      <vt:lpstr>How to construct a heap</vt:lpstr>
      <vt:lpstr>How to construct a heap</vt:lpstr>
      <vt:lpstr>How to Insert a value into heap</vt:lpstr>
      <vt:lpstr>Slide 35</vt:lpstr>
      <vt:lpstr>Slide 36</vt:lpstr>
      <vt:lpstr>Advantages</vt:lpstr>
      <vt:lpstr>Slide 38</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Sort</dc:title>
  <dc:creator>Justin Corpron</dc:creator>
  <cp:lastModifiedBy>Teacher</cp:lastModifiedBy>
  <cp:revision>32</cp:revision>
  <cp:lastPrinted>1601-01-01T00:00:00Z</cp:lastPrinted>
  <dcterms:created xsi:type="dcterms:W3CDTF">2004-03-01T18:31:56Z</dcterms:created>
  <dcterms:modified xsi:type="dcterms:W3CDTF">2015-10-04T05:51:43Z</dcterms:modified>
</cp:coreProperties>
</file>