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2" d="100"/>
          <a:sy n="72" d="100"/>
        </p:scale>
        <p:origin x="-1084" y="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a:t>Click to edit Master title style</a:t>
            </a:r>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23FC4DD7-7340-4D70-AAAC-4068ABDE683A}" type="datetimeFigureOut">
              <a:rPr lang="en-US" smtClean="0"/>
              <a:t>7/29/2018</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E9587D15-C208-4F3D-B40A-B356248BF61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3FC4DD7-7340-4D70-AAAC-4068ABDE683A}" type="datetimeFigureOut">
              <a:rPr lang="en-US" smtClean="0"/>
              <a:t>7/29/2018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587D15-C208-4F3D-B40A-B356248BF61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23FC4DD7-7340-4D70-AAAC-4068ABDE683A}" type="datetimeFigureOut">
              <a:rPr lang="en-US" smtClean="0"/>
              <a:t>7/29/2018</a:t>
            </a:fld>
            <a:endParaRPr lang="en-US"/>
          </a:p>
        </p:txBody>
      </p:sp>
      <p:sp>
        <p:nvSpPr>
          <p:cNvPr id="5" name="Footer Placeholder 4"/>
          <p:cNvSpPr>
            <a:spLocks noGrp="1"/>
          </p:cNvSpPr>
          <p:nvPr>
            <p:ph type="ftr" sz="quarter" idx="11"/>
          </p:nvPr>
        </p:nvSpPr>
        <p:spPr>
          <a:xfrm>
            <a:off x="457200" y="6556248"/>
            <a:ext cx="3657600" cy="228600"/>
          </a:xfrm>
        </p:spPr>
        <p:txBody>
          <a:bodyPr/>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E9587D15-C208-4F3D-B40A-B356248BF61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3FC4DD7-7340-4D70-AAAC-4068ABDE683A}" type="datetimeFigureOut">
              <a:rPr lang="en-US" smtClean="0"/>
              <a:t>7/29/2018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587D15-C208-4F3D-B40A-B356248BF61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a:t>Click to edit Master title style</a:t>
            </a:r>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23FC4DD7-7340-4D70-AAAC-4068ABDE683A}" type="datetimeFigureOut">
              <a:rPr lang="en-US" smtClean="0"/>
              <a:t>7/29/2018</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p>
            <a:fld id="{E9587D15-C208-4F3D-B40A-B356248BF61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3FC4DD7-7340-4D70-AAAC-4068ABDE683A}" type="datetimeFigureOut">
              <a:rPr lang="en-US" smtClean="0"/>
              <a:t>7/29/2018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587D15-C208-4F3D-B40A-B356248BF61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3FC4DD7-7340-4D70-AAAC-4068ABDE683A}" type="datetimeFigureOut">
              <a:rPr lang="en-US" smtClean="0"/>
              <a:t>7/29/2018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587D15-C208-4F3D-B40A-B356248BF61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23FC4DD7-7340-4D70-AAAC-4068ABDE683A}" type="datetimeFigureOut">
              <a:rPr lang="en-US" smtClean="0"/>
              <a:t>7/29/2018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587D15-C208-4F3D-B40A-B356248BF61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23FC4DD7-7340-4D70-AAAC-4068ABDE683A}" type="datetimeFigureOut">
              <a:rPr lang="en-US" smtClean="0"/>
              <a:t>7/29/2018</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p>
            <a:fld id="{E9587D15-C208-4F3D-B40A-B356248BF61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a:t>Click to edit Master title style</a:t>
            </a:r>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3FC4DD7-7340-4D70-AAAC-4068ABDE683A}" type="datetimeFigureOut">
              <a:rPr lang="en-US" smtClean="0"/>
              <a:t>7/29/2018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587D15-C208-4F3D-B40A-B356248BF61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a:t>Click to edit Master text styles</a:t>
            </a:r>
          </a:p>
        </p:txBody>
      </p:sp>
      <p:sp>
        <p:nvSpPr>
          <p:cNvPr id="5" name="Date Placeholder 4"/>
          <p:cNvSpPr>
            <a:spLocks noGrp="1"/>
          </p:cNvSpPr>
          <p:nvPr>
            <p:ph type="dt" sz="half" idx="10"/>
          </p:nvPr>
        </p:nvSpPr>
        <p:spPr/>
        <p:txBody>
          <a:bodyPr/>
          <a:lstStyle/>
          <a:p>
            <a:fld id="{23FC4DD7-7340-4D70-AAAC-4068ABDE683A}" type="datetimeFigureOut">
              <a:rPr lang="en-US" smtClean="0"/>
              <a:t>7/29/2018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587D15-C208-4F3D-B40A-B356248BF61A}" type="slidenum">
              <a:rPr lang="en-US" smtClean="0"/>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a:t>Click to edit Master title style</a:t>
            </a:r>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23FC4DD7-7340-4D70-AAAC-4068ABDE683A}" type="datetimeFigureOut">
              <a:rPr lang="en-US" smtClean="0"/>
              <a:t>7/29/2018</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E9587D15-C208-4F3D-B40A-B356248BF61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Flow and Error control in data link layer</a:t>
            </a:r>
          </a:p>
        </p:txBody>
      </p:sp>
      <p:sp>
        <p:nvSpPr>
          <p:cNvPr id="3" name="Subtitle 2"/>
          <p:cNvSpPr>
            <a:spLocks noGrp="1"/>
          </p:cNvSpPr>
          <p:nvPr>
            <p:ph type="subTitle" idx="1"/>
          </p:nvPr>
        </p:nvSpPr>
        <p:spPr/>
        <p:txBody>
          <a:bodyPr/>
          <a:lstStyle/>
          <a:p>
            <a:r>
              <a:rPr lang="en-US" dirty="0"/>
              <a:t>CN-6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229600" cy="792162"/>
          </a:xfrm>
        </p:spPr>
        <p:txBody>
          <a:bodyPr>
            <a:normAutofit/>
          </a:bodyPr>
          <a:lstStyle/>
          <a:p>
            <a:pPr eaLnBrk="1" hangingPunct="1"/>
            <a:r>
              <a:rPr lang="en-US" dirty="0"/>
              <a:t>Stop-and-Wait ARQ: lost frame</a:t>
            </a:r>
          </a:p>
        </p:txBody>
      </p:sp>
      <p:sp>
        <p:nvSpPr>
          <p:cNvPr id="7171" name="Content Placeholder 2"/>
          <p:cNvSpPr>
            <a:spLocks noGrp="1"/>
          </p:cNvSpPr>
          <p:nvPr>
            <p:ph idx="1"/>
          </p:nvPr>
        </p:nvSpPr>
        <p:spPr>
          <a:xfrm>
            <a:off x="4800600" y="1752600"/>
            <a:ext cx="3429000" cy="4525963"/>
          </a:xfrm>
          <a:ln>
            <a:solidFill>
              <a:schemeClr val="tx1"/>
            </a:solidFill>
          </a:ln>
        </p:spPr>
        <p:txBody>
          <a:bodyPr/>
          <a:lstStyle/>
          <a:p>
            <a:pPr eaLnBrk="1" hangingPunct="1"/>
            <a:r>
              <a:rPr lang="en-US" sz="2400" dirty="0"/>
              <a:t>When a receiver does not receives a frame, it keeps its previous value of R.</a:t>
            </a:r>
          </a:p>
          <a:p>
            <a:pPr eaLnBrk="1" hangingPunct="1"/>
            <a:r>
              <a:rPr lang="en-US" sz="2400" dirty="0"/>
              <a:t>After the timer at the sender expires, another copy of frame 1 is sent.</a:t>
            </a:r>
          </a:p>
        </p:txBody>
      </p:sp>
      <p:pic>
        <p:nvPicPr>
          <p:cNvPr id="7172" name="Picture 10"/>
          <p:cNvPicPr>
            <a:picLocks noChangeAspect="1" noChangeArrowheads="1"/>
          </p:cNvPicPr>
          <p:nvPr/>
        </p:nvPicPr>
        <p:blipFill>
          <a:blip r:embed="rId2"/>
          <a:srcRect/>
          <a:stretch>
            <a:fillRect/>
          </a:stretch>
        </p:blipFill>
        <p:spPr bwMode="auto">
          <a:xfrm>
            <a:off x="0" y="1371600"/>
            <a:ext cx="4760912" cy="49530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28600" y="381000"/>
            <a:ext cx="6019800" cy="685800"/>
          </a:xfrm>
        </p:spPr>
        <p:txBody>
          <a:bodyPr>
            <a:normAutofit fontScale="90000"/>
          </a:bodyPr>
          <a:lstStyle/>
          <a:p>
            <a:pPr eaLnBrk="1" hangingPunct="1"/>
            <a:r>
              <a:rPr lang="en-US" sz="3600" dirty="0"/>
              <a:t>Stop-and-Wait: lost ACK frame</a:t>
            </a:r>
          </a:p>
        </p:txBody>
      </p:sp>
      <p:sp>
        <p:nvSpPr>
          <p:cNvPr id="3" name="Content Placeholder 2"/>
          <p:cNvSpPr>
            <a:spLocks noGrp="1"/>
          </p:cNvSpPr>
          <p:nvPr>
            <p:ph idx="1"/>
          </p:nvPr>
        </p:nvSpPr>
        <p:spPr>
          <a:xfrm>
            <a:off x="5105400" y="1295400"/>
            <a:ext cx="3048000" cy="5029200"/>
          </a:xfrm>
          <a:ln>
            <a:solidFill>
              <a:schemeClr val="tx1"/>
            </a:solidFill>
          </a:ln>
        </p:spPr>
        <p:txBody>
          <a:bodyPr rtlCol="0">
            <a:normAutofit/>
          </a:bodyPr>
          <a:lstStyle/>
          <a:p>
            <a:pPr eaLnBrk="1" fontAlgn="auto" hangingPunct="1">
              <a:spcAft>
                <a:spcPts val="0"/>
              </a:spcAft>
              <a:buFont typeface="Arial" pitchFamily="34" charset="0"/>
              <a:buChar char="•"/>
              <a:defRPr/>
            </a:pPr>
            <a:r>
              <a:rPr lang="en-US" sz="2400" dirty="0"/>
              <a:t>Receiver has already received frame 1 and expecting to receive frame 0 (R=0). Therefore it discards the second copy of frame 1.</a:t>
            </a:r>
          </a:p>
        </p:txBody>
      </p:sp>
      <p:pic>
        <p:nvPicPr>
          <p:cNvPr id="8197" name="Picture 10"/>
          <p:cNvPicPr>
            <a:picLocks noChangeAspect="1" noChangeArrowheads="1"/>
          </p:cNvPicPr>
          <p:nvPr/>
        </p:nvPicPr>
        <p:blipFill>
          <a:blip r:embed="rId2"/>
          <a:srcRect/>
          <a:stretch>
            <a:fillRect/>
          </a:stretch>
        </p:blipFill>
        <p:spPr bwMode="auto">
          <a:xfrm>
            <a:off x="53975" y="1295400"/>
            <a:ext cx="5059363" cy="48006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itle 1"/>
          <p:cNvSpPr>
            <a:spLocks noGrp="1"/>
          </p:cNvSpPr>
          <p:nvPr>
            <p:ph type="title"/>
          </p:nvPr>
        </p:nvSpPr>
        <p:spPr>
          <a:xfrm>
            <a:off x="228600" y="304800"/>
            <a:ext cx="7086600" cy="685800"/>
          </a:xfrm>
        </p:spPr>
        <p:txBody>
          <a:bodyPr>
            <a:normAutofit fontScale="90000"/>
          </a:bodyPr>
          <a:lstStyle/>
          <a:p>
            <a:pPr eaLnBrk="1" hangingPunct="1"/>
            <a:r>
              <a:rPr lang="en-US" sz="3600" dirty="0"/>
              <a:t>Stop-and-Wait: delayed ACK frame</a:t>
            </a:r>
          </a:p>
        </p:txBody>
      </p:sp>
      <p:sp>
        <p:nvSpPr>
          <p:cNvPr id="3" name="Content Placeholder 2"/>
          <p:cNvSpPr>
            <a:spLocks noGrp="1"/>
          </p:cNvSpPr>
          <p:nvPr>
            <p:ph idx="1"/>
          </p:nvPr>
        </p:nvSpPr>
        <p:spPr>
          <a:xfrm>
            <a:off x="5562600" y="1143000"/>
            <a:ext cx="3048000" cy="5029200"/>
          </a:xfrm>
          <a:ln>
            <a:solidFill>
              <a:schemeClr val="tx1"/>
            </a:solidFill>
          </a:ln>
        </p:spPr>
        <p:txBody>
          <a:bodyPr rtlCol="0">
            <a:normAutofit fontScale="85000" lnSpcReduction="10000"/>
          </a:bodyPr>
          <a:lstStyle/>
          <a:p>
            <a:pPr eaLnBrk="1" fontAlgn="auto" hangingPunct="1">
              <a:spcAft>
                <a:spcPts val="0"/>
              </a:spcAft>
              <a:buFont typeface="Arial" pitchFamily="34" charset="0"/>
              <a:buChar char="•"/>
              <a:defRPr/>
            </a:pPr>
            <a:r>
              <a:rPr lang="en-US" sz="2400" dirty="0"/>
              <a:t>The ACK can be delayed at the receiver or due to some problem</a:t>
            </a:r>
          </a:p>
          <a:p>
            <a:pPr eaLnBrk="1" fontAlgn="auto" hangingPunct="1">
              <a:spcAft>
                <a:spcPts val="0"/>
              </a:spcAft>
              <a:buFont typeface="Arial" pitchFamily="34" charset="0"/>
              <a:buChar char="•"/>
              <a:defRPr/>
            </a:pPr>
            <a:r>
              <a:rPr lang="en-US" sz="2400" dirty="0"/>
              <a:t>It is received after the timer for frame 0 has expired.</a:t>
            </a:r>
          </a:p>
          <a:p>
            <a:pPr eaLnBrk="1" fontAlgn="auto" hangingPunct="1">
              <a:spcAft>
                <a:spcPts val="0"/>
              </a:spcAft>
              <a:buFont typeface="Arial" pitchFamily="34" charset="0"/>
              <a:buChar char="•"/>
              <a:defRPr/>
            </a:pPr>
            <a:r>
              <a:rPr lang="en-US" sz="2400" dirty="0"/>
              <a:t>Sender retransmitted a copy of frame 0. However, R =1 means receiver expects to see frame 1. Receiver discards the duplicate frame 0.</a:t>
            </a:r>
          </a:p>
          <a:p>
            <a:pPr eaLnBrk="1" fontAlgn="auto" hangingPunct="1">
              <a:spcAft>
                <a:spcPts val="0"/>
              </a:spcAft>
              <a:buFont typeface="Arial" pitchFamily="34" charset="0"/>
              <a:buChar char="•"/>
              <a:defRPr/>
            </a:pPr>
            <a:r>
              <a:rPr lang="en-US" sz="2400" dirty="0"/>
              <a:t>Sender receives 2 ACKs, it discards the second ACK.</a:t>
            </a:r>
          </a:p>
          <a:p>
            <a:pPr eaLnBrk="1" fontAlgn="auto" hangingPunct="1">
              <a:spcAft>
                <a:spcPts val="0"/>
              </a:spcAft>
              <a:buFont typeface="Arial" pitchFamily="34" charset="0"/>
              <a:buChar char="•"/>
              <a:defRPr/>
            </a:pPr>
            <a:endParaRPr lang="en-US" sz="2400" dirty="0"/>
          </a:p>
          <a:p>
            <a:pPr eaLnBrk="1" fontAlgn="auto" hangingPunct="1">
              <a:spcAft>
                <a:spcPts val="0"/>
              </a:spcAft>
              <a:buFont typeface="Arial" pitchFamily="34" charset="0"/>
              <a:buChar char="•"/>
              <a:defRPr/>
            </a:pPr>
            <a:endParaRPr lang="en-US" sz="2400" dirty="0"/>
          </a:p>
        </p:txBody>
      </p:sp>
      <p:pic>
        <p:nvPicPr>
          <p:cNvPr id="9221" name="Picture 10"/>
          <p:cNvPicPr>
            <a:picLocks noChangeAspect="1" noChangeArrowheads="1"/>
          </p:cNvPicPr>
          <p:nvPr/>
        </p:nvPicPr>
        <p:blipFill>
          <a:blip r:embed="rId2"/>
          <a:srcRect/>
          <a:stretch>
            <a:fillRect/>
          </a:stretch>
        </p:blipFill>
        <p:spPr bwMode="auto">
          <a:xfrm>
            <a:off x="228600" y="990600"/>
            <a:ext cx="5181600" cy="54927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Cyclic Redundancy Check  (CRC) </a:t>
            </a:r>
          </a:p>
        </p:txBody>
      </p:sp>
      <p:sp>
        <p:nvSpPr>
          <p:cNvPr id="3" name="Content Placeholder 2"/>
          <p:cNvSpPr>
            <a:spLocks noGrp="1"/>
          </p:cNvSpPr>
          <p:nvPr>
            <p:ph idx="1"/>
          </p:nvPr>
        </p:nvSpPr>
        <p:spPr/>
        <p:txBody>
          <a:bodyPr/>
          <a:lstStyle/>
          <a:p>
            <a:r>
              <a:rPr lang="en-US" dirty="0"/>
              <a:t>This Cyclic Redundancy Check is the most powerful and easy to implement technique to correct errors. CRC is based on binary division. </a:t>
            </a:r>
          </a:p>
          <a:p>
            <a:r>
              <a:rPr lang="en-US" dirty="0"/>
              <a:t>In CRC, a sequence of redundant bits, called cyclic redundancy check bits, are appended to the end of data unit so that the resulting data unit becomes exactly divisible by a second, predetermined binary number.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Cyclic Redundancy Check  (CRC) </a:t>
            </a:r>
          </a:p>
        </p:txBody>
      </p:sp>
      <p:sp>
        <p:nvSpPr>
          <p:cNvPr id="3" name="Content Placeholder 2"/>
          <p:cNvSpPr>
            <a:spLocks noGrp="1"/>
          </p:cNvSpPr>
          <p:nvPr>
            <p:ph idx="1"/>
          </p:nvPr>
        </p:nvSpPr>
        <p:spPr/>
        <p:txBody>
          <a:bodyPr/>
          <a:lstStyle/>
          <a:p>
            <a:r>
              <a:rPr lang="en-US" dirty="0"/>
              <a:t>At the destination, the incoming data unit is divided by the same number. </a:t>
            </a:r>
          </a:p>
          <a:p>
            <a:r>
              <a:rPr lang="en-US" dirty="0"/>
              <a:t>If at this step there is no remainder, the data unit is assumed to be correct and is therefore accepted. </a:t>
            </a:r>
          </a:p>
          <a:p>
            <a:r>
              <a:rPr lang="en-US" dirty="0"/>
              <a:t>A remainder indicates that the data unit has been damaged in transit and therefore must be rejected.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Cyclic Redundancy Check  (CRC) </a:t>
            </a:r>
          </a:p>
        </p:txBody>
      </p:sp>
      <p:sp>
        <p:nvSpPr>
          <p:cNvPr id="3" name="Content Placeholder 2"/>
          <p:cNvSpPr>
            <a:spLocks noGrp="1"/>
          </p:cNvSpPr>
          <p:nvPr>
            <p:ph idx="1"/>
          </p:nvPr>
        </p:nvSpPr>
        <p:spPr/>
        <p:txBody>
          <a:bodyPr/>
          <a:lstStyle/>
          <a:p>
            <a:r>
              <a:rPr lang="en-US" dirty="0"/>
              <a:t>Let M(x) be the </a:t>
            </a:r>
            <a:r>
              <a:rPr lang="en-US" b="1" dirty="0"/>
              <a:t>message polynomial</a:t>
            </a:r>
          </a:p>
          <a:p>
            <a:r>
              <a:rPr lang="en-US" dirty="0"/>
              <a:t>Let P(x) be the </a:t>
            </a:r>
            <a:r>
              <a:rPr lang="en-US" b="1" dirty="0"/>
              <a:t>generator polynomial</a:t>
            </a:r>
          </a:p>
          <a:p>
            <a:pPr lvl="1"/>
            <a:r>
              <a:rPr lang="en-US" dirty="0"/>
              <a:t>P(x) is fixed for a given CRC scheme</a:t>
            </a:r>
          </a:p>
          <a:p>
            <a:pPr lvl="1"/>
            <a:r>
              <a:rPr lang="en-US" dirty="0"/>
              <a:t>P(x) is known both by sender and receiver</a:t>
            </a:r>
          </a:p>
          <a:p>
            <a:r>
              <a:rPr lang="en-US" dirty="0"/>
              <a:t>Let P(x) = x^3 +x+1 </a:t>
            </a:r>
          </a:p>
          <a:p>
            <a:r>
              <a:rPr lang="en-US" dirty="0"/>
              <a:t>Let M(x) = X^3+X^2+1</a:t>
            </a:r>
          </a:p>
        </p:txBody>
      </p:sp>
      <p:cxnSp>
        <p:nvCxnSpPr>
          <p:cNvPr id="5" name="Straight Arrow Connector 4"/>
          <p:cNvCxnSpPr/>
          <p:nvPr/>
        </p:nvCxnSpPr>
        <p:spPr>
          <a:xfrm>
            <a:off x="3733800" y="3657600"/>
            <a:ext cx="381000" cy="1588"/>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6" name="Straight Arrow Connector 5"/>
          <p:cNvCxnSpPr/>
          <p:nvPr/>
        </p:nvCxnSpPr>
        <p:spPr>
          <a:xfrm>
            <a:off x="4038600" y="4114800"/>
            <a:ext cx="381000" cy="1588"/>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4267200" y="3429000"/>
            <a:ext cx="990600" cy="381000"/>
          </a:xfrm>
          <a:prstGeom prst="rect">
            <a:avLst/>
          </a:prstGeom>
          <a:noFill/>
        </p:spPr>
        <p:txBody>
          <a:bodyPr wrap="square" rtlCol="0">
            <a:spAutoFit/>
          </a:bodyPr>
          <a:lstStyle/>
          <a:p>
            <a:r>
              <a:rPr lang="en-US" b="1" dirty="0"/>
              <a:t>1 0 1 1</a:t>
            </a:r>
          </a:p>
        </p:txBody>
      </p:sp>
      <p:sp>
        <p:nvSpPr>
          <p:cNvPr id="10" name="TextBox 9"/>
          <p:cNvSpPr txBox="1"/>
          <p:nvPr/>
        </p:nvSpPr>
        <p:spPr>
          <a:xfrm>
            <a:off x="4419600" y="3886200"/>
            <a:ext cx="990600" cy="381000"/>
          </a:xfrm>
          <a:prstGeom prst="rect">
            <a:avLst/>
          </a:prstGeom>
          <a:noFill/>
        </p:spPr>
        <p:txBody>
          <a:bodyPr wrap="square" rtlCol="0">
            <a:spAutoFit/>
          </a:bodyPr>
          <a:lstStyle/>
          <a:p>
            <a:r>
              <a:rPr lang="en-US" b="1" dirty="0"/>
              <a:t>1 1 0 1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Cyclic Redundancy Check  (CRC) </a:t>
            </a:r>
          </a:p>
        </p:txBody>
      </p:sp>
      <p:pic>
        <p:nvPicPr>
          <p:cNvPr id="1026" name="Picture 2"/>
          <p:cNvPicPr>
            <a:picLocks noGrp="1" noChangeAspect="1" noChangeArrowheads="1"/>
          </p:cNvPicPr>
          <p:nvPr>
            <p:ph idx="1"/>
          </p:nvPr>
        </p:nvPicPr>
        <p:blipFill>
          <a:blip r:embed="rId2"/>
          <a:srcRect/>
          <a:stretch>
            <a:fillRect/>
          </a:stretch>
        </p:blipFill>
        <p:spPr bwMode="auto">
          <a:xfrm>
            <a:off x="685799" y="1834257"/>
            <a:ext cx="5867247" cy="3804543"/>
          </a:xfrm>
          <a:prstGeom prst="rect">
            <a:avLst/>
          </a:prstGeom>
          <a:noFill/>
          <a:ln w="9525">
            <a:noFill/>
            <a:miter lim="800000"/>
            <a:headEnd/>
            <a:tailEnd/>
          </a:ln>
          <a:effectLst/>
        </p:spPr>
      </p:pic>
      <p:sp>
        <p:nvSpPr>
          <p:cNvPr id="3" name="TextBox 2"/>
          <p:cNvSpPr txBox="1"/>
          <p:nvPr/>
        </p:nvSpPr>
        <p:spPr>
          <a:xfrm>
            <a:off x="5257800" y="2971800"/>
            <a:ext cx="1447800" cy="369332"/>
          </a:xfrm>
          <a:prstGeom prst="rect">
            <a:avLst/>
          </a:prstGeom>
          <a:noFill/>
          <a:ln>
            <a:solidFill>
              <a:schemeClr val="tx1">
                <a:lumMod val="95000"/>
                <a:lumOff val="5000"/>
              </a:schemeClr>
            </a:solidFill>
          </a:ln>
        </p:spPr>
        <p:txBody>
          <a:bodyPr wrap="square" rtlCol="0">
            <a:spAutoFit/>
          </a:bodyPr>
          <a:lstStyle/>
          <a:p>
            <a:r>
              <a:rPr lang="en-US" dirty="0" smtClean="0"/>
              <a:t>x-or rules</a:t>
            </a:r>
            <a:endParaRPr lang="en-US" dirty="0"/>
          </a:p>
        </p:txBody>
      </p:sp>
      <p:sp>
        <p:nvSpPr>
          <p:cNvPr id="4" name="TextBox 3"/>
          <p:cNvSpPr txBox="1"/>
          <p:nvPr/>
        </p:nvSpPr>
        <p:spPr>
          <a:xfrm>
            <a:off x="3581400" y="1963588"/>
            <a:ext cx="1638300" cy="369332"/>
          </a:xfrm>
          <a:prstGeom prst="rect">
            <a:avLst/>
          </a:prstGeom>
          <a:solidFill>
            <a:schemeClr val="bg1">
              <a:lumMod val="50000"/>
            </a:schemeClr>
          </a:solidFill>
        </p:spPr>
        <p:txBody>
          <a:bodyPr wrap="square" rtlCol="0">
            <a:spAutoFit/>
          </a:bodyPr>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Cyclic Redundancy Check  (CRC) </a:t>
            </a:r>
          </a:p>
        </p:txBody>
      </p:sp>
      <p:sp>
        <p:nvSpPr>
          <p:cNvPr id="3" name="Content Placeholder 2"/>
          <p:cNvSpPr>
            <a:spLocks noGrp="1"/>
          </p:cNvSpPr>
          <p:nvPr>
            <p:ph idx="1"/>
          </p:nvPr>
        </p:nvSpPr>
        <p:spPr/>
        <p:txBody>
          <a:bodyPr>
            <a:normAutofit lnSpcReduction="10000"/>
          </a:bodyPr>
          <a:lstStyle/>
          <a:p>
            <a:pPr algn="just"/>
            <a:r>
              <a:rPr lang="en-US" dirty="0"/>
              <a:t>Consider the case where k</a:t>
            </a:r>
            <a:r>
              <a:rPr lang="en-US" i="1" dirty="0"/>
              <a:t>=1101.</a:t>
            </a:r>
          </a:p>
          <a:p>
            <a:pPr algn="just"/>
            <a:r>
              <a:rPr lang="en-US" dirty="0"/>
              <a:t>Hence we have to divide 1101000 (i.e. </a:t>
            </a:r>
            <a:r>
              <a:rPr lang="en-US" i="1" dirty="0"/>
              <a:t>k appended by 3 zeros) by 1011, which produces </a:t>
            </a:r>
            <a:r>
              <a:rPr lang="en-US" dirty="0"/>
              <a:t>the remainder r</a:t>
            </a:r>
            <a:r>
              <a:rPr lang="en-US" i="1" dirty="0"/>
              <a:t>=001, so that the bit frame (</a:t>
            </a:r>
            <a:r>
              <a:rPr lang="en-US" i="1" dirty="0" err="1"/>
              <a:t>k+r</a:t>
            </a:r>
            <a:r>
              <a:rPr lang="en-US" i="1" dirty="0"/>
              <a:t>) =1101001 is actually being transmitted </a:t>
            </a:r>
            <a:r>
              <a:rPr lang="en-US" dirty="0"/>
              <a:t>through the communication channel. </a:t>
            </a:r>
          </a:p>
          <a:p>
            <a:pPr algn="just"/>
            <a:r>
              <a:rPr lang="en-US" dirty="0"/>
              <a:t>At the receiving end, if the received number, i.e.,1101001 is divided by the same generator polynomial 1011 to get the remainder as 000, it can be assumed that the data is free of errors.</a:t>
            </a:r>
          </a:p>
          <a:p>
            <a:pPr algn="just"/>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CRC encoder</a:t>
            </a:r>
          </a:p>
        </p:txBody>
      </p:sp>
      <p:pic>
        <p:nvPicPr>
          <p:cNvPr id="4" name="Picture 6"/>
          <p:cNvPicPr>
            <a:picLocks noGrp="1" noChangeArrowheads="1"/>
          </p:cNvPicPr>
          <p:nvPr>
            <p:ph idx="1"/>
          </p:nvPr>
        </p:nvPicPr>
        <p:blipFill>
          <a:blip r:embed="rId2"/>
          <a:srcRect/>
          <a:stretch>
            <a:fillRect/>
          </a:stretch>
        </p:blipFill>
        <p:spPr bwMode="auto">
          <a:xfrm>
            <a:off x="1733391" y="1609725"/>
            <a:ext cx="4686617" cy="4846638"/>
          </a:xfrm>
          <a:prstGeom prst="rect">
            <a:avLst/>
          </a:prstGeom>
          <a:noFill/>
          <a:ln w="12700">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CRC decoder for two cases</a:t>
            </a:r>
          </a:p>
        </p:txBody>
      </p:sp>
      <p:pic>
        <p:nvPicPr>
          <p:cNvPr id="4" name="Picture 6"/>
          <p:cNvPicPr>
            <a:picLocks noChangeArrowheads="1"/>
          </p:cNvPicPr>
          <p:nvPr/>
        </p:nvPicPr>
        <p:blipFill>
          <a:blip r:embed="rId2"/>
          <a:srcRect/>
          <a:stretch>
            <a:fillRect/>
          </a:stretch>
        </p:blipFill>
        <p:spPr bwMode="auto">
          <a:xfrm>
            <a:off x="304800" y="1855788"/>
            <a:ext cx="7659687" cy="4545012"/>
          </a:xfrm>
          <a:prstGeom prst="rect">
            <a:avLst/>
          </a:prstGeom>
          <a:noFill/>
          <a:ln w="12700">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1066800"/>
            <a:ext cx="3429000" cy="641350"/>
          </a:xfrm>
        </p:spPr>
        <p:txBody>
          <a:bodyPr>
            <a:normAutofit fontScale="90000"/>
          </a:bodyPr>
          <a:lstStyle/>
          <a:p>
            <a:pPr eaLnBrk="1" hangingPunct="1"/>
            <a:r>
              <a:rPr lang="en-US" sz="3600" dirty="0"/>
              <a:t>Stop-and-Wait : Normal Operation</a:t>
            </a:r>
          </a:p>
        </p:txBody>
      </p:sp>
      <p:sp>
        <p:nvSpPr>
          <p:cNvPr id="6147" name="Content Placeholder 2"/>
          <p:cNvSpPr>
            <a:spLocks noGrp="1"/>
          </p:cNvSpPr>
          <p:nvPr>
            <p:ph idx="1"/>
          </p:nvPr>
        </p:nvSpPr>
        <p:spPr>
          <a:xfrm>
            <a:off x="3886200" y="381000"/>
            <a:ext cx="4953000" cy="6477000"/>
          </a:xfrm>
        </p:spPr>
        <p:txBody>
          <a:bodyPr>
            <a:normAutofit lnSpcReduction="10000"/>
          </a:bodyPr>
          <a:lstStyle/>
          <a:p>
            <a:pPr eaLnBrk="1" hangingPunct="1">
              <a:buFont typeface="Wingdings" pitchFamily="-32" charset="2"/>
              <a:buChar char="§"/>
            </a:pPr>
            <a:r>
              <a:rPr lang="en-US" sz="2000" dirty="0"/>
              <a:t>Sender keeps a copy of the last frame until it receives an acknowledgement.</a:t>
            </a:r>
          </a:p>
          <a:p>
            <a:pPr eaLnBrk="1" hangingPunct="1">
              <a:buFont typeface="Wingdings" pitchFamily="-32" charset="2"/>
              <a:buChar char="§"/>
            </a:pPr>
            <a:r>
              <a:rPr lang="en-US" sz="2000" dirty="0"/>
              <a:t>For identification, both data frames and acknowledgements (ACK) frames are numbered alternatively 0 and 1.</a:t>
            </a:r>
          </a:p>
          <a:p>
            <a:pPr eaLnBrk="1" hangingPunct="1">
              <a:buFont typeface="Wingdings" pitchFamily="-32" charset="2"/>
              <a:buChar char="§"/>
            </a:pPr>
            <a:r>
              <a:rPr lang="en-US" sz="2000" dirty="0"/>
              <a:t>Sender has a control variable (S) that holds the number of the recently sent frame. (0 or 1)</a:t>
            </a:r>
          </a:p>
          <a:p>
            <a:pPr eaLnBrk="1" hangingPunct="1">
              <a:buFont typeface="Wingdings" pitchFamily="-32" charset="2"/>
              <a:buChar char="§"/>
            </a:pPr>
            <a:r>
              <a:rPr lang="en-US" sz="2000" dirty="0"/>
              <a:t>Receiver has a control variable R that holds the number of the next frame expected (0 or 1).</a:t>
            </a:r>
          </a:p>
          <a:p>
            <a:pPr eaLnBrk="1" hangingPunct="1">
              <a:buFont typeface="Wingdings" pitchFamily="-32" charset="2"/>
              <a:buChar char="§"/>
            </a:pPr>
            <a:r>
              <a:rPr lang="en-US" sz="2000" dirty="0"/>
              <a:t>Sender starts a timer when it sends a frame. If an ACK is not received within a allocated time period, the sender assumes that the frame was lost or damaged and resends it</a:t>
            </a:r>
          </a:p>
          <a:p>
            <a:pPr eaLnBrk="1" hangingPunct="1">
              <a:buFont typeface="Wingdings" pitchFamily="-32" charset="2"/>
              <a:buChar char="§"/>
            </a:pPr>
            <a:r>
              <a:rPr lang="en-US" sz="2000" dirty="0"/>
              <a:t>Receiver send only positive ACK if the frame is intact.</a:t>
            </a:r>
          </a:p>
          <a:p>
            <a:pPr eaLnBrk="1" hangingPunct="1">
              <a:buFont typeface="Wingdings" pitchFamily="-32" charset="2"/>
              <a:buChar char="§"/>
            </a:pPr>
            <a:r>
              <a:rPr lang="en-US" sz="2000" dirty="0"/>
              <a:t>ACK number always defines the number of the next expected frame</a:t>
            </a:r>
          </a:p>
        </p:txBody>
      </p:sp>
      <p:pic>
        <p:nvPicPr>
          <p:cNvPr id="6149" name="Picture 10"/>
          <p:cNvPicPr>
            <a:picLocks noChangeAspect="1" noChangeArrowheads="1"/>
          </p:cNvPicPr>
          <p:nvPr/>
        </p:nvPicPr>
        <p:blipFill>
          <a:blip r:embed="rId2"/>
          <a:srcRect/>
          <a:stretch>
            <a:fillRect/>
          </a:stretch>
        </p:blipFill>
        <p:spPr bwMode="auto">
          <a:xfrm>
            <a:off x="152400" y="1905000"/>
            <a:ext cx="3657600" cy="464820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196</TotalTime>
  <Words>582</Words>
  <Application>Microsoft Office PowerPoint</Application>
  <PresentationFormat>On-screen Show (4:3)</PresentationFormat>
  <Paragraphs>44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Opulent</vt:lpstr>
      <vt:lpstr>Flow and Error control in data link layer</vt:lpstr>
      <vt:lpstr>Cyclic Redundancy Check  (CRC) </vt:lpstr>
      <vt:lpstr>Cyclic Redundancy Check  (CRC) </vt:lpstr>
      <vt:lpstr>Cyclic Redundancy Check  (CRC) </vt:lpstr>
      <vt:lpstr>Cyclic Redundancy Check  (CRC) </vt:lpstr>
      <vt:lpstr>Cyclic Redundancy Check  (CRC) </vt:lpstr>
      <vt:lpstr>CRC encoder</vt:lpstr>
      <vt:lpstr>CRC decoder for two cases</vt:lpstr>
      <vt:lpstr>Stop-and-Wait : Normal Operation</vt:lpstr>
      <vt:lpstr>Stop-and-Wait ARQ: lost frame</vt:lpstr>
      <vt:lpstr>Stop-and-Wait: lost ACK frame</vt:lpstr>
      <vt:lpstr>Stop-and-Wait: delayed ACK frame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Error Detection Methods</dc:title>
  <dc:creator>Teacher</dc:creator>
  <cp:lastModifiedBy>teacher</cp:lastModifiedBy>
  <cp:revision>18</cp:revision>
  <cp:lastPrinted>2018-07-23T09:55:04Z</cp:lastPrinted>
  <dcterms:created xsi:type="dcterms:W3CDTF">2016-12-05T17:01:40Z</dcterms:created>
  <dcterms:modified xsi:type="dcterms:W3CDTF">2018-07-29T06:56:31Z</dcterms:modified>
</cp:coreProperties>
</file>