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257" r:id="rId4"/>
    <p:sldId id="30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7" r:id="rId37"/>
    <p:sldId id="298" r:id="rId38"/>
    <p:sldId id="299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5112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1" b="1784"/>
          <a:stretch/>
        </p:blipFill>
        <p:spPr>
          <a:xfrm>
            <a:off x="1227784" y="128784"/>
            <a:ext cx="9629715" cy="58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1" b="1596"/>
          <a:stretch/>
        </p:blipFill>
        <p:spPr>
          <a:xfrm>
            <a:off x="849795" y="115913"/>
            <a:ext cx="9955579" cy="60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7794"/>
          <a:stretch/>
        </p:blipFill>
        <p:spPr>
          <a:xfrm>
            <a:off x="1524000" y="141666"/>
            <a:ext cx="9144000" cy="61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 b="2347"/>
          <a:stretch/>
        </p:blipFill>
        <p:spPr>
          <a:xfrm>
            <a:off x="1524000" y="38642"/>
            <a:ext cx="9144000" cy="61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 b="3474"/>
          <a:stretch/>
        </p:blipFill>
        <p:spPr>
          <a:xfrm>
            <a:off x="1524000" y="38636"/>
            <a:ext cx="8869251" cy="62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5" b="1785"/>
          <a:stretch/>
        </p:blipFill>
        <p:spPr>
          <a:xfrm>
            <a:off x="673399" y="25759"/>
            <a:ext cx="10292311" cy="6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5"/>
          <a:stretch/>
        </p:blipFill>
        <p:spPr>
          <a:xfrm>
            <a:off x="1335652" y="0"/>
            <a:ext cx="9319470" cy="61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3825" y="240197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latin typeface="Algerian" pitchFamily="82" charset="0"/>
              </a:rPr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21889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367" y="146049"/>
            <a:ext cx="8229600" cy="8350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haroni" pitchFamily="2" charset="-79"/>
                <a:cs typeface="Aharoni" pitchFamily="2" charset="-79"/>
              </a:rPr>
              <a:t>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75008" y="1019711"/>
            <a:ext cx="8229600" cy="514508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Topology refers to the </a:t>
            </a:r>
            <a:r>
              <a:rPr lang="en-I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connected devices on a network.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Here, some logical layout of topology.</a:t>
            </a:r>
          </a:p>
          <a:p>
            <a:pPr lvl="3"/>
            <a:r>
              <a:rPr lang="en-IN" sz="3200" dirty="0">
                <a:latin typeface="Cooper Black" pitchFamily="18" charset="0"/>
                <a:cs typeface="Times New Roman" pitchFamily="18" charset="0"/>
              </a:rPr>
              <a:t>Mesh</a:t>
            </a:r>
          </a:p>
          <a:p>
            <a:pPr lvl="3"/>
            <a:r>
              <a:rPr lang="en-IN" sz="3200" dirty="0">
                <a:latin typeface="Cooper Black" pitchFamily="18" charset="0"/>
                <a:cs typeface="Times New Roman" pitchFamily="18" charset="0"/>
              </a:rPr>
              <a:t>Star</a:t>
            </a:r>
          </a:p>
          <a:p>
            <a:pPr lvl="3"/>
            <a:r>
              <a:rPr lang="en-IN" sz="3200" dirty="0">
                <a:latin typeface="Cooper Black" pitchFamily="18" charset="0"/>
                <a:cs typeface="Times New Roman" pitchFamily="18" charset="0"/>
              </a:rPr>
              <a:t>Bus</a:t>
            </a:r>
          </a:p>
          <a:p>
            <a:pPr lvl="3"/>
            <a:r>
              <a:rPr lang="en-IN" sz="3200" dirty="0">
                <a:latin typeface="Cooper Black" pitchFamily="18" charset="0"/>
                <a:cs typeface="Times New Roman" pitchFamily="18" charset="0"/>
              </a:rPr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1144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9656" y="180304"/>
            <a:ext cx="10058400" cy="745052"/>
          </a:xfrm>
        </p:spPr>
        <p:txBody>
          <a:bodyPr/>
          <a:lstStyle/>
          <a:p>
            <a:r>
              <a:rPr lang="en-IN" dirty="0"/>
              <a:t>Network Topology</a:t>
            </a:r>
          </a:p>
        </p:txBody>
      </p:sp>
      <p:pic>
        <p:nvPicPr>
          <p:cNvPr id="1026" name="Picture 2" descr="C:\Users\Elcot\Desktop\network-top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7" y="925356"/>
            <a:ext cx="806489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Textbook /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 err="1">
                <a:solidFill>
                  <a:schemeClr val="tx1"/>
                </a:solidFill>
              </a:rPr>
              <a:t>Behrouz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Forouzan</a:t>
            </a:r>
            <a:r>
              <a:rPr lang="en-US" sz="2800" dirty="0">
                <a:solidFill>
                  <a:schemeClr val="tx1"/>
                </a:solidFill>
              </a:rPr>
              <a:t>” - Data Communications and Networking.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 err="1">
                <a:solidFill>
                  <a:schemeClr val="tx1"/>
                </a:solidFill>
              </a:rPr>
              <a:t>Behrouz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Forouzan</a:t>
            </a:r>
            <a:r>
              <a:rPr lang="en-US" sz="2800" dirty="0">
                <a:solidFill>
                  <a:schemeClr val="tx1"/>
                </a:solidFill>
              </a:rPr>
              <a:t>” – TCP/IP protocols suite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“D. Comer”- Internetworking with TCP/IP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“Kurose Ross”-Computer Networking A Top-Down Approach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0563" y="373487"/>
            <a:ext cx="10058400" cy="770810"/>
          </a:xfrm>
        </p:spPr>
        <p:txBody>
          <a:bodyPr/>
          <a:lstStyle/>
          <a:p>
            <a:pPr algn="ctr"/>
            <a:r>
              <a:rPr lang="en-IN" dirty="0">
                <a:latin typeface="Aharoni" pitchFamily="2" charset="-79"/>
                <a:cs typeface="Aharoni" pitchFamily="2" charset="-79"/>
              </a:rPr>
              <a:t>Mesh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57082" y="1485655"/>
            <a:ext cx="10058400" cy="4022725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Here every device has a </a:t>
            </a:r>
            <a:r>
              <a:rPr lang="en-I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 to point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link to every other device.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Node 1 node must be connected with </a:t>
            </a:r>
            <a:r>
              <a:rPr lang="en-I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nodes. 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 fully connected mesh can have </a:t>
            </a:r>
            <a:r>
              <a:rPr lang="en-I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n(n-1)/2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physical channels to link </a:t>
            </a:r>
            <a:r>
              <a:rPr lang="en-I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devices.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It must have </a:t>
            </a:r>
            <a:r>
              <a:rPr lang="en-IN" sz="32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I/O 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7685" y="399246"/>
            <a:ext cx="10058400" cy="796567"/>
          </a:xfrm>
        </p:spPr>
        <p:txBody>
          <a:bodyPr/>
          <a:lstStyle/>
          <a:p>
            <a:pPr algn="ctr"/>
            <a:r>
              <a:rPr lang="en-IN" dirty="0">
                <a:latin typeface="Aharoni" pitchFamily="2" charset="-79"/>
                <a:cs typeface="Aharoni" pitchFamily="2" charset="-79"/>
              </a:rPr>
              <a:t>Mesh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8445" y="1691716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Lucida Calligraphy" pitchFamily="66" charset="0"/>
                <a:cs typeface="Times New Roman" pitchFamily="18" charset="0"/>
              </a:rPr>
              <a:t>Advantages:</a:t>
            </a:r>
          </a:p>
          <a:p>
            <a:pPr marL="742950" indent="-7429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They use dedicated links so each link can only carry its own data load. So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traffic problem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can be avoided.</a:t>
            </a:r>
          </a:p>
          <a:p>
            <a:pPr marL="742950" indent="-7429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robust. If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one link get damaged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cannot affect others.</a:t>
            </a:r>
          </a:p>
          <a:p>
            <a:pPr marL="742950" indent="-7429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gives privacy and security.(Message travels along a dedicated link) </a:t>
            </a:r>
          </a:p>
          <a:p>
            <a:pPr marL="742950" indent="-7429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Fault identification and fault isolation are easy.</a:t>
            </a:r>
          </a:p>
          <a:p>
            <a:pPr marL="0" indent="0">
              <a:buNone/>
            </a:pPr>
            <a:endParaRPr lang="en-IN" sz="36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Mesh Topology</a:t>
            </a:r>
            <a:endParaRPr lang="en-IN" dirty="0"/>
          </a:p>
        </p:txBody>
      </p:sp>
      <p:pic>
        <p:nvPicPr>
          <p:cNvPr id="2050" name="Picture 2" descr="C:\Users\Elcot\Desktop\mesh-topolog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844824"/>
            <a:ext cx="6336704" cy="39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Mesh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Disadvantages: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amount of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cabling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and the number of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 ports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required are very large. Since every device is connected to each devices through dedicated links.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sheer bulk of wiring is larger then the available space.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Hardware required to connected each device is highly expensive.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Mesh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Applications: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Telephone Regional office.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WAN.(Wide Area Network).</a:t>
            </a:r>
          </a:p>
        </p:txBody>
      </p:sp>
    </p:spTree>
    <p:extLst>
      <p:ext uri="{BB962C8B-B14F-4D97-AF65-F5344CB8AC3E}">
        <p14:creationId xmlns:p14="http://schemas.microsoft.com/office/powerpoint/2010/main" val="36964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Star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each device has a dedicated point-to-point link to the central controller called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“Hub”(Act as a Exchange)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There is no direct traffic between devices.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transmission are occurred only through the central “hub”.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device 1 wants to send data to device 2; First sends the data to hub. Which then relays the data to the other connected device.</a:t>
            </a:r>
          </a:p>
        </p:txBody>
      </p:sp>
    </p:spTree>
    <p:extLst>
      <p:ext uri="{BB962C8B-B14F-4D97-AF65-F5344CB8AC3E}">
        <p14:creationId xmlns:p14="http://schemas.microsoft.com/office/powerpoint/2010/main" val="4002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5566" y="283336"/>
            <a:ext cx="10058400" cy="719294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Star Topology</a:t>
            </a:r>
            <a:endParaRPr lang="en-IN" dirty="0"/>
          </a:p>
        </p:txBody>
      </p:sp>
      <p:pic>
        <p:nvPicPr>
          <p:cNvPr id="4098" name="Picture 2" descr="C:\Users\Elcot\Desktop\star top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04" y="1002630"/>
            <a:ext cx="6048672" cy="52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8445" y="283334"/>
            <a:ext cx="10058400" cy="860962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Star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5870" y="1588685"/>
            <a:ext cx="10058400" cy="4022725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Less expensive then mesh since each device is connected only to the hub.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Installation and configuration are easy.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Less cabling is need then mesh.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Robustness.(if one link fails, only that links is affected. All other links remain active)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Easy to fault identification &amp; to remove parts.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No distruptions to the network then connecting(or) removing devices.</a:t>
            </a:r>
          </a:p>
        </p:txBody>
      </p:sp>
    </p:spTree>
    <p:extLst>
      <p:ext uri="{BB962C8B-B14F-4D97-AF65-F5344CB8AC3E}">
        <p14:creationId xmlns:p14="http://schemas.microsoft.com/office/powerpoint/2010/main" val="2269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Star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Disadvantages: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Even it requires less cabling then mesh when compared with other topologies it still large.(Ring or bus).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Dependency(whole n/w dependent on one single point(hub). When it goes down. The whole system is dead.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Star topology used in Local Area Networks(LANs).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High speed LAN often used STAR.</a:t>
            </a:r>
          </a:p>
        </p:txBody>
      </p:sp>
    </p:spTree>
    <p:extLst>
      <p:ext uri="{BB962C8B-B14F-4D97-AF65-F5344CB8AC3E}">
        <p14:creationId xmlns:p14="http://schemas.microsoft.com/office/powerpoint/2010/main" val="1313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8" y="0"/>
            <a:ext cx="8345488" cy="6259513"/>
          </a:xfrm>
        </p:spPr>
      </p:pic>
    </p:spTree>
    <p:extLst>
      <p:ext uri="{BB962C8B-B14F-4D97-AF65-F5344CB8AC3E}">
        <p14:creationId xmlns:p14="http://schemas.microsoft.com/office/powerpoint/2010/main" val="42905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37386" y="373487"/>
            <a:ext cx="10058400" cy="848083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Bus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bus topology is multipoint.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one long cable act as a backbone to link all the devices are connected to the backbone by drop lines and taps.</a:t>
            </a:r>
          </a:p>
          <a:p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 line-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is the connection b/w the devices and the cable.</a:t>
            </a:r>
          </a:p>
          <a:p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Tap-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the splitter that cut the main link.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This allows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one device to transmit at a time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Bus Topology</a:t>
            </a:r>
            <a:endParaRPr lang="en-IN" dirty="0"/>
          </a:p>
        </p:txBody>
      </p:sp>
      <p:pic>
        <p:nvPicPr>
          <p:cNvPr id="6146" name="Picture 2" descr="C:\Users\Elcot\Desktop\bus-top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25" y="2060848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Bus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device want to communicate with other device on the n/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ws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sends a broadcast message onto the wire all other devices see.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But only the intended devices accepts and process the message.</a:t>
            </a:r>
          </a:p>
        </p:txBody>
      </p:sp>
    </p:spTree>
    <p:extLst>
      <p:ext uri="{BB962C8B-B14F-4D97-AF65-F5344CB8AC3E}">
        <p14:creationId xmlns:p14="http://schemas.microsoft.com/office/powerpoint/2010/main" val="31359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Bus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Ease of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Less cabling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Disadvantages: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Difficult reconfiguration and fault isolation.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Difficult to add new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Signal reflection at top can degradation in quality.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If any fault in backbone can stops all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348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Bus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r>
              <a:rPr lang="en-IN" dirty="0">
                <a:latin typeface="Lucida Calligraphy" pitchFamily="66" charset="0"/>
                <a:cs typeface="Times New Roman" pitchFamily="18" charset="0"/>
              </a:rPr>
              <a:t>Applications: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Most computer motherboard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3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Ring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each device has a dedicated connection with two devices on either side.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signal is passed in one direction from device to device until it reaches the destination and each device have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repeater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one device received signals instead of intended another device, its repeater then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regenerates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the data and passes them along.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add or delete a device requires changing only two connections.</a:t>
            </a:r>
          </a:p>
        </p:txBody>
      </p:sp>
    </p:spTree>
    <p:extLst>
      <p:ext uri="{BB962C8B-B14F-4D97-AF65-F5344CB8AC3E}">
        <p14:creationId xmlns:p14="http://schemas.microsoft.com/office/powerpoint/2010/main" val="1723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62400" y="-403225"/>
            <a:ext cx="8229600" cy="1600200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Ring Topology</a:t>
            </a:r>
            <a:endParaRPr lang="en-IN" dirty="0"/>
          </a:p>
        </p:txBody>
      </p:sp>
      <p:pic>
        <p:nvPicPr>
          <p:cNvPr id="10242" name="Picture 2" descr="C:\Users\Elcot\Desktop\RingTopolog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1" y="1390918"/>
            <a:ext cx="6956287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Ring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Easy to install.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Easy to reconfigure.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Fault identification is easy.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Lucida Calligraphy" pitchFamily="66" charset="0"/>
                <a:cs typeface="Times New Roman" pitchFamily="18" charset="0"/>
              </a:rPr>
              <a:t>Disadvantages: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Unidirectional traffic.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Break in a single ring can break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20298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>
                <a:latin typeface="Aharoni" pitchFamily="2" charset="-79"/>
                <a:cs typeface="Aharoni" pitchFamily="2" charset="-79"/>
              </a:rPr>
              <a:t>Ring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r>
              <a:rPr lang="en-IN" dirty="0">
                <a:latin typeface="Lucida Calligraphy" pitchFamily="66" charset="0"/>
                <a:cs typeface="Times New Roman" pitchFamily="18" charset="0"/>
              </a:rPr>
              <a:t>Applications: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Ring topologies are found in some office buildings or school campuses.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Today high speed LANs made this topology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less popular.</a:t>
            </a:r>
          </a:p>
        </p:txBody>
      </p:sp>
    </p:spTree>
    <p:extLst>
      <p:ext uri="{BB962C8B-B14F-4D97-AF65-F5344CB8AC3E}">
        <p14:creationId xmlns:p14="http://schemas.microsoft.com/office/powerpoint/2010/main" val="20584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432" y="1584101"/>
            <a:ext cx="916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communications are the exchange of data between two devices via some form of transmission medium such as a wire cable. For data communications to occur, the communicating devices must be part of a communication system made up of a com­bination of hardware (physical equipment) and software (programs).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2433" y="592428"/>
            <a:ext cx="804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+mj-ea"/>
                <a:cs typeface="Aharoni" pitchFamily="2" charset="-79"/>
              </a:rPr>
              <a:t>Basic Data Communication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432" y="2945106"/>
            <a:ext cx="9075768" cy="22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Networking Devices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navid.navid-PC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3" y="2118037"/>
            <a:ext cx="4327301" cy="30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433" y="1617785"/>
            <a:ext cx="9867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data communications system has five components:</a:t>
            </a:r>
          </a:p>
          <a:p>
            <a:pPr algn="just"/>
            <a:r>
              <a:rPr lang="en-US" sz="2000" dirty="0"/>
              <a:t>1. </a:t>
            </a:r>
            <a:r>
              <a:rPr lang="en-US" sz="2000" b="1" dirty="0"/>
              <a:t>Message</a:t>
            </a:r>
            <a:r>
              <a:rPr lang="en-US" sz="2000" dirty="0"/>
              <a:t>: The message is the information (data) to be communicated. Popular forms of information include text, numbers, pictures, audio, and video.</a:t>
            </a:r>
          </a:p>
          <a:p>
            <a:pPr algn="just"/>
            <a:r>
              <a:rPr lang="en-US" sz="2000" dirty="0"/>
              <a:t>2. </a:t>
            </a:r>
            <a:r>
              <a:rPr lang="en-US" sz="2000" b="1" dirty="0"/>
              <a:t>Sender:</a:t>
            </a:r>
            <a:r>
              <a:rPr lang="en-US" sz="2000" dirty="0"/>
              <a:t> The sender is the device that sends the data message. It can be a com­puter, workstation, telephone handset, video camera, and so on.</a:t>
            </a:r>
          </a:p>
          <a:p>
            <a:pPr algn="just"/>
            <a:r>
              <a:rPr lang="en-US" sz="2000" dirty="0"/>
              <a:t>3. </a:t>
            </a:r>
            <a:r>
              <a:rPr lang="en-US" sz="2000" b="1" dirty="0"/>
              <a:t>Receiver:</a:t>
            </a:r>
            <a:r>
              <a:rPr lang="en-US" sz="2000" dirty="0"/>
              <a:t> The receiver is the device that receives the message. It can be a com­puter, workstation, telephone handset, television, and so on.</a:t>
            </a:r>
          </a:p>
          <a:p>
            <a:pPr algn="just"/>
            <a:r>
              <a:rPr lang="en-US" sz="2000" dirty="0"/>
              <a:t>4. </a:t>
            </a:r>
            <a:r>
              <a:rPr lang="en-US" sz="2000" b="1" dirty="0"/>
              <a:t>Transmission medium</a:t>
            </a:r>
            <a:r>
              <a:rPr lang="en-US" sz="2000" dirty="0"/>
              <a:t>: The transmission medium is the physical path by which a message travels from sender to receiver. Some examples of transmission media include twisted-pair wire, coaxial cable, fiber-optic cable, and radio waves.</a:t>
            </a:r>
          </a:p>
          <a:p>
            <a:pPr algn="just"/>
            <a:r>
              <a:rPr lang="en-US" sz="2000" dirty="0"/>
              <a:t>5. </a:t>
            </a:r>
            <a:r>
              <a:rPr lang="en-US" sz="2000" b="1" dirty="0"/>
              <a:t>Protocol</a:t>
            </a:r>
            <a:r>
              <a:rPr lang="en-US" sz="2000" dirty="0"/>
              <a:t>: A protocol is a set of rules that govern data communications. It repre­sents an agreement between the communicating devices. Without a protocol, two devices may be connected but not communicating, just as a person speaking French cannot be understood by a person who speaks only Japanese.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2433" y="592428"/>
            <a:ext cx="9361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+mj-ea"/>
                <a:cs typeface="Aharoni" pitchFamily="2" charset="-79"/>
              </a:rPr>
              <a:t>Basic Data Communication cont. </a:t>
            </a:r>
          </a:p>
        </p:txBody>
      </p:sp>
    </p:spTree>
    <p:extLst>
      <p:ext uri="{BB962C8B-B14F-4D97-AF65-F5344CB8AC3E}">
        <p14:creationId xmlns:p14="http://schemas.microsoft.com/office/powerpoint/2010/main" val="19308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" y="112713"/>
            <a:ext cx="9342437" cy="6197600"/>
          </a:xfrm>
        </p:spPr>
      </p:pic>
    </p:spTree>
    <p:extLst>
      <p:ext uri="{BB962C8B-B14F-4D97-AF65-F5344CB8AC3E}">
        <p14:creationId xmlns:p14="http://schemas.microsoft.com/office/powerpoint/2010/main" val="2601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18" y="0"/>
            <a:ext cx="8150444" cy="6114039"/>
          </a:xfrm>
        </p:spPr>
      </p:pic>
    </p:spTree>
    <p:extLst>
      <p:ext uri="{BB962C8B-B14F-4D97-AF65-F5344CB8AC3E}">
        <p14:creationId xmlns:p14="http://schemas.microsoft.com/office/powerpoint/2010/main" val="32544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4"/>
          <a:stretch/>
        </p:blipFill>
        <p:spPr>
          <a:xfrm>
            <a:off x="1524000" y="0"/>
            <a:ext cx="9144000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b="3662"/>
          <a:stretch/>
        </p:blipFill>
        <p:spPr>
          <a:xfrm>
            <a:off x="1524000" y="605306"/>
            <a:ext cx="9144000" cy="56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7" b="1784"/>
          <a:stretch/>
        </p:blipFill>
        <p:spPr>
          <a:xfrm>
            <a:off x="1524000" y="12879"/>
            <a:ext cx="9144000" cy="6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904</TotalTime>
  <Words>995</Words>
  <Application>Microsoft Office PowerPoint</Application>
  <PresentationFormat>Custom</PresentationFormat>
  <Paragraphs>110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Introduction to Computer Networks</vt:lpstr>
      <vt:lpstr>Textbook / References </vt:lpstr>
      <vt:lpstr>PowerPoint Presentation</vt:lpstr>
      <vt:lpstr>Networking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topology</vt:lpstr>
      <vt:lpstr>Topology</vt:lpstr>
      <vt:lpstr>Network Topology</vt:lpstr>
      <vt:lpstr>Mesh Topology</vt:lpstr>
      <vt:lpstr>Mesh Topology</vt:lpstr>
      <vt:lpstr>Mesh Topology</vt:lpstr>
      <vt:lpstr>Mesh Topology</vt:lpstr>
      <vt:lpstr>Mesh Topology</vt:lpstr>
      <vt:lpstr>Star Topology</vt:lpstr>
      <vt:lpstr>Star Topology</vt:lpstr>
      <vt:lpstr>Star Topology</vt:lpstr>
      <vt:lpstr>Star Topology</vt:lpstr>
      <vt:lpstr>Applications</vt:lpstr>
      <vt:lpstr>Bus Topology</vt:lpstr>
      <vt:lpstr>Bus Topology</vt:lpstr>
      <vt:lpstr>Bus Topology</vt:lpstr>
      <vt:lpstr>Bus Topology</vt:lpstr>
      <vt:lpstr>Bus Topology</vt:lpstr>
      <vt:lpstr>Ring Topology</vt:lpstr>
      <vt:lpstr>Ring Topology</vt:lpstr>
      <vt:lpstr>Ring Topology</vt:lpstr>
      <vt:lpstr>Ring Topology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Networks</dc:title>
  <dc:creator>Navid</dc:creator>
  <cp:lastModifiedBy>navid</cp:lastModifiedBy>
  <cp:revision>47</cp:revision>
  <dcterms:created xsi:type="dcterms:W3CDTF">2015-09-14T19:21:44Z</dcterms:created>
  <dcterms:modified xsi:type="dcterms:W3CDTF">2018-05-20T07:04:45Z</dcterms:modified>
</cp:coreProperties>
</file>