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72" r:id="rId7"/>
    <p:sldId id="261" r:id="rId8"/>
    <p:sldId id="262" r:id="rId9"/>
    <p:sldId id="264" r:id="rId10"/>
    <p:sldId id="267" r:id="rId11"/>
    <p:sldId id="266" r:id="rId12"/>
    <p:sldId id="269" r:id="rId13"/>
    <p:sldId id="270" r:id="rId14"/>
    <p:sldId id="271" r:id="rId15"/>
    <p:sldId id="273" r:id="rId16"/>
    <p:sldId id="274" r:id="rId17"/>
    <p:sldId id="275" r:id="rId18"/>
    <p:sldId id="276" r:id="rId19"/>
    <p:sldId id="277" r:id="rId20"/>
    <p:sldId id="286" r:id="rId21"/>
    <p:sldId id="278" r:id="rId22"/>
    <p:sldId id="284" r:id="rId23"/>
    <p:sldId id="285" r:id="rId24"/>
    <p:sldId id="287" r:id="rId25"/>
    <p:sldId id="288" r:id="rId26"/>
    <p:sldId id="289" r:id="rId27"/>
    <p:sldId id="280"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80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619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10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6964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47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46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866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247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6/13/2019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0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6/13/2019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249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80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6/13/2019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9990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Model Architecture </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3222315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Transport Layer</a:t>
            </a:r>
            <a:endParaRPr lang="en-US" sz="4300" b="1" i="1" dirty="0"/>
          </a:p>
        </p:txBody>
      </p:sp>
      <p:sp>
        <p:nvSpPr>
          <p:cNvPr id="3" name="TextBox 2"/>
          <p:cNvSpPr txBox="1"/>
          <p:nvPr/>
        </p:nvSpPr>
        <p:spPr>
          <a:xfrm>
            <a:off x="1828800" y="1561512"/>
            <a:ext cx="9383151" cy="2862322"/>
          </a:xfrm>
          <a:prstGeom prst="rect">
            <a:avLst/>
          </a:prstGeom>
          <a:noFill/>
        </p:spPr>
        <p:txBody>
          <a:bodyPr wrap="square" rtlCol="0">
            <a:spAutoFit/>
          </a:bodyPr>
          <a:lstStyle/>
          <a:p>
            <a:pPr algn="just"/>
            <a:r>
              <a:rPr lang="en-US" sz="2000" dirty="0" smtClean="0"/>
              <a:t>The </a:t>
            </a:r>
            <a:r>
              <a:rPr lang="en-US" sz="2000" dirty="0"/>
              <a:t>Transport layer provides for the segmentation of data and the control necessary to reassemble these pieces into the various communication streams. Its primary responsibilities to accomplish this are</a:t>
            </a:r>
            <a:r>
              <a:rPr lang="en-US" sz="2000" dirty="0" smtClean="0"/>
              <a:t>:</a:t>
            </a:r>
          </a:p>
          <a:p>
            <a:endParaRPr lang="en-US" sz="2000" dirty="0"/>
          </a:p>
          <a:p>
            <a:pPr marL="457200" indent="-457200">
              <a:buFont typeface="+mj-lt"/>
              <a:buAutoNum type="arabicPeriod"/>
            </a:pPr>
            <a:r>
              <a:rPr lang="en-US" sz="2000" dirty="0" smtClean="0"/>
              <a:t>Multiplexing and </a:t>
            </a:r>
            <a:r>
              <a:rPr lang="en-US" sz="2000" dirty="0" err="1" smtClean="0"/>
              <a:t>Demultiplexing</a:t>
            </a:r>
            <a:endParaRPr lang="en-US" sz="2000" dirty="0"/>
          </a:p>
          <a:p>
            <a:pPr marL="457200" indent="-457200">
              <a:buFont typeface="+mj-lt"/>
              <a:buAutoNum type="arabicPeriod"/>
            </a:pPr>
            <a:r>
              <a:rPr lang="en-US" sz="2000" dirty="0"/>
              <a:t>Segmenting data and managing each piece</a:t>
            </a:r>
          </a:p>
          <a:p>
            <a:pPr marL="457200" indent="-457200">
              <a:buFont typeface="+mj-lt"/>
              <a:buAutoNum type="arabicPeriod"/>
            </a:pPr>
            <a:r>
              <a:rPr lang="en-US" sz="2000" dirty="0"/>
              <a:t>Reassembling the segments into streams of application data</a:t>
            </a:r>
          </a:p>
          <a:p>
            <a:pPr marL="457200" indent="-457200">
              <a:buFont typeface="+mj-lt"/>
              <a:buAutoNum type="arabicPeriod"/>
            </a:pPr>
            <a:r>
              <a:rPr lang="en-US" sz="2000" dirty="0"/>
              <a:t>Identifying the different </a:t>
            </a:r>
            <a:r>
              <a:rPr lang="en-US" sz="2000" dirty="0" smtClean="0"/>
              <a:t>applications (HTTP 80, FTP 20,21)</a:t>
            </a:r>
            <a:endParaRPr lang="en-US" sz="2000" dirty="0"/>
          </a:p>
          <a:p>
            <a:endParaRPr lang="en-US" sz="2000" dirty="0"/>
          </a:p>
        </p:txBody>
      </p:sp>
    </p:spTree>
    <p:extLst>
      <p:ext uri="{BB962C8B-B14F-4D97-AF65-F5344CB8AC3E}">
        <p14:creationId xmlns:p14="http://schemas.microsoft.com/office/powerpoint/2010/main" val="3971586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Network Layer</a:t>
            </a:r>
            <a:endParaRPr lang="en-US" sz="4300" b="1" i="1" dirty="0"/>
          </a:p>
        </p:txBody>
      </p:sp>
      <p:sp>
        <p:nvSpPr>
          <p:cNvPr id="3" name="TextBox 2"/>
          <p:cNvSpPr txBox="1"/>
          <p:nvPr/>
        </p:nvSpPr>
        <p:spPr>
          <a:xfrm>
            <a:off x="1828800" y="1561512"/>
            <a:ext cx="9383151" cy="2862322"/>
          </a:xfrm>
          <a:prstGeom prst="rect">
            <a:avLst/>
          </a:prstGeom>
          <a:noFill/>
        </p:spPr>
        <p:txBody>
          <a:bodyPr wrap="square" rtlCol="0">
            <a:spAutoFit/>
          </a:bodyPr>
          <a:lstStyle/>
          <a:p>
            <a:r>
              <a:rPr lang="en-US" sz="2000" dirty="0"/>
              <a:t>The Network layer, or OSI Layer 3, provides services to exchange the individual pieces of data over the network between identified end devices. To accomplish this end-to-end transport, Layer 3 uses </a:t>
            </a:r>
            <a:r>
              <a:rPr lang="en-US" sz="2000" dirty="0" smtClean="0"/>
              <a:t>following </a:t>
            </a:r>
            <a:r>
              <a:rPr lang="en-US" sz="2000" dirty="0"/>
              <a:t>basic processes</a:t>
            </a:r>
            <a:r>
              <a:rPr lang="en-US" sz="2000" dirty="0" smtClean="0"/>
              <a:t>:</a:t>
            </a:r>
          </a:p>
          <a:p>
            <a:endParaRPr lang="en-US" sz="2000" dirty="0"/>
          </a:p>
          <a:p>
            <a:pPr marL="457200" indent="-457200">
              <a:buFont typeface="+mj-lt"/>
              <a:buAutoNum type="arabicPeriod"/>
            </a:pPr>
            <a:r>
              <a:rPr lang="en-US" sz="2000" dirty="0" smtClean="0"/>
              <a:t>Logical Addressing</a:t>
            </a:r>
            <a:endParaRPr lang="en-US" sz="2000" dirty="0"/>
          </a:p>
          <a:p>
            <a:pPr marL="457200" indent="-457200">
              <a:buFont typeface="+mj-lt"/>
              <a:buAutoNum type="arabicPeriod"/>
            </a:pPr>
            <a:r>
              <a:rPr lang="en-US" sz="2000" dirty="0"/>
              <a:t>Encapsulation</a:t>
            </a:r>
          </a:p>
          <a:p>
            <a:pPr marL="457200" indent="-457200">
              <a:buFont typeface="+mj-lt"/>
              <a:buAutoNum type="arabicPeriod"/>
            </a:pPr>
            <a:r>
              <a:rPr lang="en-US" sz="2000" dirty="0"/>
              <a:t>Routing</a:t>
            </a:r>
          </a:p>
          <a:p>
            <a:pPr marL="457200" indent="-457200">
              <a:buFont typeface="+mj-lt"/>
              <a:buAutoNum type="arabicPeriod"/>
            </a:pPr>
            <a:r>
              <a:rPr lang="en-US" sz="2000" dirty="0" err="1" smtClean="0"/>
              <a:t>Decapsulation</a:t>
            </a:r>
            <a:endParaRPr lang="en-US" sz="2000" dirty="0" smtClean="0"/>
          </a:p>
          <a:p>
            <a:pPr marL="457200" indent="-457200">
              <a:buFont typeface="+mj-lt"/>
              <a:buAutoNum type="arabicPeriod"/>
            </a:pPr>
            <a:r>
              <a:rPr lang="en-US" sz="2000" dirty="0" smtClean="0"/>
              <a:t>Error handling &amp; Diagnostics</a:t>
            </a:r>
            <a:endParaRPr lang="en-US" sz="2000" dirty="0"/>
          </a:p>
        </p:txBody>
      </p:sp>
    </p:spTree>
    <p:extLst>
      <p:ext uri="{BB962C8B-B14F-4D97-AF65-F5344CB8AC3E}">
        <p14:creationId xmlns:p14="http://schemas.microsoft.com/office/powerpoint/2010/main" val="2141359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Data Link Layer</a:t>
            </a:r>
            <a:endParaRPr lang="en-US" sz="4300" b="1" i="1" dirty="0"/>
          </a:p>
        </p:txBody>
      </p:sp>
      <p:sp>
        <p:nvSpPr>
          <p:cNvPr id="3" name="TextBox 2"/>
          <p:cNvSpPr txBox="1"/>
          <p:nvPr/>
        </p:nvSpPr>
        <p:spPr>
          <a:xfrm>
            <a:off x="1828800" y="1144588"/>
            <a:ext cx="9580098" cy="5940088"/>
          </a:xfrm>
          <a:prstGeom prst="rect">
            <a:avLst/>
          </a:prstGeom>
          <a:noFill/>
        </p:spPr>
        <p:txBody>
          <a:bodyPr wrap="square" rtlCol="0">
            <a:spAutoFit/>
          </a:bodyPr>
          <a:lstStyle/>
          <a:p>
            <a:pPr algn="just"/>
            <a:r>
              <a:rPr lang="en-US" sz="2000" dirty="0"/>
              <a:t>The data link layer transforms the physical layer, a raw transmission facility, to a </a:t>
            </a:r>
            <a:r>
              <a:rPr lang="en-US" sz="2000" dirty="0" smtClean="0"/>
              <a:t>reli­able </a:t>
            </a:r>
            <a:r>
              <a:rPr lang="en-US" sz="2000" dirty="0"/>
              <a:t>link. It makes the physical layer appear error-free to the upper layer (</a:t>
            </a:r>
            <a:r>
              <a:rPr lang="en-US" sz="2000" dirty="0" smtClean="0"/>
              <a:t>network layer). Other </a:t>
            </a:r>
            <a:r>
              <a:rPr lang="en-US" sz="2000" dirty="0"/>
              <a:t>responsibilities of the data link layer include the following</a:t>
            </a:r>
            <a:r>
              <a:rPr lang="en-US" sz="2000" dirty="0" smtClean="0"/>
              <a:t>:</a:t>
            </a:r>
          </a:p>
          <a:p>
            <a:endParaRPr lang="en-US" sz="2000" dirty="0"/>
          </a:p>
          <a:p>
            <a:pPr marL="457200" indent="-457200" algn="just">
              <a:buFont typeface="+mj-lt"/>
              <a:buAutoNum type="arabicPeriod"/>
            </a:pPr>
            <a:r>
              <a:rPr lang="en-US" sz="2000" dirty="0" smtClean="0"/>
              <a:t>Framing</a:t>
            </a:r>
            <a:r>
              <a:rPr lang="en-US" sz="2000" dirty="0"/>
              <a:t>:</a:t>
            </a:r>
            <a:r>
              <a:rPr lang="en-US" sz="2000" dirty="0" smtClean="0"/>
              <a:t> </a:t>
            </a:r>
            <a:r>
              <a:rPr lang="en-US" sz="2000" dirty="0"/>
              <a:t>The data link layer divides the stream of bits received from the </a:t>
            </a:r>
            <a:r>
              <a:rPr lang="en-US" sz="2000" dirty="0" smtClean="0"/>
              <a:t>network layer </a:t>
            </a:r>
            <a:r>
              <a:rPr lang="en-US" sz="2000" dirty="0"/>
              <a:t>into manageable data units </a:t>
            </a:r>
            <a:r>
              <a:rPr lang="en-US" sz="2000" dirty="0" smtClean="0"/>
              <a:t>called frames.</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Physical addressing: </a:t>
            </a:r>
            <a:r>
              <a:rPr lang="en-US" sz="2000" dirty="0"/>
              <a:t>If frames are to be distributed to different systems on </a:t>
            </a:r>
            <a:r>
              <a:rPr lang="en-US" sz="2000" dirty="0" smtClean="0"/>
              <a:t>the network</a:t>
            </a:r>
            <a:r>
              <a:rPr lang="en-US" sz="2000" dirty="0"/>
              <a:t>, the data link layer adds a </a:t>
            </a:r>
            <a:r>
              <a:rPr lang="en-US" sz="2000" dirty="0" smtClean="0"/>
              <a:t>header to </a:t>
            </a:r>
            <a:r>
              <a:rPr lang="en-US" sz="2000" dirty="0"/>
              <a:t>the frame to define the sender </a:t>
            </a:r>
            <a:r>
              <a:rPr lang="en-US" sz="2000" dirty="0" smtClean="0"/>
              <a:t>and/or Receiver of </a:t>
            </a:r>
            <a:r>
              <a:rPr lang="en-US" sz="2000" dirty="0"/>
              <a:t>the frame. If the frame is intended for a system outside the </a:t>
            </a:r>
            <a:r>
              <a:rPr lang="en-US" sz="2000" dirty="0" smtClean="0"/>
              <a:t>sender's network</a:t>
            </a:r>
            <a:r>
              <a:rPr lang="en-US" sz="2000" dirty="0"/>
              <a:t>, the receiver address is the </a:t>
            </a:r>
            <a:r>
              <a:rPr lang="en-US" sz="2000" dirty="0" smtClean="0"/>
              <a:t>address of </a:t>
            </a:r>
            <a:r>
              <a:rPr lang="en-US" sz="2000" dirty="0"/>
              <a:t>the device that connects the </a:t>
            </a:r>
            <a:r>
              <a:rPr lang="en-US" sz="2000" dirty="0" smtClean="0"/>
              <a:t>network to </a:t>
            </a:r>
            <a:r>
              <a:rPr lang="en-US" sz="2000" dirty="0"/>
              <a:t>the next </a:t>
            </a:r>
            <a:r>
              <a:rPr lang="en-US" sz="2000" dirty="0" smtClean="0"/>
              <a:t>one.</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Flow control: </a:t>
            </a:r>
            <a:r>
              <a:rPr lang="en-US" sz="2000" dirty="0"/>
              <a:t>If the rate at which the data are absorbed by the receiver is less </a:t>
            </a:r>
            <a:r>
              <a:rPr lang="en-US" sz="2000" dirty="0" smtClean="0"/>
              <a:t>than the </a:t>
            </a:r>
            <a:r>
              <a:rPr lang="en-US" sz="2000" dirty="0"/>
              <a:t>rate at which data are produced in the sender, the data link layer imposes </a:t>
            </a:r>
            <a:r>
              <a:rPr lang="en-US" sz="2000" dirty="0" smtClean="0"/>
              <a:t>a Flow control </a:t>
            </a:r>
            <a:r>
              <a:rPr lang="en-US" sz="2000" dirty="0"/>
              <a:t>mechanism to avoid overwhelming the receiver.</a:t>
            </a:r>
          </a:p>
          <a:p>
            <a:endParaRPr lang="en-US" sz="2000" dirty="0" smtClean="0"/>
          </a:p>
          <a:p>
            <a:endParaRPr lang="en-US" sz="2000" dirty="0"/>
          </a:p>
          <a:p>
            <a:endParaRPr lang="en-US" sz="2000" dirty="0"/>
          </a:p>
        </p:txBody>
      </p:sp>
    </p:spTree>
    <p:extLst>
      <p:ext uri="{BB962C8B-B14F-4D97-AF65-F5344CB8AC3E}">
        <p14:creationId xmlns:p14="http://schemas.microsoft.com/office/powerpoint/2010/main" val="286563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717" y="1702191"/>
            <a:ext cx="9312812" cy="2031325"/>
          </a:xfrm>
          <a:prstGeom prst="rect">
            <a:avLst/>
          </a:prstGeom>
          <a:noFill/>
        </p:spPr>
        <p:txBody>
          <a:bodyPr wrap="square" rtlCol="0">
            <a:spAutoFit/>
          </a:bodyPr>
          <a:lstStyle/>
          <a:p>
            <a:pPr algn="just"/>
            <a:r>
              <a:rPr lang="en-US" dirty="0"/>
              <a:t>4. Error control. The data link layer adds reliability to the physical layer by </a:t>
            </a:r>
            <a:r>
              <a:rPr lang="en-US" dirty="0" smtClean="0"/>
              <a:t>adding mechanisms </a:t>
            </a:r>
            <a:r>
              <a:rPr lang="en-US" dirty="0"/>
              <a:t>to detect and retransmit damaged or lost </a:t>
            </a:r>
            <a:r>
              <a:rPr lang="en-US" dirty="0" smtClean="0"/>
              <a:t>frames. It </a:t>
            </a:r>
            <a:r>
              <a:rPr lang="en-US" dirty="0"/>
              <a:t>also uses a </a:t>
            </a:r>
            <a:r>
              <a:rPr lang="en-US" dirty="0" smtClean="0"/>
              <a:t>mecha­nism to </a:t>
            </a:r>
            <a:r>
              <a:rPr lang="en-US" dirty="0"/>
              <a:t>recognize duplicate frames. Error control is normally achieved through </a:t>
            </a:r>
            <a:r>
              <a:rPr lang="en-US" dirty="0" smtClean="0"/>
              <a:t>a trailer added  to </a:t>
            </a:r>
            <a:r>
              <a:rPr lang="en-US" dirty="0"/>
              <a:t>the end of the frame</a:t>
            </a:r>
            <a:r>
              <a:rPr lang="en-US" dirty="0" smtClean="0"/>
              <a:t>.</a:t>
            </a:r>
          </a:p>
          <a:p>
            <a:pPr algn="just"/>
            <a:endParaRPr lang="en-US" dirty="0"/>
          </a:p>
          <a:p>
            <a:pPr algn="just"/>
            <a:r>
              <a:rPr lang="en-US" dirty="0" smtClean="0"/>
              <a:t>5. Access </a:t>
            </a:r>
            <a:r>
              <a:rPr lang="en-US" dirty="0"/>
              <a:t>control. When two or more devices are connected to the same link, </a:t>
            </a:r>
            <a:r>
              <a:rPr lang="en-US" dirty="0" smtClean="0"/>
              <a:t>data link </a:t>
            </a:r>
            <a:r>
              <a:rPr lang="en-US" dirty="0"/>
              <a:t>layer protocols are necessary to determine which device has control over </a:t>
            </a:r>
            <a:r>
              <a:rPr lang="en-US" dirty="0" smtClean="0"/>
              <a:t>the link </a:t>
            </a:r>
            <a:r>
              <a:rPr lang="en-US" dirty="0"/>
              <a:t>at any given time.</a:t>
            </a:r>
          </a:p>
          <a:p>
            <a:pPr algn="just"/>
            <a:endParaRPr lang="en-US" dirty="0"/>
          </a:p>
        </p:txBody>
      </p:sp>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Data Link Layer cont.</a:t>
            </a:r>
            <a:endParaRPr lang="en-US" sz="4300" b="1" i="1" dirty="0"/>
          </a:p>
        </p:txBody>
      </p:sp>
      <p:pic>
        <p:nvPicPr>
          <p:cNvPr id="4" name="Picture 3"/>
          <p:cNvPicPr>
            <a:picLocks noChangeAspect="1"/>
          </p:cNvPicPr>
          <p:nvPr/>
        </p:nvPicPr>
        <p:blipFill>
          <a:blip r:embed="rId2"/>
          <a:stretch>
            <a:fillRect/>
          </a:stretch>
        </p:blipFill>
        <p:spPr>
          <a:xfrm>
            <a:off x="2900947" y="3733516"/>
            <a:ext cx="6536964" cy="2174915"/>
          </a:xfrm>
          <a:prstGeom prst="rect">
            <a:avLst/>
          </a:prstGeom>
        </p:spPr>
      </p:pic>
    </p:spTree>
    <p:extLst>
      <p:ext uri="{BB962C8B-B14F-4D97-AF65-F5344CB8AC3E}">
        <p14:creationId xmlns:p14="http://schemas.microsoft.com/office/powerpoint/2010/main" val="1559245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717" y="1702191"/>
            <a:ext cx="9312812" cy="4093428"/>
          </a:xfrm>
          <a:prstGeom prst="rect">
            <a:avLst/>
          </a:prstGeom>
          <a:noFill/>
        </p:spPr>
        <p:txBody>
          <a:bodyPr wrap="square" rtlCol="0">
            <a:spAutoFit/>
          </a:bodyPr>
          <a:lstStyle/>
          <a:p>
            <a:pPr algn="just"/>
            <a:r>
              <a:rPr lang="en-US" sz="2000" dirty="0" smtClean="0"/>
              <a:t>The </a:t>
            </a:r>
            <a:r>
              <a:rPr lang="en-US" sz="2000" dirty="0"/>
              <a:t>OSI Physical layer provides the means to transport across the network media the bits that make up a Data Link layer frame. This layer accepts a complete frame from the Data Link layer and encodes it as a series of signals that are transmitted onto the local media. The encoded bits that comprise a frame are received by either an end device or an intermediate device</a:t>
            </a:r>
            <a:r>
              <a:rPr lang="en-US" sz="2000" dirty="0" smtClean="0"/>
              <a:t>.</a:t>
            </a:r>
          </a:p>
          <a:p>
            <a:pPr algn="just"/>
            <a:endParaRPr lang="en-US" sz="2000" dirty="0"/>
          </a:p>
          <a:p>
            <a:pPr algn="just"/>
            <a:r>
              <a:rPr lang="en-US" sz="2000" dirty="0"/>
              <a:t>The delivery of frames across the local media requires the following Physical layer elements:</a:t>
            </a:r>
          </a:p>
          <a:p>
            <a:pPr algn="just"/>
            <a:endParaRPr lang="en-US" sz="2000" dirty="0"/>
          </a:p>
          <a:p>
            <a:pPr marL="342900" indent="-342900" algn="just">
              <a:buFont typeface="+mj-lt"/>
              <a:buAutoNum type="arabicPeriod"/>
            </a:pPr>
            <a:r>
              <a:rPr lang="en-US" sz="2000" dirty="0"/>
              <a:t>The physical media and associated connectors</a:t>
            </a:r>
          </a:p>
          <a:p>
            <a:pPr marL="342900" indent="-342900" algn="just">
              <a:buFont typeface="+mj-lt"/>
              <a:buAutoNum type="arabicPeriod"/>
            </a:pPr>
            <a:r>
              <a:rPr lang="en-US" sz="2000" dirty="0"/>
              <a:t>A representation of bits on the media</a:t>
            </a:r>
          </a:p>
          <a:p>
            <a:pPr marL="342900" indent="-342900" algn="just">
              <a:buFont typeface="+mj-lt"/>
              <a:buAutoNum type="arabicPeriod"/>
            </a:pPr>
            <a:r>
              <a:rPr lang="en-US" sz="2000" dirty="0"/>
              <a:t>Encoding of data and control information</a:t>
            </a:r>
          </a:p>
          <a:p>
            <a:pPr marL="342900" indent="-342900" algn="just">
              <a:buFont typeface="+mj-lt"/>
              <a:buAutoNum type="arabicPeriod"/>
            </a:pPr>
            <a:r>
              <a:rPr lang="en-US" sz="2000" dirty="0"/>
              <a:t>Transmitter and receiver circuitry on the network devices</a:t>
            </a:r>
          </a:p>
        </p:txBody>
      </p:sp>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Physical Layer </a:t>
            </a:r>
            <a:endParaRPr lang="en-US" sz="4300" b="1" i="1" dirty="0"/>
          </a:p>
        </p:txBody>
      </p:sp>
    </p:spTree>
    <p:extLst>
      <p:ext uri="{BB962C8B-B14F-4D97-AF65-F5344CB8AC3E}">
        <p14:creationId xmlns:p14="http://schemas.microsoft.com/office/powerpoint/2010/main" val="3194387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ysical layer - transforming human network communications in 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4588"/>
            <a:ext cx="7908712" cy="517258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Encapsulation </a:t>
            </a:r>
            <a:endParaRPr lang="en-US" sz="4300" b="1" i="1" dirty="0"/>
          </a:p>
        </p:txBody>
      </p:sp>
    </p:spTree>
    <p:extLst>
      <p:ext uri="{BB962C8B-B14F-4D97-AF65-F5344CB8AC3E}">
        <p14:creationId xmlns:p14="http://schemas.microsoft.com/office/powerpoint/2010/main" val="127952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Switching </a:t>
            </a:r>
            <a:endParaRPr lang="en-US" sz="4300" b="1" i="1" dirty="0"/>
          </a:p>
        </p:txBody>
      </p:sp>
      <p:sp>
        <p:nvSpPr>
          <p:cNvPr id="4" name="TextBox 3"/>
          <p:cNvSpPr txBox="1"/>
          <p:nvPr/>
        </p:nvSpPr>
        <p:spPr>
          <a:xfrm>
            <a:off x="1056067" y="1105951"/>
            <a:ext cx="9775065"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A network is a set of connected devices. Whenever </a:t>
            </a:r>
            <a:r>
              <a:rPr lang="en-US" dirty="0" smtClean="0"/>
              <a:t>there are multiple </a:t>
            </a:r>
            <a:r>
              <a:rPr lang="en-US" dirty="0"/>
              <a:t>devices, </a:t>
            </a:r>
            <a:r>
              <a:rPr lang="en-US" dirty="0" smtClean="0"/>
              <a:t>there is always a problem of </a:t>
            </a:r>
            <a:r>
              <a:rPr lang="en-US" dirty="0"/>
              <a:t>how to connect them to make one-to-one communication possible. </a:t>
            </a:r>
            <a:r>
              <a:rPr lang="en-US" dirty="0" smtClean="0"/>
              <a:t>One solution </a:t>
            </a:r>
            <a:r>
              <a:rPr lang="en-US" dirty="0"/>
              <a:t>is to make a point-to-point connection between each </a:t>
            </a:r>
            <a:r>
              <a:rPr lang="en-US" dirty="0" smtClean="0"/>
              <a:t>pair of </a:t>
            </a:r>
            <a:r>
              <a:rPr lang="en-US" dirty="0"/>
              <a:t>devices (a </a:t>
            </a:r>
            <a:r>
              <a:rPr lang="en-US" b="1" dirty="0" smtClean="0"/>
              <a:t>mesh topology</a:t>
            </a:r>
            <a:r>
              <a:rPr lang="en-US" dirty="0"/>
              <a:t>) or between a central device and every other device (a </a:t>
            </a:r>
            <a:r>
              <a:rPr lang="en-US" b="1" dirty="0"/>
              <a:t>star topology</a:t>
            </a:r>
            <a:r>
              <a:rPr lang="en-US" dirty="0" smtClean="0"/>
              <a:t>).</a:t>
            </a:r>
          </a:p>
          <a:p>
            <a:pPr marL="285750" indent="-285750">
              <a:buFont typeface="Wingdings" panose="05000000000000000000" pitchFamily="2" charset="2"/>
              <a:buChar char="§"/>
            </a:pPr>
            <a:endParaRPr lang="en-US" dirty="0"/>
          </a:p>
          <a:p>
            <a:pPr marL="342900" indent="-342900">
              <a:buFont typeface="Arial" panose="020B0604020202020204" pitchFamily="34" charset="0"/>
              <a:buChar char="•"/>
            </a:pPr>
            <a:r>
              <a:rPr lang="en-US" dirty="0" smtClean="0"/>
              <a:t>Problem - 	</a:t>
            </a:r>
          </a:p>
          <a:p>
            <a:pPr marL="1714500" lvl="3" indent="-342900">
              <a:buFont typeface="+mj-lt"/>
              <a:buAutoNum type="arabicPeriod"/>
            </a:pPr>
            <a:r>
              <a:rPr lang="en-US" dirty="0" smtClean="0"/>
              <a:t>Impractical </a:t>
            </a:r>
            <a:r>
              <a:rPr lang="en-US" dirty="0"/>
              <a:t>and wasteful when applied to very large networks</a:t>
            </a:r>
            <a:r>
              <a:rPr lang="en-US" dirty="0" smtClean="0"/>
              <a:t>.</a:t>
            </a:r>
          </a:p>
          <a:p>
            <a:pPr marL="1714500" lvl="3" indent="-342900">
              <a:buFont typeface="+mj-lt"/>
              <a:buAutoNum type="arabicPeriod"/>
            </a:pPr>
            <a:r>
              <a:rPr lang="en-US" dirty="0" smtClean="0"/>
              <a:t>The </a:t>
            </a:r>
            <a:r>
              <a:rPr lang="en-US" dirty="0"/>
              <a:t>number and </a:t>
            </a:r>
            <a:r>
              <a:rPr lang="en-US" dirty="0" smtClean="0"/>
              <a:t>length of </a:t>
            </a:r>
            <a:r>
              <a:rPr lang="en-US" dirty="0"/>
              <a:t>the links require too much infrastructure </a:t>
            </a:r>
            <a:endParaRPr lang="en-US" dirty="0" smtClean="0"/>
          </a:p>
          <a:p>
            <a:pPr marL="1714500" lvl="3" indent="-342900">
              <a:buFont typeface="+mj-lt"/>
              <a:buAutoNum type="arabicPeriod"/>
            </a:pPr>
            <a:r>
              <a:rPr lang="en-US" dirty="0" smtClean="0"/>
              <a:t>The majority </a:t>
            </a:r>
            <a:r>
              <a:rPr lang="en-US" dirty="0"/>
              <a:t>of those links would be idle most of the </a:t>
            </a:r>
            <a:r>
              <a:rPr lang="en-US" dirty="0" smtClean="0"/>
              <a:t>time.</a:t>
            </a:r>
            <a:endParaRPr lang="en-US" dirty="0"/>
          </a:p>
          <a:p>
            <a:pPr marL="285750" indent="-285750">
              <a:buFont typeface="Wingdings" panose="05000000000000000000" pitchFamily="2" charset="2"/>
              <a:buChar char="§"/>
            </a:pP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475377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Switching - solution</a:t>
            </a:r>
            <a:endParaRPr lang="en-US" sz="4300" b="1" i="1" dirty="0"/>
          </a:p>
        </p:txBody>
      </p:sp>
      <p:sp>
        <p:nvSpPr>
          <p:cNvPr id="4" name="TextBox 3"/>
          <p:cNvSpPr txBox="1"/>
          <p:nvPr/>
        </p:nvSpPr>
        <p:spPr>
          <a:xfrm>
            <a:off x="1056067" y="1105951"/>
            <a:ext cx="9775065" cy="563231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solidFill>
                  <a:schemeClr val="tx1">
                    <a:lumMod val="95000"/>
                    <a:lumOff val="5000"/>
                  </a:schemeClr>
                </a:solidFill>
              </a:rPr>
              <a:t>A better solution </a:t>
            </a:r>
            <a:r>
              <a:rPr lang="en-US" dirty="0" smtClean="0">
                <a:solidFill>
                  <a:schemeClr val="tx1">
                    <a:lumMod val="95000"/>
                    <a:lumOff val="5000"/>
                  </a:schemeClr>
                </a:solidFill>
              </a:rPr>
              <a:t>is switching!!</a:t>
            </a:r>
          </a:p>
          <a:p>
            <a:pPr marL="285750" indent="-285750" algn="just">
              <a:buFont typeface="Wingdings" panose="05000000000000000000" pitchFamily="2" charset="2"/>
              <a:buChar char="§"/>
            </a:pPr>
            <a:endParaRPr lang="en-US" dirty="0" smtClean="0">
              <a:solidFill>
                <a:schemeClr val="tx1">
                  <a:lumMod val="95000"/>
                  <a:lumOff val="5000"/>
                </a:schemeClr>
              </a:solidFill>
            </a:endParaRPr>
          </a:p>
          <a:p>
            <a:pPr marL="285750" indent="-285750" algn="just">
              <a:buFont typeface="Wingdings" panose="05000000000000000000" pitchFamily="2" charset="2"/>
              <a:buChar char="§"/>
            </a:pPr>
            <a:r>
              <a:rPr lang="en-US" dirty="0" smtClean="0">
                <a:solidFill>
                  <a:schemeClr val="tx1">
                    <a:lumMod val="95000"/>
                    <a:lumOff val="5000"/>
                  </a:schemeClr>
                </a:solidFill>
              </a:rPr>
              <a:t>A </a:t>
            </a:r>
            <a:r>
              <a:rPr lang="en-US" dirty="0">
                <a:solidFill>
                  <a:schemeClr val="tx1">
                    <a:lumMod val="95000"/>
                    <a:lumOff val="5000"/>
                  </a:schemeClr>
                </a:solidFill>
              </a:rPr>
              <a:t>switched network consists of a series of </a:t>
            </a:r>
            <a:r>
              <a:rPr lang="en-US" dirty="0" smtClean="0">
                <a:solidFill>
                  <a:schemeClr val="tx1">
                    <a:lumMod val="95000"/>
                    <a:lumOff val="5000"/>
                  </a:schemeClr>
                </a:solidFill>
              </a:rPr>
              <a:t>interlinked nodes</a:t>
            </a:r>
            <a:r>
              <a:rPr lang="en-US" dirty="0">
                <a:solidFill>
                  <a:schemeClr val="tx1">
                    <a:lumMod val="95000"/>
                    <a:lumOff val="5000"/>
                  </a:schemeClr>
                </a:solidFill>
              </a:rPr>
              <a:t>, </a:t>
            </a:r>
            <a:r>
              <a:rPr lang="en-US" dirty="0" smtClean="0">
                <a:solidFill>
                  <a:schemeClr val="tx1">
                    <a:lumMod val="95000"/>
                    <a:lumOff val="5000"/>
                  </a:schemeClr>
                </a:solidFill>
              </a:rPr>
              <a:t>called switches</a:t>
            </a:r>
            <a:r>
              <a:rPr lang="en-US" dirty="0">
                <a:solidFill>
                  <a:schemeClr val="tx1">
                    <a:lumMod val="95000"/>
                    <a:lumOff val="5000"/>
                  </a:schemeClr>
                </a:solidFill>
              </a:rPr>
              <a:t>. </a:t>
            </a:r>
            <a:endParaRPr lang="en-US" dirty="0" smtClean="0">
              <a:solidFill>
                <a:schemeClr val="tx1">
                  <a:lumMod val="95000"/>
                  <a:lumOff val="5000"/>
                </a:schemeClr>
              </a:solidFill>
            </a:endParaRPr>
          </a:p>
          <a:p>
            <a:pPr marL="285750" indent="-285750" algn="just">
              <a:buFont typeface="Wingdings" panose="05000000000000000000" pitchFamily="2" charset="2"/>
              <a:buChar char="§"/>
            </a:pPr>
            <a:r>
              <a:rPr lang="en-US" dirty="0" smtClean="0">
                <a:solidFill>
                  <a:schemeClr val="tx1">
                    <a:lumMod val="95000"/>
                    <a:lumOff val="5000"/>
                  </a:schemeClr>
                </a:solidFill>
              </a:rPr>
              <a:t>Switches </a:t>
            </a:r>
            <a:r>
              <a:rPr lang="en-US" dirty="0">
                <a:solidFill>
                  <a:schemeClr val="tx1">
                    <a:lumMod val="95000"/>
                    <a:lumOff val="5000"/>
                  </a:schemeClr>
                </a:solidFill>
              </a:rPr>
              <a:t>are devices capable of creating temporary </a:t>
            </a:r>
            <a:r>
              <a:rPr lang="en-US" dirty="0" smtClean="0">
                <a:solidFill>
                  <a:schemeClr val="tx1">
                    <a:lumMod val="95000"/>
                    <a:lumOff val="5000"/>
                  </a:schemeClr>
                </a:solidFill>
              </a:rPr>
              <a:t>connections between </a:t>
            </a:r>
            <a:r>
              <a:rPr lang="en-US" dirty="0">
                <a:solidFill>
                  <a:schemeClr val="tx1">
                    <a:lumMod val="95000"/>
                    <a:lumOff val="5000"/>
                  </a:schemeClr>
                </a:solidFill>
              </a:rPr>
              <a:t>two or </a:t>
            </a:r>
            <a:r>
              <a:rPr lang="en-US" dirty="0" smtClean="0">
                <a:solidFill>
                  <a:schemeClr val="tx1">
                    <a:lumMod val="95000"/>
                    <a:lumOff val="5000"/>
                  </a:schemeClr>
                </a:solidFill>
              </a:rPr>
              <a:t>more devices linked to </a:t>
            </a:r>
            <a:r>
              <a:rPr lang="en-US" dirty="0">
                <a:solidFill>
                  <a:schemeClr val="tx1">
                    <a:lumMod val="95000"/>
                    <a:lumOff val="5000"/>
                  </a:schemeClr>
                </a:solidFill>
              </a:rPr>
              <a:t>the switch. </a:t>
            </a:r>
          </a:p>
          <a:p>
            <a:pPr marL="285750" indent="-285750" algn="just">
              <a:buFont typeface="Wingdings" panose="05000000000000000000" pitchFamily="2" charset="2"/>
              <a:buChar char="§"/>
            </a:pPr>
            <a:r>
              <a:rPr lang="en-US" dirty="0" smtClean="0">
                <a:solidFill>
                  <a:schemeClr val="tx1">
                    <a:lumMod val="95000"/>
                    <a:lumOff val="5000"/>
                  </a:schemeClr>
                </a:solidFill>
              </a:rPr>
              <a:t>In </a:t>
            </a:r>
            <a:r>
              <a:rPr lang="en-US" dirty="0">
                <a:solidFill>
                  <a:schemeClr val="tx1">
                    <a:lumMod val="95000"/>
                    <a:lumOff val="5000"/>
                  </a:schemeClr>
                </a:solidFill>
              </a:rPr>
              <a:t>a switched network, some of </a:t>
            </a:r>
            <a:r>
              <a:rPr lang="en-US" dirty="0" smtClean="0">
                <a:solidFill>
                  <a:schemeClr val="tx1">
                    <a:lumMod val="95000"/>
                    <a:lumOff val="5000"/>
                  </a:schemeClr>
                </a:solidFill>
              </a:rPr>
              <a:t>these nodes </a:t>
            </a:r>
            <a:r>
              <a:rPr lang="en-US" dirty="0">
                <a:solidFill>
                  <a:schemeClr val="tx1">
                    <a:lumMod val="95000"/>
                    <a:lumOff val="5000"/>
                  </a:schemeClr>
                </a:solidFill>
              </a:rPr>
              <a:t>are connected to the end systems (computers or telephones, for example). </a:t>
            </a:r>
            <a:r>
              <a:rPr lang="en-US" dirty="0" smtClean="0">
                <a:solidFill>
                  <a:schemeClr val="tx1">
                    <a:lumMod val="95000"/>
                    <a:lumOff val="5000"/>
                  </a:schemeClr>
                </a:solidFill>
              </a:rPr>
              <a:t>Others are </a:t>
            </a:r>
            <a:r>
              <a:rPr lang="en-US" dirty="0">
                <a:solidFill>
                  <a:schemeClr val="tx1">
                    <a:lumMod val="95000"/>
                    <a:lumOff val="5000"/>
                  </a:schemeClr>
                </a:solidFill>
              </a:rPr>
              <a:t>used only for routing. </a:t>
            </a:r>
            <a:endParaRPr lang="en-US" dirty="0" smtClean="0">
              <a:solidFill>
                <a:schemeClr val="tx1">
                  <a:lumMod val="95000"/>
                  <a:lumOff val="5000"/>
                </a:schemeClr>
              </a:solidFill>
            </a:endParaRPr>
          </a:p>
          <a:p>
            <a:pPr marL="285750" indent="-285750">
              <a:buFont typeface="Wingdings" panose="05000000000000000000" pitchFamily="2" charset="2"/>
              <a:buChar char="§"/>
            </a:pPr>
            <a:endParaRPr lang="en-US" dirty="0">
              <a:solidFill>
                <a:schemeClr val="tx1">
                  <a:lumMod val="95000"/>
                  <a:lumOff val="5000"/>
                </a:schemeClr>
              </a:solidFill>
            </a:endParaRPr>
          </a:p>
          <a:p>
            <a:pPr marL="285750" indent="-285750">
              <a:buFont typeface="Wingdings" panose="05000000000000000000" pitchFamily="2" charset="2"/>
              <a:buChar char="§"/>
            </a:pPr>
            <a:endParaRPr lang="en-US" dirty="0" smtClean="0">
              <a:solidFill>
                <a:schemeClr val="tx1">
                  <a:lumMod val="95000"/>
                  <a:lumOff val="5000"/>
                </a:schemeClr>
              </a:solidFill>
            </a:endParaRPr>
          </a:p>
          <a:p>
            <a:pPr marL="285750" indent="-285750">
              <a:buFont typeface="Wingdings" panose="05000000000000000000" pitchFamily="2" charset="2"/>
              <a:buChar char="§"/>
            </a:pPr>
            <a:endParaRPr lang="en-US" dirty="0">
              <a:solidFill>
                <a:schemeClr val="tx1">
                  <a:lumMod val="95000"/>
                  <a:lumOff val="5000"/>
                </a:schemeClr>
              </a:solidFill>
            </a:endParaRPr>
          </a:p>
          <a:p>
            <a:pPr marL="285750" indent="-285750">
              <a:buFont typeface="Wingdings" panose="05000000000000000000" pitchFamily="2" charset="2"/>
              <a:buChar char="§"/>
            </a:pPr>
            <a:endParaRPr lang="en-US" dirty="0" smtClean="0">
              <a:solidFill>
                <a:schemeClr val="tx1">
                  <a:lumMod val="95000"/>
                  <a:lumOff val="5000"/>
                </a:schemeClr>
              </a:solidFill>
            </a:endParaRPr>
          </a:p>
          <a:p>
            <a:pPr marL="285750" indent="-285750">
              <a:buFont typeface="Wingdings" panose="05000000000000000000" pitchFamily="2" charset="2"/>
              <a:buChar char="§"/>
            </a:pPr>
            <a:endParaRPr lang="en-US" dirty="0">
              <a:solidFill>
                <a:schemeClr val="tx1">
                  <a:lumMod val="95000"/>
                  <a:lumOff val="5000"/>
                </a:schemeClr>
              </a:solidFill>
            </a:endParaRPr>
          </a:p>
          <a:p>
            <a:pPr marL="285750" indent="-285750">
              <a:buFont typeface="Wingdings" panose="05000000000000000000" pitchFamily="2" charset="2"/>
              <a:buChar char="§"/>
            </a:pPr>
            <a:endParaRPr lang="en-US" dirty="0" smtClean="0">
              <a:solidFill>
                <a:schemeClr val="tx1">
                  <a:lumMod val="95000"/>
                  <a:lumOff val="5000"/>
                </a:schemeClr>
              </a:solidFill>
            </a:endParaRPr>
          </a:p>
          <a:p>
            <a:pPr marL="3943350" lvl="8" indent="-285750" algn="ctr">
              <a:buFont typeface="Wingdings" panose="05000000000000000000" pitchFamily="2" charset="2"/>
              <a:buChar char="§"/>
            </a:pPr>
            <a:r>
              <a:rPr lang="en-US" dirty="0" smtClean="0">
                <a:solidFill>
                  <a:schemeClr val="tx1">
                    <a:lumMod val="95000"/>
                    <a:lumOff val="5000"/>
                  </a:schemeClr>
                </a:solidFill>
              </a:rPr>
              <a:t>Fig: </a:t>
            </a:r>
            <a:r>
              <a:rPr lang="en-US" i="1" dirty="0">
                <a:solidFill>
                  <a:schemeClr val="tx1">
                    <a:lumMod val="95000"/>
                    <a:lumOff val="5000"/>
                  </a:schemeClr>
                </a:solidFill>
              </a:rPr>
              <a:t>Switched network</a:t>
            </a:r>
            <a:endParaRPr lang="en-US" dirty="0" smtClean="0">
              <a:solidFill>
                <a:schemeClr val="tx1">
                  <a:lumMod val="95000"/>
                  <a:lumOff val="5000"/>
                </a:schemeClr>
              </a:solidFill>
            </a:endParaRPr>
          </a:p>
          <a:p>
            <a:pPr marL="285750" indent="-285750">
              <a:buFont typeface="Wingdings" panose="05000000000000000000" pitchFamily="2" charset="2"/>
              <a:buChar char="§"/>
            </a:pPr>
            <a:endParaRPr lang="en-US"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The end systems (communicating devices) are labeled A, B, C, D, and so on, and </a:t>
            </a:r>
            <a:r>
              <a:rPr lang="en-US" dirty="0" smtClean="0">
                <a:solidFill>
                  <a:schemeClr val="tx1">
                    <a:lumMod val="95000"/>
                    <a:lumOff val="5000"/>
                  </a:schemeClr>
                </a:solidFill>
              </a:rPr>
              <a:t>the switches </a:t>
            </a:r>
            <a:r>
              <a:rPr lang="en-US" dirty="0">
                <a:solidFill>
                  <a:schemeClr val="tx1">
                    <a:lumMod val="95000"/>
                    <a:lumOff val="5000"/>
                  </a:schemeClr>
                </a:solidFill>
              </a:rPr>
              <a:t>are labeled I, II, </a:t>
            </a:r>
            <a:r>
              <a:rPr lang="en-US" dirty="0" smtClean="0">
                <a:solidFill>
                  <a:schemeClr val="tx1">
                    <a:lumMod val="95000"/>
                    <a:lumOff val="5000"/>
                  </a:schemeClr>
                </a:solidFill>
              </a:rPr>
              <a:t>III, IV</a:t>
            </a:r>
            <a:r>
              <a:rPr lang="en-US" dirty="0">
                <a:solidFill>
                  <a:schemeClr val="tx1">
                    <a:lumMod val="95000"/>
                    <a:lumOff val="5000"/>
                  </a:schemeClr>
                </a:solidFill>
              </a:rPr>
              <a:t>, and V. Each switch is connected to multiple links.</a:t>
            </a:r>
            <a:endParaRPr lang="en-US" dirty="0" smtClean="0">
              <a:solidFill>
                <a:schemeClr val="tx1">
                  <a:lumMod val="95000"/>
                  <a:lumOff val="5000"/>
                </a:schemeClr>
              </a:solidFill>
            </a:endParaRPr>
          </a:p>
          <a:p>
            <a:endParaRPr lang="en-US" dirty="0">
              <a:solidFill>
                <a:schemeClr val="tx1">
                  <a:lumMod val="95000"/>
                  <a:lumOff val="5000"/>
                </a:schemeClr>
              </a:solidFill>
            </a:endParaRPr>
          </a:p>
          <a:p>
            <a:endParaRPr lang="en-US" dirty="0" smtClean="0">
              <a:solidFill>
                <a:schemeClr val="tx1">
                  <a:lumMod val="95000"/>
                  <a:lumOff val="5000"/>
                </a:schemeClr>
              </a:solidFill>
            </a:endParaRPr>
          </a:p>
          <a:p>
            <a:endParaRPr lang="en-US" dirty="0">
              <a:solidFill>
                <a:schemeClr val="tx1">
                  <a:lumMod val="95000"/>
                  <a:lumOff val="5000"/>
                </a:schemeClr>
              </a:solidFill>
            </a:endParaRPr>
          </a:p>
        </p:txBody>
      </p:sp>
      <p:pic>
        <p:nvPicPr>
          <p:cNvPr id="2" name="Picture 1"/>
          <p:cNvPicPr>
            <a:picLocks noChangeAspect="1"/>
          </p:cNvPicPr>
          <p:nvPr/>
        </p:nvPicPr>
        <p:blipFill>
          <a:blip r:embed="rId2"/>
          <a:stretch>
            <a:fillRect/>
          </a:stretch>
        </p:blipFill>
        <p:spPr>
          <a:xfrm>
            <a:off x="2910624" y="3353134"/>
            <a:ext cx="4000500" cy="1800225"/>
          </a:xfrm>
          <a:prstGeom prst="rect">
            <a:avLst/>
          </a:prstGeom>
        </p:spPr>
      </p:pic>
    </p:spTree>
    <p:extLst>
      <p:ext uri="{BB962C8B-B14F-4D97-AF65-F5344CB8AC3E}">
        <p14:creationId xmlns:p14="http://schemas.microsoft.com/office/powerpoint/2010/main" val="2400665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Switching - methods</a:t>
            </a:r>
            <a:endParaRPr lang="en-US" sz="4300" b="1" i="1" dirty="0"/>
          </a:p>
        </p:txBody>
      </p:sp>
      <p:pic>
        <p:nvPicPr>
          <p:cNvPr id="6" name="Picture 5"/>
          <p:cNvPicPr>
            <a:picLocks noChangeAspect="1"/>
          </p:cNvPicPr>
          <p:nvPr/>
        </p:nvPicPr>
        <p:blipFill>
          <a:blip r:embed="rId2"/>
          <a:stretch>
            <a:fillRect/>
          </a:stretch>
        </p:blipFill>
        <p:spPr>
          <a:xfrm>
            <a:off x="2410763" y="2844121"/>
            <a:ext cx="7027507" cy="2938493"/>
          </a:xfrm>
          <a:prstGeom prst="rect">
            <a:avLst/>
          </a:prstGeom>
        </p:spPr>
      </p:pic>
      <p:sp>
        <p:nvSpPr>
          <p:cNvPr id="7" name="TextBox 6"/>
          <p:cNvSpPr txBox="1"/>
          <p:nvPr/>
        </p:nvSpPr>
        <p:spPr>
          <a:xfrm>
            <a:off x="1126900" y="1236372"/>
            <a:ext cx="5873596" cy="1477328"/>
          </a:xfrm>
          <a:prstGeom prst="rect">
            <a:avLst/>
          </a:prstGeom>
          <a:noFill/>
        </p:spPr>
        <p:txBody>
          <a:bodyPr wrap="none" rtlCol="0">
            <a:spAutoFit/>
          </a:bodyPr>
          <a:lstStyle/>
          <a:p>
            <a:r>
              <a:rPr lang="en-US" dirty="0">
                <a:solidFill>
                  <a:schemeClr val="tx1">
                    <a:lumMod val="95000"/>
                    <a:lumOff val="5000"/>
                  </a:schemeClr>
                </a:solidFill>
              </a:rPr>
              <a:t>T</a:t>
            </a:r>
            <a:r>
              <a:rPr lang="en-US" dirty="0" smtClean="0">
                <a:solidFill>
                  <a:schemeClr val="tx1">
                    <a:lumMod val="95000"/>
                    <a:lumOff val="5000"/>
                  </a:schemeClr>
                </a:solidFill>
              </a:rPr>
              <a:t>oday's networks can be divided </a:t>
            </a:r>
            <a:r>
              <a:rPr lang="en-US" dirty="0">
                <a:solidFill>
                  <a:schemeClr val="tx1">
                    <a:lumMod val="95000"/>
                    <a:lumOff val="5000"/>
                  </a:schemeClr>
                </a:solidFill>
              </a:rPr>
              <a:t>into three broad categories</a:t>
            </a:r>
            <a:r>
              <a:rPr lang="en-US" dirty="0" smtClean="0">
                <a:solidFill>
                  <a:schemeClr val="tx1">
                    <a:lumMod val="95000"/>
                    <a:lumOff val="5000"/>
                  </a:schemeClr>
                </a:solidFill>
              </a:rPr>
              <a:t>:</a:t>
            </a:r>
          </a:p>
          <a:p>
            <a:r>
              <a:rPr lang="en-US" dirty="0" smtClean="0">
                <a:solidFill>
                  <a:schemeClr val="tx1">
                    <a:lumMod val="95000"/>
                    <a:lumOff val="5000"/>
                  </a:schemeClr>
                </a:solidFill>
              </a:rPr>
              <a:t> </a:t>
            </a:r>
          </a:p>
          <a:p>
            <a:pPr marL="342900" indent="-342900">
              <a:buFont typeface="+mj-lt"/>
              <a:buAutoNum type="arabicPeriod"/>
            </a:pPr>
            <a:r>
              <a:rPr lang="en-US" dirty="0">
                <a:solidFill>
                  <a:schemeClr val="tx1">
                    <a:lumMod val="95000"/>
                    <a:lumOff val="5000"/>
                  </a:schemeClr>
                </a:solidFill>
              </a:rPr>
              <a:t>C</a:t>
            </a:r>
            <a:r>
              <a:rPr lang="en-US" dirty="0" smtClean="0">
                <a:solidFill>
                  <a:schemeClr val="tx1">
                    <a:lumMod val="95000"/>
                    <a:lumOff val="5000"/>
                  </a:schemeClr>
                </a:solidFill>
              </a:rPr>
              <a:t>ircuit-switched </a:t>
            </a:r>
            <a:r>
              <a:rPr lang="en-US" dirty="0">
                <a:solidFill>
                  <a:schemeClr val="tx1">
                    <a:lumMod val="95000"/>
                    <a:lumOff val="5000"/>
                  </a:schemeClr>
                </a:solidFill>
              </a:rPr>
              <a:t>networks,</a:t>
            </a:r>
          </a:p>
          <a:p>
            <a:pPr marL="342900" indent="-342900">
              <a:buFont typeface="+mj-lt"/>
              <a:buAutoNum type="arabicPeriod"/>
            </a:pPr>
            <a:r>
              <a:rPr lang="en-US" dirty="0">
                <a:solidFill>
                  <a:schemeClr val="tx1">
                    <a:lumMod val="95000"/>
                    <a:lumOff val="5000"/>
                  </a:schemeClr>
                </a:solidFill>
              </a:rPr>
              <a:t>P</a:t>
            </a:r>
            <a:r>
              <a:rPr lang="en-US" dirty="0" smtClean="0">
                <a:solidFill>
                  <a:schemeClr val="tx1">
                    <a:lumMod val="95000"/>
                    <a:lumOff val="5000"/>
                  </a:schemeClr>
                </a:solidFill>
              </a:rPr>
              <a:t>acket-switched </a:t>
            </a:r>
            <a:r>
              <a:rPr lang="en-US" dirty="0">
                <a:solidFill>
                  <a:schemeClr val="tx1">
                    <a:lumMod val="95000"/>
                    <a:lumOff val="5000"/>
                  </a:schemeClr>
                </a:solidFill>
              </a:rPr>
              <a:t>networks, </a:t>
            </a:r>
            <a:endParaRPr lang="en-US" dirty="0" smtClean="0">
              <a:solidFill>
                <a:schemeClr val="tx1">
                  <a:lumMod val="95000"/>
                  <a:lumOff val="5000"/>
                </a:schemeClr>
              </a:solidFill>
            </a:endParaRPr>
          </a:p>
          <a:p>
            <a:pPr marL="342900" indent="-342900">
              <a:buFont typeface="+mj-lt"/>
              <a:buAutoNum type="arabicPeriod"/>
            </a:pPr>
            <a:r>
              <a:rPr lang="en-US" dirty="0" smtClean="0">
                <a:solidFill>
                  <a:schemeClr val="tx1">
                    <a:lumMod val="95000"/>
                    <a:lumOff val="5000"/>
                  </a:schemeClr>
                </a:solidFill>
              </a:rPr>
              <a:t>Message-switched</a:t>
            </a:r>
            <a:r>
              <a:rPr lang="en-US" dirty="0">
                <a:solidFill>
                  <a:schemeClr val="tx1">
                    <a:lumMod val="95000"/>
                    <a:lumOff val="5000"/>
                  </a:schemeClr>
                </a:solidFill>
              </a:rPr>
              <a:t>. </a:t>
            </a:r>
          </a:p>
        </p:txBody>
      </p:sp>
    </p:spTree>
    <p:extLst>
      <p:ext uri="{BB962C8B-B14F-4D97-AF65-F5344CB8AC3E}">
        <p14:creationId xmlns:p14="http://schemas.microsoft.com/office/powerpoint/2010/main" val="251305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Circuit Switching </a:t>
            </a:r>
            <a:r>
              <a:rPr lang="en-US" sz="4300" b="1" i="1" dirty="0"/>
              <a:t>Principle</a:t>
            </a:r>
          </a:p>
        </p:txBody>
      </p:sp>
      <p:sp>
        <p:nvSpPr>
          <p:cNvPr id="7" name="TextBox 6"/>
          <p:cNvSpPr txBox="1"/>
          <p:nvPr/>
        </p:nvSpPr>
        <p:spPr>
          <a:xfrm>
            <a:off x="1126900" y="1105951"/>
            <a:ext cx="9987567" cy="4524315"/>
          </a:xfrm>
          <a:prstGeom prst="rect">
            <a:avLst/>
          </a:prstGeom>
          <a:noFill/>
        </p:spPr>
        <p:txBody>
          <a:bodyPr wrap="square" rtlCol="0">
            <a:spAutoFit/>
          </a:bodyPr>
          <a:lstStyle/>
          <a:p>
            <a:pPr algn="just"/>
            <a:r>
              <a:rPr lang="en-US" altLang="en-US" b="1" dirty="0" smtClean="0"/>
              <a:t>Circuit switching</a:t>
            </a:r>
            <a:r>
              <a:rPr lang="en-US" altLang="en-US" dirty="0"/>
              <a:t> is a technique that directly connects the sender and the receiver in an unbroken path. There is a dedicated communication path between two stations (</a:t>
            </a:r>
            <a:r>
              <a:rPr lang="en-US" altLang="en-US" dirty="0" smtClean="0"/>
              <a:t>end-to-end). The </a:t>
            </a:r>
            <a:r>
              <a:rPr lang="en-US" altLang="en-US" dirty="0"/>
              <a:t>path is a connected sequence of links between network </a:t>
            </a:r>
            <a:r>
              <a:rPr lang="en-US" altLang="en-US" dirty="0" smtClean="0"/>
              <a:t>nodes.</a:t>
            </a:r>
          </a:p>
          <a:p>
            <a:pPr algn="just"/>
            <a:endParaRPr lang="en-US" altLang="en-US" dirty="0"/>
          </a:p>
          <a:p>
            <a:pPr algn="just"/>
            <a:r>
              <a:rPr lang="en-US" altLang="en-US" dirty="0" smtClean="0"/>
              <a:t>Communication </a:t>
            </a:r>
            <a:r>
              <a:rPr lang="en-US" altLang="en-US" dirty="0"/>
              <a:t>via circuit switching has three phases:</a:t>
            </a:r>
          </a:p>
          <a:p>
            <a:pPr marL="342900" indent="-342900" algn="just">
              <a:buFont typeface="+mj-lt"/>
              <a:buAutoNum type="arabicPeriod"/>
            </a:pPr>
            <a:r>
              <a:rPr lang="en-US" altLang="en-US" dirty="0"/>
              <a:t>Circuit establishment (link by link</a:t>
            </a:r>
            <a:r>
              <a:rPr lang="en-US" altLang="en-US" dirty="0" smtClean="0"/>
              <a:t>)</a:t>
            </a:r>
          </a:p>
          <a:p>
            <a:pPr marL="742950" lvl="1" indent="-285750" algn="just">
              <a:buFont typeface="Arial" panose="020B0604020202020204" pitchFamily="34" charset="0"/>
              <a:buChar char="•"/>
            </a:pPr>
            <a:r>
              <a:rPr lang="en-US" altLang="en-US" dirty="0"/>
              <a:t>Routing &amp; resource allocation (FDM or TDM)</a:t>
            </a:r>
          </a:p>
          <a:p>
            <a:pPr marL="342900" indent="-342900" algn="just">
              <a:buFont typeface="+mj-lt"/>
              <a:buAutoNum type="arabicPeriod"/>
            </a:pPr>
            <a:r>
              <a:rPr lang="en-US" altLang="en-US" dirty="0" smtClean="0"/>
              <a:t>Data </a:t>
            </a:r>
            <a:r>
              <a:rPr lang="en-US" altLang="en-US" dirty="0"/>
              <a:t>transfer</a:t>
            </a:r>
          </a:p>
          <a:p>
            <a:pPr marL="342900" indent="-342900" algn="just">
              <a:buFont typeface="+mj-lt"/>
              <a:buAutoNum type="arabicPeriod"/>
            </a:pPr>
            <a:r>
              <a:rPr lang="en-US" altLang="en-US" dirty="0"/>
              <a:t>Circuit disconnect</a:t>
            </a:r>
          </a:p>
          <a:p>
            <a:pPr marL="742950" lvl="1" indent="-285750" algn="just">
              <a:buFont typeface="Arial" panose="020B0604020202020204" pitchFamily="34" charset="0"/>
              <a:buChar char="•"/>
            </a:pPr>
            <a:r>
              <a:rPr lang="en-US" altLang="en-US" dirty="0" smtClean="0"/>
              <a:t>De-allocate </a:t>
            </a:r>
            <a:r>
              <a:rPr lang="en-US" altLang="en-US" dirty="0"/>
              <a:t>the dedicated resources</a:t>
            </a:r>
          </a:p>
          <a:p>
            <a:pPr algn="just"/>
            <a:endParaRPr lang="en-US" altLang="en-US" dirty="0" smtClean="0"/>
          </a:p>
          <a:p>
            <a:pPr algn="just"/>
            <a:r>
              <a:rPr lang="en-US" altLang="en-US" dirty="0" smtClean="0"/>
              <a:t>With </a:t>
            </a:r>
            <a:r>
              <a:rPr lang="en-US" altLang="en-US" dirty="0"/>
              <a:t>this type of switching technique, once a connection is established, a dedicated path exists between both ends until the connection is terminated.</a:t>
            </a:r>
          </a:p>
          <a:p>
            <a:pPr algn="just"/>
            <a:endParaRPr lang="en-US" altLang="en-US" dirty="0"/>
          </a:p>
          <a:p>
            <a:pPr algn="just"/>
            <a:r>
              <a:rPr lang="en-US" altLang="en-US" dirty="0"/>
              <a:t>Telephone switching equipment, for example, establishes a path that connects the caller's telephone to the receiver's telephone by making a physical connection</a:t>
            </a:r>
            <a:r>
              <a:rPr lang="en-US" altLang="en-US" dirty="0" smtClean="0"/>
              <a:t>.</a:t>
            </a:r>
            <a:endParaRPr lang="en-US" dirty="0">
              <a:solidFill>
                <a:schemeClr val="tx1">
                  <a:lumMod val="95000"/>
                  <a:lumOff val="5000"/>
                </a:schemeClr>
              </a:solidFill>
            </a:endParaRPr>
          </a:p>
        </p:txBody>
      </p:sp>
    </p:spTree>
    <p:extLst>
      <p:ext uri="{BB962C8B-B14F-4D97-AF65-F5344CB8AC3E}">
        <p14:creationId xmlns:p14="http://schemas.microsoft.com/office/powerpoint/2010/main" val="118170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92923" y="464234"/>
            <a:ext cx="10058400" cy="695716"/>
          </a:xfrm>
        </p:spPr>
        <p:txBody>
          <a:bodyPr>
            <a:normAutofit fontScale="90000"/>
          </a:bodyPr>
          <a:lstStyle/>
          <a:p>
            <a:r>
              <a:rPr lang="en-US" b="1" i="1" dirty="0"/>
              <a:t>Network Models</a:t>
            </a:r>
            <a:endParaRPr lang="en-US" dirty="0"/>
          </a:p>
        </p:txBody>
      </p:sp>
      <p:sp>
        <p:nvSpPr>
          <p:cNvPr id="3" name="Content Placeholder 2"/>
          <p:cNvSpPr>
            <a:spLocks noGrp="1"/>
          </p:cNvSpPr>
          <p:nvPr>
            <p:ph idx="4294967295"/>
          </p:nvPr>
        </p:nvSpPr>
        <p:spPr>
          <a:xfrm>
            <a:off x="2133600" y="1382029"/>
            <a:ext cx="10058400" cy="4022725"/>
          </a:xfrm>
        </p:spPr>
        <p:txBody>
          <a:bodyPr/>
          <a:lstStyle/>
          <a:p>
            <a:r>
              <a:rPr lang="en-US" dirty="0">
                <a:solidFill>
                  <a:schemeClr val="tx1"/>
                </a:solidFill>
              </a:rPr>
              <a:t>A network is a combination of hardware and software that sends data from one </a:t>
            </a:r>
            <a:r>
              <a:rPr lang="en-US" dirty="0" smtClean="0">
                <a:solidFill>
                  <a:schemeClr val="tx1"/>
                </a:solidFill>
              </a:rPr>
              <a:t>location to </a:t>
            </a:r>
            <a:r>
              <a:rPr lang="en-US" dirty="0">
                <a:solidFill>
                  <a:schemeClr val="tx1"/>
                </a:solidFill>
              </a:rPr>
              <a:t>another. The hardware </a:t>
            </a:r>
            <a:r>
              <a:rPr lang="en-US" dirty="0" smtClean="0">
                <a:solidFill>
                  <a:schemeClr val="tx1"/>
                </a:solidFill>
              </a:rPr>
              <a:t>consists of </a:t>
            </a:r>
            <a:r>
              <a:rPr lang="en-US" dirty="0">
                <a:solidFill>
                  <a:schemeClr val="tx1"/>
                </a:solidFill>
              </a:rPr>
              <a:t>the physical equipment that carries signals </a:t>
            </a:r>
            <a:r>
              <a:rPr lang="en-US" dirty="0" smtClean="0">
                <a:solidFill>
                  <a:schemeClr val="tx1"/>
                </a:solidFill>
              </a:rPr>
              <a:t>from one point of </a:t>
            </a:r>
            <a:r>
              <a:rPr lang="en-US" dirty="0">
                <a:solidFill>
                  <a:schemeClr val="tx1"/>
                </a:solidFill>
              </a:rPr>
              <a:t>the network to another. The software consists of instruction sets that </a:t>
            </a:r>
            <a:r>
              <a:rPr lang="en-US" dirty="0" smtClean="0">
                <a:solidFill>
                  <a:schemeClr val="tx1"/>
                </a:solidFill>
              </a:rPr>
              <a:t>make possible </a:t>
            </a:r>
            <a:r>
              <a:rPr lang="en-US" dirty="0">
                <a:solidFill>
                  <a:schemeClr val="tx1"/>
                </a:solidFill>
              </a:rPr>
              <a:t>the services that we expect from a network.</a:t>
            </a:r>
          </a:p>
        </p:txBody>
      </p:sp>
      <p:pic>
        <p:nvPicPr>
          <p:cNvPr id="1026" name="Picture 2" descr="http://a.files.bbci.co.uk/bam/live/content/zd3qhyc/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878" y="2462297"/>
            <a:ext cx="3437541" cy="376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76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49769"/>
          </a:xfrm>
        </p:spPr>
        <p:txBody>
          <a:bodyPr/>
          <a:lstStyle/>
          <a:p>
            <a:r>
              <a:rPr lang="en-US" b="1" i="1" dirty="0"/>
              <a:t>Circuit Switching </a:t>
            </a:r>
            <a:r>
              <a:rPr lang="en-US" b="1" i="1" dirty="0" smtClean="0"/>
              <a:t>Principle</a:t>
            </a:r>
            <a:endParaRPr lang="en-US" dirty="0"/>
          </a:p>
        </p:txBody>
      </p:sp>
      <p:sp>
        <p:nvSpPr>
          <p:cNvPr id="3" name="Content Placeholder 2"/>
          <p:cNvSpPr>
            <a:spLocks noGrp="1"/>
          </p:cNvSpPr>
          <p:nvPr>
            <p:ph idx="1"/>
          </p:nvPr>
        </p:nvSpPr>
        <p:spPr/>
        <p:txBody>
          <a:bodyPr>
            <a:normAutofit/>
          </a:bodyPr>
          <a:lstStyle/>
          <a:p>
            <a:r>
              <a:rPr lang="en-US" altLang="en-US" b="1" i="1" dirty="0">
                <a:solidFill>
                  <a:schemeClr val="tx1"/>
                </a:solidFill>
              </a:rPr>
              <a:t>Advantages:</a:t>
            </a:r>
            <a:r>
              <a:rPr lang="en-US" altLang="en-US" dirty="0">
                <a:solidFill>
                  <a:schemeClr val="tx1"/>
                </a:solidFill>
              </a:rPr>
              <a:t> </a:t>
            </a:r>
          </a:p>
          <a:p>
            <a:pPr lvl="1" eaLnBrk="0" hangingPunct="0">
              <a:buFontTx/>
              <a:buChar char="•"/>
            </a:pPr>
            <a:r>
              <a:rPr lang="en-US" altLang="en-US" dirty="0">
                <a:solidFill>
                  <a:schemeClr val="tx1"/>
                </a:solidFill>
              </a:rPr>
              <a:t> The communication channel (once established) is dedicated. </a:t>
            </a:r>
          </a:p>
          <a:p>
            <a:pPr eaLnBrk="0" hangingPunct="0"/>
            <a:r>
              <a:rPr lang="en-US" altLang="en-US" b="1" i="1" dirty="0">
                <a:solidFill>
                  <a:schemeClr val="tx1"/>
                </a:solidFill>
              </a:rPr>
              <a:t>Disadvantages: </a:t>
            </a:r>
            <a:endParaRPr lang="en-US" altLang="en-US" dirty="0">
              <a:solidFill>
                <a:schemeClr val="tx1"/>
              </a:solidFill>
            </a:endParaRPr>
          </a:p>
          <a:p>
            <a:pPr lvl="1" eaLnBrk="0" hangingPunct="0">
              <a:buFontTx/>
              <a:buChar char="•"/>
            </a:pPr>
            <a:r>
              <a:rPr lang="en-US" altLang="en-US" dirty="0">
                <a:solidFill>
                  <a:schemeClr val="tx1"/>
                </a:solidFill>
              </a:rPr>
              <a:t>  Possible long wait to establish a connection, (10 seconds, </a:t>
            </a:r>
            <a:r>
              <a:rPr lang="en-US" altLang="en-US" dirty="0" smtClean="0">
                <a:solidFill>
                  <a:schemeClr val="tx1"/>
                </a:solidFill>
              </a:rPr>
              <a:t> </a:t>
            </a:r>
            <a:r>
              <a:rPr lang="en-US" altLang="en-US" dirty="0">
                <a:solidFill>
                  <a:schemeClr val="tx1"/>
                </a:solidFill>
              </a:rPr>
              <a:t>more on long- distance or international calls.) during which </a:t>
            </a:r>
            <a:r>
              <a:rPr lang="en-US" altLang="en-US" dirty="0" smtClean="0">
                <a:solidFill>
                  <a:schemeClr val="tx1"/>
                </a:solidFill>
              </a:rPr>
              <a:t>no </a:t>
            </a:r>
            <a:r>
              <a:rPr lang="en-US" altLang="en-US" dirty="0">
                <a:solidFill>
                  <a:schemeClr val="tx1"/>
                </a:solidFill>
              </a:rPr>
              <a:t>data can be transmitted. </a:t>
            </a:r>
          </a:p>
          <a:p>
            <a:pPr lvl="1" eaLnBrk="0" hangingPunct="0">
              <a:buFontTx/>
              <a:buChar char="•"/>
            </a:pPr>
            <a:r>
              <a:rPr lang="en-US" altLang="en-US" dirty="0">
                <a:solidFill>
                  <a:schemeClr val="tx1"/>
                </a:solidFill>
              </a:rPr>
              <a:t>  More expensive than any other switching techniques</a:t>
            </a:r>
            <a:r>
              <a:rPr lang="en-US" altLang="en-US" dirty="0" smtClean="0">
                <a:solidFill>
                  <a:schemeClr val="tx1"/>
                </a:solidFill>
              </a:rPr>
              <a:t>, </a:t>
            </a:r>
            <a:r>
              <a:rPr lang="en-US" altLang="en-US" dirty="0">
                <a:solidFill>
                  <a:schemeClr val="tx1"/>
                </a:solidFill>
              </a:rPr>
              <a:t>because a dedicated path is required for each connection. </a:t>
            </a:r>
          </a:p>
          <a:p>
            <a:pPr lvl="1" eaLnBrk="0" hangingPunct="0">
              <a:buFontTx/>
              <a:buChar char="•"/>
            </a:pPr>
            <a:r>
              <a:rPr lang="en-US" altLang="en-US" dirty="0">
                <a:solidFill>
                  <a:schemeClr val="tx1"/>
                </a:solidFill>
              </a:rPr>
              <a:t>  Inefficient use of the communication channel, because </a:t>
            </a:r>
            <a:r>
              <a:rPr lang="en-US" altLang="en-US" dirty="0" smtClean="0">
                <a:solidFill>
                  <a:schemeClr val="tx1"/>
                </a:solidFill>
              </a:rPr>
              <a:t>the </a:t>
            </a:r>
            <a:r>
              <a:rPr lang="en-US" altLang="en-US" dirty="0">
                <a:solidFill>
                  <a:schemeClr val="tx1"/>
                </a:solidFill>
              </a:rPr>
              <a:t>channel is not used when the connected systems are </a:t>
            </a:r>
            <a:r>
              <a:rPr lang="en-US" altLang="en-US" dirty="0" smtClean="0">
                <a:solidFill>
                  <a:schemeClr val="tx1"/>
                </a:solidFill>
              </a:rPr>
              <a:t>not using </a:t>
            </a:r>
            <a:r>
              <a:rPr lang="en-US" altLang="en-US" dirty="0">
                <a:solidFill>
                  <a:schemeClr val="tx1"/>
                </a:solidFill>
              </a:rPr>
              <a:t>it.</a:t>
            </a:r>
          </a:p>
          <a:p>
            <a:endParaRPr lang="en-US" dirty="0">
              <a:solidFill>
                <a:schemeClr val="tx1"/>
              </a:solidFill>
            </a:endParaRPr>
          </a:p>
        </p:txBody>
      </p:sp>
    </p:spTree>
    <p:extLst>
      <p:ext uri="{BB962C8B-B14F-4D97-AF65-F5344CB8AC3E}">
        <p14:creationId xmlns:p14="http://schemas.microsoft.com/office/powerpoint/2010/main" val="6273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Packet Switching Principle</a:t>
            </a:r>
            <a:endParaRPr lang="en-US" sz="4300" b="1" i="1" dirty="0"/>
          </a:p>
        </p:txBody>
      </p:sp>
      <p:sp>
        <p:nvSpPr>
          <p:cNvPr id="7" name="TextBox 6"/>
          <p:cNvSpPr txBox="1"/>
          <p:nvPr/>
        </p:nvSpPr>
        <p:spPr>
          <a:xfrm>
            <a:off x="1126900" y="1105951"/>
            <a:ext cx="9987567"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In </a:t>
            </a:r>
            <a:r>
              <a:rPr lang="en-US" dirty="0"/>
              <a:t>a packet-switched network</a:t>
            </a:r>
            <a:r>
              <a:rPr lang="en-US" dirty="0" smtClean="0"/>
              <a:t>, the message divided into packets of </a:t>
            </a:r>
            <a:r>
              <a:rPr lang="en-US" dirty="0"/>
              <a:t>fixed or variable size. The size of the packet is determined by the </a:t>
            </a:r>
            <a:r>
              <a:rPr lang="en-US" dirty="0" smtClean="0"/>
              <a:t>net­work </a:t>
            </a:r>
            <a:r>
              <a:rPr lang="en-US" dirty="0"/>
              <a:t>and the governing </a:t>
            </a:r>
            <a:r>
              <a:rPr lang="en-US" dirty="0" smtClean="0"/>
              <a:t>protocol.</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In packet switching, there is no resource allocation for a packet. This means </a:t>
            </a:r>
            <a:r>
              <a:rPr lang="en-US" dirty="0" smtClean="0"/>
              <a:t>that there </a:t>
            </a:r>
            <a:r>
              <a:rPr lang="en-US" dirty="0"/>
              <a:t>is no reserved bandwidth on the links, and there is no scheduled processing </a:t>
            </a:r>
            <a:r>
              <a:rPr lang="en-US" dirty="0" smtClean="0"/>
              <a:t>time </a:t>
            </a:r>
            <a:r>
              <a:rPr lang="en-US" dirty="0"/>
              <a:t>for each packet. </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Resources are allocated on demand. The allocation is done on a </a:t>
            </a:r>
            <a:r>
              <a:rPr lang="en-US" dirty="0" smtClean="0"/>
              <a:t>first­ come</a:t>
            </a:r>
            <a:r>
              <a:rPr lang="en-US" dirty="0"/>
              <a:t>, first-served basis. </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When a switch receives a packet, no matter what is the </a:t>
            </a:r>
            <a:r>
              <a:rPr lang="en-US" dirty="0" smtClean="0"/>
              <a:t>source or </a:t>
            </a:r>
            <a:r>
              <a:rPr lang="en-US" dirty="0"/>
              <a:t>destination, the packet must </a:t>
            </a:r>
            <a:r>
              <a:rPr lang="en-US" dirty="0" smtClean="0"/>
              <a:t>wait if </a:t>
            </a:r>
            <a:r>
              <a:rPr lang="en-US" dirty="0"/>
              <a:t>there are other packets being processed. </a:t>
            </a:r>
            <a:endParaRPr lang="en-US" dirty="0">
              <a:solidFill>
                <a:schemeClr val="tx1">
                  <a:lumMod val="95000"/>
                  <a:lumOff val="5000"/>
                </a:schemeClr>
              </a:solidFill>
            </a:endParaRPr>
          </a:p>
        </p:txBody>
      </p:sp>
      <p:pic>
        <p:nvPicPr>
          <p:cNvPr id="2" name="Picture 1"/>
          <p:cNvPicPr>
            <a:picLocks noChangeAspect="1"/>
          </p:cNvPicPr>
          <p:nvPr/>
        </p:nvPicPr>
        <p:blipFill>
          <a:blip r:embed="rId2"/>
          <a:stretch>
            <a:fillRect/>
          </a:stretch>
        </p:blipFill>
        <p:spPr>
          <a:xfrm>
            <a:off x="3011376" y="3968273"/>
            <a:ext cx="5010150" cy="1524000"/>
          </a:xfrm>
          <a:prstGeom prst="rect">
            <a:avLst/>
          </a:prstGeom>
        </p:spPr>
      </p:pic>
      <p:pic>
        <p:nvPicPr>
          <p:cNvPr id="4" name="Picture 3"/>
          <p:cNvPicPr>
            <a:picLocks noChangeAspect="1"/>
          </p:cNvPicPr>
          <p:nvPr/>
        </p:nvPicPr>
        <p:blipFill>
          <a:blip r:embed="rId3"/>
          <a:stretch>
            <a:fillRect/>
          </a:stretch>
        </p:blipFill>
        <p:spPr>
          <a:xfrm>
            <a:off x="2887751" y="5492273"/>
            <a:ext cx="5514975" cy="466725"/>
          </a:xfrm>
          <a:prstGeom prst="rect">
            <a:avLst/>
          </a:prstGeom>
        </p:spPr>
      </p:pic>
      <p:sp>
        <p:nvSpPr>
          <p:cNvPr id="5" name="TextBox 4"/>
          <p:cNvSpPr txBox="1"/>
          <p:nvPr/>
        </p:nvSpPr>
        <p:spPr>
          <a:xfrm>
            <a:off x="8402726" y="4777620"/>
            <a:ext cx="2117183" cy="369332"/>
          </a:xfrm>
          <a:prstGeom prst="rect">
            <a:avLst/>
          </a:prstGeom>
          <a:noFill/>
        </p:spPr>
        <p:txBody>
          <a:bodyPr wrap="none" rtlCol="0">
            <a:spAutoFit/>
          </a:bodyPr>
          <a:lstStyle/>
          <a:p>
            <a:r>
              <a:rPr lang="en-US" dirty="0" smtClean="0"/>
              <a:t>Fig: Packet Switching</a:t>
            </a:r>
            <a:endParaRPr lang="en-US" dirty="0"/>
          </a:p>
        </p:txBody>
      </p:sp>
    </p:spTree>
    <p:extLst>
      <p:ext uri="{BB962C8B-B14F-4D97-AF65-F5344CB8AC3E}">
        <p14:creationId xmlns:p14="http://schemas.microsoft.com/office/powerpoint/2010/main" val="305025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
          <p:cNvPicPr>
            <a:picLocks noChangeAspect="1" noChangeArrowheads="1"/>
          </p:cNvPicPr>
          <p:nvPr/>
        </p:nvPicPr>
        <p:blipFill>
          <a:blip r:embed="rId2">
            <a:extLst>
              <a:ext uri="{28A0092B-C50C-407E-A947-70E740481C1C}">
                <a14:useLocalDpi xmlns:a14="http://schemas.microsoft.com/office/drawing/2010/main" val="0"/>
              </a:ext>
            </a:extLst>
          </a:blip>
          <a:srcRect b="3847"/>
          <a:stretch>
            <a:fillRect/>
          </a:stretch>
        </p:blipFill>
        <p:spPr bwMode="auto">
          <a:xfrm>
            <a:off x="6904329" y="1327967"/>
            <a:ext cx="3664796" cy="46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6"/>
          <p:cNvSpPr txBox="1">
            <a:spLocks noChangeArrowheads="1"/>
          </p:cNvSpPr>
          <p:nvPr/>
        </p:nvSpPr>
        <p:spPr bwMode="auto">
          <a:xfrm>
            <a:off x="1056067" y="1749380"/>
            <a:ext cx="3657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zh-CN" sz="2400" dirty="0">
                <a:latin typeface="Times New Roman" panose="02020603050405020304" pitchFamily="18" charset="0"/>
                <a:ea typeface="宋体" panose="02010600030101010101" pitchFamily="2" charset="-122"/>
              </a:rPr>
              <a:t>A route between stations is set up prior to data transfer.</a:t>
            </a:r>
          </a:p>
          <a:p>
            <a:pPr>
              <a:buFontTx/>
              <a:buNone/>
            </a:pPr>
            <a:r>
              <a:rPr lang="en-US" altLang="zh-CN" sz="2400" dirty="0">
                <a:latin typeface="Times New Roman" panose="02020603050405020304" pitchFamily="18" charset="0"/>
                <a:ea typeface="宋体" panose="02010600030101010101" pitchFamily="2" charset="-122"/>
              </a:rPr>
              <a:t>All the data packets then follow the same route.</a:t>
            </a:r>
          </a:p>
          <a:p>
            <a:pPr>
              <a:buFontTx/>
              <a:buNone/>
            </a:pPr>
            <a:r>
              <a:rPr lang="en-US" altLang="zh-CN" sz="2400" dirty="0">
                <a:latin typeface="Times New Roman" panose="02020603050405020304" pitchFamily="18" charset="0"/>
                <a:ea typeface="宋体" panose="02010600030101010101" pitchFamily="2" charset="-122"/>
              </a:rPr>
              <a:t>But there is no dedicated resources reserved for the virtual circuit! Packets need to be stored-and-forwarded.</a:t>
            </a:r>
          </a:p>
        </p:txBody>
      </p:sp>
      <p:sp>
        <p:nvSpPr>
          <p:cNvPr id="4"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Virtual Circuit Switching Principle</a:t>
            </a:r>
            <a:endParaRPr lang="en-US" sz="4300" b="1" i="1" dirty="0"/>
          </a:p>
        </p:txBody>
      </p:sp>
    </p:spTree>
    <p:extLst>
      <p:ext uri="{BB962C8B-B14F-4D97-AF65-F5344CB8AC3E}">
        <p14:creationId xmlns:p14="http://schemas.microsoft.com/office/powerpoint/2010/main" val="92097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0" y="1906073"/>
            <a:ext cx="5847568" cy="4524315"/>
          </a:xfrm>
          <a:prstGeom prst="rect">
            <a:avLst/>
          </a:prstGeom>
          <a:noFill/>
        </p:spPr>
        <p:txBody>
          <a:bodyPr wrap="square" rtlCol="0">
            <a:spAutoFit/>
          </a:bodyPr>
          <a:lstStyle/>
          <a:p>
            <a:pPr marL="342900" indent="-342900">
              <a:spcBef>
                <a:spcPct val="50000"/>
              </a:spcBef>
              <a:buFont typeface="Arial" panose="020B0604020202020204" pitchFamily="34" charset="0"/>
              <a:buChar char="•"/>
            </a:pPr>
            <a:r>
              <a:rPr lang="en-US" altLang="en-US" sz="2400" dirty="0">
                <a:latin typeface="Times New Roman" panose="02020603050405020304" pitchFamily="18" charset="0"/>
                <a:ea typeface="宋体" panose="02010600030101010101" pitchFamily="2" charset="-122"/>
              </a:rPr>
              <a:t>Each packet </a:t>
            </a:r>
            <a:r>
              <a:rPr lang="en-US" altLang="zh-CN" sz="2400" dirty="0">
                <a:latin typeface="Times New Roman" panose="02020603050405020304" pitchFamily="18" charset="0"/>
                <a:ea typeface="宋体" panose="02010600030101010101" pitchFamily="2" charset="-122"/>
              </a:rPr>
              <a:t>is </a:t>
            </a:r>
            <a:r>
              <a:rPr lang="en-US" altLang="en-US" sz="2400" dirty="0">
                <a:latin typeface="Times New Roman" panose="02020603050405020304" pitchFamily="18" charset="0"/>
                <a:ea typeface="宋体" panose="02010600030101010101" pitchFamily="2" charset="-122"/>
              </a:rPr>
              <a:t>treated independently</a:t>
            </a:r>
            <a:r>
              <a:rPr lang="en-US" altLang="zh-CN" sz="2400" dirty="0">
                <a:latin typeface="Times New Roman" panose="02020603050405020304" pitchFamily="18" charset="0"/>
                <a:ea typeface="宋体" panose="02010600030101010101" pitchFamily="2" charset="-122"/>
              </a:rPr>
              <a:t>, with no reference to packets that have gone before</a:t>
            </a:r>
            <a:r>
              <a:rPr lang="en-US" altLang="zh-CN" sz="2400" dirty="0" smtClean="0">
                <a:latin typeface="Times New Roman" panose="02020603050405020304" pitchFamily="18" charset="0"/>
                <a:ea typeface="宋体" panose="02010600030101010101" pitchFamily="2" charset="-122"/>
              </a:rPr>
              <a:t>.</a:t>
            </a:r>
          </a:p>
          <a:p>
            <a:pPr>
              <a:spcBef>
                <a:spcPct val="50000"/>
              </a:spcBef>
            </a:pPr>
            <a:r>
              <a:rPr lang="en-US" altLang="zh-CN" sz="2400" dirty="0" smtClean="0">
                <a:latin typeface="Times New Roman" panose="02020603050405020304" pitchFamily="18" charset="0"/>
                <a:ea typeface="宋体" panose="02010600030101010101" pitchFamily="2" charset="-122"/>
              </a:rPr>
              <a:t>	- </a:t>
            </a:r>
            <a:r>
              <a:rPr lang="en-US" altLang="zh-CN" sz="2400" dirty="0">
                <a:latin typeface="Times New Roman" panose="02020603050405020304" pitchFamily="18" charset="0"/>
                <a:ea typeface="宋体" panose="02010600030101010101" pitchFamily="2" charset="-122"/>
              </a:rPr>
              <a:t>Each node chooses the next node on </a:t>
            </a:r>
            <a:r>
              <a:rPr lang="en-US" altLang="zh-CN" sz="2400" dirty="0" smtClean="0">
                <a:latin typeface="Times New Roman" panose="02020603050405020304" pitchFamily="18" charset="0"/>
                <a:ea typeface="宋体" panose="02010600030101010101" pitchFamily="2" charset="-122"/>
              </a:rPr>
              <a:t>a      	packet’s </a:t>
            </a:r>
            <a:r>
              <a:rPr lang="en-US" altLang="zh-CN" sz="2400" dirty="0">
                <a:latin typeface="Times New Roman" panose="02020603050405020304" pitchFamily="18" charset="0"/>
                <a:ea typeface="宋体" panose="02010600030101010101" pitchFamily="2" charset="-122"/>
              </a:rPr>
              <a:t>path.</a:t>
            </a:r>
            <a:endParaRPr lang="en-US" altLang="en-US" sz="2400" dirty="0">
              <a:latin typeface="Times New Roman" panose="02020603050405020304" pitchFamily="18" charset="0"/>
              <a:ea typeface="宋体" panose="02010600030101010101" pitchFamily="2" charset="-122"/>
            </a:endParaRPr>
          </a:p>
          <a:p>
            <a:pPr marL="342900" indent="-342900">
              <a:spcBef>
                <a:spcPct val="50000"/>
              </a:spcBef>
              <a:buFont typeface="Arial" panose="020B0604020202020204" pitchFamily="34" charset="0"/>
              <a:buChar char="•"/>
            </a:pPr>
            <a:r>
              <a:rPr lang="en-US" altLang="en-US" sz="2400" dirty="0">
                <a:latin typeface="Times New Roman" panose="02020603050405020304" pitchFamily="18" charset="0"/>
                <a:ea typeface="宋体" panose="02010600030101010101" pitchFamily="2" charset="-122"/>
              </a:rPr>
              <a:t>Packets can take any possible route.</a:t>
            </a:r>
          </a:p>
          <a:p>
            <a:pPr marL="342900" indent="-342900">
              <a:spcBef>
                <a:spcPct val="50000"/>
              </a:spcBef>
              <a:buFont typeface="Arial" panose="020B0604020202020204" pitchFamily="34" charset="0"/>
              <a:buChar char="•"/>
            </a:pPr>
            <a:r>
              <a:rPr lang="en-US" altLang="en-US" sz="2400" dirty="0">
                <a:latin typeface="Times New Roman" panose="02020603050405020304" pitchFamily="18" charset="0"/>
                <a:ea typeface="宋体" panose="02010600030101010101" pitchFamily="2" charset="-122"/>
              </a:rPr>
              <a:t>Packets may arrive at the receiver out of order.</a:t>
            </a:r>
          </a:p>
          <a:p>
            <a:pPr marL="342900" indent="-342900">
              <a:spcBef>
                <a:spcPct val="50000"/>
              </a:spcBef>
              <a:buFont typeface="Arial" panose="020B0604020202020204" pitchFamily="34" charset="0"/>
              <a:buChar char="•"/>
            </a:pPr>
            <a:r>
              <a:rPr lang="en-US" altLang="en-US" sz="2400" dirty="0">
                <a:latin typeface="Times New Roman" panose="02020603050405020304" pitchFamily="18" charset="0"/>
                <a:ea typeface="宋体" panose="02010600030101010101" pitchFamily="2" charset="-122"/>
              </a:rPr>
              <a:t>Packets may go missing.</a:t>
            </a:r>
          </a:p>
          <a:p>
            <a:endParaRPr lang="en-US" sz="2400" dirty="0"/>
          </a:p>
        </p:txBody>
      </p:sp>
      <p:sp>
        <p:nvSpPr>
          <p:cNvPr id="3" name="Title 1"/>
          <p:cNvSpPr txBox="1">
            <a:spLocks/>
          </p:cNvSpPr>
          <p:nvPr/>
        </p:nvSpPr>
        <p:spPr>
          <a:xfrm>
            <a:off x="1056067" y="321726"/>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Datagram Network</a:t>
            </a:r>
            <a:endParaRPr lang="en-US" sz="4300" b="1" i="1" dirty="0"/>
          </a:p>
        </p:txBody>
      </p:sp>
      <p:pic>
        <p:nvPicPr>
          <p:cNvPr id="4" name="图片 4"/>
          <p:cNvPicPr>
            <a:picLocks noChangeAspect="1" noChangeArrowheads="1"/>
          </p:cNvPicPr>
          <p:nvPr/>
        </p:nvPicPr>
        <p:blipFill>
          <a:blip r:embed="rId2">
            <a:extLst>
              <a:ext uri="{28A0092B-C50C-407E-A947-70E740481C1C}">
                <a14:useLocalDpi xmlns:a14="http://schemas.microsoft.com/office/drawing/2010/main" val="0"/>
              </a:ext>
            </a:extLst>
          </a:blip>
          <a:srcRect b="3516"/>
          <a:stretch>
            <a:fillRect/>
          </a:stretch>
        </p:blipFill>
        <p:spPr bwMode="auto">
          <a:xfrm>
            <a:off x="6993317" y="816873"/>
            <a:ext cx="4121150"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39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6000" y="753414"/>
            <a:ext cx="10363200" cy="533400"/>
          </a:xfrm>
        </p:spPr>
        <p:txBody>
          <a:bodyPr>
            <a:noAutofit/>
          </a:bodyPr>
          <a:lstStyle/>
          <a:p>
            <a:r>
              <a:rPr lang="en-US" altLang="en-US" sz="4300" b="1" i="1" dirty="0"/>
              <a:t>Advantages of packet switching</a:t>
            </a:r>
          </a:p>
        </p:txBody>
      </p:sp>
      <p:sp>
        <p:nvSpPr>
          <p:cNvPr id="14339" name="Rectangle 3"/>
          <p:cNvSpPr>
            <a:spLocks noChangeArrowheads="1"/>
          </p:cNvSpPr>
          <p:nvPr/>
        </p:nvSpPr>
        <p:spPr bwMode="auto">
          <a:xfrm>
            <a:off x="1117600" y="1935050"/>
            <a:ext cx="10261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b="1" i="1" dirty="0"/>
              <a:t>Advantages: </a:t>
            </a:r>
            <a:endParaRPr lang="en-US" altLang="en-US" sz="2000" dirty="0"/>
          </a:p>
          <a:p>
            <a:pPr lvl="1" algn="just" eaLnBrk="0" hangingPunct="0">
              <a:buFontTx/>
              <a:buChar char="•"/>
            </a:pPr>
            <a:r>
              <a:rPr lang="en-US" altLang="en-US" sz="2000" dirty="0"/>
              <a:t>  Packet switching is cost effective, because switching devices do not need massive amount of secondary  storage. </a:t>
            </a:r>
          </a:p>
          <a:p>
            <a:pPr lvl="1" algn="just" eaLnBrk="0" hangingPunct="0">
              <a:buFontTx/>
              <a:buChar char="•"/>
            </a:pPr>
            <a:r>
              <a:rPr lang="en-US" altLang="en-US" sz="2000" dirty="0"/>
              <a:t>  Packet switching offers improved delay characteristics, because there are no long messages in the queue (maximum packet size is fixed). </a:t>
            </a:r>
          </a:p>
          <a:p>
            <a:pPr lvl="1" algn="just" eaLnBrk="0" hangingPunct="0">
              <a:buFontTx/>
              <a:buChar char="•"/>
            </a:pPr>
            <a:r>
              <a:rPr lang="en-US" altLang="en-US" sz="2000" dirty="0"/>
              <a:t>  Packet can be rerouted if there is any problem, such as,  busy or  disabled links. </a:t>
            </a:r>
          </a:p>
          <a:p>
            <a:pPr lvl="1" algn="just" eaLnBrk="0" hangingPunct="0">
              <a:buFontTx/>
              <a:buChar char="•"/>
            </a:pPr>
            <a:r>
              <a:rPr lang="en-US" altLang="en-US" sz="2000" dirty="0"/>
              <a:t>  The advantage of packet switching is that many network users can share the same channel at the same time. Packet switching can maximize link efficiency by making optimal use of link bandwidth. </a:t>
            </a:r>
          </a:p>
        </p:txBody>
      </p:sp>
    </p:spTree>
    <p:extLst>
      <p:ext uri="{BB962C8B-B14F-4D97-AF65-F5344CB8AC3E}">
        <p14:creationId xmlns:p14="http://schemas.microsoft.com/office/powerpoint/2010/main" val="233250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437882"/>
            <a:ext cx="10972800" cy="990600"/>
          </a:xfrm>
        </p:spPr>
        <p:txBody>
          <a:bodyPr>
            <a:normAutofit/>
          </a:bodyPr>
          <a:lstStyle/>
          <a:p>
            <a:r>
              <a:rPr lang="en-US" altLang="en-US" sz="4300" b="1" i="1" dirty="0"/>
              <a:t>Disadvantages of packet switching</a:t>
            </a:r>
          </a:p>
        </p:txBody>
      </p:sp>
      <p:sp>
        <p:nvSpPr>
          <p:cNvPr id="15363" name="Rectangle 3"/>
          <p:cNvSpPr>
            <a:spLocks noChangeArrowheads="1"/>
          </p:cNvSpPr>
          <p:nvPr/>
        </p:nvSpPr>
        <p:spPr bwMode="auto">
          <a:xfrm>
            <a:off x="914400" y="2362200"/>
            <a:ext cx="10972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b="1" i="1" dirty="0"/>
              <a:t>Disadvantages: </a:t>
            </a:r>
            <a:endParaRPr lang="en-US" altLang="en-US" sz="2000" dirty="0"/>
          </a:p>
          <a:p>
            <a:pPr lvl="1" eaLnBrk="0" hangingPunct="0">
              <a:buFontTx/>
              <a:buChar char="•"/>
            </a:pPr>
            <a:r>
              <a:rPr lang="en-US" altLang="en-US" sz="2000" dirty="0"/>
              <a:t>   Protocols for packet switching are typically more complex. </a:t>
            </a:r>
          </a:p>
          <a:p>
            <a:pPr lvl="1" eaLnBrk="0" hangingPunct="0">
              <a:buFontTx/>
              <a:buChar char="•"/>
            </a:pPr>
            <a:r>
              <a:rPr lang="en-US" altLang="en-US" sz="2000" dirty="0"/>
              <a:t>   It can add some initial costs in implementation. </a:t>
            </a:r>
          </a:p>
          <a:p>
            <a:pPr lvl="1" eaLnBrk="0" hangingPunct="0">
              <a:buFontTx/>
              <a:buChar char="•"/>
            </a:pPr>
            <a:r>
              <a:rPr lang="en-US" altLang="en-US" sz="2000" dirty="0"/>
              <a:t>   If packet is lost, sender needs to retransmit the data.</a:t>
            </a:r>
          </a:p>
          <a:p>
            <a:pPr lvl="1" eaLnBrk="0" hangingPunct="0">
              <a:buFontTx/>
              <a:buChar char="•"/>
            </a:pPr>
            <a:r>
              <a:rPr lang="en-US" altLang="en-US" sz="2000" dirty="0"/>
              <a:t>   Another disadvantage is that packet-switched systems </a:t>
            </a:r>
            <a:r>
              <a:rPr lang="en-US" altLang="en-US" sz="2000" dirty="0" smtClean="0"/>
              <a:t>still can’t </a:t>
            </a:r>
            <a:r>
              <a:rPr lang="en-US" altLang="en-US" sz="2000" dirty="0"/>
              <a:t>deliver the same quality as dedicated circuits in </a:t>
            </a:r>
            <a:r>
              <a:rPr lang="en-US" altLang="en-US" sz="2000" dirty="0" smtClean="0"/>
              <a:t>applications </a:t>
            </a:r>
            <a:r>
              <a:rPr lang="en-US" altLang="en-US" sz="2000" dirty="0"/>
              <a:t>requiring very little delay - like </a:t>
            </a:r>
            <a:r>
              <a:rPr lang="en-US" altLang="en-US" sz="2000" dirty="0" smtClean="0"/>
              <a:t>voice conversations </a:t>
            </a:r>
            <a:r>
              <a:rPr lang="en-US" altLang="en-US" sz="2000" dirty="0"/>
              <a:t>or </a:t>
            </a:r>
            <a:r>
              <a:rPr lang="en-US" altLang="en-US" sz="2000" dirty="0" smtClean="0"/>
              <a:t>moving images</a:t>
            </a:r>
            <a:r>
              <a:rPr lang="en-US" altLang="en-US" sz="2000" dirty="0"/>
              <a:t>.</a:t>
            </a:r>
            <a:br>
              <a:rPr lang="en-US" altLang="en-US" sz="2000" dirty="0"/>
            </a:br>
            <a:r>
              <a:rPr lang="en-US" altLang="en-US" sz="2000" dirty="0"/>
              <a:t> </a:t>
            </a:r>
          </a:p>
        </p:txBody>
      </p:sp>
    </p:spTree>
    <p:extLst>
      <p:ext uri="{BB962C8B-B14F-4D97-AF65-F5344CB8AC3E}">
        <p14:creationId xmlns:p14="http://schemas.microsoft.com/office/powerpoint/2010/main" val="4032992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7360" y="378823"/>
            <a:ext cx="8987246" cy="923330"/>
          </a:xfrm>
          <a:prstGeom prst="rect">
            <a:avLst/>
          </a:prstGeom>
          <a:noFill/>
        </p:spPr>
        <p:txBody>
          <a:bodyPr wrap="square" rtlCol="0">
            <a:spAutoFit/>
          </a:bodyPr>
          <a:lstStyle/>
          <a:p>
            <a:r>
              <a:rPr lang="en-US" sz="3600" i="1" dirty="0" smtClean="0">
                <a:solidFill>
                  <a:schemeClr val="tx2"/>
                </a:solidFill>
              </a:rPr>
              <a:t>        Comparison </a:t>
            </a:r>
            <a:r>
              <a:rPr lang="en-US" sz="3600" i="1" dirty="0">
                <a:solidFill>
                  <a:schemeClr val="tx2"/>
                </a:solidFill>
              </a:rPr>
              <a:t>of Switching Techniques</a:t>
            </a:r>
          </a:p>
          <a:p>
            <a:endParaRPr lang="en-US" dirty="0"/>
          </a:p>
        </p:txBody>
      </p:sp>
      <p:pic>
        <p:nvPicPr>
          <p:cNvPr id="4" name="Picture 3"/>
          <p:cNvPicPr>
            <a:picLocks noChangeAspect="1"/>
          </p:cNvPicPr>
          <p:nvPr/>
        </p:nvPicPr>
        <p:blipFill>
          <a:blip r:embed="rId2"/>
          <a:stretch>
            <a:fillRect/>
          </a:stretch>
        </p:blipFill>
        <p:spPr>
          <a:xfrm>
            <a:off x="1887583" y="1079863"/>
            <a:ext cx="8686800" cy="5105400"/>
          </a:xfrm>
          <a:prstGeom prst="rect">
            <a:avLst/>
          </a:prstGeom>
        </p:spPr>
      </p:pic>
    </p:spTree>
    <p:extLst>
      <p:ext uri="{BB962C8B-B14F-4D97-AF65-F5344CB8AC3E}">
        <p14:creationId xmlns:p14="http://schemas.microsoft.com/office/powerpoint/2010/main" val="222200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4833" y="439269"/>
            <a:ext cx="10058400" cy="7842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Delay in Different Switching </a:t>
            </a:r>
            <a:endParaRPr lang="en-US" sz="4300" b="1" i="1" dirty="0"/>
          </a:p>
        </p:txBody>
      </p:sp>
      <p:pic>
        <p:nvPicPr>
          <p:cNvPr id="1026" name="Picture 2" descr="http://image.slidesharecdn.com/ch08-120112055910-phpapp02/95/chapter-8-12-728.jpg?cb=1326350118"/>
          <p:cNvPicPr>
            <a:picLocks noChangeAspect="1" noChangeArrowheads="1"/>
          </p:cNvPicPr>
          <p:nvPr/>
        </p:nvPicPr>
        <p:blipFill rotWithShape="1">
          <a:blip r:embed="rId2">
            <a:extLst>
              <a:ext uri="{28A0092B-C50C-407E-A947-70E740481C1C}">
                <a14:useLocalDpi xmlns:a14="http://schemas.microsoft.com/office/drawing/2010/main" val="0"/>
              </a:ext>
            </a:extLst>
          </a:blip>
          <a:srcRect t="19911" b="10998"/>
          <a:stretch/>
        </p:blipFill>
        <p:spPr bwMode="auto">
          <a:xfrm>
            <a:off x="219969" y="1880315"/>
            <a:ext cx="5840633" cy="3026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networkswitchingkaushalpatel-140526045324-phpapp02/95/network-switching-30-638.jpg?cb=1401084951"/>
          <p:cNvPicPr>
            <a:picLocks noChangeAspect="1" noChangeArrowheads="1"/>
          </p:cNvPicPr>
          <p:nvPr/>
        </p:nvPicPr>
        <p:blipFill rotWithShape="1">
          <a:blip r:embed="rId3">
            <a:extLst>
              <a:ext uri="{28A0092B-C50C-407E-A947-70E740481C1C}">
                <a14:useLocalDpi xmlns:a14="http://schemas.microsoft.com/office/drawing/2010/main" val="0"/>
              </a:ext>
            </a:extLst>
          </a:blip>
          <a:srcRect t="17754" b="11959"/>
          <a:stretch/>
        </p:blipFill>
        <p:spPr bwMode="auto">
          <a:xfrm>
            <a:off x="6060602" y="1880315"/>
            <a:ext cx="6076950" cy="3206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03842" y="5301734"/>
            <a:ext cx="2399824" cy="369332"/>
          </a:xfrm>
          <a:prstGeom prst="rect">
            <a:avLst/>
          </a:prstGeom>
          <a:noFill/>
        </p:spPr>
        <p:txBody>
          <a:bodyPr wrap="none" rtlCol="0">
            <a:spAutoFit/>
          </a:bodyPr>
          <a:lstStyle/>
          <a:p>
            <a:r>
              <a:rPr lang="en-US" dirty="0" smtClean="0"/>
              <a:t>Fig: Packet Switch delay</a:t>
            </a:r>
            <a:endParaRPr lang="en-US" dirty="0"/>
          </a:p>
        </p:txBody>
      </p:sp>
      <p:sp>
        <p:nvSpPr>
          <p:cNvPr id="6" name="TextBox 5"/>
          <p:cNvSpPr txBox="1"/>
          <p:nvPr/>
        </p:nvSpPr>
        <p:spPr>
          <a:xfrm>
            <a:off x="1736501" y="5301734"/>
            <a:ext cx="2392386" cy="369332"/>
          </a:xfrm>
          <a:prstGeom prst="rect">
            <a:avLst/>
          </a:prstGeom>
          <a:noFill/>
        </p:spPr>
        <p:txBody>
          <a:bodyPr wrap="none" rtlCol="0">
            <a:spAutoFit/>
          </a:bodyPr>
          <a:lstStyle/>
          <a:p>
            <a:r>
              <a:rPr lang="en-US" dirty="0" smtClean="0"/>
              <a:t>Fig: Circuit Switch delay</a:t>
            </a:r>
            <a:endParaRPr lang="en-US" dirty="0"/>
          </a:p>
        </p:txBody>
      </p:sp>
    </p:spTree>
    <p:extLst>
      <p:ext uri="{BB962C8B-B14F-4D97-AF65-F5344CB8AC3E}">
        <p14:creationId xmlns:p14="http://schemas.microsoft.com/office/powerpoint/2010/main" val="395521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4833" y="439269"/>
            <a:ext cx="10058400" cy="7842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Types of Delay</a:t>
            </a:r>
          </a:p>
        </p:txBody>
      </p:sp>
      <p:sp>
        <p:nvSpPr>
          <p:cNvPr id="3" name="TextBox 2"/>
          <p:cNvSpPr txBox="1"/>
          <p:nvPr/>
        </p:nvSpPr>
        <p:spPr>
          <a:xfrm>
            <a:off x="1416676" y="1429555"/>
            <a:ext cx="3035639" cy="1754326"/>
          </a:xfrm>
          <a:prstGeom prst="rect">
            <a:avLst/>
          </a:prstGeom>
          <a:noFill/>
        </p:spPr>
        <p:txBody>
          <a:bodyPr wrap="none" rtlCol="0">
            <a:spAutoFit/>
          </a:bodyPr>
          <a:lstStyle/>
          <a:p>
            <a:r>
              <a:rPr lang="en-US" dirty="0" smtClean="0"/>
              <a:t>There are four kinds of delay –</a:t>
            </a:r>
          </a:p>
          <a:p>
            <a:endParaRPr lang="en-US" dirty="0"/>
          </a:p>
          <a:p>
            <a:pPr marL="342900" indent="-342900">
              <a:buFont typeface="+mj-lt"/>
              <a:buAutoNum type="arabicPeriod"/>
            </a:pPr>
            <a:r>
              <a:rPr lang="en-US" b="1" dirty="0" smtClean="0"/>
              <a:t>Processing Delay</a:t>
            </a:r>
          </a:p>
          <a:p>
            <a:pPr marL="342900" indent="-342900">
              <a:buFont typeface="+mj-lt"/>
              <a:buAutoNum type="arabicPeriod"/>
            </a:pPr>
            <a:r>
              <a:rPr lang="en-US" b="1" dirty="0"/>
              <a:t>Queuing </a:t>
            </a:r>
            <a:r>
              <a:rPr lang="en-US" b="1" dirty="0" smtClean="0"/>
              <a:t>Delay</a:t>
            </a:r>
          </a:p>
          <a:p>
            <a:pPr marL="342900" indent="-342900">
              <a:buFont typeface="+mj-lt"/>
              <a:buAutoNum type="arabicPeriod"/>
            </a:pPr>
            <a:r>
              <a:rPr lang="en-US" b="1" dirty="0"/>
              <a:t>Transmission </a:t>
            </a:r>
            <a:r>
              <a:rPr lang="en-US" b="1" dirty="0" smtClean="0"/>
              <a:t>Delay</a:t>
            </a:r>
          </a:p>
          <a:p>
            <a:pPr marL="342900" indent="-342900">
              <a:buFont typeface="+mj-lt"/>
              <a:buAutoNum type="arabicPeriod"/>
            </a:pPr>
            <a:r>
              <a:rPr lang="en-US" b="1" dirty="0"/>
              <a:t>Propagation Delay</a:t>
            </a:r>
            <a:endParaRPr lang="en-US" dirty="0"/>
          </a:p>
        </p:txBody>
      </p:sp>
      <p:pic>
        <p:nvPicPr>
          <p:cNvPr id="2050" name="Picture 2" descr="Figure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580" y="1522112"/>
            <a:ext cx="5449697" cy="18392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16675" y="3389942"/>
            <a:ext cx="3966693" cy="646331"/>
          </a:xfrm>
          <a:prstGeom prst="rect">
            <a:avLst/>
          </a:prstGeom>
          <a:noFill/>
        </p:spPr>
        <p:txBody>
          <a:bodyPr wrap="square" rtlCol="0">
            <a:spAutoFit/>
          </a:bodyPr>
          <a:lstStyle/>
          <a:p>
            <a:r>
              <a:rPr lang="en-US" i="1" dirty="0" smtClean="0">
                <a:solidFill>
                  <a:srgbClr val="000000"/>
                </a:solidFill>
                <a:latin typeface="Arial" panose="020B0604020202020204" pitchFamily="34" charset="0"/>
              </a:rPr>
              <a:t>Total Delay: </a:t>
            </a:r>
          </a:p>
          <a:p>
            <a:r>
              <a:rPr lang="en-US" i="1" dirty="0" err="1" smtClean="0">
                <a:solidFill>
                  <a:srgbClr val="000000"/>
                </a:solidFill>
                <a:latin typeface="Arial" panose="020B0604020202020204" pitchFamily="34" charset="0"/>
              </a:rPr>
              <a:t>d</a:t>
            </a:r>
            <a:r>
              <a:rPr lang="en-US" baseline="-25000" dirty="0" err="1" smtClean="0">
                <a:solidFill>
                  <a:srgbClr val="000000"/>
                </a:solidFill>
                <a:latin typeface="Arial" panose="020B0604020202020204" pitchFamily="34" charset="0"/>
              </a:rPr>
              <a:t>nodal</a:t>
            </a:r>
            <a:r>
              <a:rPr lang="en-US" dirty="0">
                <a:solidFill>
                  <a:srgbClr val="000000"/>
                </a:solidFill>
                <a:latin typeface="Arial" panose="020B0604020202020204" pitchFamily="34" charset="0"/>
              </a:rPr>
              <a:t> = </a:t>
            </a:r>
            <a:r>
              <a:rPr lang="en-US" i="1" dirty="0" err="1">
                <a:solidFill>
                  <a:srgbClr val="000000"/>
                </a:solidFill>
                <a:latin typeface="Arial" panose="020B0604020202020204" pitchFamily="34" charset="0"/>
              </a:rPr>
              <a:t>d</a:t>
            </a:r>
            <a:r>
              <a:rPr lang="en-US" baseline="-25000" dirty="0" err="1">
                <a:solidFill>
                  <a:srgbClr val="000000"/>
                </a:solidFill>
                <a:latin typeface="Arial" panose="020B0604020202020204" pitchFamily="34" charset="0"/>
              </a:rPr>
              <a:t>proc</a:t>
            </a:r>
            <a:r>
              <a:rPr lang="en-US" dirty="0">
                <a:solidFill>
                  <a:srgbClr val="000000"/>
                </a:solidFill>
                <a:latin typeface="Arial" panose="020B0604020202020204" pitchFamily="34" charset="0"/>
              </a:rPr>
              <a:t> + </a:t>
            </a:r>
            <a:r>
              <a:rPr lang="en-US" i="1" dirty="0" err="1">
                <a:solidFill>
                  <a:srgbClr val="000000"/>
                </a:solidFill>
                <a:latin typeface="Arial" panose="020B0604020202020204" pitchFamily="34" charset="0"/>
              </a:rPr>
              <a:t>d</a:t>
            </a:r>
            <a:r>
              <a:rPr lang="en-US" baseline="-25000" dirty="0" err="1">
                <a:solidFill>
                  <a:srgbClr val="000000"/>
                </a:solidFill>
                <a:latin typeface="Arial" panose="020B0604020202020204" pitchFamily="34" charset="0"/>
              </a:rPr>
              <a:t>queue</a:t>
            </a:r>
            <a:r>
              <a:rPr lang="en-US" dirty="0">
                <a:solidFill>
                  <a:srgbClr val="000000"/>
                </a:solidFill>
                <a:latin typeface="Arial" panose="020B0604020202020204" pitchFamily="34" charset="0"/>
              </a:rPr>
              <a:t> + </a:t>
            </a:r>
            <a:r>
              <a:rPr lang="en-US" i="1" dirty="0" err="1">
                <a:solidFill>
                  <a:srgbClr val="000000"/>
                </a:solidFill>
                <a:latin typeface="Arial" panose="020B0604020202020204" pitchFamily="34" charset="0"/>
              </a:rPr>
              <a:t>d</a:t>
            </a:r>
            <a:r>
              <a:rPr lang="en-US" baseline="-25000" dirty="0" err="1">
                <a:solidFill>
                  <a:srgbClr val="000000"/>
                </a:solidFill>
                <a:latin typeface="Arial" panose="020B0604020202020204" pitchFamily="34" charset="0"/>
              </a:rPr>
              <a:t>trans</a:t>
            </a:r>
            <a:r>
              <a:rPr lang="en-US" dirty="0">
                <a:solidFill>
                  <a:srgbClr val="000000"/>
                </a:solidFill>
                <a:latin typeface="Arial" panose="020B0604020202020204" pitchFamily="34" charset="0"/>
              </a:rPr>
              <a:t> + </a:t>
            </a:r>
            <a:r>
              <a:rPr lang="en-US" i="1" dirty="0" err="1">
                <a:solidFill>
                  <a:srgbClr val="000000"/>
                </a:solidFill>
                <a:latin typeface="Arial" panose="020B0604020202020204" pitchFamily="34" charset="0"/>
              </a:rPr>
              <a:t>d</a:t>
            </a:r>
            <a:r>
              <a:rPr lang="en-US" baseline="-25000" dirty="0" err="1">
                <a:solidFill>
                  <a:srgbClr val="000000"/>
                </a:solidFill>
                <a:latin typeface="Arial" panose="020B0604020202020204" pitchFamily="34" charset="0"/>
              </a:rPr>
              <a:t>prop</a:t>
            </a:r>
            <a:endParaRPr lang="en-US" dirty="0"/>
          </a:p>
        </p:txBody>
      </p:sp>
      <p:sp>
        <p:nvSpPr>
          <p:cNvPr id="5" name="TextBox 4"/>
          <p:cNvSpPr txBox="1"/>
          <p:nvPr/>
        </p:nvSpPr>
        <p:spPr>
          <a:xfrm>
            <a:off x="1366187" y="4242334"/>
            <a:ext cx="9911431" cy="2031325"/>
          </a:xfrm>
          <a:prstGeom prst="rect">
            <a:avLst/>
          </a:prstGeom>
          <a:noFill/>
        </p:spPr>
        <p:txBody>
          <a:bodyPr wrap="none" rtlCol="0">
            <a:spAutoFit/>
          </a:bodyPr>
          <a:lstStyle/>
          <a:p>
            <a:pPr marL="342900" indent="-342900">
              <a:buFont typeface="+mj-lt"/>
              <a:buAutoNum type="arabicPeriod"/>
            </a:pPr>
            <a:r>
              <a:rPr lang="en-US" b="1" dirty="0" smtClean="0"/>
              <a:t>Processing Delay: </a:t>
            </a:r>
            <a:r>
              <a:rPr lang="en-US" dirty="0"/>
              <a:t>The time required to examine the packet's header and determine where to direct </a:t>
            </a:r>
          </a:p>
          <a:p>
            <a:r>
              <a:rPr lang="en-US" dirty="0"/>
              <a:t>the packet is part of the processing </a:t>
            </a:r>
            <a:r>
              <a:rPr lang="en-US" dirty="0" smtClean="0"/>
              <a:t>delay. </a:t>
            </a:r>
          </a:p>
          <a:p>
            <a:endParaRPr lang="en-US" b="1" dirty="0" smtClean="0"/>
          </a:p>
          <a:p>
            <a:r>
              <a:rPr lang="en-US" b="1" dirty="0" smtClean="0"/>
              <a:t>2.  Queuing Delay: </a:t>
            </a:r>
            <a:r>
              <a:rPr lang="en-US" dirty="0"/>
              <a:t>At the queue, the packet experiences a queuing delay as it waits to be transmitted </a:t>
            </a:r>
            <a:endParaRPr lang="en-US" dirty="0" smtClean="0"/>
          </a:p>
          <a:p>
            <a:r>
              <a:rPr lang="en-US" dirty="0" smtClean="0"/>
              <a:t>onto </a:t>
            </a:r>
            <a:r>
              <a:rPr lang="en-US" dirty="0"/>
              <a:t>the link</a:t>
            </a:r>
            <a:endParaRPr lang="en-US" b="1" dirty="0"/>
          </a:p>
          <a:p>
            <a:endParaRPr lang="en-US" b="1" dirty="0"/>
          </a:p>
          <a:p>
            <a:endParaRPr lang="en-US" dirty="0"/>
          </a:p>
        </p:txBody>
      </p:sp>
    </p:spTree>
    <p:extLst>
      <p:ext uri="{BB962C8B-B14F-4D97-AF65-F5344CB8AC3E}">
        <p14:creationId xmlns:p14="http://schemas.microsoft.com/office/powerpoint/2010/main" val="110639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4833" y="439269"/>
            <a:ext cx="10058400" cy="7842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Types of Delay</a:t>
            </a:r>
          </a:p>
        </p:txBody>
      </p:sp>
      <p:sp>
        <p:nvSpPr>
          <p:cNvPr id="4" name="TextBox 3"/>
          <p:cNvSpPr txBox="1"/>
          <p:nvPr/>
        </p:nvSpPr>
        <p:spPr>
          <a:xfrm>
            <a:off x="1594833" y="1429555"/>
            <a:ext cx="9828728" cy="4247317"/>
          </a:xfrm>
          <a:prstGeom prst="rect">
            <a:avLst/>
          </a:prstGeom>
          <a:noFill/>
        </p:spPr>
        <p:txBody>
          <a:bodyPr wrap="square" rtlCol="0">
            <a:spAutoFit/>
          </a:bodyPr>
          <a:lstStyle/>
          <a:p>
            <a:pPr marL="342900" indent="-342900" algn="just">
              <a:buAutoNum type="arabicPeriod" startAt="3"/>
            </a:pPr>
            <a:r>
              <a:rPr lang="en-US" b="1" dirty="0" smtClean="0"/>
              <a:t>Transmission Delay: </a:t>
            </a:r>
            <a:r>
              <a:rPr lang="en-US" dirty="0"/>
              <a:t>This is the amount of time required to transmit all of the packet's bits into the link. </a:t>
            </a:r>
            <a:r>
              <a:rPr lang="en-US" dirty="0" smtClean="0"/>
              <a:t>Transmission </a:t>
            </a:r>
            <a:r>
              <a:rPr lang="en-US" dirty="0"/>
              <a:t>delays are typically on the order of microseconds or less in practice. </a:t>
            </a:r>
            <a:endParaRPr lang="en-US" dirty="0" smtClean="0"/>
          </a:p>
          <a:p>
            <a:pPr marL="342900" indent="-342900" algn="just">
              <a:buAutoNum type="arabicPeriod" startAt="3"/>
            </a:pPr>
            <a:endParaRPr lang="en-US" dirty="0"/>
          </a:p>
          <a:p>
            <a:pPr algn="ctr"/>
            <a:r>
              <a:rPr lang="en-US" dirty="0"/>
              <a:t>L: packet length (bits) </a:t>
            </a:r>
            <a:endParaRPr lang="en-US" dirty="0" smtClean="0"/>
          </a:p>
          <a:p>
            <a:pPr algn="ctr"/>
            <a:r>
              <a:rPr lang="en-US" dirty="0" smtClean="0"/>
              <a:t>R</a:t>
            </a:r>
            <a:r>
              <a:rPr lang="en-US" dirty="0"/>
              <a:t>: link bandwidth (bps) </a:t>
            </a:r>
            <a:endParaRPr lang="en-US" dirty="0" smtClean="0"/>
          </a:p>
          <a:p>
            <a:pPr algn="ctr"/>
            <a:r>
              <a:rPr lang="en-US" dirty="0" err="1" smtClean="0"/>
              <a:t>dtrans</a:t>
            </a:r>
            <a:r>
              <a:rPr lang="en-US" dirty="0" smtClean="0"/>
              <a:t> </a:t>
            </a:r>
            <a:r>
              <a:rPr lang="en-US" dirty="0"/>
              <a:t>= L/R </a:t>
            </a:r>
            <a:endParaRPr lang="en-US" dirty="0" smtClean="0"/>
          </a:p>
          <a:p>
            <a:pPr algn="just"/>
            <a:endParaRPr lang="en-US" b="1" dirty="0"/>
          </a:p>
          <a:p>
            <a:pPr algn="just"/>
            <a:r>
              <a:rPr lang="en-US" b="1" dirty="0" smtClean="0"/>
              <a:t>4.   Propagation Delay: </a:t>
            </a:r>
            <a:r>
              <a:rPr lang="en-US" dirty="0"/>
              <a:t>is the time it takes a bit to propagate from one router to the next; it is a function </a:t>
            </a:r>
            <a:endParaRPr lang="en-US" dirty="0" smtClean="0"/>
          </a:p>
          <a:p>
            <a:pPr algn="just"/>
            <a:r>
              <a:rPr lang="en-US" dirty="0"/>
              <a:t> </a:t>
            </a:r>
            <a:r>
              <a:rPr lang="en-US" dirty="0" smtClean="0"/>
              <a:t>     of </a:t>
            </a:r>
            <a:r>
              <a:rPr lang="en-US" dirty="0"/>
              <a:t>the distance between the two routers, but has nothing to do with the packet's length or the  </a:t>
            </a:r>
            <a:r>
              <a:rPr lang="en-US" dirty="0" smtClean="0"/>
              <a:t>  </a:t>
            </a:r>
          </a:p>
          <a:p>
            <a:pPr algn="just"/>
            <a:r>
              <a:rPr lang="en-US" dirty="0"/>
              <a:t> </a:t>
            </a:r>
            <a:r>
              <a:rPr lang="en-US" dirty="0" smtClean="0"/>
              <a:t>     transmission rate </a:t>
            </a:r>
            <a:r>
              <a:rPr lang="en-US" dirty="0"/>
              <a:t>of the link. </a:t>
            </a:r>
            <a:endParaRPr lang="en-US" dirty="0" smtClean="0"/>
          </a:p>
          <a:p>
            <a:pPr algn="ctr"/>
            <a:r>
              <a:rPr lang="en-US" dirty="0" smtClean="0"/>
              <a:t>d: </a:t>
            </a:r>
            <a:r>
              <a:rPr lang="en-US" dirty="0"/>
              <a:t>length of physical link </a:t>
            </a:r>
            <a:endParaRPr lang="en-US" dirty="0" smtClean="0"/>
          </a:p>
          <a:p>
            <a:pPr algn="ctr"/>
            <a:r>
              <a:rPr lang="en-US" dirty="0" smtClean="0"/>
              <a:t>S: propagation </a:t>
            </a:r>
            <a:r>
              <a:rPr lang="en-US" dirty="0"/>
              <a:t>speed in medium (~2x108 m/sec) ! </a:t>
            </a:r>
            <a:endParaRPr lang="en-US" dirty="0" smtClean="0"/>
          </a:p>
          <a:p>
            <a:pPr algn="ctr"/>
            <a:r>
              <a:rPr lang="en-US" dirty="0" err="1" smtClean="0"/>
              <a:t>dprop</a:t>
            </a:r>
            <a:r>
              <a:rPr lang="en-US" dirty="0" smtClean="0"/>
              <a:t> </a:t>
            </a:r>
            <a:r>
              <a:rPr lang="en-US" dirty="0"/>
              <a:t>d = d/s </a:t>
            </a:r>
          </a:p>
          <a:p>
            <a:endParaRPr lang="en-US" b="1" dirty="0"/>
          </a:p>
          <a:p>
            <a:endParaRPr lang="en-US" dirty="0"/>
          </a:p>
        </p:txBody>
      </p:sp>
    </p:spTree>
    <p:extLst>
      <p:ext uri="{BB962C8B-B14F-4D97-AF65-F5344CB8AC3E}">
        <p14:creationId xmlns:p14="http://schemas.microsoft.com/office/powerpoint/2010/main" val="170684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360363"/>
            <a:ext cx="10058400" cy="784225"/>
          </a:xfrm>
        </p:spPr>
        <p:txBody>
          <a:bodyPr>
            <a:normAutofit/>
          </a:bodyPr>
          <a:lstStyle/>
          <a:p>
            <a:r>
              <a:rPr lang="en-US" sz="4300" b="1" i="1" dirty="0" smtClean="0"/>
              <a:t>Layered Tasks</a:t>
            </a:r>
            <a:endParaRPr lang="en-US" sz="4300" b="1" i="1" dirty="0"/>
          </a:p>
        </p:txBody>
      </p:sp>
      <p:sp>
        <p:nvSpPr>
          <p:cNvPr id="3" name="Content Placeholder 2"/>
          <p:cNvSpPr>
            <a:spLocks noGrp="1"/>
          </p:cNvSpPr>
          <p:nvPr>
            <p:ph idx="4294967295"/>
          </p:nvPr>
        </p:nvSpPr>
        <p:spPr>
          <a:xfrm>
            <a:off x="2133600" y="1249338"/>
            <a:ext cx="10058400" cy="4022725"/>
          </a:xfrm>
        </p:spPr>
        <p:txBody>
          <a:bodyPr/>
          <a:lstStyle/>
          <a:p>
            <a:r>
              <a:rPr lang="en-US" dirty="0">
                <a:solidFill>
                  <a:schemeClr val="tx1"/>
                </a:solidFill>
              </a:rPr>
              <a:t>We use the concept of layers in our daily life. As an example, let us consider </a:t>
            </a:r>
            <a:r>
              <a:rPr lang="en-US" dirty="0" smtClean="0">
                <a:solidFill>
                  <a:schemeClr val="tx1"/>
                </a:solidFill>
              </a:rPr>
              <a:t>two friends </a:t>
            </a:r>
            <a:r>
              <a:rPr lang="en-US" dirty="0">
                <a:solidFill>
                  <a:schemeClr val="tx1"/>
                </a:solidFill>
              </a:rPr>
              <a:t>who communicate through postal </a:t>
            </a:r>
            <a:r>
              <a:rPr lang="en-US" dirty="0" smtClean="0">
                <a:solidFill>
                  <a:schemeClr val="tx1"/>
                </a:solidFill>
              </a:rPr>
              <a:t>mail </a:t>
            </a:r>
            <a:r>
              <a:rPr lang="en-US" dirty="0">
                <a:solidFill>
                  <a:schemeClr val="tx1"/>
                </a:solidFill>
              </a:rPr>
              <a:t>The </a:t>
            </a:r>
            <a:r>
              <a:rPr lang="en-US" dirty="0" smtClean="0">
                <a:solidFill>
                  <a:schemeClr val="tx1"/>
                </a:solidFill>
              </a:rPr>
              <a:t>process of </a:t>
            </a:r>
            <a:r>
              <a:rPr lang="en-US" dirty="0">
                <a:solidFill>
                  <a:schemeClr val="tx1"/>
                </a:solidFill>
              </a:rPr>
              <a:t>sending a letter to </a:t>
            </a:r>
            <a:r>
              <a:rPr lang="en-US" dirty="0" smtClean="0">
                <a:solidFill>
                  <a:schemeClr val="tx1"/>
                </a:solidFill>
              </a:rPr>
              <a:t>a friend </a:t>
            </a:r>
            <a:r>
              <a:rPr lang="en-US" dirty="0">
                <a:solidFill>
                  <a:schemeClr val="tx1"/>
                </a:solidFill>
              </a:rPr>
              <a:t>would be </a:t>
            </a:r>
            <a:r>
              <a:rPr lang="en-US" dirty="0" smtClean="0">
                <a:solidFill>
                  <a:schemeClr val="tx1"/>
                </a:solidFill>
              </a:rPr>
              <a:t>complex if </a:t>
            </a:r>
            <a:r>
              <a:rPr lang="en-US" dirty="0">
                <a:solidFill>
                  <a:schemeClr val="tx1"/>
                </a:solidFill>
              </a:rPr>
              <a:t>there were no services available from the post office.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94190" y="2180492"/>
            <a:ext cx="5145367" cy="4023360"/>
          </a:xfrm>
          <a:prstGeom prst="rect">
            <a:avLst/>
          </a:prstGeom>
        </p:spPr>
      </p:pic>
      <p:sp>
        <p:nvSpPr>
          <p:cNvPr id="5" name="TextBox 4"/>
          <p:cNvSpPr txBox="1"/>
          <p:nvPr/>
        </p:nvSpPr>
        <p:spPr>
          <a:xfrm>
            <a:off x="8271804" y="5833885"/>
            <a:ext cx="3734227" cy="369332"/>
          </a:xfrm>
          <a:prstGeom prst="rect">
            <a:avLst/>
          </a:prstGeom>
          <a:noFill/>
        </p:spPr>
        <p:txBody>
          <a:bodyPr wrap="none" rtlCol="0">
            <a:spAutoFit/>
          </a:bodyPr>
          <a:lstStyle/>
          <a:p>
            <a:r>
              <a:rPr lang="en-US" b="1" i="1" dirty="0" smtClean="0"/>
              <a:t>Fig: Tasks </a:t>
            </a:r>
            <a:r>
              <a:rPr lang="en-US" b="1" i="1" dirty="0"/>
              <a:t>involved in sending a letter</a:t>
            </a:r>
            <a:endParaRPr lang="en-US" b="1" dirty="0"/>
          </a:p>
        </p:txBody>
      </p:sp>
    </p:spTree>
    <p:extLst>
      <p:ext uri="{BB962C8B-B14F-4D97-AF65-F5344CB8AC3E}">
        <p14:creationId xmlns:p14="http://schemas.microsoft.com/office/powerpoint/2010/main" val="3196898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0672" y="1421304"/>
            <a:ext cx="8305800" cy="1800225"/>
          </a:xfrm>
          <a:prstGeom prst="rect">
            <a:avLst/>
          </a:prstGeom>
        </p:spPr>
      </p:pic>
      <p:sp>
        <p:nvSpPr>
          <p:cNvPr id="3" name="Title 1"/>
          <p:cNvSpPr txBox="1">
            <a:spLocks/>
          </p:cNvSpPr>
          <p:nvPr/>
        </p:nvSpPr>
        <p:spPr>
          <a:xfrm>
            <a:off x="1594833" y="439269"/>
            <a:ext cx="10058400" cy="7842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Caravan analogy</a:t>
            </a:r>
          </a:p>
        </p:txBody>
      </p:sp>
      <p:sp>
        <p:nvSpPr>
          <p:cNvPr id="4" name="TextBox 3"/>
          <p:cNvSpPr txBox="1"/>
          <p:nvPr/>
        </p:nvSpPr>
        <p:spPr>
          <a:xfrm>
            <a:off x="1249251" y="3419339"/>
            <a:ext cx="35932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cars “propagate” at </a:t>
            </a:r>
            <a:r>
              <a:rPr lang="en-US" dirty="0" smtClean="0"/>
              <a:t>100 </a:t>
            </a:r>
            <a:r>
              <a:rPr lang="en-US" dirty="0"/>
              <a:t>km/</a:t>
            </a:r>
            <a:r>
              <a:rPr lang="en-US" dirty="0" err="1"/>
              <a:t>hr</a:t>
            </a:r>
            <a:r>
              <a:rPr lang="en-US" dirty="0"/>
              <a:t> </a:t>
            </a:r>
          </a:p>
          <a:p>
            <a:pPr marL="285750" indent="-285750">
              <a:buFont typeface="Arial" panose="020B0604020202020204" pitchFamily="34" charset="0"/>
              <a:buChar char="•"/>
            </a:pPr>
            <a:r>
              <a:rPr lang="en-US" dirty="0" smtClean="0"/>
              <a:t>toll </a:t>
            </a:r>
            <a:r>
              <a:rPr lang="en-US" dirty="0"/>
              <a:t>booth takes 12 sec to</a:t>
            </a:r>
          </a:p>
          <a:p>
            <a:r>
              <a:rPr lang="en-US" dirty="0"/>
              <a:t>service car (bit transmission </a:t>
            </a:r>
            <a:r>
              <a:rPr lang="en-US" dirty="0" smtClean="0"/>
              <a:t>time</a:t>
            </a:r>
            <a:r>
              <a:rPr lang="en-US" dirty="0"/>
              <a:t>) </a:t>
            </a:r>
          </a:p>
          <a:p>
            <a:pPr marL="285750" indent="-285750">
              <a:buFont typeface="Arial" panose="020B0604020202020204" pitchFamily="34" charset="0"/>
              <a:buChar char="•"/>
            </a:pPr>
            <a:r>
              <a:rPr lang="en-US" dirty="0" err="1" smtClean="0"/>
              <a:t>car~bit</a:t>
            </a:r>
            <a:r>
              <a:rPr lang="en-US" dirty="0"/>
              <a:t>; caravan ~ packet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Q</a:t>
            </a:r>
            <a:r>
              <a:rPr lang="en-US" dirty="0"/>
              <a:t>: How long until caravan </a:t>
            </a:r>
            <a:r>
              <a:rPr lang="en-US" dirty="0" smtClean="0"/>
              <a:t>is lined </a:t>
            </a:r>
            <a:r>
              <a:rPr lang="en-US" dirty="0"/>
              <a:t>up before 2nd toll </a:t>
            </a:r>
            <a:r>
              <a:rPr lang="en-US" dirty="0" smtClean="0"/>
              <a:t>booth</a:t>
            </a:r>
            <a:r>
              <a:rPr lang="en-US" dirty="0"/>
              <a:t>?</a:t>
            </a:r>
          </a:p>
        </p:txBody>
      </p:sp>
      <p:sp>
        <p:nvSpPr>
          <p:cNvPr id="5" name="TextBox 4"/>
          <p:cNvSpPr txBox="1"/>
          <p:nvPr/>
        </p:nvSpPr>
        <p:spPr>
          <a:xfrm>
            <a:off x="5692461" y="3419339"/>
            <a:ext cx="4533364" cy="2585323"/>
          </a:xfrm>
          <a:prstGeom prst="rect">
            <a:avLst/>
          </a:prstGeom>
          <a:noFill/>
        </p:spPr>
        <p:txBody>
          <a:bodyPr wrap="square" rtlCol="0">
            <a:spAutoFit/>
          </a:bodyPr>
          <a:lstStyle/>
          <a:p>
            <a:r>
              <a:rPr lang="en-US" dirty="0" smtClean="0"/>
              <a:t>time </a:t>
            </a:r>
            <a:r>
              <a:rPr lang="en-US" dirty="0"/>
              <a:t>to “push” </a:t>
            </a:r>
            <a:r>
              <a:rPr lang="en-US" dirty="0" smtClean="0"/>
              <a:t>entire caravan </a:t>
            </a:r>
            <a:r>
              <a:rPr lang="en-US" dirty="0"/>
              <a:t>through toll</a:t>
            </a:r>
          </a:p>
          <a:p>
            <a:r>
              <a:rPr lang="en-US" dirty="0"/>
              <a:t>booth onto highway = </a:t>
            </a:r>
            <a:r>
              <a:rPr lang="en-US" dirty="0" smtClean="0"/>
              <a:t>12*10 </a:t>
            </a:r>
            <a:r>
              <a:rPr lang="en-US" dirty="0"/>
              <a:t>= 120 </a:t>
            </a:r>
            <a:r>
              <a:rPr lang="en-US" dirty="0" smtClean="0"/>
              <a:t>sec</a:t>
            </a:r>
          </a:p>
          <a:p>
            <a:endParaRPr lang="en-US" dirty="0"/>
          </a:p>
          <a:p>
            <a:pPr marL="285750" indent="-285750">
              <a:buFont typeface="Arial" panose="020B0604020202020204" pitchFamily="34" charset="0"/>
              <a:buChar char="•"/>
            </a:pPr>
            <a:r>
              <a:rPr lang="en-US" dirty="0" smtClean="0"/>
              <a:t>time </a:t>
            </a:r>
            <a:r>
              <a:rPr lang="en-US" dirty="0"/>
              <a:t>for last car to </a:t>
            </a:r>
            <a:r>
              <a:rPr lang="en-US" dirty="0" smtClean="0"/>
              <a:t>propagate </a:t>
            </a:r>
            <a:r>
              <a:rPr lang="en-US" dirty="0"/>
              <a:t>from 1st to</a:t>
            </a:r>
          </a:p>
          <a:p>
            <a:r>
              <a:rPr lang="en-US" dirty="0"/>
              <a:t> </a:t>
            </a:r>
            <a:r>
              <a:rPr lang="en-US" dirty="0" smtClean="0"/>
              <a:t>    2nd </a:t>
            </a:r>
            <a:r>
              <a:rPr lang="en-US" dirty="0"/>
              <a:t>toll both: 100km</a:t>
            </a:r>
            <a:r>
              <a:rPr lang="en-US" dirty="0" smtClean="0"/>
              <a:t>/(</a:t>
            </a:r>
            <a:r>
              <a:rPr lang="en-US" dirty="0"/>
              <a:t>100km/</a:t>
            </a:r>
            <a:r>
              <a:rPr lang="en-US" dirty="0" err="1"/>
              <a:t>hr</a:t>
            </a:r>
            <a:r>
              <a:rPr lang="en-US" dirty="0"/>
              <a:t>)= 1 </a:t>
            </a:r>
            <a:r>
              <a:rPr lang="en-US" dirty="0" err="1" smtClean="0"/>
              <a:t>hr</a:t>
            </a:r>
            <a:endParaRPr lang="en-US" dirty="0" smtClean="0"/>
          </a:p>
          <a:p>
            <a:pPr marL="285750" indent="-285750">
              <a:buFont typeface="Arial" panose="020B0604020202020204" pitchFamily="34" charset="0"/>
              <a:buChar char="•"/>
            </a:pPr>
            <a:r>
              <a:rPr lang="en-US" dirty="0"/>
              <a:t>The time required for the toll booth to push the entire caravan onto the highway is 10/(5 cars/minute) = 2 minutes. </a:t>
            </a:r>
          </a:p>
          <a:p>
            <a:pPr marL="285750" indent="-285750">
              <a:buFont typeface="Arial" panose="020B0604020202020204" pitchFamily="34" charset="0"/>
              <a:buChar char="•"/>
            </a:pPr>
            <a:r>
              <a:rPr lang="en-US" dirty="0" smtClean="0"/>
              <a:t>A</a:t>
            </a:r>
            <a:r>
              <a:rPr lang="en-US" dirty="0"/>
              <a:t>: 62 minutes</a:t>
            </a:r>
          </a:p>
        </p:txBody>
      </p:sp>
    </p:spTree>
    <p:extLst>
      <p:ext uri="{BB962C8B-B14F-4D97-AF65-F5344CB8AC3E}">
        <p14:creationId xmlns:p14="http://schemas.microsoft.com/office/powerpoint/2010/main" val="105644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OSI Model</a:t>
            </a:r>
            <a:endParaRPr lang="en-US" sz="4300" b="1" i="1" dirty="0"/>
          </a:p>
        </p:txBody>
      </p:sp>
      <p:sp>
        <p:nvSpPr>
          <p:cNvPr id="4" name="TextBox 3"/>
          <p:cNvSpPr txBox="1"/>
          <p:nvPr/>
        </p:nvSpPr>
        <p:spPr>
          <a:xfrm>
            <a:off x="1828800" y="1144588"/>
            <a:ext cx="9608234" cy="5909310"/>
          </a:xfrm>
          <a:prstGeom prst="rect">
            <a:avLst/>
          </a:prstGeom>
          <a:noFill/>
        </p:spPr>
        <p:txBody>
          <a:bodyPr wrap="square" rtlCol="0">
            <a:spAutoFit/>
          </a:bodyPr>
          <a:lstStyle/>
          <a:p>
            <a:pPr algn="just"/>
            <a:r>
              <a:rPr lang="en-US" dirty="0"/>
              <a:t>Established in 1947, the International Standards Organization (ISO) is a </a:t>
            </a:r>
            <a:r>
              <a:rPr lang="en-US" dirty="0" smtClean="0"/>
              <a:t>multinational body </a:t>
            </a:r>
            <a:r>
              <a:rPr lang="en-US" dirty="0"/>
              <a:t>dedicated to worldwide agreement on international standards. An ISO </a:t>
            </a:r>
            <a:r>
              <a:rPr lang="en-US" dirty="0" smtClean="0"/>
              <a:t>standard that </a:t>
            </a:r>
            <a:r>
              <a:rPr lang="en-US" dirty="0"/>
              <a:t>covers all aspects of network communications is the Open Systems </a:t>
            </a:r>
            <a:r>
              <a:rPr lang="en-US" dirty="0" smtClean="0"/>
              <a:t>Interconnection model (OSI) in late 1970s. </a:t>
            </a:r>
          </a:p>
          <a:p>
            <a:pPr algn="just"/>
            <a:endParaRPr lang="en-US" dirty="0" smtClean="0"/>
          </a:p>
          <a:p>
            <a:pPr algn="just"/>
            <a:r>
              <a:rPr lang="en-US" dirty="0"/>
              <a:t>The </a:t>
            </a:r>
            <a:r>
              <a:rPr lang="en-US" dirty="0" smtClean="0"/>
              <a:t>purpose of </a:t>
            </a:r>
            <a:r>
              <a:rPr lang="en-US" dirty="0"/>
              <a:t>the OSI model is to show how to facilitate </a:t>
            </a:r>
            <a:r>
              <a:rPr lang="en-US" dirty="0" smtClean="0"/>
              <a:t>communication between </a:t>
            </a:r>
            <a:r>
              <a:rPr lang="en-US" dirty="0"/>
              <a:t>different systems without requiring changes to the logic of the underlying </a:t>
            </a:r>
            <a:r>
              <a:rPr lang="en-US" dirty="0" smtClean="0"/>
              <a:t>hard­ ware </a:t>
            </a:r>
            <a:r>
              <a:rPr lang="en-US" dirty="0"/>
              <a:t>and software. The OSI model is not a protocol; it is a model for understanding </a:t>
            </a:r>
            <a:r>
              <a:rPr lang="en-US" dirty="0" smtClean="0"/>
              <a:t>and designing </a:t>
            </a:r>
            <a:r>
              <a:rPr lang="en-US" dirty="0"/>
              <a:t>a network architecture that is flexible, robust, and interoperable.</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p:txBody>
      </p:sp>
      <p:pic>
        <p:nvPicPr>
          <p:cNvPr id="1028" name="Picture 4" descr="http://authorstream.s3.amazonaws.com/content/1379932_634691475833008750.jpg"/>
          <p:cNvPicPr>
            <a:picLocks noChangeAspect="1" noChangeArrowheads="1"/>
          </p:cNvPicPr>
          <p:nvPr/>
        </p:nvPicPr>
        <p:blipFill rotWithShape="1">
          <a:blip r:embed="rId2">
            <a:extLst>
              <a:ext uri="{28A0092B-C50C-407E-A947-70E740481C1C}">
                <a14:useLocalDpi xmlns:a14="http://schemas.microsoft.com/office/drawing/2010/main" val="0"/>
              </a:ext>
            </a:extLst>
          </a:blip>
          <a:srcRect b="7929"/>
          <a:stretch/>
        </p:blipFill>
        <p:spPr bwMode="auto">
          <a:xfrm>
            <a:off x="1828800" y="3606068"/>
            <a:ext cx="3558296" cy="24571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llaboutimages.files.wordpress.com/2014/10/i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235" y="3606068"/>
            <a:ext cx="5117660" cy="187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07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OSI Model cont.</a:t>
            </a:r>
            <a:endParaRPr lang="en-US" sz="4300" b="1" i="1" dirty="0"/>
          </a:p>
        </p:txBody>
      </p:sp>
      <p:pic>
        <p:nvPicPr>
          <p:cNvPr id="3" name="Picture 2"/>
          <p:cNvPicPr>
            <a:picLocks noChangeAspect="1"/>
          </p:cNvPicPr>
          <p:nvPr/>
        </p:nvPicPr>
        <p:blipFill>
          <a:blip r:embed="rId2"/>
          <a:stretch>
            <a:fillRect/>
          </a:stretch>
        </p:blipFill>
        <p:spPr>
          <a:xfrm>
            <a:off x="1692675" y="1144588"/>
            <a:ext cx="9012839" cy="5218933"/>
          </a:xfrm>
          <a:prstGeom prst="rect">
            <a:avLst/>
          </a:prstGeom>
        </p:spPr>
      </p:pic>
    </p:spTree>
    <p:extLst>
      <p:ext uri="{BB962C8B-B14F-4D97-AF65-F5344CB8AC3E}">
        <p14:creationId xmlns:p14="http://schemas.microsoft.com/office/powerpoint/2010/main" val="1002935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0008" y="1556392"/>
            <a:ext cx="8761437" cy="4760002"/>
          </a:xfrm>
          <a:prstGeom prst="rect">
            <a:avLst/>
          </a:prstGeom>
        </p:spPr>
      </p:pic>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OSI &amp; TCP/IP Model </a:t>
            </a:r>
            <a:endParaRPr lang="en-US" sz="4300" b="1" i="1" dirty="0"/>
          </a:p>
        </p:txBody>
      </p:sp>
    </p:spTree>
    <p:extLst>
      <p:ext uri="{BB962C8B-B14F-4D97-AF65-F5344CB8AC3E}">
        <p14:creationId xmlns:p14="http://schemas.microsoft.com/office/powerpoint/2010/main" val="169586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Application Layer</a:t>
            </a:r>
            <a:endParaRPr lang="en-US" sz="4300" b="1" i="1" dirty="0"/>
          </a:p>
        </p:txBody>
      </p:sp>
      <p:sp>
        <p:nvSpPr>
          <p:cNvPr id="3" name="TextBox 2"/>
          <p:cNvSpPr txBox="1"/>
          <p:nvPr/>
        </p:nvSpPr>
        <p:spPr>
          <a:xfrm>
            <a:off x="1828800" y="1814731"/>
            <a:ext cx="9383151" cy="2862322"/>
          </a:xfrm>
          <a:prstGeom prst="rect">
            <a:avLst/>
          </a:prstGeom>
          <a:noFill/>
        </p:spPr>
        <p:txBody>
          <a:bodyPr wrap="square" rtlCol="0">
            <a:spAutoFit/>
          </a:bodyPr>
          <a:lstStyle/>
          <a:p>
            <a:pPr algn="just"/>
            <a:r>
              <a:rPr lang="en-US" sz="2000" dirty="0"/>
              <a:t>This section introduces two important concepts</a:t>
            </a:r>
            <a:r>
              <a:rPr lang="en-US" sz="2000" dirty="0" smtClean="0"/>
              <a:t>:</a:t>
            </a:r>
          </a:p>
          <a:p>
            <a:pPr algn="just"/>
            <a:endParaRPr lang="en-US" sz="2000" dirty="0"/>
          </a:p>
          <a:p>
            <a:pPr algn="just"/>
            <a:r>
              <a:rPr lang="en-US" sz="2000" b="1" dirty="0" smtClean="0"/>
              <a:t>1. Application </a:t>
            </a:r>
            <a:r>
              <a:rPr lang="en-US" sz="2000" b="1" dirty="0"/>
              <a:t>layer: </a:t>
            </a:r>
            <a:r>
              <a:rPr lang="en-US" sz="2000" dirty="0"/>
              <a:t>The application layer of the OSI model provides the first step </a:t>
            </a:r>
            <a:r>
              <a:rPr lang="en-US" sz="2000" dirty="0" smtClean="0"/>
              <a:t>of getting </a:t>
            </a:r>
            <a:r>
              <a:rPr lang="en-US" sz="2000" dirty="0"/>
              <a:t>data onto the network</a:t>
            </a:r>
            <a:r>
              <a:rPr lang="en-US" sz="2000" dirty="0" smtClean="0"/>
              <a:t>.</a:t>
            </a:r>
          </a:p>
          <a:p>
            <a:pPr algn="just"/>
            <a:endParaRPr lang="en-US" sz="2000" dirty="0" smtClean="0"/>
          </a:p>
          <a:p>
            <a:pPr algn="just"/>
            <a:r>
              <a:rPr lang="en-US" sz="2000" b="1" dirty="0" smtClean="0"/>
              <a:t>2. Application </a:t>
            </a:r>
            <a:r>
              <a:rPr lang="en-US" sz="2000" b="1" dirty="0"/>
              <a:t>software: </a:t>
            </a:r>
            <a:r>
              <a:rPr lang="en-US" sz="2000" dirty="0"/>
              <a:t>Applications are the software programs used by people to </a:t>
            </a:r>
            <a:r>
              <a:rPr lang="en-US" sz="2000" dirty="0" smtClean="0"/>
              <a:t>communicate over the network. Examples </a:t>
            </a:r>
            <a:r>
              <a:rPr lang="en-US" sz="2000" dirty="0"/>
              <a:t>of application </a:t>
            </a:r>
            <a:r>
              <a:rPr lang="en-US" sz="2000" dirty="0" smtClean="0"/>
              <a:t>software, including </a:t>
            </a:r>
            <a:r>
              <a:rPr lang="en-US" sz="2000" dirty="0"/>
              <a:t>HTTP, </a:t>
            </a:r>
            <a:r>
              <a:rPr lang="en-US" sz="2000" dirty="0" smtClean="0"/>
              <a:t>FTP, e-mail</a:t>
            </a:r>
            <a:r>
              <a:rPr lang="en-US" sz="2000" dirty="0"/>
              <a:t>, and others, are used to explain the differences between these two concepts</a:t>
            </a:r>
            <a:r>
              <a:rPr lang="en-US" sz="2000" dirty="0" smtClean="0"/>
              <a:t>.</a:t>
            </a:r>
          </a:p>
          <a:p>
            <a:endParaRPr lang="en-US" sz="2000" dirty="0"/>
          </a:p>
        </p:txBody>
      </p:sp>
    </p:spTree>
    <p:extLst>
      <p:ext uri="{BB962C8B-B14F-4D97-AF65-F5344CB8AC3E}">
        <p14:creationId xmlns:p14="http://schemas.microsoft.com/office/powerpoint/2010/main" val="594759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Presentation Layer</a:t>
            </a:r>
            <a:endParaRPr lang="en-US" sz="4300" b="1" i="1" dirty="0"/>
          </a:p>
        </p:txBody>
      </p:sp>
      <p:sp>
        <p:nvSpPr>
          <p:cNvPr id="3" name="TextBox 2"/>
          <p:cNvSpPr txBox="1"/>
          <p:nvPr/>
        </p:nvSpPr>
        <p:spPr>
          <a:xfrm>
            <a:off x="1828800" y="1814731"/>
            <a:ext cx="9383151" cy="3785652"/>
          </a:xfrm>
          <a:prstGeom prst="rect">
            <a:avLst/>
          </a:prstGeom>
          <a:noFill/>
        </p:spPr>
        <p:txBody>
          <a:bodyPr wrap="square" rtlCol="0">
            <a:spAutoFit/>
          </a:bodyPr>
          <a:lstStyle/>
          <a:p>
            <a:r>
              <a:rPr lang="en-US" sz="2000" dirty="0"/>
              <a:t>The presentation layer has three primary functions</a:t>
            </a:r>
            <a:r>
              <a:rPr lang="en-US" sz="2000" dirty="0" smtClean="0"/>
              <a:t>:</a:t>
            </a:r>
          </a:p>
          <a:p>
            <a:endParaRPr lang="en-US" sz="2000" dirty="0"/>
          </a:p>
          <a:p>
            <a:pPr marL="342900" indent="-342900">
              <a:buFont typeface="+mj-lt"/>
              <a:buAutoNum type="arabicPeriod"/>
            </a:pPr>
            <a:r>
              <a:rPr lang="en-US" sz="2000" dirty="0" smtClean="0"/>
              <a:t>Coding </a:t>
            </a:r>
            <a:r>
              <a:rPr lang="en-US" sz="2000" dirty="0"/>
              <a:t>and conversion of application layer data to ensure that data from the </a:t>
            </a:r>
            <a:r>
              <a:rPr lang="en-US" sz="2000" dirty="0" smtClean="0"/>
              <a:t>source device </a:t>
            </a:r>
            <a:r>
              <a:rPr lang="en-US" sz="2000" dirty="0"/>
              <a:t>can be interpreted by the appropriate application on the destination </a:t>
            </a:r>
            <a:r>
              <a:rPr lang="en-US" sz="2000" dirty="0" smtClean="0"/>
              <a:t>device</a:t>
            </a:r>
          </a:p>
          <a:p>
            <a:pPr marL="342900" indent="-342900">
              <a:buFont typeface="+mj-lt"/>
              <a:buAutoNum type="arabicPeriod"/>
            </a:pPr>
            <a:endParaRPr lang="en-US" sz="2000" dirty="0" smtClean="0"/>
          </a:p>
          <a:p>
            <a:pPr marL="342900" indent="-342900">
              <a:buFont typeface="+mj-lt"/>
              <a:buAutoNum type="arabicPeriod"/>
            </a:pPr>
            <a:r>
              <a:rPr lang="en-US" sz="2000" dirty="0" smtClean="0"/>
              <a:t>Compression </a:t>
            </a:r>
            <a:r>
              <a:rPr lang="en-US" sz="2000" dirty="0"/>
              <a:t>of the data in a manner that can be decompressed by the </a:t>
            </a:r>
            <a:r>
              <a:rPr lang="en-US" sz="2000" dirty="0" smtClean="0"/>
              <a:t>destination device</a:t>
            </a:r>
          </a:p>
          <a:p>
            <a:pPr marL="342900" indent="-342900">
              <a:buFont typeface="+mj-lt"/>
              <a:buAutoNum type="arabicPeriod"/>
            </a:pPr>
            <a:endParaRPr lang="en-US" sz="2000" dirty="0" smtClean="0"/>
          </a:p>
          <a:p>
            <a:pPr marL="342900" indent="-342900">
              <a:buFont typeface="+mj-lt"/>
              <a:buAutoNum type="arabicPeriod"/>
            </a:pPr>
            <a:r>
              <a:rPr lang="en-US" sz="2000" dirty="0" smtClean="0"/>
              <a:t>Encryption </a:t>
            </a:r>
            <a:r>
              <a:rPr lang="en-US" sz="2000" dirty="0"/>
              <a:t>of the data for transmission and decryption of data upon receipt by the destination</a:t>
            </a:r>
            <a:endParaRPr lang="en-US" sz="2000" b="1" i="1" dirty="0" smtClean="0"/>
          </a:p>
          <a:p>
            <a:endParaRPr lang="en-US" sz="2000" b="1" i="1" dirty="0"/>
          </a:p>
          <a:p>
            <a:endParaRPr lang="en-US" sz="2000" dirty="0"/>
          </a:p>
        </p:txBody>
      </p:sp>
    </p:spTree>
    <p:extLst>
      <p:ext uri="{BB962C8B-B14F-4D97-AF65-F5344CB8AC3E}">
        <p14:creationId xmlns:p14="http://schemas.microsoft.com/office/powerpoint/2010/main" val="754539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smtClean="0"/>
              <a:t>Session Layer</a:t>
            </a:r>
            <a:endParaRPr lang="en-US" sz="4300" b="1" i="1" dirty="0"/>
          </a:p>
        </p:txBody>
      </p:sp>
      <p:sp>
        <p:nvSpPr>
          <p:cNvPr id="3" name="TextBox 2"/>
          <p:cNvSpPr txBox="1"/>
          <p:nvPr/>
        </p:nvSpPr>
        <p:spPr>
          <a:xfrm>
            <a:off x="1828800" y="1561512"/>
            <a:ext cx="9383151" cy="4093428"/>
          </a:xfrm>
          <a:prstGeom prst="rect">
            <a:avLst/>
          </a:prstGeom>
          <a:noFill/>
        </p:spPr>
        <p:txBody>
          <a:bodyPr wrap="square" rtlCol="0">
            <a:spAutoFit/>
          </a:bodyPr>
          <a:lstStyle/>
          <a:p>
            <a:pPr algn="just"/>
            <a:r>
              <a:rPr lang="en-US" sz="2000" dirty="0"/>
              <a:t>Functions at the session layer create and maintain dialogs between source and </a:t>
            </a:r>
            <a:r>
              <a:rPr lang="en-US" sz="2000" dirty="0" smtClean="0"/>
              <a:t>destination applications</a:t>
            </a:r>
            <a:r>
              <a:rPr lang="en-US" sz="2000" dirty="0"/>
              <a:t>. The session layer handles the exchange of information to initiate dialogs </a:t>
            </a:r>
            <a:r>
              <a:rPr lang="en-US" sz="2000" dirty="0" smtClean="0"/>
              <a:t>and keep </a:t>
            </a:r>
            <a:r>
              <a:rPr lang="en-US" sz="2000" dirty="0"/>
              <a:t>them active, and to restart sessions that are disrupted or idle for a long period of time</a:t>
            </a:r>
            <a:r>
              <a:rPr lang="en-US" sz="2000" dirty="0" smtClean="0"/>
              <a:t>.</a:t>
            </a:r>
          </a:p>
          <a:p>
            <a:endParaRPr lang="en-US" sz="2000" dirty="0"/>
          </a:p>
          <a:p>
            <a:r>
              <a:rPr lang="en-US" sz="2000" dirty="0" smtClean="0"/>
              <a:t>This layer support the session by –</a:t>
            </a:r>
          </a:p>
          <a:p>
            <a:pPr marL="342900" indent="-342900">
              <a:buAutoNum type="arabicPeriod"/>
            </a:pPr>
            <a:r>
              <a:rPr lang="en-US" sz="2000" dirty="0" smtClean="0"/>
              <a:t>Establishing Connections</a:t>
            </a:r>
          </a:p>
          <a:p>
            <a:pPr marL="342900" indent="-342900">
              <a:buAutoNum type="arabicPeriod"/>
            </a:pPr>
            <a:r>
              <a:rPr lang="en-US" sz="2000" dirty="0" smtClean="0"/>
              <a:t>Maintaining Connections</a:t>
            </a:r>
          </a:p>
          <a:p>
            <a:pPr marL="342900" indent="-342900">
              <a:buAutoNum type="arabicPeriod"/>
            </a:pPr>
            <a:r>
              <a:rPr lang="en-US" sz="2000" dirty="0" smtClean="0"/>
              <a:t>Synchronizing Connections</a:t>
            </a:r>
          </a:p>
          <a:p>
            <a:pPr marL="342900" indent="-342900">
              <a:buAutoNum type="arabicPeriod"/>
            </a:pPr>
            <a:r>
              <a:rPr lang="en-US" sz="2000" dirty="0" smtClean="0"/>
              <a:t>Controlling Dialogues</a:t>
            </a:r>
          </a:p>
          <a:p>
            <a:pPr marL="342900" indent="-342900">
              <a:buAutoNum type="arabicPeriod"/>
            </a:pPr>
            <a:r>
              <a:rPr lang="en-US" sz="2000" dirty="0" smtClean="0"/>
              <a:t>Terminating Connections</a:t>
            </a:r>
          </a:p>
          <a:p>
            <a:pPr marL="342900" indent="-342900">
              <a:buAutoNum type="arabicPeriod"/>
            </a:pPr>
            <a:endParaRPr lang="en-US" sz="2000" dirty="0" smtClean="0"/>
          </a:p>
          <a:p>
            <a:endParaRPr lang="en-US" sz="2000" dirty="0"/>
          </a:p>
        </p:txBody>
      </p:sp>
    </p:spTree>
    <p:extLst>
      <p:ext uri="{BB962C8B-B14F-4D97-AF65-F5344CB8AC3E}">
        <p14:creationId xmlns:p14="http://schemas.microsoft.com/office/powerpoint/2010/main" val="151385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568</TotalTime>
  <Words>1931</Words>
  <Application>Microsoft Office PowerPoint</Application>
  <PresentationFormat>Widescreen</PresentationFormat>
  <Paragraphs>214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宋体</vt:lpstr>
      <vt:lpstr>Arial</vt:lpstr>
      <vt:lpstr>Calibri</vt:lpstr>
      <vt:lpstr>Calibri Light</vt:lpstr>
      <vt:lpstr>Times New Roman</vt:lpstr>
      <vt:lpstr>Wingdings</vt:lpstr>
      <vt:lpstr>Retrospect</vt:lpstr>
      <vt:lpstr>Network Model Architecture </vt:lpstr>
      <vt:lpstr>Network Models</vt:lpstr>
      <vt:lpstr>Layered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Switching Principle</vt:lpstr>
      <vt:lpstr>PowerPoint Presentation</vt:lpstr>
      <vt:lpstr>PowerPoint Presentation</vt:lpstr>
      <vt:lpstr>PowerPoint Presentation</vt:lpstr>
      <vt:lpstr>Advantages of packet switching</vt:lpstr>
      <vt:lpstr>Disadvantages of packet switching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Navid</dc:creator>
  <cp:lastModifiedBy>Wardah Saleh</cp:lastModifiedBy>
  <cp:revision>107</cp:revision>
  <dcterms:created xsi:type="dcterms:W3CDTF">2015-09-20T04:21:43Z</dcterms:created>
  <dcterms:modified xsi:type="dcterms:W3CDTF">2019-06-13T06:01:19Z</dcterms:modified>
</cp:coreProperties>
</file>