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4" r:id="rId1"/>
  </p:sldMasterIdLst>
  <p:notesMasterIdLst>
    <p:notesMasterId r:id="rId17"/>
  </p:notesMasterIdLst>
  <p:sldIdLst>
    <p:sldId id="256" r:id="rId2"/>
    <p:sldId id="257" r:id="rId3"/>
    <p:sldId id="259" r:id="rId4"/>
    <p:sldId id="260" r:id="rId5"/>
    <p:sldId id="262" r:id="rId6"/>
    <p:sldId id="263" r:id="rId7"/>
    <p:sldId id="264" r:id="rId8"/>
    <p:sldId id="281" r:id="rId9"/>
    <p:sldId id="275" r:id="rId10"/>
    <p:sldId id="276" r:id="rId11"/>
    <p:sldId id="278" r:id="rId12"/>
    <p:sldId id="279" r:id="rId13"/>
    <p:sldId id="280" r:id="rId14"/>
    <p:sldId id="282" r:id="rId15"/>
    <p:sldId id="28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303DC0-88F5-4B06-8EEB-3AE31F5A2603}" type="datetimeFigureOut">
              <a:rPr lang="en-US" smtClean="0"/>
              <a:pPr/>
              <a:t>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08301C-4FD2-4FCD-B034-0A25CD49AC84}" type="slidenum">
              <a:rPr lang="en-US" smtClean="0"/>
              <a:pPr/>
              <a:t>‹#›</a:t>
            </a:fld>
            <a:endParaRPr lang="en-US"/>
          </a:p>
        </p:txBody>
      </p:sp>
    </p:spTree>
    <p:extLst>
      <p:ext uri="{BB962C8B-B14F-4D97-AF65-F5344CB8AC3E}">
        <p14:creationId xmlns:p14="http://schemas.microsoft.com/office/powerpoint/2010/main" val="81214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61BEF0D-F0BB-DE4B-95CE-6DB70DBA9567}" type="datetimeFigureOut">
              <a:rPr lang="en-US" smtClean="0"/>
              <a:pPr/>
              <a:t>2/12/2020</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57F1E4F-1CFF-5643-939E-217C01CDF565}" type="slidenum">
              <a:rPr lang="en-US" smtClean="0"/>
              <a:pPr/>
              <a:t>‹#›</a:t>
            </a:fld>
            <a:endParaRPr lang="en-US" dirty="0"/>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C6B4A9-1611-4792-9094-5F34BCA07E0B}" type="datetimeFigureOut">
              <a:rPr lang="en-US" smtClean="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2A54C80-263E-416B-A8E0-580EDEADCBDC}" type="datetimeFigureOut">
              <a:rPr lang="en-US" smtClean="0"/>
              <a:pPr/>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a:t>
            </a:fld>
            <a:endParaRPr lang="en-US" dirty="0"/>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2/12/2020</a:t>
            </a:fld>
            <a:endParaRPr lang="en-US" dirty="0"/>
          </a:p>
        </p:txBody>
      </p:sp>
      <p:sp>
        <p:nvSpPr>
          <p:cNvPr id="5" name="Footer Placeholder 4"/>
          <p:cNvSpPr>
            <a:spLocks noGrp="1"/>
          </p:cNvSpPr>
          <p:nvPr>
            <p:ph type="ftr" sz="quarter" idx="11"/>
          </p:nvPr>
        </p:nvSpPr>
        <p:spPr>
          <a:xfrm>
            <a:off x="1066800" y="6172200"/>
            <a:ext cx="5334000" cy="457200"/>
          </a:xfrm>
        </p:spPr>
        <p:txBody>
          <a:bodyPr/>
          <a:lstStyle/>
          <a:p>
            <a:endParaRPr lang="en-US" dirty="0"/>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2A54C80-263E-416B-A8E0-580EDEADCBDC}" type="datetimeFigureOut">
              <a:rPr lang="en-US" smtClean="0"/>
              <a:pPr/>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2/12/2020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61BEF0D-F0BB-DE4B-95CE-6DB70DBA9567}" type="datetimeFigureOut">
              <a:rPr lang="en-US" smtClean="0"/>
              <a:pPr/>
              <a:t>2/12/2020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pPr/>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2/12/2020</a:t>
            </a:fld>
            <a:endParaRPr lang="en-US" dirty="0"/>
          </a:p>
        </p:txBody>
      </p:sp>
      <p:sp>
        <p:nvSpPr>
          <p:cNvPr id="6" name="Footer Placeholder 5"/>
          <p:cNvSpPr>
            <a:spLocks noGrp="1"/>
          </p:cNvSpPr>
          <p:nvPr>
            <p:ph type="ftr" sz="quarter" idx="11"/>
          </p:nvPr>
        </p:nvSpPr>
        <p:spPr>
          <a:xfrm>
            <a:off x="1219200" y="6172200"/>
            <a:ext cx="5181600" cy="457200"/>
          </a:xfrm>
        </p:spPr>
        <p:txBody>
          <a:bodyPr/>
          <a:lstStyle/>
          <a:p>
            <a:endParaRPr lang="en-US" dirty="0"/>
          </a:p>
        </p:txBody>
      </p:sp>
      <p:sp>
        <p:nvSpPr>
          <p:cNvPr id="7" name="Slide Number Placeholder 6"/>
          <p:cNvSpPr>
            <a:spLocks noGrp="1"/>
          </p:cNvSpPr>
          <p:nvPr>
            <p:ph type="sldNum" sz="quarter" idx="12"/>
          </p:nvPr>
        </p:nvSpPr>
        <p:spPr>
          <a:xfrm>
            <a:off x="195072" y="6208776"/>
            <a:ext cx="609600" cy="457200"/>
          </a:xfrm>
        </p:spPr>
        <p:txBody>
          <a:bodyPr/>
          <a:lstStyle/>
          <a:p>
            <a:fld id="{D57F1E4F-1CFF-5643-939E-217C01CDF565}" type="slidenum">
              <a:rPr lang="en-US" smtClean="0"/>
              <a:pPr/>
              <a:t>‹#›</a:t>
            </a:fld>
            <a:endParaRPr lang="en-US" dirty="0"/>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B61BEF0D-F0BB-DE4B-95CE-6DB70DBA9567}" type="datetimeFigureOut">
              <a:rPr lang="en-US" smtClean="0"/>
              <a:pPr/>
              <a:t>2/12/2020</a:t>
            </a:fld>
            <a:endParaRPr lang="en-US"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2400" dirty="0" smtClean="0">
                <a:solidFill>
                  <a:schemeClr val="tx1"/>
                </a:solidFill>
              </a:rPr>
              <a:t>CN#4</a:t>
            </a:r>
            <a:endParaRPr lang="en-US" sz="2400" dirty="0">
              <a:solidFill>
                <a:schemeClr val="tx1"/>
              </a:solidFill>
            </a:endParaRPr>
          </a:p>
        </p:txBody>
      </p:sp>
      <p:sp>
        <p:nvSpPr>
          <p:cNvPr id="2" name="Title 1"/>
          <p:cNvSpPr>
            <a:spLocks noGrp="1"/>
          </p:cNvSpPr>
          <p:nvPr>
            <p:ph type="ctrTitle"/>
          </p:nvPr>
        </p:nvSpPr>
        <p:spPr/>
        <p:txBody>
          <a:bodyPr/>
          <a:lstStyle/>
          <a:p>
            <a:r>
              <a:rPr lang="en-US" dirty="0" smtClean="0"/>
              <a:t>Transport Layer</a:t>
            </a:r>
            <a:endParaRPr lang="en-US" dirty="0"/>
          </a:p>
        </p:txBody>
      </p:sp>
    </p:spTree>
    <p:extLst>
      <p:ext uri="{BB962C8B-B14F-4D97-AF65-F5344CB8AC3E}">
        <p14:creationId xmlns:p14="http://schemas.microsoft.com/office/powerpoint/2010/main" val="3519720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Three-Way Handshaking </a:t>
            </a:r>
            <a:br>
              <a:rPr lang="en-US" dirty="0"/>
            </a:br>
            <a:endParaRPr lang="en-US" dirty="0"/>
          </a:p>
        </p:txBody>
      </p:sp>
      <p:pic>
        <p:nvPicPr>
          <p:cNvPr id="3074" name="Picture 2" descr="http://image.slidesharecdn.com/tcpudp-141111221537-conversion-gate02/95/tcp-udp-15-638.jpg?cb=1415745119"/>
          <p:cNvPicPr>
            <a:picLocks noChangeAspect="1" noChangeArrowheads="1"/>
          </p:cNvPicPr>
          <p:nvPr/>
        </p:nvPicPr>
        <p:blipFill rotWithShape="1">
          <a:blip r:embed="rId2">
            <a:extLst>
              <a:ext uri="{28A0092B-C50C-407E-A947-70E740481C1C}">
                <a14:useLocalDpi xmlns:a14="http://schemas.microsoft.com/office/drawing/2010/main" val="0"/>
              </a:ext>
            </a:extLst>
          </a:blip>
          <a:srcRect l="9980" t="15465" r="12650" b="11520"/>
          <a:stretch/>
        </p:blipFill>
        <p:spPr bwMode="auto">
          <a:xfrm>
            <a:off x="1559859" y="1452282"/>
            <a:ext cx="6925235" cy="4906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424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Few Interesting Scenarios: </a:t>
            </a:r>
            <a:r>
              <a:rPr lang="en-US" b="1" dirty="0" smtClean="0"/>
              <a:t>lost acknowledgment</a:t>
            </a:r>
            <a:endParaRPr lang="en-US" b="1" dirty="0"/>
          </a:p>
        </p:txBody>
      </p:sp>
      <p:sp>
        <p:nvSpPr>
          <p:cNvPr id="3" name="Content Placeholder 2"/>
          <p:cNvSpPr>
            <a:spLocks noGrp="1"/>
          </p:cNvSpPr>
          <p:nvPr>
            <p:ph sz="quarter" idx="1"/>
          </p:nvPr>
        </p:nvSpPr>
        <p:spPr>
          <a:xfrm>
            <a:off x="1219200" y="1447800"/>
            <a:ext cx="6383383" cy="4572000"/>
          </a:xfrm>
        </p:spPr>
        <p:txBody>
          <a:bodyPr>
            <a:normAutofit fontScale="92500" lnSpcReduction="20000"/>
          </a:bodyPr>
          <a:lstStyle/>
          <a:p>
            <a:pPr algn="just"/>
            <a:r>
              <a:rPr lang="en-US" dirty="0" smtClean="0"/>
              <a:t>Host A sends one segment to host B. </a:t>
            </a:r>
          </a:p>
          <a:p>
            <a:pPr algn="just"/>
            <a:r>
              <a:rPr lang="en-US" dirty="0" smtClean="0"/>
              <a:t>Suppose that this segment has sequence number 55 and contains 5 bytes of data.</a:t>
            </a:r>
          </a:p>
          <a:p>
            <a:pPr algn="just"/>
            <a:r>
              <a:rPr lang="en-US" dirty="0" smtClean="0"/>
              <a:t>After sending this segment, host A waits for a segment from B with acknowledgment number 60. Although the segment from A is received at B, the acknowledgment from B to A gets lost. </a:t>
            </a:r>
          </a:p>
          <a:p>
            <a:pPr algn="just"/>
            <a:r>
              <a:rPr lang="en-US" dirty="0" smtClean="0"/>
              <a:t>In this case, the timer expires, and  host A retransmits the same segment. Of course, when host B receives the retransmission, it will observe that the bytes in the segment duplicate bytes it has already deposited in its receive buffer.</a:t>
            </a:r>
          </a:p>
          <a:p>
            <a:pPr algn="just"/>
            <a:r>
              <a:rPr lang="en-US" dirty="0" smtClean="0"/>
              <a:t> Thus TCP in host B will discard the bytes in the retransmitted segment.</a:t>
            </a:r>
            <a:endParaRPr lang="en-US" dirty="0"/>
          </a:p>
        </p:txBody>
      </p:sp>
      <p:pic>
        <p:nvPicPr>
          <p:cNvPr id="2050" name="Picture 2"/>
          <p:cNvPicPr>
            <a:picLocks noChangeAspect="1" noChangeArrowheads="1"/>
          </p:cNvPicPr>
          <p:nvPr/>
        </p:nvPicPr>
        <p:blipFill>
          <a:blip r:embed="rId2"/>
          <a:srcRect/>
          <a:stretch>
            <a:fillRect/>
          </a:stretch>
        </p:blipFill>
        <p:spPr bwMode="auto">
          <a:xfrm>
            <a:off x="7607363" y="1666603"/>
            <a:ext cx="4331816" cy="3009900"/>
          </a:xfrm>
          <a:prstGeom prst="rect">
            <a:avLst/>
          </a:prstGeom>
          <a:noFill/>
          <a:ln w="9525">
            <a:noFill/>
            <a:miter lim="800000"/>
            <a:headEnd/>
            <a:tailEnd/>
          </a:ln>
          <a:effectLst/>
        </p:spPr>
      </p:pic>
      <p:sp>
        <p:nvSpPr>
          <p:cNvPr id="5" name="TextBox 4"/>
          <p:cNvSpPr txBox="1"/>
          <p:nvPr/>
        </p:nvSpPr>
        <p:spPr>
          <a:xfrm>
            <a:off x="7641771" y="4702628"/>
            <a:ext cx="4318170" cy="369332"/>
          </a:xfrm>
          <a:prstGeom prst="rect">
            <a:avLst/>
          </a:prstGeom>
          <a:noFill/>
        </p:spPr>
        <p:txBody>
          <a:bodyPr wrap="none" rtlCol="0">
            <a:spAutoFit/>
          </a:bodyPr>
          <a:lstStyle/>
          <a:p>
            <a:r>
              <a:rPr lang="en-US" dirty="0" smtClean="0"/>
              <a:t>Fig: Retransmission due to a lost acknowledgment</a:t>
            </a:r>
          </a:p>
        </p:txBody>
      </p:sp>
      <p:sp>
        <p:nvSpPr>
          <p:cNvPr id="6" name="TextBox 5"/>
          <p:cNvSpPr txBox="1"/>
          <p:nvPr/>
        </p:nvSpPr>
        <p:spPr>
          <a:xfrm rot="591500">
            <a:off x="8572500" y="1943100"/>
            <a:ext cx="1860959" cy="369332"/>
          </a:xfrm>
          <a:prstGeom prst="rect">
            <a:avLst/>
          </a:prstGeom>
          <a:solidFill>
            <a:schemeClr val="bg1"/>
          </a:solidFill>
          <a:ln>
            <a:solidFill>
              <a:schemeClr val="tx1"/>
            </a:solidFill>
          </a:ln>
        </p:spPr>
        <p:txBody>
          <a:bodyPr wrap="none" rtlCol="0">
            <a:spAutoFit/>
          </a:bodyPr>
          <a:lstStyle/>
          <a:p>
            <a:r>
              <a:rPr lang="en-US" dirty="0" err="1" smtClean="0"/>
              <a:t>seq</a:t>
            </a:r>
            <a:r>
              <a:rPr lang="en-US" dirty="0" smtClean="0"/>
              <a:t>=55,5 bytes data</a:t>
            </a:r>
            <a:endParaRPr lang="en-US" dirty="0"/>
          </a:p>
        </p:txBody>
      </p:sp>
      <p:sp>
        <p:nvSpPr>
          <p:cNvPr id="7" name="TextBox 6"/>
          <p:cNvSpPr txBox="1"/>
          <p:nvPr/>
        </p:nvSpPr>
        <p:spPr>
          <a:xfrm rot="591500">
            <a:off x="8505825" y="3248025"/>
            <a:ext cx="1860959" cy="369332"/>
          </a:xfrm>
          <a:prstGeom prst="rect">
            <a:avLst/>
          </a:prstGeom>
          <a:solidFill>
            <a:schemeClr val="bg1"/>
          </a:solidFill>
          <a:ln>
            <a:solidFill>
              <a:schemeClr val="tx1"/>
            </a:solidFill>
          </a:ln>
        </p:spPr>
        <p:txBody>
          <a:bodyPr wrap="none" rtlCol="0">
            <a:spAutoFit/>
          </a:bodyPr>
          <a:lstStyle/>
          <a:p>
            <a:r>
              <a:rPr lang="en-US" dirty="0" err="1" smtClean="0"/>
              <a:t>seq</a:t>
            </a:r>
            <a:r>
              <a:rPr lang="en-US" dirty="0" smtClean="0"/>
              <a:t>=55,5 bytes data</a:t>
            </a:r>
            <a:endParaRPr lang="en-US" dirty="0"/>
          </a:p>
        </p:txBody>
      </p:sp>
      <p:sp>
        <p:nvSpPr>
          <p:cNvPr id="8" name="TextBox 7"/>
          <p:cNvSpPr txBox="1"/>
          <p:nvPr/>
        </p:nvSpPr>
        <p:spPr>
          <a:xfrm rot="20932667">
            <a:off x="9677308" y="2581742"/>
            <a:ext cx="828881" cy="369332"/>
          </a:xfrm>
          <a:prstGeom prst="rect">
            <a:avLst/>
          </a:prstGeom>
          <a:solidFill>
            <a:schemeClr val="bg1"/>
          </a:solidFill>
          <a:ln>
            <a:solidFill>
              <a:schemeClr val="tx1"/>
            </a:solidFill>
          </a:ln>
        </p:spPr>
        <p:txBody>
          <a:bodyPr wrap="square" rtlCol="0">
            <a:spAutoFit/>
          </a:bodyPr>
          <a:lstStyle/>
          <a:p>
            <a:r>
              <a:rPr lang="en-US" dirty="0" err="1" smtClean="0"/>
              <a:t>ack</a:t>
            </a:r>
            <a:r>
              <a:rPr lang="en-US" dirty="0" smtClean="0"/>
              <a:t>=60</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Few Interesting Scenarios: </a:t>
            </a:r>
            <a:r>
              <a:rPr lang="en-US" b="1" dirty="0" smtClean="0"/>
              <a:t>acknowledgment arrives before the timeout</a:t>
            </a:r>
            <a:endParaRPr lang="en-US" b="1" dirty="0"/>
          </a:p>
        </p:txBody>
      </p:sp>
      <p:sp>
        <p:nvSpPr>
          <p:cNvPr id="3" name="Content Placeholder 2"/>
          <p:cNvSpPr>
            <a:spLocks noGrp="1"/>
          </p:cNvSpPr>
          <p:nvPr>
            <p:ph sz="quarter" idx="1"/>
          </p:nvPr>
        </p:nvSpPr>
        <p:spPr>
          <a:xfrm>
            <a:off x="796834" y="1447800"/>
            <a:ext cx="6753497" cy="5109754"/>
          </a:xfrm>
        </p:spPr>
        <p:txBody>
          <a:bodyPr>
            <a:normAutofit fontScale="85000" lnSpcReduction="20000"/>
          </a:bodyPr>
          <a:lstStyle/>
          <a:p>
            <a:r>
              <a:rPr lang="en-US" dirty="0" smtClean="0"/>
              <a:t>Host A sends two segments back to back. The first segment has sequence number 55 and 5 bytes of data, and the second segment has sequence number 60 and 20 bytes of data. </a:t>
            </a:r>
          </a:p>
          <a:p>
            <a:r>
              <a:rPr lang="en-US" dirty="0" smtClean="0"/>
              <a:t>Suppose that both segments arrive intact at B, and B sends two separate acknowledgements (60, 80) for each of these segments. </a:t>
            </a:r>
          </a:p>
          <a:p>
            <a:r>
              <a:rPr lang="en-US" dirty="0" smtClean="0"/>
              <a:t>Suppose now that neither of the acknowledgements arrive at host A before the timeout of the first segment. </a:t>
            </a:r>
          </a:p>
          <a:p>
            <a:r>
              <a:rPr lang="en-US" dirty="0" smtClean="0"/>
              <a:t>When the timer expires, host A resends the first segment with sequence number 55. </a:t>
            </a:r>
          </a:p>
          <a:p>
            <a:r>
              <a:rPr lang="en-US" dirty="0" smtClean="0"/>
              <a:t>Now host A resends the segment only if the timer expires before the arrival of an acknowledgment with an acknowledgment number of 80 or greater.</a:t>
            </a:r>
          </a:p>
          <a:p>
            <a:r>
              <a:rPr lang="en-US" dirty="0" smtClean="0"/>
              <a:t> Thus, as shown in figure, if the second acknowledgment does not get lost and arrives before the timeout of the second segment, A does not resend the second segment. </a:t>
            </a:r>
            <a:endParaRPr lang="en-US" dirty="0"/>
          </a:p>
        </p:txBody>
      </p:sp>
      <p:pic>
        <p:nvPicPr>
          <p:cNvPr id="1027" name="Picture 3"/>
          <p:cNvPicPr>
            <a:picLocks noChangeAspect="1" noChangeArrowheads="1"/>
          </p:cNvPicPr>
          <p:nvPr/>
        </p:nvPicPr>
        <p:blipFill>
          <a:blip r:embed="rId2"/>
          <a:srcRect/>
          <a:stretch>
            <a:fillRect/>
          </a:stretch>
        </p:blipFill>
        <p:spPr bwMode="auto">
          <a:xfrm>
            <a:off x="7589520" y="1420313"/>
            <a:ext cx="4286386" cy="3181350"/>
          </a:xfrm>
          <a:prstGeom prst="rect">
            <a:avLst/>
          </a:prstGeom>
          <a:noFill/>
          <a:ln w="9525">
            <a:noFill/>
            <a:miter lim="800000"/>
            <a:headEnd/>
            <a:tailEnd/>
          </a:ln>
          <a:effectLst/>
        </p:spPr>
      </p:pic>
      <p:sp>
        <p:nvSpPr>
          <p:cNvPr id="6" name="TextBox 5"/>
          <p:cNvSpPr txBox="1"/>
          <p:nvPr/>
        </p:nvSpPr>
        <p:spPr>
          <a:xfrm>
            <a:off x="7811589" y="4794068"/>
            <a:ext cx="4189095" cy="646331"/>
          </a:xfrm>
          <a:prstGeom prst="rect">
            <a:avLst/>
          </a:prstGeom>
          <a:noFill/>
        </p:spPr>
        <p:txBody>
          <a:bodyPr wrap="none" rtlCol="0">
            <a:spAutoFit/>
          </a:bodyPr>
          <a:lstStyle/>
          <a:p>
            <a:r>
              <a:rPr lang="en-US" dirty="0" smtClean="0"/>
              <a:t>Fig: Segment is not retransmitted because</a:t>
            </a:r>
          </a:p>
          <a:p>
            <a:r>
              <a:rPr lang="en-US" dirty="0" smtClean="0"/>
              <a:t> its acknowledgment arrives before the timeout.</a:t>
            </a:r>
            <a:endParaRPr lang="en-US" dirty="0"/>
          </a:p>
        </p:txBody>
      </p:sp>
      <p:sp>
        <p:nvSpPr>
          <p:cNvPr id="7" name="TextBox 6"/>
          <p:cNvSpPr txBox="1"/>
          <p:nvPr/>
        </p:nvSpPr>
        <p:spPr>
          <a:xfrm rot="667797">
            <a:off x="8829675" y="1695450"/>
            <a:ext cx="1860959" cy="369332"/>
          </a:xfrm>
          <a:prstGeom prst="rect">
            <a:avLst/>
          </a:prstGeom>
          <a:solidFill>
            <a:schemeClr val="bg1"/>
          </a:solidFill>
          <a:ln>
            <a:solidFill>
              <a:schemeClr val="tx1"/>
            </a:solidFill>
          </a:ln>
        </p:spPr>
        <p:txBody>
          <a:bodyPr wrap="none" rtlCol="0">
            <a:spAutoFit/>
          </a:bodyPr>
          <a:lstStyle/>
          <a:p>
            <a:r>
              <a:rPr lang="en-US" dirty="0" err="1" smtClean="0"/>
              <a:t>seq</a:t>
            </a:r>
            <a:r>
              <a:rPr lang="en-US" dirty="0" smtClean="0"/>
              <a:t>=55,5 bytes data</a:t>
            </a:r>
            <a:endParaRPr lang="en-US" dirty="0"/>
          </a:p>
        </p:txBody>
      </p:sp>
      <p:sp>
        <p:nvSpPr>
          <p:cNvPr id="8" name="TextBox 7"/>
          <p:cNvSpPr txBox="1"/>
          <p:nvPr/>
        </p:nvSpPr>
        <p:spPr>
          <a:xfrm rot="667797">
            <a:off x="8767251" y="2143125"/>
            <a:ext cx="1966757" cy="369332"/>
          </a:xfrm>
          <a:prstGeom prst="rect">
            <a:avLst/>
          </a:prstGeom>
          <a:solidFill>
            <a:schemeClr val="bg1"/>
          </a:solidFill>
          <a:ln>
            <a:solidFill>
              <a:schemeClr val="tx1"/>
            </a:solidFill>
          </a:ln>
        </p:spPr>
        <p:txBody>
          <a:bodyPr wrap="none" rtlCol="0">
            <a:spAutoFit/>
          </a:bodyPr>
          <a:lstStyle/>
          <a:p>
            <a:r>
              <a:rPr lang="en-US" dirty="0" err="1" smtClean="0"/>
              <a:t>seq</a:t>
            </a:r>
            <a:r>
              <a:rPr lang="en-US" dirty="0" smtClean="0"/>
              <a:t>=60,20 bytes data</a:t>
            </a:r>
            <a:endParaRPr lang="en-US" dirty="0"/>
          </a:p>
        </p:txBody>
      </p:sp>
      <p:sp>
        <p:nvSpPr>
          <p:cNvPr id="9" name="TextBox 8"/>
          <p:cNvSpPr txBox="1"/>
          <p:nvPr/>
        </p:nvSpPr>
        <p:spPr>
          <a:xfrm rot="20251587">
            <a:off x="9623215" y="2796660"/>
            <a:ext cx="816203" cy="307777"/>
          </a:xfrm>
          <a:prstGeom prst="rect">
            <a:avLst/>
          </a:prstGeom>
          <a:solidFill>
            <a:schemeClr val="bg1"/>
          </a:solidFill>
          <a:ln>
            <a:solidFill>
              <a:schemeClr val="tx1"/>
            </a:solidFill>
          </a:ln>
        </p:spPr>
        <p:txBody>
          <a:bodyPr wrap="square" rtlCol="0">
            <a:spAutoFit/>
          </a:bodyPr>
          <a:lstStyle/>
          <a:p>
            <a:r>
              <a:rPr lang="en-US" sz="1400" dirty="0" err="1" smtClean="0"/>
              <a:t>ack</a:t>
            </a:r>
            <a:r>
              <a:rPr lang="en-US" sz="1400" dirty="0" smtClean="0"/>
              <a:t> = 60</a:t>
            </a:r>
            <a:endParaRPr lang="en-US" sz="1400" dirty="0"/>
          </a:p>
        </p:txBody>
      </p:sp>
      <p:sp>
        <p:nvSpPr>
          <p:cNvPr id="10" name="TextBox 9"/>
          <p:cNvSpPr txBox="1"/>
          <p:nvPr/>
        </p:nvSpPr>
        <p:spPr>
          <a:xfrm rot="20251587">
            <a:off x="10375690" y="2930010"/>
            <a:ext cx="816203" cy="307777"/>
          </a:xfrm>
          <a:prstGeom prst="rect">
            <a:avLst/>
          </a:prstGeom>
          <a:solidFill>
            <a:schemeClr val="bg1"/>
          </a:solidFill>
          <a:ln>
            <a:solidFill>
              <a:schemeClr val="tx1"/>
            </a:solidFill>
          </a:ln>
        </p:spPr>
        <p:txBody>
          <a:bodyPr wrap="square" rtlCol="0">
            <a:spAutoFit/>
          </a:bodyPr>
          <a:lstStyle/>
          <a:p>
            <a:r>
              <a:rPr lang="en-US" sz="1400" dirty="0" err="1" smtClean="0"/>
              <a:t>ack</a:t>
            </a:r>
            <a:r>
              <a:rPr lang="en-US" sz="1400" dirty="0" smtClean="0"/>
              <a:t> = 80</a:t>
            </a:r>
            <a:endParaRPr lang="en-US" sz="1400" dirty="0"/>
          </a:p>
        </p:txBody>
      </p:sp>
      <p:sp>
        <p:nvSpPr>
          <p:cNvPr id="11" name="TextBox 10"/>
          <p:cNvSpPr txBox="1"/>
          <p:nvPr/>
        </p:nvSpPr>
        <p:spPr>
          <a:xfrm rot="667797">
            <a:off x="8782050" y="3267075"/>
            <a:ext cx="1860959" cy="369332"/>
          </a:xfrm>
          <a:prstGeom prst="rect">
            <a:avLst/>
          </a:prstGeom>
          <a:solidFill>
            <a:schemeClr val="bg1"/>
          </a:solidFill>
          <a:ln>
            <a:solidFill>
              <a:schemeClr val="tx1"/>
            </a:solidFill>
          </a:ln>
        </p:spPr>
        <p:txBody>
          <a:bodyPr wrap="none" rtlCol="0">
            <a:spAutoFit/>
          </a:bodyPr>
          <a:lstStyle/>
          <a:p>
            <a:r>
              <a:rPr lang="en-US" dirty="0" err="1" smtClean="0"/>
              <a:t>seq</a:t>
            </a:r>
            <a:r>
              <a:rPr lang="en-US" dirty="0" smtClean="0"/>
              <a:t>=55,5 bytes data</a:t>
            </a:r>
            <a:endParaRPr lang="en-US" dirty="0"/>
          </a:p>
        </p:txBody>
      </p:sp>
      <p:sp>
        <p:nvSpPr>
          <p:cNvPr id="12" name="TextBox 11"/>
          <p:cNvSpPr txBox="1"/>
          <p:nvPr/>
        </p:nvSpPr>
        <p:spPr>
          <a:xfrm rot="20251587">
            <a:off x="10251865" y="4130160"/>
            <a:ext cx="816203" cy="307777"/>
          </a:xfrm>
          <a:prstGeom prst="rect">
            <a:avLst/>
          </a:prstGeom>
          <a:solidFill>
            <a:schemeClr val="bg1"/>
          </a:solidFill>
          <a:ln>
            <a:solidFill>
              <a:schemeClr val="tx1"/>
            </a:solidFill>
          </a:ln>
        </p:spPr>
        <p:txBody>
          <a:bodyPr wrap="square" rtlCol="0">
            <a:spAutoFit/>
          </a:bodyPr>
          <a:lstStyle/>
          <a:p>
            <a:r>
              <a:rPr lang="en-US" sz="1400" dirty="0" err="1" smtClean="0"/>
              <a:t>ack</a:t>
            </a:r>
            <a:r>
              <a:rPr lang="en-US" sz="1400" dirty="0" smtClean="0"/>
              <a:t> = 60</a:t>
            </a:r>
            <a:endParaRPr lang="en-US" sz="1400" dirty="0"/>
          </a:p>
        </p:txBody>
      </p:sp>
      <p:sp>
        <p:nvSpPr>
          <p:cNvPr id="13" name="TextBox 12"/>
          <p:cNvSpPr txBox="1"/>
          <p:nvPr/>
        </p:nvSpPr>
        <p:spPr>
          <a:xfrm rot="16200000">
            <a:off x="8101955" y="2409436"/>
            <a:ext cx="981076" cy="276999"/>
          </a:xfrm>
          <a:prstGeom prst="rect">
            <a:avLst/>
          </a:prstGeom>
          <a:solidFill>
            <a:schemeClr val="bg1"/>
          </a:solidFill>
        </p:spPr>
        <p:txBody>
          <a:bodyPr wrap="square" rtlCol="0">
            <a:spAutoFit/>
          </a:bodyPr>
          <a:lstStyle/>
          <a:p>
            <a:r>
              <a:rPr lang="en-US" sz="1200" b="1" dirty="0" smtClean="0"/>
              <a:t>=55 timeout</a:t>
            </a:r>
            <a:endParaRPr lang="en-US" sz="1200" b="1" dirty="0"/>
          </a:p>
        </p:txBody>
      </p:sp>
      <p:sp>
        <p:nvSpPr>
          <p:cNvPr id="14" name="TextBox 13"/>
          <p:cNvSpPr txBox="1"/>
          <p:nvPr/>
        </p:nvSpPr>
        <p:spPr>
          <a:xfrm rot="16200000">
            <a:off x="7920980" y="2885686"/>
            <a:ext cx="981076" cy="276999"/>
          </a:xfrm>
          <a:prstGeom prst="rect">
            <a:avLst/>
          </a:prstGeom>
          <a:solidFill>
            <a:schemeClr val="bg1"/>
          </a:solidFill>
        </p:spPr>
        <p:txBody>
          <a:bodyPr wrap="square" rtlCol="0">
            <a:spAutoFit/>
          </a:bodyPr>
          <a:lstStyle/>
          <a:p>
            <a:r>
              <a:rPr lang="en-US" sz="1200" b="1" dirty="0" smtClean="0"/>
              <a:t>=60 timeout</a:t>
            </a:r>
            <a:endParaRPr lang="en-US" sz="12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rPr>
              <a:t>A Few Interesting Scenarios: cumulative acknowledgment </a:t>
            </a:r>
            <a:endParaRPr lang="en-US" dirty="0">
              <a:solidFill>
                <a:schemeClr val="tx1"/>
              </a:solidFill>
            </a:endParaRPr>
          </a:p>
        </p:txBody>
      </p:sp>
      <p:sp>
        <p:nvSpPr>
          <p:cNvPr id="3" name="Content Placeholder 2"/>
          <p:cNvSpPr>
            <a:spLocks noGrp="1"/>
          </p:cNvSpPr>
          <p:nvPr>
            <p:ph sz="quarter" idx="1"/>
          </p:nvPr>
        </p:nvSpPr>
        <p:spPr>
          <a:xfrm>
            <a:off x="1219200" y="1447800"/>
            <a:ext cx="5900057" cy="4572000"/>
          </a:xfrm>
        </p:spPr>
        <p:txBody>
          <a:bodyPr>
            <a:normAutofit lnSpcReduction="10000"/>
          </a:bodyPr>
          <a:lstStyle/>
          <a:p>
            <a:pPr algn="just"/>
            <a:r>
              <a:rPr lang="en-US" dirty="0" smtClean="0"/>
              <a:t>Host A sends the two segments, exactly as in the second example. </a:t>
            </a:r>
          </a:p>
          <a:p>
            <a:pPr algn="just"/>
            <a:r>
              <a:rPr lang="en-US" dirty="0" smtClean="0"/>
              <a:t>The acknowledgment of the first segment is lost in the network, but just before the timeout of the first segment, host A receives an acknowledgment with acknowledgment number 80. </a:t>
            </a:r>
          </a:p>
          <a:p>
            <a:pPr algn="just"/>
            <a:r>
              <a:rPr lang="en-US" dirty="0" smtClean="0"/>
              <a:t>Host A therefore knows that host B has received everything up through byte 79; so host A does not resend either of the two segments.</a:t>
            </a:r>
            <a:endParaRPr lang="en-US" dirty="0"/>
          </a:p>
        </p:txBody>
      </p:sp>
      <p:pic>
        <p:nvPicPr>
          <p:cNvPr id="3074" name="Picture 2"/>
          <p:cNvPicPr>
            <a:picLocks noChangeAspect="1" noChangeArrowheads="1"/>
          </p:cNvPicPr>
          <p:nvPr/>
        </p:nvPicPr>
        <p:blipFill>
          <a:blip r:embed="rId2"/>
          <a:srcRect/>
          <a:stretch>
            <a:fillRect/>
          </a:stretch>
        </p:blipFill>
        <p:spPr bwMode="auto">
          <a:xfrm>
            <a:off x="7148241" y="1616529"/>
            <a:ext cx="4505325" cy="2971800"/>
          </a:xfrm>
          <a:prstGeom prst="rect">
            <a:avLst/>
          </a:prstGeom>
          <a:noFill/>
          <a:ln w="9525">
            <a:noFill/>
            <a:miter lim="800000"/>
            <a:headEnd/>
            <a:tailEnd/>
          </a:ln>
          <a:effectLst/>
        </p:spPr>
      </p:pic>
      <p:sp>
        <p:nvSpPr>
          <p:cNvPr id="5" name="TextBox 4"/>
          <p:cNvSpPr txBox="1"/>
          <p:nvPr/>
        </p:nvSpPr>
        <p:spPr>
          <a:xfrm>
            <a:off x="7850777" y="5146766"/>
            <a:ext cx="3685240" cy="923330"/>
          </a:xfrm>
          <a:prstGeom prst="rect">
            <a:avLst/>
          </a:prstGeom>
          <a:noFill/>
        </p:spPr>
        <p:txBody>
          <a:bodyPr wrap="none" rtlCol="0">
            <a:spAutoFit/>
          </a:bodyPr>
          <a:lstStyle/>
          <a:p>
            <a:r>
              <a:rPr lang="en-US" dirty="0" smtClean="0"/>
              <a:t>Fig: A cumulative acknowledgment avoids </a:t>
            </a:r>
          </a:p>
          <a:p>
            <a:r>
              <a:rPr lang="en-US" dirty="0" smtClean="0"/>
              <a:t>retransmission of first segment</a:t>
            </a:r>
          </a:p>
          <a:p>
            <a:endParaRPr lang="en-US" dirty="0"/>
          </a:p>
        </p:txBody>
      </p:sp>
      <p:sp>
        <p:nvSpPr>
          <p:cNvPr id="6" name="TextBox 5"/>
          <p:cNvSpPr txBox="1"/>
          <p:nvPr/>
        </p:nvSpPr>
        <p:spPr>
          <a:xfrm rot="526396">
            <a:off x="7980842" y="1887799"/>
            <a:ext cx="1978807" cy="369332"/>
          </a:xfrm>
          <a:prstGeom prst="rect">
            <a:avLst/>
          </a:prstGeom>
          <a:solidFill>
            <a:schemeClr val="bg1"/>
          </a:solidFill>
          <a:ln>
            <a:solidFill>
              <a:schemeClr val="tx1"/>
            </a:solidFill>
          </a:ln>
        </p:spPr>
        <p:txBody>
          <a:bodyPr wrap="square" rtlCol="0">
            <a:spAutoFit/>
          </a:bodyPr>
          <a:lstStyle/>
          <a:p>
            <a:r>
              <a:rPr lang="en-US" dirty="0" err="1" smtClean="0"/>
              <a:t>seq</a:t>
            </a:r>
            <a:r>
              <a:rPr lang="en-US" dirty="0" smtClean="0"/>
              <a:t>=55,5 bytes data</a:t>
            </a:r>
            <a:endParaRPr lang="en-US" dirty="0"/>
          </a:p>
        </p:txBody>
      </p:sp>
      <p:sp>
        <p:nvSpPr>
          <p:cNvPr id="7" name="TextBox 6"/>
          <p:cNvSpPr txBox="1"/>
          <p:nvPr/>
        </p:nvSpPr>
        <p:spPr>
          <a:xfrm rot="543831">
            <a:off x="7971714" y="2315099"/>
            <a:ext cx="2121334" cy="338554"/>
          </a:xfrm>
          <a:prstGeom prst="rect">
            <a:avLst/>
          </a:prstGeom>
          <a:solidFill>
            <a:schemeClr val="bg1"/>
          </a:solidFill>
          <a:ln>
            <a:solidFill>
              <a:schemeClr val="tx1"/>
            </a:solidFill>
          </a:ln>
        </p:spPr>
        <p:txBody>
          <a:bodyPr wrap="square" rtlCol="0">
            <a:spAutoFit/>
          </a:bodyPr>
          <a:lstStyle/>
          <a:p>
            <a:r>
              <a:rPr lang="en-US" sz="1600" dirty="0" err="1" smtClean="0"/>
              <a:t>seq</a:t>
            </a:r>
            <a:r>
              <a:rPr lang="en-US" sz="1600" dirty="0" smtClean="0"/>
              <a:t>=60,20 bytes data</a:t>
            </a:r>
            <a:endParaRPr lang="en-US" sz="1600" dirty="0"/>
          </a:p>
        </p:txBody>
      </p:sp>
      <p:sp>
        <p:nvSpPr>
          <p:cNvPr id="8" name="TextBox 7"/>
          <p:cNvSpPr txBox="1"/>
          <p:nvPr/>
        </p:nvSpPr>
        <p:spPr>
          <a:xfrm rot="21105411">
            <a:off x="8679817" y="2771747"/>
            <a:ext cx="897991" cy="307777"/>
          </a:xfrm>
          <a:prstGeom prst="rect">
            <a:avLst/>
          </a:prstGeom>
          <a:solidFill>
            <a:schemeClr val="bg1"/>
          </a:solidFill>
          <a:ln>
            <a:solidFill>
              <a:schemeClr val="tx1"/>
            </a:solidFill>
          </a:ln>
        </p:spPr>
        <p:txBody>
          <a:bodyPr wrap="square" rtlCol="0">
            <a:spAutoFit/>
          </a:bodyPr>
          <a:lstStyle/>
          <a:p>
            <a:r>
              <a:rPr lang="en-US" sz="1400" dirty="0" err="1" smtClean="0"/>
              <a:t>ack</a:t>
            </a:r>
            <a:r>
              <a:rPr lang="en-US" sz="1400" dirty="0" smtClean="0"/>
              <a:t> = 60</a:t>
            </a:r>
            <a:endParaRPr lang="en-US" sz="1400" dirty="0"/>
          </a:p>
        </p:txBody>
      </p:sp>
      <p:sp>
        <p:nvSpPr>
          <p:cNvPr id="9" name="TextBox 8"/>
          <p:cNvSpPr txBox="1"/>
          <p:nvPr/>
        </p:nvSpPr>
        <p:spPr>
          <a:xfrm rot="21105411">
            <a:off x="8832217" y="3086072"/>
            <a:ext cx="897991" cy="307777"/>
          </a:xfrm>
          <a:prstGeom prst="rect">
            <a:avLst/>
          </a:prstGeom>
          <a:solidFill>
            <a:schemeClr val="bg1"/>
          </a:solidFill>
          <a:ln>
            <a:solidFill>
              <a:schemeClr val="tx1"/>
            </a:solidFill>
          </a:ln>
        </p:spPr>
        <p:txBody>
          <a:bodyPr wrap="square" rtlCol="0">
            <a:spAutoFit/>
          </a:bodyPr>
          <a:lstStyle/>
          <a:p>
            <a:r>
              <a:rPr lang="en-US" sz="1400" dirty="0" err="1" smtClean="0"/>
              <a:t>ack</a:t>
            </a:r>
            <a:r>
              <a:rPr lang="en-US" sz="1400" dirty="0" smtClean="0"/>
              <a:t> = 80</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Congestion in network</a:t>
            </a:r>
            <a:endParaRPr lang="en-US" dirty="0"/>
          </a:p>
        </p:txBody>
      </p:sp>
      <p:sp>
        <p:nvSpPr>
          <p:cNvPr id="3" name="TextBox 2"/>
          <p:cNvSpPr txBox="1"/>
          <p:nvPr/>
        </p:nvSpPr>
        <p:spPr>
          <a:xfrm>
            <a:off x="705900" y="1930399"/>
            <a:ext cx="8801171" cy="4247317"/>
          </a:xfrm>
          <a:prstGeom prst="rect">
            <a:avLst/>
          </a:prstGeom>
          <a:noFill/>
        </p:spPr>
        <p:txBody>
          <a:bodyPr wrap="square" rtlCol="0">
            <a:spAutoFit/>
          </a:bodyPr>
          <a:lstStyle/>
          <a:p>
            <a:pPr algn="just"/>
            <a:r>
              <a:rPr lang="en-US" b="1" dirty="0" smtClean="0">
                <a:latin typeface="Calibri" panose="020F0502020204030204" pitchFamily="34" charset="0"/>
                <a:cs typeface="Calibri" panose="020F0502020204030204" pitchFamily="34" charset="0"/>
              </a:rPr>
              <a:t>What is Congestion:</a:t>
            </a:r>
          </a:p>
          <a:p>
            <a:pPr algn="just"/>
            <a:endParaRPr lang="en-US" b="1" dirty="0" smtClean="0">
              <a:latin typeface="Calibri" panose="020F0502020204030204" pitchFamily="34" charset="0"/>
              <a:cs typeface="Calibri" panose="020F0502020204030204" pitchFamily="34" charset="0"/>
            </a:endParaRPr>
          </a:p>
          <a:p>
            <a:pPr algn="just"/>
            <a:r>
              <a:rPr lang="en-US" dirty="0" smtClean="0">
                <a:latin typeface="Calibri" panose="020F0502020204030204" pitchFamily="34" charset="0"/>
                <a:cs typeface="Calibri" panose="020F0502020204030204" pitchFamily="34" charset="0"/>
              </a:rPr>
              <a:t>An </a:t>
            </a:r>
            <a:r>
              <a:rPr lang="en-US" dirty="0">
                <a:latin typeface="Calibri" panose="020F0502020204030204" pitchFamily="34" charset="0"/>
                <a:cs typeface="Calibri" panose="020F0502020204030204" pitchFamily="34" charset="0"/>
              </a:rPr>
              <a:t>important issue in a packet-switched network is congestion. Congestion in a </a:t>
            </a:r>
            <a:r>
              <a:rPr lang="en-US" dirty="0" smtClean="0">
                <a:latin typeface="Calibri" panose="020F0502020204030204" pitchFamily="34" charset="0"/>
                <a:cs typeface="Calibri" panose="020F0502020204030204" pitchFamily="34" charset="0"/>
              </a:rPr>
              <a:t>network may </a:t>
            </a:r>
            <a:r>
              <a:rPr lang="en-US" dirty="0">
                <a:latin typeface="Calibri" panose="020F0502020204030204" pitchFamily="34" charset="0"/>
                <a:cs typeface="Calibri" panose="020F0502020204030204" pitchFamily="34" charset="0"/>
              </a:rPr>
              <a:t>occur if the load on the network-the number of packets sent to the </a:t>
            </a:r>
            <a:r>
              <a:rPr lang="en-US" dirty="0" smtClean="0">
                <a:latin typeface="Calibri" panose="020F0502020204030204" pitchFamily="34" charset="0"/>
                <a:cs typeface="Calibri" panose="020F0502020204030204" pitchFamily="34" charset="0"/>
              </a:rPr>
              <a:t>network-is greater </a:t>
            </a:r>
            <a:r>
              <a:rPr lang="en-US" dirty="0">
                <a:latin typeface="Calibri" panose="020F0502020204030204" pitchFamily="34" charset="0"/>
                <a:cs typeface="Calibri" panose="020F0502020204030204" pitchFamily="34" charset="0"/>
              </a:rPr>
              <a:t>than the capacity of the network-the number of packets a network can </a:t>
            </a:r>
            <a:r>
              <a:rPr lang="en-US" dirty="0" smtClean="0">
                <a:latin typeface="Calibri" panose="020F0502020204030204" pitchFamily="34" charset="0"/>
                <a:cs typeface="Calibri" panose="020F0502020204030204" pitchFamily="34" charset="0"/>
              </a:rPr>
              <a:t>handle. Congestion </a:t>
            </a:r>
            <a:r>
              <a:rPr lang="en-US" dirty="0">
                <a:latin typeface="Calibri" panose="020F0502020204030204" pitchFamily="34" charset="0"/>
                <a:cs typeface="Calibri" panose="020F0502020204030204" pitchFamily="34" charset="0"/>
              </a:rPr>
              <a:t>control refers to the mechanisms and techniques to control the </a:t>
            </a:r>
            <a:r>
              <a:rPr lang="en-US" dirty="0" smtClean="0">
                <a:latin typeface="Calibri" panose="020F0502020204030204" pitchFamily="34" charset="0"/>
                <a:cs typeface="Calibri" panose="020F0502020204030204" pitchFamily="34" charset="0"/>
              </a:rPr>
              <a:t>congestion and </a:t>
            </a:r>
            <a:r>
              <a:rPr lang="en-US" dirty="0">
                <a:latin typeface="Calibri" panose="020F0502020204030204" pitchFamily="34" charset="0"/>
                <a:cs typeface="Calibri" panose="020F0502020204030204" pitchFamily="34" charset="0"/>
              </a:rPr>
              <a:t>keep the load below the capacity</a:t>
            </a:r>
            <a:r>
              <a:rPr lang="en-US" dirty="0" smtClean="0">
                <a:latin typeface="Calibri" panose="020F0502020204030204" pitchFamily="34" charset="0"/>
                <a:cs typeface="Calibri" panose="020F0502020204030204" pitchFamily="34" charset="0"/>
              </a:rPr>
              <a:t>.</a:t>
            </a:r>
          </a:p>
          <a:p>
            <a:pPr algn="just"/>
            <a:endParaRPr lang="en-US" dirty="0">
              <a:latin typeface="Calibri" panose="020F0502020204030204" pitchFamily="34" charset="0"/>
              <a:cs typeface="Calibri" panose="020F0502020204030204" pitchFamily="34" charset="0"/>
            </a:endParaRPr>
          </a:p>
          <a:p>
            <a:pPr algn="just"/>
            <a:r>
              <a:rPr lang="en-US" b="1" dirty="0" smtClean="0">
                <a:latin typeface="Calibri" panose="020F0502020204030204" pitchFamily="34" charset="0"/>
                <a:cs typeface="Calibri" panose="020F0502020204030204" pitchFamily="34" charset="0"/>
              </a:rPr>
              <a:t>Congestion Occurrence:</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Congestion in a network or internetwork occurs because routers and switches </a:t>
            </a:r>
            <a:r>
              <a:rPr lang="en-US" dirty="0" smtClean="0">
                <a:latin typeface="Calibri" panose="020F0502020204030204" pitchFamily="34" charset="0"/>
                <a:cs typeface="Calibri" panose="020F0502020204030204" pitchFamily="34" charset="0"/>
              </a:rPr>
              <a:t>have queues-buffers </a:t>
            </a:r>
            <a:r>
              <a:rPr lang="en-US" dirty="0">
                <a:latin typeface="Calibri" panose="020F0502020204030204" pitchFamily="34" charset="0"/>
                <a:cs typeface="Calibri" panose="020F0502020204030204" pitchFamily="34" charset="0"/>
              </a:rPr>
              <a:t>that hold the packets before and after processing. A router, for </a:t>
            </a:r>
            <a:r>
              <a:rPr lang="en-US" dirty="0" smtClean="0">
                <a:latin typeface="Calibri" panose="020F0502020204030204" pitchFamily="34" charset="0"/>
                <a:cs typeface="Calibri" panose="020F0502020204030204" pitchFamily="34" charset="0"/>
              </a:rPr>
              <a:t>example, Has an </a:t>
            </a:r>
            <a:r>
              <a:rPr lang="en-US" dirty="0">
                <a:latin typeface="Calibri" panose="020F0502020204030204" pitchFamily="34" charset="0"/>
                <a:cs typeface="Calibri" panose="020F0502020204030204" pitchFamily="34" charset="0"/>
              </a:rPr>
              <a:t>input queue and an output queue for each interface. When a packet arrives at </a:t>
            </a:r>
            <a:r>
              <a:rPr lang="en-US" dirty="0" smtClean="0">
                <a:latin typeface="Calibri" panose="020F0502020204030204" pitchFamily="34" charset="0"/>
                <a:cs typeface="Calibri" panose="020F0502020204030204" pitchFamily="34" charset="0"/>
              </a:rPr>
              <a:t>the incoming </a:t>
            </a:r>
            <a:r>
              <a:rPr lang="en-US" dirty="0">
                <a:latin typeface="Calibri" panose="020F0502020204030204" pitchFamily="34" charset="0"/>
                <a:cs typeface="Calibri" panose="020F0502020204030204" pitchFamily="34" charset="0"/>
              </a:rPr>
              <a:t>interface, it undergoes three steps before departing, as shown in Figure </a:t>
            </a:r>
            <a:endParaRPr lang="en-US" dirty="0" smtClean="0">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3129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Congestion in network</a:t>
            </a:r>
            <a:endParaRPr lang="en-US" dirty="0"/>
          </a:p>
        </p:txBody>
      </p:sp>
      <p:sp>
        <p:nvSpPr>
          <p:cNvPr id="3" name="TextBox 2"/>
          <p:cNvSpPr txBox="1"/>
          <p:nvPr/>
        </p:nvSpPr>
        <p:spPr>
          <a:xfrm>
            <a:off x="677334" y="1763262"/>
            <a:ext cx="9165913" cy="2862322"/>
          </a:xfrm>
          <a:prstGeom prst="rect">
            <a:avLst/>
          </a:prstGeom>
          <a:noFill/>
        </p:spPr>
        <p:txBody>
          <a:bodyPr wrap="square" rtlCol="0">
            <a:spAutoFit/>
          </a:bodyPr>
          <a:lstStyle/>
          <a:p>
            <a:pPr algn="just"/>
            <a:r>
              <a:rPr lang="en-US" dirty="0" smtClean="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 The packet is put at the end of the input queue while waiting to be checked.</a:t>
            </a:r>
          </a:p>
          <a:p>
            <a:pPr algn="just"/>
            <a:r>
              <a:rPr lang="en-US" dirty="0">
                <a:latin typeface="Calibri" panose="020F0502020204030204" pitchFamily="34" charset="0"/>
                <a:cs typeface="Calibri" panose="020F0502020204030204" pitchFamily="34" charset="0"/>
              </a:rPr>
              <a:t>2. The processing module of the router removes the packet from the input queue </a:t>
            </a:r>
            <a:r>
              <a:rPr lang="en-US" dirty="0" smtClean="0">
                <a:latin typeface="Calibri" panose="020F0502020204030204" pitchFamily="34" charset="0"/>
                <a:cs typeface="Calibri" panose="020F0502020204030204" pitchFamily="34" charset="0"/>
              </a:rPr>
              <a:t>once it reaches the front of </a:t>
            </a:r>
            <a:r>
              <a:rPr lang="en-US" dirty="0">
                <a:latin typeface="Calibri" panose="020F0502020204030204" pitchFamily="34" charset="0"/>
                <a:cs typeface="Calibri" panose="020F0502020204030204" pitchFamily="34" charset="0"/>
              </a:rPr>
              <a:t>the queue and uses its routing table and the </a:t>
            </a:r>
            <a:r>
              <a:rPr lang="en-US" dirty="0" smtClean="0">
                <a:latin typeface="Calibri" panose="020F0502020204030204" pitchFamily="34" charset="0"/>
                <a:cs typeface="Calibri" panose="020F0502020204030204" pitchFamily="34" charset="0"/>
              </a:rPr>
              <a:t>destination address </a:t>
            </a:r>
            <a:r>
              <a:rPr lang="en-US" dirty="0">
                <a:latin typeface="Calibri" panose="020F0502020204030204" pitchFamily="34" charset="0"/>
                <a:cs typeface="Calibri" panose="020F0502020204030204" pitchFamily="34" charset="0"/>
              </a:rPr>
              <a:t>to find the route.</a:t>
            </a:r>
          </a:p>
          <a:p>
            <a:pPr algn="just"/>
            <a:r>
              <a:rPr lang="en-US" dirty="0">
                <a:latin typeface="Calibri" panose="020F0502020204030204" pitchFamily="34" charset="0"/>
                <a:cs typeface="Calibri" panose="020F0502020204030204" pitchFamily="34" charset="0"/>
              </a:rPr>
              <a:t>3. The packet is put in the appropriate output queue and waits its tum to be sent</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We need to be aware of two issues. First, if the rate of packet arrival is higher than the </a:t>
            </a:r>
          </a:p>
          <a:p>
            <a:pPr algn="just"/>
            <a:r>
              <a:rPr lang="en-US" dirty="0">
                <a:latin typeface="Calibri" panose="020F0502020204030204" pitchFamily="34" charset="0"/>
                <a:cs typeface="Calibri" panose="020F0502020204030204" pitchFamily="34" charset="0"/>
              </a:rPr>
              <a:t>packet processing rate, the input queues become longer and longer. Second, if the packet</a:t>
            </a:r>
          </a:p>
          <a:p>
            <a:pPr algn="just"/>
            <a:r>
              <a:rPr lang="en-US" dirty="0">
                <a:latin typeface="Calibri" panose="020F0502020204030204" pitchFamily="34" charset="0"/>
                <a:cs typeface="Calibri" panose="020F0502020204030204" pitchFamily="34" charset="0"/>
              </a:rPr>
              <a:t>departure rate is less than the packet processing rate, the output queues become longer</a:t>
            </a:r>
          </a:p>
          <a:p>
            <a:pPr algn="just"/>
            <a:r>
              <a:rPr lang="en-US" dirty="0">
                <a:latin typeface="Calibri" panose="020F0502020204030204" pitchFamily="34" charset="0"/>
                <a:cs typeface="Calibri" panose="020F0502020204030204" pitchFamily="34" charset="0"/>
              </a:rPr>
              <a:t>and longer</a:t>
            </a:r>
          </a:p>
        </p:txBody>
      </p:sp>
      <p:pic>
        <p:nvPicPr>
          <p:cNvPr id="1026" name="Picture 2" descr="http://image.slidesharecdn.com/ch24-100307212519-phpapp02/95/ch24-6-728.jpg?cb=1267997186"/>
          <p:cNvPicPr>
            <a:picLocks noChangeAspect="1" noChangeArrowheads="1"/>
          </p:cNvPicPr>
          <p:nvPr/>
        </p:nvPicPr>
        <p:blipFill rotWithShape="1">
          <a:blip r:embed="rId2">
            <a:extLst>
              <a:ext uri="{28A0092B-C50C-407E-A947-70E740481C1C}">
                <a14:useLocalDpi xmlns:a14="http://schemas.microsoft.com/office/drawing/2010/main" val="0"/>
              </a:ext>
            </a:extLst>
          </a:blip>
          <a:srcRect l="6289" t="31345" r="6251" b="28318"/>
          <a:stretch/>
        </p:blipFill>
        <p:spPr bwMode="auto">
          <a:xfrm>
            <a:off x="2111188" y="4497293"/>
            <a:ext cx="6064623" cy="2097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44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Layer: Introduction</a:t>
            </a:r>
            <a:endParaRPr lang="en-US" dirty="0"/>
          </a:p>
        </p:txBody>
      </p:sp>
      <p:sp>
        <p:nvSpPr>
          <p:cNvPr id="3" name="Content Placeholder 2"/>
          <p:cNvSpPr>
            <a:spLocks noGrp="1"/>
          </p:cNvSpPr>
          <p:nvPr>
            <p:ph sz="quarter" idx="1"/>
          </p:nvPr>
        </p:nvSpPr>
        <p:spPr/>
        <p:txBody>
          <a:bodyPr>
            <a:normAutofit/>
          </a:bodyPr>
          <a:lstStyle/>
          <a:p>
            <a:pPr algn="just"/>
            <a:r>
              <a:rPr lang="en-US" altLang="zh-TW" dirty="0">
                <a:solidFill>
                  <a:schemeClr val="tx1"/>
                </a:solidFill>
              </a:rPr>
              <a:t>The transport layer is located between the network layer and the application layer. The transport layer is responsible for providing services to the application layer; it receives services from the network layer.</a:t>
            </a:r>
          </a:p>
          <a:p>
            <a:pPr algn="just"/>
            <a:r>
              <a:rPr lang="en-US" dirty="0">
                <a:solidFill>
                  <a:schemeClr val="tx1"/>
                </a:solidFill>
              </a:rPr>
              <a:t>The transport layer, ensures that the whole message arrives intact and in order, overseeing both error control and flow control at the source-to-destination level.</a:t>
            </a:r>
          </a:p>
          <a:p>
            <a:pPr algn="just"/>
            <a:r>
              <a:rPr lang="en-US" dirty="0">
                <a:solidFill>
                  <a:schemeClr val="tx1"/>
                </a:solidFill>
              </a:rPr>
              <a:t>The transport layer is responsible for the delivery of a message from one process to another.</a:t>
            </a:r>
          </a:p>
        </p:txBody>
      </p:sp>
    </p:spTree>
    <p:extLst>
      <p:ext uri="{BB962C8B-B14F-4D97-AF65-F5344CB8AC3E}">
        <p14:creationId xmlns:p14="http://schemas.microsoft.com/office/powerpoint/2010/main" val="2660405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Services</a:t>
            </a:r>
            <a:endParaRPr lang="en-US" dirty="0"/>
          </a:p>
        </p:txBody>
      </p:sp>
      <p:sp>
        <p:nvSpPr>
          <p:cNvPr id="3" name="Content Placeholder 2"/>
          <p:cNvSpPr>
            <a:spLocks noGrp="1"/>
          </p:cNvSpPr>
          <p:nvPr>
            <p:ph sz="quarter" idx="1"/>
          </p:nvPr>
        </p:nvSpPr>
        <p:spPr>
          <a:xfrm>
            <a:off x="677334" y="1555471"/>
            <a:ext cx="8596668" cy="3880773"/>
          </a:xfrm>
        </p:spPr>
        <p:txBody>
          <a:bodyPr>
            <a:normAutofit fontScale="92500" lnSpcReduction="20000"/>
          </a:bodyPr>
          <a:lstStyle/>
          <a:p>
            <a:r>
              <a:rPr lang="en-US" dirty="0"/>
              <a:t>A transport layer protocol can either be connectionless or connection-oriented.</a:t>
            </a:r>
          </a:p>
          <a:p>
            <a:r>
              <a:rPr lang="en-US" i="1" dirty="0">
                <a:solidFill>
                  <a:srgbClr val="C00000"/>
                </a:solidFill>
              </a:rPr>
              <a:t>Connectionless Service</a:t>
            </a:r>
          </a:p>
          <a:p>
            <a:pPr marL="0" indent="0">
              <a:buNone/>
            </a:pPr>
            <a:r>
              <a:rPr lang="en-US" dirty="0"/>
              <a:t>In a connectionless service, the packets are sent from one party to another with no </a:t>
            </a:r>
            <a:r>
              <a:rPr lang="en-US" dirty="0" smtClean="0"/>
              <a:t>need for </a:t>
            </a:r>
            <a:r>
              <a:rPr lang="en-US" dirty="0"/>
              <a:t>connection establishment or connection release. The packets are not numbered; </a:t>
            </a:r>
            <a:r>
              <a:rPr lang="en-US" dirty="0" smtClean="0"/>
              <a:t>they may </a:t>
            </a:r>
            <a:r>
              <a:rPr lang="en-US" dirty="0"/>
              <a:t>be delayed or lost or may arrive out of sequence. There is no </a:t>
            </a:r>
            <a:r>
              <a:rPr lang="en-US" dirty="0" smtClean="0"/>
              <a:t>acknowledgment either</a:t>
            </a:r>
            <a:r>
              <a:rPr lang="en-US" dirty="0"/>
              <a:t>. </a:t>
            </a:r>
            <a:r>
              <a:rPr lang="en-US" dirty="0" smtClean="0"/>
              <a:t>UDP</a:t>
            </a:r>
            <a:r>
              <a:rPr lang="en-US" dirty="0"/>
              <a:t>, is connectionless</a:t>
            </a:r>
            <a:r>
              <a:rPr lang="en-US" dirty="0" smtClean="0"/>
              <a:t>.</a:t>
            </a:r>
          </a:p>
          <a:p>
            <a:r>
              <a:rPr lang="en-US" dirty="0" smtClean="0">
                <a:solidFill>
                  <a:srgbClr val="C00000"/>
                </a:solidFill>
              </a:rPr>
              <a:t>Connection Oriented </a:t>
            </a:r>
            <a:r>
              <a:rPr lang="en-US" i="1" dirty="0">
                <a:solidFill>
                  <a:srgbClr val="C00000"/>
                </a:solidFill>
              </a:rPr>
              <a:t>Service</a:t>
            </a:r>
          </a:p>
          <a:p>
            <a:pPr marL="0" indent="0">
              <a:buNone/>
            </a:pPr>
            <a:r>
              <a:rPr lang="en-US" dirty="0"/>
              <a:t>In a connection-oriented service, a connection is first established between the </a:t>
            </a:r>
            <a:r>
              <a:rPr lang="en-US" dirty="0" smtClean="0"/>
              <a:t>sender and </a:t>
            </a:r>
            <a:r>
              <a:rPr lang="en-US" dirty="0"/>
              <a:t>the receiver. Data are transferred. At the end, the connection is released.</a:t>
            </a:r>
          </a:p>
          <a:p>
            <a:endParaRPr lang="en-US" dirty="0">
              <a:solidFill>
                <a:schemeClr val="tx1"/>
              </a:solidFill>
            </a:endParaRPr>
          </a:p>
        </p:txBody>
      </p:sp>
    </p:spTree>
    <p:extLst>
      <p:ext uri="{BB962C8B-B14F-4D97-AF65-F5344CB8AC3E}">
        <p14:creationId xmlns:p14="http://schemas.microsoft.com/office/powerpoint/2010/main" val="3113447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DATAGRAM PROTOCOL (UDP)</a:t>
            </a:r>
          </a:p>
        </p:txBody>
      </p:sp>
      <p:sp>
        <p:nvSpPr>
          <p:cNvPr id="3" name="Content Placeholder 2"/>
          <p:cNvSpPr>
            <a:spLocks noGrp="1"/>
          </p:cNvSpPr>
          <p:nvPr>
            <p:ph sz="quarter" idx="1"/>
          </p:nvPr>
        </p:nvSpPr>
        <p:spPr/>
        <p:txBody>
          <a:bodyPr>
            <a:normAutofit/>
          </a:bodyPr>
          <a:lstStyle/>
          <a:p>
            <a:pPr algn="just"/>
            <a:r>
              <a:rPr lang="en-US" dirty="0">
                <a:solidFill>
                  <a:schemeClr val="tx1"/>
                </a:solidFill>
              </a:rPr>
              <a:t>The User Datagram Protocol (UDP) is called a connectionless, unreliable </a:t>
            </a:r>
            <a:r>
              <a:rPr lang="en-US" dirty="0" smtClean="0">
                <a:solidFill>
                  <a:schemeClr val="tx1"/>
                </a:solidFill>
              </a:rPr>
              <a:t>transport protocol</a:t>
            </a:r>
            <a:r>
              <a:rPr lang="en-US" dirty="0">
                <a:solidFill>
                  <a:schemeClr val="tx1"/>
                </a:solidFill>
              </a:rPr>
              <a:t>. It does not add anything to the services of IP except to provide </a:t>
            </a:r>
            <a:r>
              <a:rPr lang="en-US" dirty="0" smtClean="0">
                <a:solidFill>
                  <a:schemeClr val="tx1"/>
                </a:solidFill>
              </a:rPr>
              <a:t>process-to­ process </a:t>
            </a:r>
            <a:r>
              <a:rPr lang="en-US" dirty="0">
                <a:solidFill>
                  <a:schemeClr val="tx1"/>
                </a:solidFill>
              </a:rPr>
              <a:t>communication </a:t>
            </a:r>
            <a:r>
              <a:rPr lang="en-US" dirty="0" smtClean="0">
                <a:solidFill>
                  <a:schemeClr val="tx1"/>
                </a:solidFill>
              </a:rPr>
              <a:t>instead of </a:t>
            </a:r>
            <a:r>
              <a:rPr lang="en-US" dirty="0">
                <a:solidFill>
                  <a:schemeClr val="tx1"/>
                </a:solidFill>
              </a:rPr>
              <a:t>host-to-host </a:t>
            </a:r>
            <a:r>
              <a:rPr lang="en-US" dirty="0" smtClean="0">
                <a:solidFill>
                  <a:schemeClr val="tx1"/>
                </a:solidFill>
              </a:rPr>
              <a:t>communication</a:t>
            </a:r>
            <a:r>
              <a:rPr lang="en-US" dirty="0">
                <a:solidFill>
                  <a:schemeClr val="tx1"/>
                </a:solidFill>
              </a:rPr>
              <a:t>. Also, it performs </a:t>
            </a:r>
            <a:r>
              <a:rPr lang="en-US" dirty="0" smtClean="0">
                <a:solidFill>
                  <a:schemeClr val="tx1"/>
                </a:solidFill>
              </a:rPr>
              <a:t>very limited </a:t>
            </a:r>
            <a:r>
              <a:rPr lang="en-US" dirty="0">
                <a:solidFill>
                  <a:schemeClr val="tx1"/>
                </a:solidFill>
              </a:rPr>
              <a:t>error checking</a:t>
            </a:r>
            <a:r>
              <a:rPr lang="en-US" dirty="0" smtClean="0">
                <a:solidFill>
                  <a:schemeClr val="tx1"/>
                </a:solidFill>
              </a:rPr>
              <a:t>. </a:t>
            </a:r>
          </a:p>
          <a:p>
            <a:pPr algn="just"/>
            <a:endParaRPr lang="en-US" dirty="0">
              <a:solidFill>
                <a:schemeClr val="tx1"/>
              </a:solidFill>
            </a:endParaRPr>
          </a:p>
          <a:p>
            <a:pPr algn="just"/>
            <a:r>
              <a:rPr lang="en-US" dirty="0" smtClean="0">
                <a:solidFill>
                  <a:schemeClr val="tx1"/>
                </a:solidFill>
              </a:rPr>
              <a:t>Why UDP? </a:t>
            </a:r>
          </a:p>
          <a:p>
            <a:pPr algn="just"/>
            <a:r>
              <a:rPr lang="en-US" dirty="0">
                <a:solidFill>
                  <a:schemeClr val="tx1"/>
                </a:solidFill>
              </a:rPr>
              <a:t>UDP is a very simple protocol using </a:t>
            </a:r>
            <a:r>
              <a:rPr lang="en-US" dirty="0" smtClean="0">
                <a:solidFill>
                  <a:schemeClr val="tx1"/>
                </a:solidFill>
              </a:rPr>
              <a:t>a minimum </a:t>
            </a:r>
            <a:r>
              <a:rPr lang="en-US" dirty="0">
                <a:solidFill>
                  <a:schemeClr val="tx1"/>
                </a:solidFill>
              </a:rPr>
              <a:t>of overhead. </a:t>
            </a:r>
            <a:r>
              <a:rPr lang="en-US" dirty="0" smtClean="0">
                <a:solidFill>
                  <a:schemeClr val="tx1"/>
                </a:solidFill>
              </a:rPr>
              <a:t>If a </a:t>
            </a:r>
            <a:r>
              <a:rPr lang="en-US" dirty="0">
                <a:solidFill>
                  <a:schemeClr val="tx1"/>
                </a:solidFill>
              </a:rPr>
              <a:t>process wants to send a small message and does not care much about reliability, it </a:t>
            </a:r>
            <a:r>
              <a:rPr lang="en-US" dirty="0" smtClean="0">
                <a:solidFill>
                  <a:schemeClr val="tx1"/>
                </a:solidFill>
              </a:rPr>
              <a:t>can use UDP</a:t>
            </a:r>
            <a:r>
              <a:rPr lang="en-US" dirty="0">
                <a:solidFill>
                  <a:schemeClr val="tx1"/>
                </a:solidFill>
              </a:rPr>
              <a:t>. Sending a small message by using UDP takes much less interaction </a:t>
            </a:r>
            <a:r>
              <a:rPr lang="en-US" dirty="0" smtClean="0">
                <a:solidFill>
                  <a:schemeClr val="tx1"/>
                </a:solidFill>
              </a:rPr>
              <a:t>between the </a:t>
            </a:r>
            <a:r>
              <a:rPr lang="en-US" dirty="0">
                <a:solidFill>
                  <a:schemeClr val="tx1"/>
                </a:solidFill>
              </a:rPr>
              <a:t>sender and receiver than using </a:t>
            </a:r>
            <a:r>
              <a:rPr lang="en-US" dirty="0" smtClean="0">
                <a:solidFill>
                  <a:schemeClr val="tx1"/>
                </a:solidFill>
              </a:rPr>
              <a:t>TCP. </a:t>
            </a:r>
            <a:endParaRPr lang="en-US" dirty="0">
              <a:solidFill>
                <a:schemeClr val="tx1"/>
              </a:solidFill>
            </a:endParaRPr>
          </a:p>
        </p:txBody>
      </p:sp>
    </p:spTree>
    <p:extLst>
      <p:ext uri="{BB962C8B-B14F-4D97-AF65-F5344CB8AC3E}">
        <p14:creationId xmlns:p14="http://schemas.microsoft.com/office/powerpoint/2010/main" val="4049118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a:t>
            </a:r>
            <a:endParaRPr lang="en-US" dirty="0"/>
          </a:p>
        </p:txBody>
      </p:sp>
      <p:sp>
        <p:nvSpPr>
          <p:cNvPr id="3" name="Content Placeholder 2"/>
          <p:cNvSpPr>
            <a:spLocks noGrp="1"/>
          </p:cNvSpPr>
          <p:nvPr>
            <p:ph sz="quarter" idx="1"/>
          </p:nvPr>
        </p:nvSpPr>
        <p:spPr>
          <a:xfrm>
            <a:off x="677333" y="1262131"/>
            <a:ext cx="9252277" cy="4779232"/>
          </a:xfrm>
        </p:spPr>
        <p:txBody>
          <a:bodyPr>
            <a:normAutofit fontScale="85000" lnSpcReduction="20000"/>
          </a:bodyPr>
          <a:lstStyle/>
          <a:p>
            <a:pPr algn="just"/>
            <a:r>
              <a:rPr lang="en-US" dirty="0" smtClean="0"/>
              <a:t>Transmission Control </a:t>
            </a:r>
            <a:r>
              <a:rPr lang="en-US" dirty="0"/>
              <a:t>Protocol (TCP</a:t>
            </a:r>
            <a:r>
              <a:rPr lang="en-US" dirty="0" smtClean="0"/>
              <a:t>): </a:t>
            </a:r>
            <a:r>
              <a:rPr lang="en-US" dirty="0"/>
              <a:t>TCP, </a:t>
            </a:r>
            <a:r>
              <a:rPr lang="en-US" dirty="0" smtClean="0"/>
              <a:t>like UDP</a:t>
            </a:r>
            <a:r>
              <a:rPr lang="en-US" dirty="0"/>
              <a:t>, is a process-to-process (</a:t>
            </a:r>
            <a:r>
              <a:rPr lang="en-US" dirty="0" smtClean="0"/>
              <a:t>program-to-program) protocol</a:t>
            </a:r>
            <a:r>
              <a:rPr lang="en-US" dirty="0"/>
              <a:t>. TCP, </a:t>
            </a:r>
            <a:r>
              <a:rPr lang="en-US" dirty="0" smtClean="0"/>
              <a:t>uses </a:t>
            </a:r>
            <a:r>
              <a:rPr lang="en-US" dirty="0"/>
              <a:t>port numbers. Unlike UDP, TCP is a </a:t>
            </a:r>
            <a:r>
              <a:rPr lang="en-US" dirty="0" smtClean="0"/>
              <a:t>connection­ oriented </a:t>
            </a:r>
            <a:r>
              <a:rPr lang="en-US" dirty="0"/>
              <a:t>protocol; it creates a virtual connection between two TCPs to send data. </a:t>
            </a:r>
            <a:r>
              <a:rPr lang="en-US" dirty="0" smtClean="0"/>
              <a:t>In addition</a:t>
            </a:r>
            <a:r>
              <a:rPr lang="en-US" dirty="0"/>
              <a:t>, TCP uses flow and error control mechanisms at the transport level</a:t>
            </a:r>
            <a:r>
              <a:rPr lang="en-US" dirty="0" smtClean="0"/>
              <a:t>. </a:t>
            </a:r>
            <a:r>
              <a:rPr lang="en-US" dirty="0"/>
              <a:t>These </a:t>
            </a:r>
            <a:r>
              <a:rPr lang="en-US" dirty="0" smtClean="0"/>
              <a:t>two fields </a:t>
            </a:r>
            <a:r>
              <a:rPr lang="en-US" dirty="0"/>
              <a:t>refer to the byte number and not the segment number.</a:t>
            </a:r>
            <a:endParaRPr lang="en-US" dirty="0" smtClean="0"/>
          </a:p>
          <a:p>
            <a:pPr algn="just"/>
            <a:r>
              <a:rPr lang="en-US" dirty="0">
                <a:solidFill>
                  <a:srgbClr val="0070C0"/>
                </a:solidFill>
              </a:rPr>
              <a:t>TCP </a:t>
            </a:r>
            <a:r>
              <a:rPr lang="en-US" dirty="0" smtClean="0">
                <a:solidFill>
                  <a:srgbClr val="0070C0"/>
                </a:solidFill>
              </a:rPr>
              <a:t>Features:</a:t>
            </a:r>
          </a:p>
          <a:p>
            <a:pPr algn="just"/>
            <a:r>
              <a:rPr lang="en-US" i="1" dirty="0">
                <a:solidFill>
                  <a:srgbClr val="C00000"/>
                </a:solidFill>
              </a:rPr>
              <a:t>Numbering </a:t>
            </a:r>
            <a:r>
              <a:rPr lang="en-US" i="1" dirty="0" smtClean="0">
                <a:solidFill>
                  <a:srgbClr val="C00000"/>
                </a:solidFill>
              </a:rPr>
              <a:t>System</a:t>
            </a:r>
            <a:r>
              <a:rPr lang="en-US" i="1" dirty="0" smtClean="0"/>
              <a:t>: </a:t>
            </a:r>
            <a:r>
              <a:rPr lang="en-US" dirty="0"/>
              <a:t>TCP software keeps track of the segments being transmitted or </a:t>
            </a:r>
            <a:r>
              <a:rPr lang="en-US" dirty="0" smtClean="0"/>
              <a:t>received, there are two </a:t>
            </a:r>
            <a:r>
              <a:rPr lang="en-US" dirty="0"/>
              <a:t>fields called </a:t>
            </a:r>
            <a:r>
              <a:rPr lang="en-US" dirty="0" smtClean="0"/>
              <a:t>the sequence </a:t>
            </a:r>
            <a:r>
              <a:rPr lang="en-US" dirty="0"/>
              <a:t>number and the acknowledgment number. These </a:t>
            </a:r>
            <a:r>
              <a:rPr lang="en-US" dirty="0" smtClean="0"/>
              <a:t>two fields </a:t>
            </a:r>
            <a:r>
              <a:rPr lang="en-US" dirty="0"/>
              <a:t>refer to the byte number and not the segment number</a:t>
            </a:r>
            <a:r>
              <a:rPr lang="en-US" dirty="0" smtClean="0"/>
              <a:t>. </a:t>
            </a:r>
            <a:r>
              <a:rPr lang="en-US" dirty="0"/>
              <a:t>The numbering does not </a:t>
            </a:r>
            <a:r>
              <a:rPr lang="en-US" dirty="0" smtClean="0"/>
              <a:t>necessarily start from O</a:t>
            </a:r>
            <a:r>
              <a:rPr lang="en-US" dirty="0"/>
              <a:t>. Instead, TCP generates a random number between 0 </a:t>
            </a:r>
            <a:r>
              <a:rPr lang="en-US" dirty="0" smtClean="0"/>
              <a:t>and          for </a:t>
            </a:r>
            <a:r>
              <a:rPr lang="en-US" dirty="0"/>
              <a:t>the </a:t>
            </a:r>
            <a:r>
              <a:rPr lang="en-US" dirty="0" smtClean="0"/>
              <a:t>num­ber of </a:t>
            </a:r>
            <a:r>
              <a:rPr lang="en-US" dirty="0"/>
              <a:t>the first byte. </a:t>
            </a:r>
            <a:endParaRPr lang="en-US" dirty="0" smtClean="0"/>
          </a:p>
          <a:p>
            <a:pPr algn="just"/>
            <a:r>
              <a:rPr lang="en-US" dirty="0"/>
              <a:t>The bytes </a:t>
            </a:r>
            <a:r>
              <a:rPr lang="en-US" dirty="0" smtClean="0"/>
              <a:t>of data </a:t>
            </a:r>
            <a:r>
              <a:rPr lang="en-US" dirty="0"/>
              <a:t>being transferred in each connection are numbered by </a:t>
            </a:r>
            <a:r>
              <a:rPr lang="en-US" dirty="0" smtClean="0"/>
              <a:t>TCP. The </a:t>
            </a:r>
            <a:r>
              <a:rPr lang="en-US" dirty="0"/>
              <a:t>numbering starts with a randomly generated number.</a:t>
            </a:r>
            <a:endParaRPr lang="en-US" dirty="0" smtClean="0"/>
          </a:p>
          <a:p>
            <a:pPr algn="just"/>
            <a:r>
              <a:rPr lang="en-US" dirty="0" smtClean="0"/>
              <a:t>For </a:t>
            </a:r>
            <a:r>
              <a:rPr lang="en-US" dirty="0"/>
              <a:t>example, if the random number happens to be 1057 and the </a:t>
            </a:r>
            <a:r>
              <a:rPr lang="en-US" dirty="0" smtClean="0"/>
              <a:t>total data </a:t>
            </a:r>
            <a:r>
              <a:rPr lang="en-US" dirty="0"/>
              <a:t>to be sent are 6000 bytes, the bytes are numbered from 1057 to 7056.</a:t>
            </a:r>
          </a:p>
          <a:p>
            <a:pPr algn="just"/>
            <a:endParaRPr lang="en-US" dirty="0" smtClean="0"/>
          </a:p>
          <a:p>
            <a:pPr algn="just"/>
            <a:endParaRPr lang="en-US" dirty="0"/>
          </a:p>
        </p:txBody>
      </p:sp>
      <p:pic>
        <p:nvPicPr>
          <p:cNvPr id="4" name="Picture 3"/>
          <p:cNvPicPr>
            <a:picLocks noChangeAspect="1"/>
          </p:cNvPicPr>
          <p:nvPr/>
        </p:nvPicPr>
        <p:blipFill>
          <a:blip r:embed="rId2"/>
          <a:stretch>
            <a:fillRect/>
          </a:stretch>
        </p:blipFill>
        <p:spPr>
          <a:xfrm>
            <a:off x="2535246" y="4138149"/>
            <a:ext cx="591345" cy="264218"/>
          </a:xfrm>
          <a:prstGeom prst="rect">
            <a:avLst/>
          </a:prstGeom>
        </p:spPr>
      </p:pic>
    </p:spTree>
    <p:extLst>
      <p:ext uri="{BB962C8B-B14F-4D97-AF65-F5344CB8AC3E}">
        <p14:creationId xmlns:p14="http://schemas.microsoft.com/office/powerpoint/2010/main" val="4091983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Features</a:t>
            </a:r>
            <a:endParaRPr lang="en-US" dirty="0"/>
          </a:p>
        </p:txBody>
      </p:sp>
      <p:sp>
        <p:nvSpPr>
          <p:cNvPr id="3" name="Content Placeholder 2"/>
          <p:cNvSpPr>
            <a:spLocks noGrp="1"/>
          </p:cNvSpPr>
          <p:nvPr>
            <p:ph sz="quarter" idx="1"/>
          </p:nvPr>
        </p:nvSpPr>
        <p:spPr>
          <a:xfrm>
            <a:off x="677333" y="1632554"/>
            <a:ext cx="8930305" cy="4575063"/>
          </a:xfrm>
        </p:spPr>
        <p:txBody>
          <a:bodyPr>
            <a:normAutofit fontScale="77500" lnSpcReduction="20000"/>
          </a:bodyPr>
          <a:lstStyle/>
          <a:p>
            <a:pPr algn="just"/>
            <a:r>
              <a:rPr lang="en-US" dirty="0">
                <a:solidFill>
                  <a:schemeClr val="tx1"/>
                </a:solidFill>
              </a:rPr>
              <a:t>Sequence Number After the bytes have been numbered, TCP assigns a </a:t>
            </a:r>
            <a:r>
              <a:rPr lang="en-US" dirty="0" smtClean="0">
                <a:solidFill>
                  <a:schemeClr val="tx1"/>
                </a:solidFill>
              </a:rPr>
              <a:t>sequence number </a:t>
            </a:r>
            <a:r>
              <a:rPr lang="en-US" dirty="0">
                <a:solidFill>
                  <a:schemeClr val="tx1"/>
                </a:solidFill>
              </a:rPr>
              <a:t>to each segment that is being sent. The sequence number for each segment </a:t>
            </a:r>
            <a:r>
              <a:rPr lang="en-US" dirty="0" smtClean="0">
                <a:solidFill>
                  <a:schemeClr val="tx1"/>
                </a:solidFill>
              </a:rPr>
              <a:t>is the number of </a:t>
            </a:r>
            <a:r>
              <a:rPr lang="en-US" dirty="0">
                <a:solidFill>
                  <a:schemeClr val="tx1"/>
                </a:solidFill>
              </a:rPr>
              <a:t>the </a:t>
            </a:r>
            <a:r>
              <a:rPr lang="en-US" dirty="0" smtClean="0">
                <a:solidFill>
                  <a:schemeClr val="tx1"/>
                </a:solidFill>
              </a:rPr>
              <a:t>first </a:t>
            </a:r>
            <a:r>
              <a:rPr lang="en-US" dirty="0">
                <a:solidFill>
                  <a:schemeClr val="tx1"/>
                </a:solidFill>
              </a:rPr>
              <a:t>byte carried in that segment</a:t>
            </a:r>
            <a:r>
              <a:rPr lang="en-US" dirty="0" smtClean="0">
                <a:solidFill>
                  <a:schemeClr val="tx1"/>
                </a:solidFill>
              </a:rPr>
              <a:t>.</a:t>
            </a:r>
          </a:p>
          <a:p>
            <a:pPr algn="just"/>
            <a:endParaRPr lang="en-US" dirty="0" smtClean="0"/>
          </a:p>
          <a:p>
            <a:pPr algn="just"/>
            <a:r>
              <a:rPr lang="en-US" i="1" dirty="0" smtClean="0">
                <a:solidFill>
                  <a:srgbClr val="C00000"/>
                </a:solidFill>
              </a:rPr>
              <a:t>Flow Control</a:t>
            </a:r>
            <a:r>
              <a:rPr lang="en-US" dirty="0" smtClean="0"/>
              <a:t>: </a:t>
            </a:r>
            <a:r>
              <a:rPr lang="en-US" dirty="0">
                <a:solidFill>
                  <a:schemeClr val="tx1"/>
                </a:solidFill>
              </a:rPr>
              <a:t>TCP, unlike UDP, provides </a:t>
            </a:r>
            <a:r>
              <a:rPr lang="en-US" i="1" dirty="0">
                <a:solidFill>
                  <a:schemeClr val="tx1"/>
                </a:solidFill>
              </a:rPr>
              <a:t>flow control. </a:t>
            </a:r>
            <a:r>
              <a:rPr lang="en-US" dirty="0">
                <a:solidFill>
                  <a:schemeClr val="tx1"/>
                </a:solidFill>
              </a:rPr>
              <a:t>The receiver of the data controls the amount </a:t>
            </a:r>
            <a:r>
              <a:rPr lang="en-US" dirty="0" smtClean="0">
                <a:solidFill>
                  <a:schemeClr val="tx1"/>
                </a:solidFill>
              </a:rPr>
              <a:t>of data </a:t>
            </a:r>
            <a:r>
              <a:rPr lang="en-US" dirty="0">
                <a:solidFill>
                  <a:schemeClr val="tx1"/>
                </a:solidFill>
              </a:rPr>
              <a:t>that are to be sent by the sender. This is done to prevent the receiver from being </a:t>
            </a:r>
            <a:r>
              <a:rPr lang="en-US" dirty="0" smtClean="0">
                <a:solidFill>
                  <a:schemeClr val="tx1"/>
                </a:solidFill>
              </a:rPr>
              <a:t>over­ whelmed </a:t>
            </a:r>
            <a:r>
              <a:rPr lang="en-US" dirty="0">
                <a:solidFill>
                  <a:schemeClr val="tx1"/>
                </a:solidFill>
              </a:rPr>
              <a:t>with data. The numbering system allows TCP to use a </a:t>
            </a:r>
            <a:r>
              <a:rPr lang="en-US" dirty="0" smtClean="0">
                <a:solidFill>
                  <a:schemeClr val="tx1"/>
                </a:solidFill>
              </a:rPr>
              <a:t>byte-oriented flow </a:t>
            </a:r>
            <a:r>
              <a:rPr lang="en-US" dirty="0">
                <a:solidFill>
                  <a:schemeClr val="tx1"/>
                </a:solidFill>
              </a:rPr>
              <a:t>control</a:t>
            </a:r>
            <a:r>
              <a:rPr lang="en-US" dirty="0" smtClean="0">
                <a:solidFill>
                  <a:schemeClr val="tx1"/>
                </a:solidFill>
              </a:rPr>
              <a:t>.</a:t>
            </a:r>
          </a:p>
          <a:p>
            <a:pPr algn="just"/>
            <a:endParaRPr lang="en-US" dirty="0" smtClean="0"/>
          </a:p>
          <a:p>
            <a:pPr algn="just"/>
            <a:r>
              <a:rPr lang="en-US" i="1" dirty="0">
                <a:solidFill>
                  <a:srgbClr val="C00000"/>
                </a:solidFill>
              </a:rPr>
              <a:t>Error </a:t>
            </a:r>
            <a:r>
              <a:rPr lang="en-US" i="1" dirty="0" smtClean="0">
                <a:solidFill>
                  <a:srgbClr val="C00000"/>
                </a:solidFill>
              </a:rPr>
              <a:t>Control</a:t>
            </a:r>
            <a:r>
              <a:rPr lang="en-US" i="1" dirty="0" smtClean="0"/>
              <a:t>:  </a:t>
            </a:r>
            <a:r>
              <a:rPr lang="en-US" dirty="0" smtClean="0">
                <a:solidFill>
                  <a:schemeClr val="tx1"/>
                </a:solidFill>
              </a:rPr>
              <a:t>To </a:t>
            </a:r>
            <a:r>
              <a:rPr lang="en-US" dirty="0">
                <a:solidFill>
                  <a:schemeClr val="tx1"/>
                </a:solidFill>
              </a:rPr>
              <a:t>provide reliable service, TCP implements an error control mechanism. </a:t>
            </a:r>
            <a:r>
              <a:rPr lang="en-US" dirty="0" smtClean="0">
                <a:solidFill>
                  <a:schemeClr val="tx1"/>
                </a:solidFill>
              </a:rPr>
              <a:t>Although </a:t>
            </a:r>
            <a:r>
              <a:rPr lang="es-ES" dirty="0" smtClean="0">
                <a:solidFill>
                  <a:schemeClr val="tx1"/>
                </a:solidFill>
              </a:rPr>
              <a:t>error control </a:t>
            </a:r>
            <a:r>
              <a:rPr lang="es-ES" dirty="0" err="1" smtClean="0">
                <a:solidFill>
                  <a:schemeClr val="tx1"/>
                </a:solidFill>
              </a:rPr>
              <a:t>considers</a:t>
            </a:r>
            <a:r>
              <a:rPr lang="es-ES" dirty="0" smtClean="0">
                <a:solidFill>
                  <a:schemeClr val="tx1"/>
                </a:solidFill>
              </a:rPr>
              <a:t> a </a:t>
            </a:r>
            <a:r>
              <a:rPr lang="es-ES" dirty="0" err="1" smtClean="0">
                <a:solidFill>
                  <a:schemeClr val="tx1"/>
                </a:solidFill>
              </a:rPr>
              <a:t>segment</a:t>
            </a:r>
            <a:r>
              <a:rPr lang="es-ES" dirty="0" smtClean="0">
                <a:solidFill>
                  <a:schemeClr val="tx1"/>
                </a:solidFill>
              </a:rPr>
              <a:t> </a:t>
            </a:r>
            <a:r>
              <a:rPr lang="en-US" dirty="0" smtClean="0">
                <a:solidFill>
                  <a:schemeClr val="tx1"/>
                </a:solidFill>
              </a:rPr>
              <a:t>as </a:t>
            </a:r>
            <a:r>
              <a:rPr lang="en-US" dirty="0">
                <a:solidFill>
                  <a:schemeClr val="tx1"/>
                </a:solidFill>
              </a:rPr>
              <a:t>the unit of data for error detection (loss or </a:t>
            </a:r>
            <a:r>
              <a:rPr lang="en-US" dirty="0" smtClean="0">
                <a:solidFill>
                  <a:schemeClr val="tx1"/>
                </a:solidFill>
              </a:rPr>
              <a:t>corrupted segments</a:t>
            </a:r>
            <a:r>
              <a:rPr lang="en-US" dirty="0">
                <a:solidFill>
                  <a:schemeClr val="tx1"/>
                </a:solidFill>
              </a:rPr>
              <a:t>), error control is </a:t>
            </a:r>
            <a:r>
              <a:rPr lang="en-US" dirty="0" smtClean="0">
                <a:solidFill>
                  <a:schemeClr val="tx1"/>
                </a:solidFill>
              </a:rPr>
              <a:t>byte-oriented. </a:t>
            </a:r>
          </a:p>
          <a:p>
            <a:pPr algn="just"/>
            <a:endParaRPr lang="en-US" dirty="0" smtClean="0">
              <a:solidFill>
                <a:schemeClr val="tx1"/>
              </a:solidFill>
            </a:endParaRPr>
          </a:p>
          <a:p>
            <a:pPr algn="just"/>
            <a:r>
              <a:rPr lang="en-US" i="1" dirty="0">
                <a:solidFill>
                  <a:srgbClr val="C00000"/>
                </a:solidFill>
              </a:rPr>
              <a:t>Congestion </a:t>
            </a:r>
            <a:r>
              <a:rPr lang="en-US" i="1" dirty="0" smtClean="0">
                <a:solidFill>
                  <a:srgbClr val="C00000"/>
                </a:solidFill>
              </a:rPr>
              <a:t>Control</a:t>
            </a:r>
            <a:r>
              <a:rPr lang="en-US" i="1" dirty="0" smtClean="0"/>
              <a:t>: </a:t>
            </a:r>
            <a:r>
              <a:rPr lang="en-US" dirty="0" smtClean="0">
                <a:solidFill>
                  <a:schemeClr val="tx1"/>
                </a:solidFill>
              </a:rPr>
              <a:t>TCP</a:t>
            </a:r>
            <a:r>
              <a:rPr lang="en-US" dirty="0">
                <a:solidFill>
                  <a:schemeClr val="tx1"/>
                </a:solidFill>
              </a:rPr>
              <a:t>, unlike UDP, takes into account congestion in the network. The amount </a:t>
            </a:r>
            <a:r>
              <a:rPr lang="en-US" dirty="0" smtClean="0">
                <a:solidFill>
                  <a:schemeClr val="tx1"/>
                </a:solidFill>
              </a:rPr>
              <a:t>of data sent by </a:t>
            </a:r>
            <a:r>
              <a:rPr lang="en-US" dirty="0">
                <a:solidFill>
                  <a:schemeClr val="tx1"/>
                </a:solidFill>
              </a:rPr>
              <a:t>a sender is not only controlled by the receiver (flow control), but is </a:t>
            </a:r>
            <a:r>
              <a:rPr lang="en-US">
                <a:solidFill>
                  <a:schemeClr val="tx1"/>
                </a:solidFill>
              </a:rPr>
              <a:t>also </a:t>
            </a:r>
            <a:r>
              <a:rPr lang="en-US" smtClean="0">
                <a:solidFill>
                  <a:schemeClr val="tx1"/>
                </a:solidFill>
              </a:rPr>
              <a:t>determined </a:t>
            </a:r>
            <a:r>
              <a:rPr lang="en-US" dirty="0" smtClean="0">
                <a:solidFill>
                  <a:schemeClr val="tx1"/>
                </a:solidFill>
              </a:rPr>
              <a:t>by </a:t>
            </a:r>
            <a:r>
              <a:rPr lang="en-US" dirty="0">
                <a:solidFill>
                  <a:schemeClr val="tx1"/>
                </a:solidFill>
              </a:rPr>
              <a:t>the </a:t>
            </a:r>
            <a:r>
              <a:rPr lang="en-US" dirty="0" smtClean="0">
                <a:solidFill>
                  <a:schemeClr val="tx1"/>
                </a:solidFill>
              </a:rPr>
              <a:t>level of </a:t>
            </a:r>
            <a:r>
              <a:rPr lang="en-US" dirty="0">
                <a:solidFill>
                  <a:schemeClr val="tx1"/>
                </a:solidFill>
              </a:rPr>
              <a:t>congestion in the network.</a:t>
            </a:r>
            <a:endParaRPr lang="en-US" dirty="0" smtClean="0">
              <a:solidFill>
                <a:schemeClr val="tx1"/>
              </a:solidFill>
            </a:endParaRPr>
          </a:p>
          <a:p>
            <a:pPr algn="just"/>
            <a:endParaRPr lang="en-US" dirty="0">
              <a:solidFill>
                <a:schemeClr val="tx1"/>
              </a:solidFill>
            </a:endParaRPr>
          </a:p>
        </p:txBody>
      </p:sp>
    </p:spTree>
    <p:extLst>
      <p:ext uri="{BB962C8B-B14F-4D97-AF65-F5344CB8AC3E}">
        <p14:creationId xmlns:p14="http://schemas.microsoft.com/office/powerpoint/2010/main" val="2255650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Segment Format</a:t>
            </a:r>
            <a:endParaRPr lang="en-US" dirty="0"/>
          </a:p>
        </p:txBody>
      </p:sp>
      <p:pic>
        <p:nvPicPr>
          <p:cNvPr id="2050" name="Picture 2" descr="http://image.slidesharecdn.com/ch23-100307212502-phpapp02/95/ch23-31-728.jpg?cb=1267997232"/>
          <p:cNvPicPr>
            <a:picLocks noChangeAspect="1" noChangeArrowheads="1"/>
          </p:cNvPicPr>
          <p:nvPr/>
        </p:nvPicPr>
        <p:blipFill rotWithShape="1">
          <a:blip r:embed="rId2">
            <a:extLst>
              <a:ext uri="{28A0092B-C50C-407E-A947-70E740481C1C}">
                <a14:useLocalDpi xmlns:a14="http://schemas.microsoft.com/office/drawing/2010/main" val="0"/>
              </a:ext>
            </a:extLst>
          </a:blip>
          <a:srcRect t="13739" b="8997"/>
          <a:stretch/>
        </p:blipFill>
        <p:spPr bwMode="auto">
          <a:xfrm>
            <a:off x="1031339" y="1571222"/>
            <a:ext cx="7829326" cy="4536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987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Layer Protocol: </a:t>
            </a:r>
            <a:r>
              <a:rPr lang="en-US" dirty="0" smtClean="0"/>
              <a:t>HTTP runs on TCP</a:t>
            </a: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dirty="0"/>
              <a:t>The transfer protocol used throughout the World Wide Web is HTTP (Hyper Text Transfer Protocol). TCP provides a reliable data transfer service to </a:t>
            </a:r>
            <a:r>
              <a:rPr lang="en-US" dirty="0" smtClean="0"/>
              <a:t>HTTP, using TCP port 80. </a:t>
            </a:r>
            <a:r>
              <a:rPr lang="en-US" dirty="0"/>
              <a:t>This implies that each HTTP request message emitted by a client process eventually arrives in tact at the server; similarly, each HTTP response message emitted by the server process eventually arrives in tact at the client. HTTP need not worry about lost data, or the details of how TCP recovers from loss or reordering of data within the network. That is the job of TCP and the protocols in the lower layers of the protocol stack</a:t>
            </a:r>
          </a:p>
        </p:txBody>
      </p:sp>
    </p:spTree>
    <p:extLst>
      <p:ext uri="{BB962C8B-B14F-4D97-AF65-F5344CB8AC3E}">
        <p14:creationId xmlns:p14="http://schemas.microsoft.com/office/powerpoint/2010/main" val="3657582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Three-Way Handshaking </a:t>
            </a:r>
            <a:br>
              <a:rPr lang="en-US" dirty="0"/>
            </a:br>
            <a:endParaRPr lang="en-US" dirty="0"/>
          </a:p>
        </p:txBody>
      </p:sp>
      <p:sp>
        <p:nvSpPr>
          <p:cNvPr id="3" name="Content Placeholder 2"/>
          <p:cNvSpPr>
            <a:spLocks noGrp="1"/>
          </p:cNvSpPr>
          <p:nvPr>
            <p:ph idx="1"/>
          </p:nvPr>
        </p:nvSpPr>
        <p:spPr>
          <a:xfrm>
            <a:off x="677333" y="1573307"/>
            <a:ext cx="8964207" cy="4468056"/>
          </a:xfrm>
        </p:spPr>
        <p:txBody>
          <a:bodyPr>
            <a:noAutofit/>
          </a:bodyPr>
          <a:lstStyle/>
          <a:p>
            <a:pPr algn="just"/>
            <a:r>
              <a:rPr lang="en-US" sz="1800" b="1" dirty="0">
                <a:solidFill>
                  <a:schemeClr val="tx1"/>
                </a:solidFill>
                <a:latin typeface="Calibri" panose="020F0502020204030204" pitchFamily="34" charset="0"/>
                <a:cs typeface="Calibri" panose="020F0502020204030204" pitchFamily="34" charset="0"/>
              </a:rPr>
              <a:t>The three steps in this phase are as </a:t>
            </a:r>
            <a:r>
              <a:rPr lang="en-US" sz="1800" b="1" dirty="0" smtClean="0">
                <a:solidFill>
                  <a:schemeClr val="tx1"/>
                </a:solidFill>
                <a:latin typeface="Calibri" panose="020F0502020204030204" pitchFamily="34" charset="0"/>
                <a:cs typeface="Calibri" panose="020F0502020204030204" pitchFamily="34" charset="0"/>
              </a:rPr>
              <a:t>follows: </a:t>
            </a:r>
          </a:p>
          <a:p>
            <a:pPr algn="just">
              <a:buClr>
                <a:srgbClr val="C00000"/>
              </a:buClr>
              <a:buSzPct val="85000"/>
              <a:buFont typeface="+mj-lt"/>
              <a:buAutoNum type="arabicPeriod"/>
            </a:pPr>
            <a:r>
              <a:rPr lang="en-US" sz="1800" dirty="0">
                <a:solidFill>
                  <a:schemeClr val="tx1"/>
                </a:solidFill>
                <a:latin typeface="Calibri" panose="020F0502020204030204" pitchFamily="34" charset="0"/>
                <a:cs typeface="Calibri" panose="020F0502020204030204" pitchFamily="34" charset="0"/>
              </a:rPr>
              <a:t>The client sends the first segment, a SYN segment, in which only the SYN flag is </a:t>
            </a:r>
            <a:r>
              <a:rPr lang="en-US" sz="1800" dirty="0" smtClean="0">
                <a:solidFill>
                  <a:schemeClr val="tx1"/>
                </a:solidFill>
                <a:latin typeface="Calibri" panose="020F0502020204030204" pitchFamily="34" charset="0"/>
                <a:cs typeface="Calibri" panose="020F0502020204030204" pitchFamily="34" charset="0"/>
              </a:rPr>
              <a:t>set. This segment is </a:t>
            </a:r>
            <a:r>
              <a:rPr lang="en-US" sz="1800" dirty="0">
                <a:solidFill>
                  <a:schemeClr val="tx1"/>
                </a:solidFill>
                <a:latin typeface="Calibri" panose="020F0502020204030204" pitchFamily="34" charset="0"/>
                <a:cs typeface="Calibri" panose="020F0502020204030204" pitchFamily="34" charset="0"/>
              </a:rPr>
              <a:t>for synchronization of sequence numbers. It consumes one </a:t>
            </a:r>
            <a:r>
              <a:rPr lang="en-US" sz="1800" dirty="0" smtClean="0">
                <a:solidFill>
                  <a:schemeClr val="tx1"/>
                </a:solidFill>
                <a:latin typeface="Calibri" panose="020F0502020204030204" pitchFamily="34" charset="0"/>
                <a:cs typeface="Calibri" panose="020F0502020204030204" pitchFamily="34" charset="0"/>
              </a:rPr>
              <a:t>sequence number</a:t>
            </a:r>
            <a:r>
              <a:rPr lang="en-US" sz="1800" dirty="0">
                <a:solidFill>
                  <a:schemeClr val="tx1"/>
                </a:solidFill>
                <a:latin typeface="Calibri" panose="020F0502020204030204" pitchFamily="34" charset="0"/>
                <a:cs typeface="Calibri" panose="020F0502020204030204" pitchFamily="34" charset="0"/>
              </a:rPr>
              <a:t>. When the data transfer starts, the sequence number is incremented </a:t>
            </a:r>
            <a:r>
              <a:rPr lang="en-US" sz="1800" dirty="0" smtClean="0">
                <a:solidFill>
                  <a:schemeClr val="tx1"/>
                </a:solidFill>
                <a:latin typeface="Calibri" panose="020F0502020204030204" pitchFamily="34" charset="0"/>
                <a:cs typeface="Calibri" panose="020F0502020204030204" pitchFamily="34" charset="0"/>
              </a:rPr>
              <a:t>by 1.</a:t>
            </a:r>
          </a:p>
          <a:p>
            <a:pPr algn="just">
              <a:buClr>
                <a:srgbClr val="C00000"/>
              </a:buClr>
              <a:buSzPct val="85000"/>
              <a:buFont typeface="+mj-lt"/>
              <a:buAutoNum type="arabicPeriod"/>
            </a:pPr>
            <a:endParaRPr lang="en-US" sz="1800" dirty="0" smtClean="0">
              <a:solidFill>
                <a:schemeClr val="tx1"/>
              </a:solidFill>
              <a:latin typeface="Calibri" panose="020F0502020204030204" pitchFamily="34" charset="0"/>
              <a:cs typeface="Calibri" panose="020F0502020204030204" pitchFamily="34" charset="0"/>
            </a:endParaRPr>
          </a:p>
          <a:p>
            <a:pPr algn="just">
              <a:buClr>
                <a:srgbClr val="C00000"/>
              </a:buClr>
              <a:buFont typeface="+mj-lt"/>
              <a:buAutoNum type="arabicPeriod"/>
            </a:pPr>
            <a:r>
              <a:rPr lang="en-US" sz="1800" dirty="0" smtClean="0">
                <a:solidFill>
                  <a:schemeClr val="tx1"/>
                </a:solidFill>
                <a:latin typeface="Calibri" panose="020F0502020204030204" pitchFamily="34" charset="0"/>
                <a:cs typeface="Calibri" panose="020F0502020204030204" pitchFamily="34" charset="0"/>
              </a:rPr>
              <a:t>The </a:t>
            </a:r>
            <a:r>
              <a:rPr lang="en-US" sz="1800" dirty="0">
                <a:solidFill>
                  <a:schemeClr val="tx1"/>
                </a:solidFill>
                <a:latin typeface="Calibri" panose="020F0502020204030204" pitchFamily="34" charset="0"/>
                <a:cs typeface="Calibri" panose="020F0502020204030204" pitchFamily="34" charset="0"/>
              </a:rPr>
              <a:t>server sends the second segment, a SYN + ACK segment, with 2 flag bits </a:t>
            </a:r>
            <a:r>
              <a:rPr lang="en-US" sz="1800" dirty="0" smtClean="0">
                <a:solidFill>
                  <a:schemeClr val="tx1"/>
                </a:solidFill>
                <a:latin typeface="Calibri" panose="020F0502020204030204" pitchFamily="34" charset="0"/>
                <a:cs typeface="Calibri" panose="020F0502020204030204" pitchFamily="34" charset="0"/>
              </a:rPr>
              <a:t>set: SYN </a:t>
            </a:r>
            <a:r>
              <a:rPr lang="en-US" sz="1800" dirty="0">
                <a:solidFill>
                  <a:schemeClr val="tx1"/>
                </a:solidFill>
                <a:latin typeface="Calibri" panose="020F0502020204030204" pitchFamily="34" charset="0"/>
                <a:cs typeface="Calibri" panose="020F0502020204030204" pitchFamily="34" charset="0"/>
              </a:rPr>
              <a:t>and ACK. This segment has a dual purpose</a:t>
            </a:r>
            <a:r>
              <a:rPr lang="en-US" sz="1800" dirty="0" smtClean="0">
                <a:solidFill>
                  <a:schemeClr val="tx1"/>
                </a:solidFill>
                <a:latin typeface="Calibri" panose="020F0502020204030204" pitchFamily="34" charset="0"/>
                <a:cs typeface="Calibri" panose="020F0502020204030204" pitchFamily="34" charset="0"/>
              </a:rPr>
              <a:t>. It </a:t>
            </a:r>
            <a:r>
              <a:rPr lang="en-US" sz="1800" dirty="0">
                <a:solidFill>
                  <a:schemeClr val="tx1"/>
                </a:solidFill>
                <a:latin typeface="Calibri" panose="020F0502020204030204" pitchFamily="34" charset="0"/>
                <a:cs typeface="Calibri" panose="020F0502020204030204" pitchFamily="34" charset="0"/>
              </a:rPr>
              <a:t>is a SYN segment </a:t>
            </a:r>
            <a:r>
              <a:rPr lang="en-US" sz="1800" dirty="0" smtClean="0">
                <a:solidFill>
                  <a:schemeClr val="tx1"/>
                </a:solidFill>
                <a:latin typeface="Calibri" panose="020F0502020204030204" pitchFamily="34" charset="0"/>
                <a:cs typeface="Calibri" panose="020F0502020204030204" pitchFamily="34" charset="0"/>
              </a:rPr>
              <a:t>for commu­nication </a:t>
            </a:r>
            <a:r>
              <a:rPr lang="en-US" sz="1800" dirty="0">
                <a:solidFill>
                  <a:schemeClr val="tx1"/>
                </a:solidFill>
                <a:latin typeface="Calibri" panose="020F0502020204030204" pitchFamily="34" charset="0"/>
                <a:cs typeface="Calibri" panose="020F0502020204030204" pitchFamily="34" charset="0"/>
              </a:rPr>
              <a:t>in the other direction and serves as the acknowledgment for the </a:t>
            </a:r>
            <a:r>
              <a:rPr lang="en-US" sz="1800" dirty="0" smtClean="0">
                <a:solidFill>
                  <a:schemeClr val="tx1"/>
                </a:solidFill>
                <a:latin typeface="Calibri" panose="020F0502020204030204" pitchFamily="34" charset="0"/>
                <a:cs typeface="Calibri" panose="020F0502020204030204" pitchFamily="34" charset="0"/>
              </a:rPr>
              <a:t>SYN segment. It </a:t>
            </a:r>
            <a:r>
              <a:rPr lang="en-US" sz="1800" dirty="0">
                <a:solidFill>
                  <a:schemeClr val="tx1"/>
                </a:solidFill>
                <a:latin typeface="Calibri" panose="020F0502020204030204" pitchFamily="34" charset="0"/>
                <a:cs typeface="Calibri" panose="020F0502020204030204" pitchFamily="34" charset="0"/>
              </a:rPr>
              <a:t>consumes one sequence </a:t>
            </a:r>
            <a:r>
              <a:rPr lang="en-US" sz="1800" dirty="0" smtClean="0">
                <a:solidFill>
                  <a:schemeClr val="tx1"/>
                </a:solidFill>
                <a:latin typeface="Calibri" panose="020F0502020204030204" pitchFamily="34" charset="0"/>
                <a:cs typeface="Calibri" panose="020F0502020204030204" pitchFamily="34" charset="0"/>
              </a:rPr>
              <a:t>number.</a:t>
            </a:r>
          </a:p>
          <a:p>
            <a:pPr algn="just">
              <a:buClr>
                <a:srgbClr val="C00000"/>
              </a:buClr>
              <a:buFont typeface="+mj-lt"/>
              <a:buAutoNum type="arabicPeriod"/>
            </a:pPr>
            <a:endParaRPr lang="en-US" sz="1800" dirty="0" smtClean="0">
              <a:solidFill>
                <a:schemeClr val="tx1"/>
              </a:solidFill>
              <a:latin typeface="Calibri" panose="020F0502020204030204" pitchFamily="34" charset="0"/>
              <a:cs typeface="Calibri" panose="020F0502020204030204" pitchFamily="34" charset="0"/>
            </a:endParaRPr>
          </a:p>
          <a:p>
            <a:pPr algn="just">
              <a:buClr>
                <a:srgbClr val="C00000"/>
              </a:buClr>
              <a:buFont typeface="+mj-lt"/>
              <a:buAutoNum type="arabicPeriod"/>
            </a:pPr>
            <a:r>
              <a:rPr lang="en-US" sz="1800" dirty="0" smtClean="0">
                <a:solidFill>
                  <a:schemeClr val="tx1"/>
                </a:solidFill>
                <a:latin typeface="Calibri" panose="020F0502020204030204" pitchFamily="34" charset="0"/>
                <a:cs typeface="Calibri" panose="020F0502020204030204" pitchFamily="34" charset="0"/>
              </a:rPr>
              <a:t>The </a:t>
            </a:r>
            <a:r>
              <a:rPr lang="en-US" sz="1800" dirty="0">
                <a:solidFill>
                  <a:schemeClr val="tx1"/>
                </a:solidFill>
                <a:latin typeface="Calibri" panose="020F0502020204030204" pitchFamily="34" charset="0"/>
                <a:cs typeface="Calibri" panose="020F0502020204030204" pitchFamily="34" charset="0"/>
              </a:rPr>
              <a:t>client sends the third segment. This is just an ACK segment. It </a:t>
            </a:r>
            <a:r>
              <a:rPr lang="en-US" sz="1800" dirty="0" smtClean="0">
                <a:solidFill>
                  <a:schemeClr val="tx1"/>
                </a:solidFill>
                <a:latin typeface="Calibri" panose="020F0502020204030204" pitchFamily="34" charset="0"/>
                <a:cs typeface="Calibri" panose="020F0502020204030204" pitchFamily="34" charset="0"/>
              </a:rPr>
              <a:t>acknowledges the receipt of </a:t>
            </a:r>
            <a:r>
              <a:rPr lang="en-US" sz="1800" dirty="0">
                <a:solidFill>
                  <a:schemeClr val="tx1"/>
                </a:solidFill>
                <a:latin typeface="Calibri" panose="020F0502020204030204" pitchFamily="34" charset="0"/>
                <a:cs typeface="Calibri" panose="020F0502020204030204" pitchFamily="34" charset="0"/>
              </a:rPr>
              <a:t>the second segment with the ACK flag and acknowledgment </a:t>
            </a:r>
            <a:r>
              <a:rPr lang="en-US" sz="1800" dirty="0" smtClean="0">
                <a:solidFill>
                  <a:schemeClr val="tx1"/>
                </a:solidFill>
                <a:latin typeface="Calibri" panose="020F0502020204030204" pitchFamily="34" charset="0"/>
                <a:cs typeface="Calibri" panose="020F0502020204030204" pitchFamily="34" charset="0"/>
              </a:rPr>
              <a:t>number field</a:t>
            </a:r>
            <a:r>
              <a:rPr lang="en-US" sz="1800" dirty="0">
                <a:solidFill>
                  <a:schemeClr val="tx1"/>
                </a:solidFill>
                <a:latin typeface="Calibri" panose="020F0502020204030204" pitchFamily="34" charset="0"/>
                <a:cs typeface="Calibri" panose="020F0502020204030204" pitchFamily="34" charset="0"/>
              </a:rPr>
              <a:t>. Note that the sequence number in this segment is the same as the one in </a:t>
            </a:r>
            <a:r>
              <a:rPr lang="en-US" sz="1800" dirty="0" smtClean="0">
                <a:solidFill>
                  <a:schemeClr val="tx1"/>
                </a:solidFill>
                <a:latin typeface="Calibri" panose="020F0502020204030204" pitchFamily="34" charset="0"/>
                <a:cs typeface="Calibri" panose="020F0502020204030204" pitchFamily="34" charset="0"/>
              </a:rPr>
              <a:t>the SYN </a:t>
            </a:r>
            <a:r>
              <a:rPr lang="en-US" sz="1800" dirty="0">
                <a:solidFill>
                  <a:schemeClr val="tx1"/>
                </a:solidFill>
                <a:latin typeface="Calibri" panose="020F0502020204030204" pitchFamily="34" charset="0"/>
                <a:cs typeface="Calibri" panose="020F0502020204030204" pitchFamily="34" charset="0"/>
              </a:rPr>
              <a:t>segment; the ACK segment does not consume any sequence numbers.</a:t>
            </a:r>
            <a:endParaRPr lang="en-US" sz="1800" dirty="0" smtClean="0">
              <a:solidFill>
                <a:schemeClr val="tx1"/>
              </a:solidFill>
              <a:latin typeface="Calibri" panose="020F0502020204030204" pitchFamily="34" charset="0"/>
              <a:cs typeface="Calibri" panose="020F0502020204030204" pitchFamily="34" charset="0"/>
            </a:endParaRPr>
          </a:p>
          <a:p>
            <a:pPr algn="just"/>
            <a:endParaRPr lang="en-US" sz="1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8792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2399</TotalTime>
  <Words>1716</Words>
  <Application>Microsoft Office PowerPoint</Application>
  <PresentationFormat>Widescreen</PresentationFormat>
  <Paragraphs>96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Franklin Gothic Book</vt:lpstr>
      <vt:lpstr>Perpetua</vt:lpstr>
      <vt:lpstr>新細明體</vt:lpstr>
      <vt:lpstr>Wingdings</vt:lpstr>
      <vt:lpstr>Wingdings 2</vt:lpstr>
      <vt:lpstr>Equity</vt:lpstr>
      <vt:lpstr>Transport Layer</vt:lpstr>
      <vt:lpstr>Transport Layer: Introduction</vt:lpstr>
      <vt:lpstr>Type of Services</vt:lpstr>
      <vt:lpstr>USER DATAGRAM PROTOCOL (UDP)</vt:lpstr>
      <vt:lpstr>TCP</vt:lpstr>
      <vt:lpstr>TCP Features</vt:lpstr>
      <vt:lpstr>TCP Segment Format</vt:lpstr>
      <vt:lpstr>Application Layer Protocol: HTTP runs on TCP</vt:lpstr>
      <vt:lpstr>Three-Way Handshaking  </vt:lpstr>
      <vt:lpstr>Three-Way Handshaking  </vt:lpstr>
      <vt:lpstr>A Few Interesting Scenarios: lost acknowledgment</vt:lpstr>
      <vt:lpstr>A Few Interesting Scenarios: acknowledgment arrives before the timeout</vt:lpstr>
      <vt:lpstr>A Few Interesting Scenarios: cumulative acknowledgment </vt:lpstr>
      <vt:lpstr>Congestion in network</vt:lpstr>
      <vt:lpstr>Congestion in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Navid</dc:creator>
  <cp:lastModifiedBy>teacher</cp:lastModifiedBy>
  <cp:revision>123</cp:revision>
  <dcterms:created xsi:type="dcterms:W3CDTF">2015-10-17T05:24:33Z</dcterms:created>
  <dcterms:modified xsi:type="dcterms:W3CDTF">2020-02-12T05:30:16Z</dcterms:modified>
</cp:coreProperties>
</file>