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99" autoAdjust="0"/>
  </p:normalViewPr>
  <p:slideViewPr>
    <p:cSldViewPr>
      <p:cViewPr varScale="1">
        <p:scale>
          <a:sx n="68" d="100"/>
          <a:sy n="68" d="100"/>
        </p:scale>
        <p:origin x="6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5B94227-66A0-458B-9E1A-4070524C5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C8D46F-975D-41CE-B349-17EDB4249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latin typeface="Book Antiqua" panose="02040602050305030304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7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F99F872-4475-46FE-89C6-2A531588D2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FF9CC553-D2C1-4E3E-9199-ED183D9189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0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D1E7E2B-D1D8-4F77-85F7-DE55B3BEBD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5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BA9A3B-5C17-4D74-8E43-79917015CA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1179779-DFA4-4A43-B49E-A38AE525BD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6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CC6AB1C-C4BC-4600-8DAA-A3F97788D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9E7B04-3524-4462-BEEF-2B4946BD16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3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C4155E1-58FA-43F3-A8F2-A8CD54742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1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42732A0-FCAC-42C7-A5F9-F02ED1B9A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4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30C4C8F-D457-4701-AD45-4EF75C5563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239BB3AF-FD5C-48C5-8D63-771083F58D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stevenson-master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pPr>
              <a:defRPr/>
            </a:pPr>
            <a:r>
              <a:rPr lang="en-US" altLang="en-US"/>
              <a:t>2-</a:t>
            </a:r>
            <a:fld id="{3A15FCCA-23A7-4C1D-9512-5665883AC8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676400"/>
            <a:ext cx="3886200" cy="4495800"/>
          </a:xfrm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effectLst/>
              </a:rPr>
              <a:t>Competitiveness, Strategy, </a:t>
            </a:r>
            <a:br>
              <a:rPr lang="en-US" altLang="en-US">
                <a:solidFill>
                  <a:schemeClr val="tx2"/>
                </a:solidFill>
                <a:effectLst/>
              </a:rPr>
            </a:br>
            <a:r>
              <a:rPr lang="en-US" altLang="en-US">
                <a:solidFill>
                  <a:schemeClr val="tx2"/>
                </a:solidFill>
                <a:effectLst/>
              </a:rPr>
              <a:t>and Productivity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8C20F7F7-22B8-48F4-8C96-B6E55786EC8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55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Productivity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30313"/>
            <a:ext cx="8172450" cy="4941887"/>
          </a:xfrm>
        </p:spPr>
        <p:txBody>
          <a:bodyPr/>
          <a:lstStyle/>
          <a:p>
            <a:pPr eaLnBrk="1" hangingPunct="1"/>
            <a:r>
              <a:rPr lang="en-US" altLang="en-US"/>
              <a:t>Productivity</a:t>
            </a:r>
          </a:p>
          <a:p>
            <a:pPr lvl="1" eaLnBrk="1" hangingPunct="1"/>
            <a:r>
              <a:rPr lang="en-US" altLang="en-US"/>
              <a:t>A measure of the effective use of resources, usually expressed as the ratio of output to input</a:t>
            </a:r>
          </a:p>
          <a:p>
            <a:pPr eaLnBrk="1" hangingPunct="1"/>
            <a:r>
              <a:rPr lang="en-US" altLang="en-US"/>
              <a:t>Productivity ratios are used for</a:t>
            </a:r>
          </a:p>
          <a:p>
            <a:pPr lvl="1" eaLnBrk="1" hangingPunct="1"/>
            <a:r>
              <a:rPr lang="en-US" altLang="en-US"/>
              <a:t>Planning workforce requirements</a:t>
            </a:r>
          </a:p>
          <a:p>
            <a:pPr lvl="1" eaLnBrk="1" hangingPunct="1"/>
            <a:r>
              <a:rPr lang="en-US" altLang="en-US"/>
              <a:t>Scheduling equipment</a:t>
            </a:r>
          </a:p>
          <a:p>
            <a:pPr lvl="1" eaLnBrk="1" hangingPunct="1"/>
            <a:r>
              <a:rPr lang="en-US" altLang="en-US"/>
              <a:t>Financial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A5633DB-52F5-46EF-9C1D-F6590EC87F9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0650"/>
            <a:ext cx="7772400" cy="812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Productivity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476375"/>
            <a:ext cx="6129338" cy="38163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Partial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output/(single input)</a:t>
            </a:r>
          </a:p>
          <a:p>
            <a:pPr eaLnBrk="1" hangingPunct="1"/>
            <a:r>
              <a:rPr lang="en-US" altLang="en-US"/>
              <a:t>Multi-factor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output/(multiple inputs)</a:t>
            </a:r>
          </a:p>
          <a:p>
            <a:pPr eaLnBrk="1" hangingPunct="1"/>
            <a:r>
              <a:rPr lang="en-US" altLang="en-US"/>
              <a:t>Total measure</a:t>
            </a:r>
          </a:p>
          <a:p>
            <a:pPr lvl="1" eaLnBrk="1" hangingPunct="1">
              <a:buSzPct val="75000"/>
            </a:pPr>
            <a:r>
              <a:rPr lang="en-US" altLang="en-US"/>
              <a:t>output/(total inputs)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684588" y="4724400"/>
            <a:ext cx="4545012" cy="1184275"/>
            <a:chOff x="1861" y="3216"/>
            <a:chExt cx="2863" cy="746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872" y="3264"/>
              <a:ext cx="285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accent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1861" y="3216"/>
              <a:ext cx="2757" cy="704"/>
              <a:chOff x="1674" y="3265"/>
              <a:chExt cx="2757" cy="704"/>
            </a:xfrm>
          </p:grpSpPr>
          <p:sp>
            <p:nvSpPr>
              <p:cNvPr id="15368" name="Line 7"/>
              <p:cNvSpPr>
                <a:spLocks noChangeShapeType="1"/>
              </p:cNvSpPr>
              <p:nvPr/>
            </p:nvSpPr>
            <p:spPr bwMode="auto">
              <a:xfrm>
                <a:off x="3560" y="3606"/>
                <a:ext cx="860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Rectangle 8"/>
              <p:cNvSpPr>
                <a:spLocks noChangeArrowheads="1"/>
              </p:cNvSpPr>
              <p:nvPr/>
            </p:nvSpPr>
            <p:spPr bwMode="auto">
              <a:xfrm>
                <a:off x="1674" y="3436"/>
                <a:ext cx="112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Productiv</a:t>
                </a:r>
                <a:endParaRPr lang="en-US" altLang="en-US"/>
              </a:p>
            </p:txBody>
          </p:sp>
          <p:sp>
            <p:nvSpPr>
              <p:cNvPr id="15370" name="Rectangle 9"/>
              <p:cNvSpPr>
                <a:spLocks noChangeArrowheads="1"/>
              </p:cNvSpPr>
              <p:nvPr/>
            </p:nvSpPr>
            <p:spPr bwMode="auto">
              <a:xfrm>
                <a:off x="2787" y="3436"/>
                <a:ext cx="35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ity </a:t>
                </a:r>
                <a:endParaRPr lang="en-US" altLang="en-US"/>
              </a:p>
            </p:txBody>
          </p:sp>
          <p:sp>
            <p:nvSpPr>
              <p:cNvPr id="15371" name="Rectangle 10"/>
              <p:cNvSpPr>
                <a:spLocks noChangeArrowheads="1"/>
              </p:cNvSpPr>
              <p:nvPr/>
            </p:nvSpPr>
            <p:spPr bwMode="auto">
              <a:xfrm>
                <a:off x="3213" y="3436"/>
                <a:ext cx="15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en-US"/>
              </a:p>
            </p:txBody>
          </p:sp>
          <p:sp>
            <p:nvSpPr>
              <p:cNvPr id="15372" name="Rectangle 11"/>
              <p:cNvSpPr>
                <a:spLocks noChangeArrowheads="1"/>
              </p:cNvSpPr>
              <p:nvPr/>
            </p:nvSpPr>
            <p:spPr bwMode="auto">
              <a:xfrm>
                <a:off x="3437" y="3436"/>
                <a:ext cx="6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15373" name="Rectangle 12"/>
              <p:cNvSpPr>
                <a:spLocks noChangeArrowheads="1"/>
              </p:cNvSpPr>
              <p:nvPr/>
            </p:nvSpPr>
            <p:spPr bwMode="auto">
              <a:xfrm>
                <a:off x="3569" y="3265"/>
                <a:ext cx="86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Outputs</a:t>
                </a:r>
                <a:endParaRPr lang="en-US" altLang="en-US"/>
              </a:p>
            </p:txBody>
          </p:sp>
          <p:sp>
            <p:nvSpPr>
              <p:cNvPr id="15374" name="Rectangle 13"/>
              <p:cNvSpPr>
                <a:spLocks noChangeArrowheads="1"/>
              </p:cNvSpPr>
              <p:nvPr/>
            </p:nvSpPr>
            <p:spPr bwMode="auto">
              <a:xfrm>
                <a:off x="3662" y="3643"/>
                <a:ext cx="6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Inputs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BB214A8F-4134-408D-AA15-13800655499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168275"/>
            <a:ext cx="9144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Productivity Growth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527050" y="2878138"/>
            <a:ext cx="8312150" cy="822325"/>
            <a:chOff x="528" y="1967"/>
            <a:chExt cx="5040" cy="518"/>
          </a:xfrm>
        </p:grpSpPr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580" y="1967"/>
              <a:ext cx="48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Current Period Productivity – Previous Period Productivity</a:t>
              </a:r>
            </a:p>
            <a:p>
              <a:pPr algn="ctr"/>
              <a:r>
                <a:rPr lang="en-US" altLang="en-US" sz="2400"/>
                <a:t>Previous Period Productivity</a:t>
              </a: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528" y="2208"/>
              <a:ext cx="5040" cy="0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46125" y="2057400"/>
            <a:ext cx="452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solidFill>
                  <a:schemeClr val="tx2"/>
                </a:solidFill>
              </a:rPr>
              <a:t>Productivity Growth =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C5DC554-BF88-4892-8FB3-341B902AFC4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01625"/>
            <a:ext cx="9144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Measures of Productivity</a:t>
            </a:r>
            <a:endParaRPr lang="en-US" altLang="en-US" sz="3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5413" y="838200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2.4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62000" y="1676400"/>
            <a:ext cx="83058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60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Partial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Output      Output       Output      Output</a:t>
            </a:r>
            <a:b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</a:br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600">
                <a:solidFill>
                  <a:srgbClr val="2237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Labor        Machine    Capital      Energy</a:t>
            </a:r>
          </a:p>
          <a:p>
            <a:endParaRPr lang="en-US" altLang="en-US" sz="220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Multifactor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     Output                             Output	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   Labor + Machine      Labor + Capital + Energy</a:t>
            </a:r>
          </a:p>
          <a:p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	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Total</a:t>
            </a:r>
            <a:r>
              <a:rPr lang="en-US" altLang="en-US" sz="2200">
                <a:solidFill>
                  <a:srgbClr val="CE27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       Goods or Services Produced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     All inputs used to produce them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6670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8862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51054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4008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2667000" y="3635375"/>
            <a:ext cx="21336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029200" y="3635375"/>
            <a:ext cx="3200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895600" y="4797425"/>
            <a:ext cx="41910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5149391-274C-46B2-8C04-FA6C4B5D1EB6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914400" y="2041525"/>
            <a:ext cx="7467600" cy="4283075"/>
            <a:chOff x="576" y="1200"/>
            <a:chExt cx="4704" cy="2698"/>
          </a:xfrm>
        </p:grpSpPr>
        <p:sp>
          <p:nvSpPr>
            <p:cNvPr id="18438" name="Rectangle 3"/>
            <p:cNvSpPr>
              <a:spLocks noChangeArrowheads="1"/>
            </p:cNvSpPr>
            <p:nvPr/>
          </p:nvSpPr>
          <p:spPr bwMode="auto">
            <a:xfrm>
              <a:off x="2064" y="3258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kilowatt-hour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kilowatt-hour</a:t>
              </a:r>
            </a:p>
          </p:txBody>
        </p:sp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576" y="3258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Energy Productivity</a:t>
              </a:r>
            </a:p>
          </p:txBody>
        </p:sp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2064" y="2549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dollar input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dollar input</a:t>
              </a:r>
            </a:p>
            <a:p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576" y="2549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Capital Productivity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2064" y="1909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machine 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machine hour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576" y="1909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Machine Productivity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2064" y="1200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labor 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shift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Value-added per labor hour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>
              <a:off x="576" y="1200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Labor Productivity</a:t>
              </a: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576" y="1200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76" y="190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576" y="254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576" y="3258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576" y="3898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576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2064" y="1200"/>
              <a:ext cx="0" cy="2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5280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228600"/>
            <a:ext cx="9144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Examples of Partial Productivity Measures</a:t>
            </a:r>
          </a:p>
        </p:txBody>
      </p: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114300" y="8382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2.5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4206E8C-3986-4E75-AF09-0A0781962AC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Example 3</a:t>
            </a:r>
            <a:endParaRPr lang="en-US" altLang="en-US" sz="2900">
              <a:solidFill>
                <a:srgbClr val="2D8BD8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3000" y="1733550"/>
            <a:ext cx="4300538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tx2"/>
                </a:solidFill>
              </a:rPr>
              <a:t>7040 Units Produced    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labor of $1,000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materials: $520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overhead: $2000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5257800"/>
            <a:ext cx="7543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What is the multifactor productivity?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71600" y="5943600"/>
            <a:ext cx="56181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Ans. 2.0 units per dollar of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autoUpdateAnimBg="0"/>
      <p:bldP spid="430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9D9390-0D6D-4271-B78B-06A20D38DC8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828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Example 3  Solution</a:t>
            </a:r>
            <a:endParaRPr lang="en-US" altLang="en-US" sz="2900" b="1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81075" y="1600200"/>
            <a:ext cx="74009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	Output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Labor + Materials + Overhead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81075" y="3187700"/>
            <a:ext cx="60928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(7040 units)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$1000 + $520 + $2000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81075" y="4597400"/>
            <a:ext cx="61960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9796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</a:t>
            </a:r>
            <a:r>
              <a:rPr lang="en-US" altLang="en-US" sz="3200">
                <a:solidFill>
                  <a:srgbClr val="397968"/>
                </a:solidFill>
              </a:rPr>
              <a:t>2.0 </a:t>
            </a:r>
            <a:r>
              <a:rPr lang="en-US" altLang="en-US" sz="2400" b="1" i="1">
                <a:solidFill>
                  <a:schemeClr val="hlink"/>
                </a:solidFill>
              </a:rPr>
              <a:t>units per dollar of input</a:t>
            </a:r>
            <a:r>
              <a:rPr lang="en-US" altLang="en-US" sz="3200">
                <a:solidFill>
                  <a:srgbClr val="397968"/>
                </a:solidFill>
              </a:rPr>
              <a:t> 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833688" y="2105025"/>
            <a:ext cx="546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909888" y="3733800"/>
            <a:ext cx="424338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5B75FB6-0174-478E-9A07-5AA51E5ABED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 Yield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yield is the ratio of output of </a:t>
            </a:r>
            <a:r>
              <a:rPr lang="en-US" altLang="en-US" b="1" i="1" u="sng"/>
              <a:t>good</a:t>
            </a:r>
            <a:r>
              <a:rPr lang="en-US" altLang="en-US"/>
              <a:t> product to input</a:t>
            </a:r>
          </a:p>
          <a:p>
            <a:pPr eaLnBrk="1" hangingPunct="1"/>
            <a:r>
              <a:rPr lang="en-US" altLang="en-US"/>
              <a:t>Defective product is not included in the output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Service example:</a:t>
            </a:r>
          </a:p>
          <a:p>
            <a:pPr lvl="1" eaLnBrk="1" hangingPunct="1"/>
            <a:r>
              <a:rPr lang="en-US" altLang="en-US"/>
              <a:t>Ratio of cars rented to cars available to 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73D6F40-2723-4F57-A801-5785826F0CF6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772400" cy="673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Factors Affecting Productivity</a:t>
            </a:r>
            <a:endParaRPr lang="en-US" altLang="en-US" sz="4500" b="1">
              <a:solidFill>
                <a:srgbClr val="2D8BD8"/>
              </a:solidFill>
            </a:endParaRP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914400" y="1752600"/>
            <a:ext cx="7286625" cy="3862388"/>
            <a:chOff x="845" y="1538"/>
            <a:chExt cx="4302" cy="2145"/>
          </a:xfrm>
        </p:grpSpPr>
        <p:grpSp>
          <p:nvGrpSpPr>
            <p:cNvPr id="22533" name="Group 4"/>
            <p:cNvGrpSpPr>
              <a:grpSpLocks/>
            </p:cNvGrpSpPr>
            <p:nvPr/>
          </p:nvGrpSpPr>
          <p:grpSpPr bwMode="auto">
            <a:xfrm>
              <a:off x="845" y="1538"/>
              <a:ext cx="4302" cy="2145"/>
              <a:chOff x="845" y="1538"/>
              <a:chExt cx="4302" cy="2145"/>
            </a:xfrm>
          </p:grpSpPr>
          <p:grpSp>
            <p:nvGrpSpPr>
              <p:cNvPr id="22538" name="Group 5"/>
              <p:cNvGrpSpPr>
                <a:grpSpLocks/>
              </p:cNvGrpSpPr>
              <p:nvPr/>
            </p:nvGrpSpPr>
            <p:grpSpPr bwMode="auto">
              <a:xfrm>
                <a:off x="845" y="1538"/>
                <a:ext cx="2152" cy="1074"/>
                <a:chOff x="845" y="1538"/>
                <a:chExt cx="2152" cy="1074"/>
              </a:xfrm>
            </p:grpSpPr>
            <p:sp>
              <p:nvSpPr>
                <p:cNvPr id="22551" name="Rectangle 6"/>
                <p:cNvSpPr>
                  <a:spLocks noChangeArrowheads="1"/>
                </p:cNvSpPr>
                <p:nvPr/>
              </p:nvSpPr>
              <p:spPr bwMode="auto">
                <a:xfrm>
                  <a:off x="845" y="1539"/>
                  <a:ext cx="1525" cy="601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52" name="Freeform 7"/>
                <p:cNvSpPr>
                  <a:spLocks/>
                </p:cNvSpPr>
                <p:nvPr/>
              </p:nvSpPr>
              <p:spPr bwMode="auto">
                <a:xfrm>
                  <a:off x="2381" y="1538"/>
                  <a:ext cx="616" cy="1074"/>
                </a:xfrm>
                <a:custGeom>
                  <a:avLst/>
                  <a:gdLst>
                    <a:gd name="T0" fmla="*/ 0 w 616"/>
                    <a:gd name="T1" fmla="*/ 0 h 1074"/>
                    <a:gd name="T2" fmla="*/ 615 w 616"/>
                    <a:gd name="T3" fmla="*/ 1073 h 1074"/>
                    <a:gd name="T4" fmla="*/ 0 w 616"/>
                    <a:gd name="T5" fmla="*/ 612 h 1074"/>
                    <a:gd name="T6" fmla="*/ 0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0" y="0"/>
                      </a:moveTo>
                      <a:lnTo>
                        <a:pt x="615" y="1073"/>
                      </a:lnTo>
                      <a:lnTo>
                        <a:pt x="0" y="6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Freeform 8"/>
                <p:cNvSpPr>
                  <a:spLocks/>
                </p:cNvSpPr>
                <p:nvPr/>
              </p:nvSpPr>
              <p:spPr bwMode="auto">
                <a:xfrm>
                  <a:off x="845" y="2150"/>
                  <a:ext cx="2152" cy="462"/>
                </a:xfrm>
                <a:custGeom>
                  <a:avLst/>
                  <a:gdLst>
                    <a:gd name="T0" fmla="*/ 0 w 2152"/>
                    <a:gd name="T1" fmla="*/ 0 h 462"/>
                    <a:gd name="T2" fmla="*/ 1536 w 2152"/>
                    <a:gd name="T3" fmla="*/ 0 h 462"/>
                    <a:gd name="T4" fmla="*/ 2151 w 2152"/>
                    <a:gd name="T5" fmla="*/ 461 h 462"/>
                    <a:gd name="T6" fmla="*/ 0 w 2152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62">
                      <a:moveTo>
                        <a:pt x="0" y="0"/>
                      </a:moveTo>
                      <a:lnTo>
                        <a:pt x="1536" y="0"/>
                      </a:lnTo>
                      <a:lnTo>
                        <a:pt x="2151" y="4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39" name="Group 9"/>
              <p:cNvGrpSpPr>
                <a:grpSpLocks/>
              </p:cNvGrpSpPr>
              <p:nvPr/>
            </p:nvGrpSpPr>
            <p:grpSpPr bwMode="auto">
              <a:xfrm>
                <a:off x="845" y="2611"/>
                <a:ext cx="2152" cy="1072"/>
                <a:chOff x="845" y="2611"/>
                <a:chExt cx="2152" cy="1072"/>
              </a:xfrm>
            </p:grpSpPr>
            <p:sp>
              <p:nvSpPr>
                <p:cNvPr id="22548" name="Rectangle 10"/>
                <p:cNvSpPr>
                  <a:spLocks noChangeArrowheads="1"/>
                </p:cNvSpPr>
                <p:nvPr/>
              </p:nvSpPr>
              <p:spPr bwMode="auto">
                <a:xfrm>
                  <a:off x="845" y="3071"/>
                  <a:ext cx="1525" cy="599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9" name="Freeform 11"/>
                <p:cNvSpPr>
                  <a:spLocks/>
                </p:cNvSpPr>
                <p:nvPr/>
              </p:nvSpPr>
              <p:spPr bwMode="auto">
                <a:xfrm>
                  <a:off x="845" y="2611"/>
                  <a:ext cx="2152" cy="458"/>
                </a:xfrm>
                <a:custGeom>
                  <a:avLst/>
                  <a:gdLst>
                    <a:gd name="T0" fmla="*/ 0 w 2152"/>
                    <a:gd name="T1" fmla="*/ 457 h 458"/>
                    <a:gd name="T2" fmla="*/ 2151 w 2152"/>
                    <a:gd name="T3" fmla="*/ 0 h 458"/>
                    <a:gd name="T4" fmla="*/ 1536 w 2152"/>
                    <a:gd name="T5" fmla="*/ 457 h 458"/>
                    <a:gd name="T6" fmla="*/ 0 w 2152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58">
                      <a:moveTo>
                        <a:pt x="0" y="457"/>
                      </a:moveTo>
                      <a:lnTo>
                        <a:pt x="2151" y="0"/>
                      </a:lnTo>
                      <a:lnTo>
                        <a:pt x="1536" y="457"/>
                      </a:lnTo>
                      <a:lnTo>
                        <a:pt x="0" y="457"/>
                      </a:lnTo>
                    </a:path>
                  </a:pathLst>
                </a:custGeom>
                <a:solidFill>
                  <a:srgbClr val="800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0" name="Freeform 12"/>
                <p:cNvSpPr>
                  <a:spLocks/>
                </p:cNvSpPr>
                <p:nvPr/>
              </p:nvSpPr>
              <p:spPr bwMode="auto">
                <a:xfrm>
                  <a:off x="2381" y="2611"/>
                  <a:ext cx="616" cy="1072"/>
                </a:xfrm>
                <a:custGeom>
                  <a:avLst/>
                  <a:gdLst>
                    <a:gd name="T0" fmla="*/ 0 w 616"/>
                    <a:gd name="T1" fmla="*/ 1071 h 1072"/>
                    <a:gd name="T2" fmla="*/ 0 w 616"/>
                    <a:gd name="T3" fmla="*/ 459 h 1072"/>
                    <a:gd name="T4" fmla="*/ 615 w 616"/>
                    <a:gd name="T5" fmla="*/ 0 h 1072"/>
                    <a:gd name="T6" fmla="*/ 0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0" y="1071"/>
                      </a:moveTo>
                      <a:lnTo>
                        <a:pt x="0" y="459"/>
                      </a:lnTo>
                      <a:lnTo>
                        <a:pt x="615" y="0"/>
                      </a:lnTo>
                      <a:lnTo>
                        <a:pt x="0" y="1071"/>
                      </a:lnTo>
                    </a:path>
                  </a:pathLst>
                </a:custGeom>
                <a:solidFill>
                  <a:srgbClr val="C000C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0" name="Group 13"/>
              <p:cNvGrpSpPr>
                <a:grpSpLocks/>
              </p:cNvGrpSpPr>
              <p:nvPr/>
            </p:nvGrpSpPr>
            <p:grpSpPr bwMode="auto">
              <a:xfrm>
                <a:off x="2996" y="1538"/>
                <a:ext cx="2151" cy="1074"/>
                <a:chOff x="2996" y="1538"/>
                <a:chExt cx="2151" cy="1074"/>
              </a:xfrm>
            </p:grpSpPr>
            <p:sp>
              <p:nvSpPr>
                <p:cNvPr id="22545" name="Rectangle 14"/>
                <p:cNvSpPr>
                  <a:spLocks noChangeArrowheads="1"/>
                </p:cNvSpPr>
                <p:nvPr/>
              </p:nvSpPr>
              <p:spPr bwMode="auto">
                <a:xfrm>
                  <a:off x="3611" y="1539"/>
                  <a:ext cx="1526" cy="601"/>
                </a:xfrm>
                <a:prstGeom prst="rect">
                  <a:avLst/>
                </a:prstGeom>
                <a:solidFill>
                  <a:srgbClr val="FF8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6" name="Freeform 15"/>
                <p:cNvSpPr>
                  <a:spLocks/>
                </p:cNvSpPr>
                <p:nvPr/>
              </p:nvSpPr>
              <p:spPr bwMode="auto">
                <a:xfrm>
                  <a:off x="2996" y="1538"/>
                  <a:ext cx="616" cy="1074"/>
                </a:xfrm>
                <a:custGeom>
                  <a:avLst/>
                  <a:gdLst>
                    <a:gd name="T0" fmla="*/ 615 w 616"/>
                    <a:gd name="T1" fmla="*/ 0 h 1074"/>
                    <a:gd name="T2" fmla="*/ 0 w 616"/>
                    <a:gd name="T3" fmla="*/ 1073 h 1074"/>
                    <a:gd name="T4" fmla="*/ 615 w 616"/>
                    <a:gd name="T5" fmla="*/ 612 h 1074"/>
                    <a:gd name="T6" fmla="*/ 615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615" y="0"/>
                      </a:moveTo>
                      <a:lnTo>
                        <a:pt x="0" y="1073"/>
                      </a:lnTo>
                      <a:lnTo>
                        <a:pt x="615" y="612"/>
                      </a:lnTo>
                      <a:lnTo>
                        <a:pt x="615" y="0"/>
                      </a:lnTo>
                    </a:path>
                  </a:pathLst>
                </a:custGeom>
                <a:solidFill>
                  <a:srgbClr val="804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7" name="Freeform 16"/>
                <p:cNvSpPr>
                  <a:spLocks/>
                </p:cNvSpPr>
                <p:nvPr/>
              </p:nvSpPr>
              <p:spPr bwMode="auto">
                <a:xfrm>
                  <a:off x="2996" y="2150"/>
                  <a:ext cx="2151" cy="462"/>
                </a:xfrm>
                <a:custGeom>
                  <a:avLst/>
                  <a:gdLst>
                    <a:gd name="T0" fmla="*/ 2150 w 2151"/>
                    <a:gd name="T1" fmla="*/ 0 h 462"/>
                    <a:gd name="T2" fmla="*/ 614 w 2151"/>
                    <a:gd name="T3" fmla="*/ 0 h 462"/>
                    <a:gd name="T4" fmla="*/ 0 w 2151"/>
                    <a:gd name="T5" fmla="*/ 461 h 462"/>
                    <a:gd name="T6" fmla="*/ 2150 w 2151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62">
                      <a:moveTo>
                        <a:pt x="2150" y="0"/>
                      </a:moveTo>
                      <a:lnTo>
                        <a:pt x="614" y="0"/>
                      </a:lnTo>
                      <a:lnTo>
                        <a:pt x="0" y="461"/>
                      </a:lnTo>
                      <a:lnTo>
                        <a:pt x="2150" y="0"/>
                      </a:lnTo>
                    </a:path>
                  </a:pathLst>
                </a:custGeom>
                <a:solidFill>
                  <a:srgbClr val="402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1" name="Group 17"/>
              <p:cNvGrpSpPr>
                <a:grpSpLocks/>
              </p:cNvGrpSpPr>
              <p:nvPr/>
            </p:nvGrpSpPr>
            <p:grpSpPr bwMode="auto">
              <a:xfrm>
                <a:off x="2996" y="2611"/>
                <a:ext cx="2151" cy="1072"/>
                <a:chOff x="2996" y="2611"/>
                <a:chExt cx="2151" cy="1072"/>
              </a:xfrm>
            </p:grpSpPr>
            <p:sp>
              <p:nvSpPr>
                <p:cNvPr id="225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1" y="3071"/>
                  <a:ext cx="1526" cy="599"/>
                </a:xfrm>
                <a:prstGeom prst="rect">
                  <a:avLst/>
                </a:prstGeom>
                <a:solidFill>
                  <a:srgbClr val="00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3" name="Freeform 19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2151" cy="458"/>
                </a:xfrm>
                <a:custGeom>
                  <a:avLst/>
                  <a:gdLst>
                    <a:gd name="T0" fmla="*/ 2150 w 2151"/>
                    <a:gd name="T1" fmla="*/ 457 h 458"/>
                    <a:gd name="T2" fmla="*/ 0 w 2151"/>
                    <a:gd name="T3" fmla="*/ 0 h 458"/>
                    <a:gd name="T4" fmla="*/ 614 w 2151"/>
                    <a:gd name="T5" fmla="*/ 457 h 458"/>
                    <a:gd name="T6" fmla="*/ 2150 w 2151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58">
                      <a:moveTo>
                        <a:pt x="2150" y="457"/>
                      </a:moveTo>
                      <a:lnTo>
                        <a:pt x="0" y="0"/>
                      </a:lnTo>
                      <a:lnTo>
                        <a:pt x="614" y="457"/>
                      </a:lnTo>
                      <a:lnTo>
                        <a:pt x="2150" y="457"/>
                      </a:lnTo>
                    </a:path>
                  </a:pathLst>
                </a:custGeom>
                <a:solidFill>
                  <a:srgbClr val="006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Freeform 20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616" cy="1072"/>
                </a:xfrm>
                <a:custGeom>
                  <a:avLst/>
                  <a:gdLst>
                    <a:gd name="T0" fmla="*/ 615 w 616"/>
                    <a:gd name="T1" fmla="*/ 1071 h 1072"/>
                    <a:gd name="T2" fmla="*/ 615 w 616"/>
                    <a:gd name="T3" fmla="*/ 459 h 1072"/>
                    <a:gd name="T4" fmla="*/ 0 w 616"/>
                    <a:gd name="T5" fmla="*/ 0 h 1072"/>
                    <a:gd name="T6" fmla="*/ 615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615" y="1071"/>
                      </a:moveTo>
                      <a:lnTo>
                        <a:pt x="615" y="459"/>
                      </a:lnTo>
                      <a:lnTo>
                        <a:pt x="0" y="0"/>
                      </a:lnTo>
                      <a:lnTo>
                        <a:pt x="615" y="1071"/>
                      </a:lnTo>
                    </a:path>
                  </a:pathLst>
                </a:custGeom>
                <a:solidFill>
                  <a:srgbClr val="00A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34" name="Rectangle 21"/>
            <p:cNvSpPr>
              <a:spLocks noChangeArrowheads="1"/>
            </p:cNvSpPr>
            <p:nvPr/>
          </p:nvSpPr>
          <p:spPr bwMode="auto">
            <a:xfrm>
              <a:off x="1149" y="1672"/>
              <a:ext cx="80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Capital</a:t>
              </a:r>
            </a:p>
          </p:txBody>
        </p:sp>
        <p:sp>
          <p:nvSpPr>
            <p:cNvPr id="22535" name="Rectangle 22"/>
            <p:cNvSpPr>
              <a:spLocks noChangeArrowheads="1"/>
            </p:cNvSpPr>
            <p:nvPr/>
          </p:nvSpPr>
          <p:spPr bwMode="auto">
            <a:xfrm>
              <a:off x="3953" y="1672"/>
              <a:ext cx="80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Quality</a:t>
              </a:r>
            </a:p>
          </p:txBody>
        </p:sp>
        <p:sp>
          <p:nvSpPr>
            <p:cNvPr id="22536" name="Rectangle 23"/>
            <p:cNvSpPr>
              <a:spLocks noChangeArrowheads="1"/>
            </p:cNvSpPr>
            <p:nvPr/>
          </p:nvSpPr>
          <p:spPr bwMode="auto">
            <a:xfrm>
              <a:off x="938" y="3187"/>
              <a:ext cx="126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Technology</a:t>
              </a:r>
            </a:p>
          </p:txBody>
        </p:sp>
        <p:sp>
          <p:nvSpPr>
            <p:cNvPr id="22537" name="Rectangle 24"/>
            <p:cNvSpPr>
              <a:spLocks noChangeArrowheads="1"/>
            </p:cNvSpPr>
            <p:nvPr/>
          </p:nvSpPr>
          <p:spPr bwMode="auto">
            <a:xfrm>
              <a:off x="3615" y="3187"/>
              <a:ext cx="14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Management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40FA930C-0D36-4D64-8E73-0D64707EBF4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6113" y="1489075"/>
            <a:ext cx="7724775" cy="4441825"/>
          </a:xfrm>
        </p:spPr>
        <p:txBody>
          <a:bodyPr/>
          <a:lstStyle/>
          <a:p>
            <a:pPr eaLnBrk="1" hangingPunct="1"/>
            <a:r>
              <a:rPr lang="en-US" altLang="en-US"/>
              <a:t>Standardization</a:t>
            </a:r>
          </a:p>
          <a:p>
            <a:pPr eaLnBrk="1" hangingPunct="1"/>
            <a:r>
              <a:rPr lang="en-US" altLang="en-US"/>
              <a:t>Quality</a:t>
            </a:r>
          </a:p>
          <a:p>
            <a:pPr eaLnBrk="1" hangingPunct="1"/>
            <a:r>
              <a:rPr lang="en-US" altLang="en-US"/>
              <a:t>Use of Internet</a:t>
            </a:r>
          </a:p>
          <a:p>
            <a:pPr eaLnBrk="1" hangingPunct="1"/>
            <a:r>
              <a:rPr lang="en-US" altLang="en-US"/>
              <a:t>Computer viruses</a:t>
            </a:r>
          </a:p>
          <a:p>
            <a:pPr eaLnBrk="1" hangingPunct="1"/>
            <a:r>
              <a:rPr lang="en-US" altLang="en-US"/>
              <a:t>Searching for lost or misplaced items</a:t>
            </a:r>
          </a:p>
          <a:p>
            <a:pPr eaLnBrk="1" hangingPunct="1"/>
            <a:r>
              <a:rPr lang="en-US" altLang="en-US"/>
              <a:t>Scrap rates</a:t>
            </a:r>
          </a:p>
          <a:p>
            <a:pPr eaLnBrk="1" hangingPunct="1"/>
            <a:r>
              <a:rPr lang="en-US" altLang="en-US"/>
              <a:t>New workers</a:t>
            </a:r>
          </a:p>
          <a:p>
            <a:pPr eaLnBrk="1" hangingPunct="1"/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9F4E0EE-60ED-4A7C-AD17-27FCF3CBB50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39188" cy="51054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List and briefly discuss the primary ways that business organizations compete. </a:t>
            </a:r>
          </a:p>
          <a:p>
            <a:pPr marL="609600" indent="-609600" eaLnBrk="1" hangingPunct="1"/>
            <a:r>
              <a:rPr lang="en-US" altLang="en-US"/>
              <a:t>List five reasons for the poor competitiveness of some companies. </a:t>
            </a:r>
          </a:p>
          <a:p>
            <a:pPr marL="609600" indent="-609600" eaLnBrk="1" hangingPunct="1"/>
            <a:r>
              <a:rPr lang="en-US" altLang="en-US"/>
              <a:t>Define the term strategy and explain why strategy is important for competitiveness. </a:t>
            </a:r>
          </a:p>
          <a:p>
            <a:pPr marL="609600" indent="-609600" eaLnBrk="1" hangingPunct="1"/>
            <a:r>
              <a:rPr lang="en-US" altLang="en-US"/>
              <a:t>Contrast strategy and tactics.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F7D7DF53-04CF-4F4A-9518-C69834CA043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8186738" cy="4441825"/>
          </a:xfrm>
        </p:spPr>
        <p:txBody>
          <a:bodyPr/>
          <a:lstStyle/>
          <a:p>
            <a:pPr eaLnBrk="1" hangingPunct="1"/>
            <a:r>
              <a:rPr lang="en-US" altLang="en-US"/>
              <a:t>Safety</a:t>
            </a:r>
          </a:p>
          <a:p>
            <a:pPr eaLnBrk="1" hangingPunct="1"/>
            <a:r>
              <a:rPr lang="en-US" altLang="en-US"/>
              <a:t>Shortage of IT workers</a:t>
            </a:r>
          </a:p>
          <a:p>
            <a:pPr eaLnBrk="1" hangingPunct="1"/>
            <a:r>
              <a:rPr lang="en-US" altLang="en-US"/>
              <a:t>Layoffs</a:t>
            </a:r>
          </a:p>
          <a:p>
            <a:pPr eaLnBrk="1" hangingPunct="1"/>
            <a:r>
              <a:rPr lang="en-US" altLang="en-US"/>
              <a:t>Labor turnover</a:t>
            </a:r>
          </a:p>
          <a:p>
            <a:pPr eaLnBrk="1" hangingPunct="1"/>
            <a:r>
              <a:rPr lang="en-US" altLang="en-US"/>
              <a:t>Design of the workspace</a:t>
            </a:r>
          </a:p>
          <a:p>
            <a:pPr eaLnBrk="1" hangingPunct="1"/>
            <a:r>
              <a:rPr lang="en-US" altLang="en-US"/>
              <a:t>Incentive plans that reward productivity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36538"/>
            <a:ext cx="7772400" cy="6762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>
              <a:solidFill>
                <a:srgbClr val="2D8BD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0027A1D-0F11-4C3F-A641-92080B717AD3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Outsourcing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Higher productivity in another company is a key reason organizations outsource work</a:t>
            </a:r>
          </a:p>
          <a:p>
            <a:pPr eaLnBrk="1" hangingPunct="1"/>
            <a:r>
              <a:rPr lang="en-US" altLang="en-US"/>
              <a:t>Improving productivity may reduce the need for outsourcing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99EF514-1C83-4710-9BB8-5F91C20334F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88"/>
            <a:ext cx="7772400" cy="9128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Improving Productivity</a:t>
            </a:r>
            <a:endParaRPr lang="en-US" altLang="en-US" sz="2900" b="1">
              <a:solidFill>
                <a:srgbClr val="2D8BD8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62100"/>
            <a:ext cx="7799388" cy="4852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Develop productivity measures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Determine critical (bottleneck) operations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Develop methods for productivity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Establish reasonable goals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Get management support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Measure and publicize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Don’t confuse productivity with efficiency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8B462E-604E-4D25-9D54-37B430B8BA2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 and compare organization strategy and operations strategy, and explain why it is important to link the two. </a:t>
            </a:r>
          </a:p>
          <a:p>
            <a:pPr eaLnBrk="1" hangingPunct="1"/>
            <a:r>
              <a:rPr lang="en-US" altLang="en-US"/>
              <a:t>Describe and give examples of time-based strategies. </a:t>
            </a:r>
          </a:p>
          <a:p>
            <a:pPr eaLnBrk="1" hangingPunct="1"/>
            <a:r>
              <a:rPr lang="en-US" altLang="en-US"/>
              <a:t>Define the term productivity and explain why it is important to organizations and to countries. </a:t>
            </a:r>
          </a:p>
          <a:p>
            <a:pPr eaLnBrk="1" hangingPunct="1"/>
            <a:r>
              <a:rPr lang="en-US" altLang="en-US"/>
              <a:t>List some of the reasons for poor productivity and some ways of improving it.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0CC85944-8DAD-4B0B-BF8A-A99A81933E6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1257300"/>
            <a:ext cx="7331075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Competitiveness:</a:t>
            </a:r>
          </a:p>
          <a:p>
            <a:pPr>
              <a:defRPr/>
            </a:pPr>
            <a:endParaRPr lang="en-US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800">
                <a:solidFill>
                  <a:schemeClr val="hlink"/>
                </a:solidFill>
              </a:rPr>
              <a:t>How effectively an organization meets the wants and needs of customers relative to others that offer similar goods or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31DBC48-D9BB-4724-B14E-5EAA19FF665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84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Marketing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478838" cy="4724400"/>
          </a:xfrm>
        </p:spPr>
        <p:txBody>
          <a:bodyPr/>
          <a:lstStyle/>
          <a:p>
            <a:pPr eaLnBrk="1" hangingPunct="1"/>
            <a:r>
              <a:rPr lang="en-US" altLang="en-US"/>
              <a:t>Identifying consumer wants and needs</a:t>
            </a:r>
          </a:p>
          <a:p>
            <a:pPr eaLnBrk="1" hangingPunct="1"/>
            <a:r>
              <a:rPr lang="en-US" altLang="en-US"/>
              <a:t>Pricing</a:t>
            </a:r>
          </a:p>
          <a:p>
            <a:pPr eaLnBrk="1" hangingPunct="1"/>
            <a:r>
              <a:rPr lang="en-US" altLang="en-US"/>
              <a:t>Advertising and promotion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9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DD4142-6457-40D6-841F-04B8178077D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7000"/>
            <a:ext cx="7772400" cy="809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19200"/>
            <a:ext cx="8129588" cy="4941888"/>
          </a:xfrm>
        </p:spPr>
        <p:txBody>
          <a:bodyPr/>
          <a:lstStyle/>
          <a:p>
            <a:pPr marL="285750" indent="-285750" eaLnBrk="1" hangingPunct="1"/>
            <a:r>
              <a:rPr lang="en-US" altLang="en-US"/>
              <a:t>Product and service design</a:t>
            </a:r>
          </a:p>
          <a:p>
            <a:pPr marL="285750" indent="-285750" eaLnBrk="1" hangingPunct="1"/>
            <a:r>
              <a:rPr lang="en-US" altLang="en-US"/>
              <a:t>Cost</a:t>
            </a:r>
          </a:p>
          <a:p>
            <a:pPr marL="285750" indent="-285750" eaLnBrk="1" hangingPunct="1"/>
            <a:r>
              <a:rPr lang="en-US" altLang="en-US"/>
              <a:t>Location</a:t>
            </a:r>
          </a:p>
          <a:p>
            <a:pPr marL="285750" indent="-285750" eaLnBrk="1" hangingPunct="1"/>
            <a:r>
              <a:rPr lang="en-US" altLang="en-US"/>
              <a:t>Quality</a:t>
            </a:r>
          </a:p>
          <a:p>
            <a:pPr marL="285750" indent="-285750" eaLnBrk="1" hangingPunct="1"/>
            <a:r>
              <a:rPr lang="en-US" altLang="en-US"/>
              <a:t>Quick response</a:t>
            </a:r>
          </a:p>
          <a:p>
            <a:pPr marL="285750" indent="-285750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1336987-8A33-4B25-956F-03671F22EE6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772400" cy="1150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19200"/>
            <a:ext cx="8356600" cy="4941888"/>
          </a:xfrm>
        </p:spPr>
        <p:txBody>
          <a:bodyPr/>
          <a:lstStyle/>
          <a:p>
            <a:pPr eaLnBrk="1" hangingPunct="1"/>
            <a:r>
              <a:rPr lang="en-US" altLang="en-US"/>
              <a:t>Flexibility</a:t>
            </a:r>
          </a:p>
          <a:p>
            <a:pPr eaLnBrk="1" hangingPunct="1"/>
            <a:r>
              <a:rPr lang="en-US" altLang="en-US"/>
              <a:t>Inventory management</a:t>
            </a:r>
          </a:p>
          <a:p>
            <a:pPr eaLnBrk="1" hangingPunct="1"/>
            <a:r>
              <a:rPr lang="en-US" altLang="en-US"/>
              <a:t>Supply chain management</a:t>
            </a:r>
          </a:p>
          <a:p>
            <a:pPr eaLnBrk="1" hangingPunct="1"/>
            <a:r>
              <a:rPr lang="en-US" altLang="en-US"/>
              <a:t>Service and service quality</a:t>
            </a:r>
          </a:p>
          <a:p>
            <a:pPr eaLnBrk="1" hangingPunct="1"/>
            <a:r>
              <a:rPr lang="en-US" altLang="en-US"/>
              <a:t>Managers and workers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0AEAF83-F9AD-4BDA-BEAA-615063FC3C1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89075"/>
            <a:ext cx="7877175" cy="4441825"/>
          </a:xfrm>
        </p:spPr>
        <p:txBody>
          <a:bodyPr/>
          <a:lstStyle/>
          <a:p>
            <a:pPr eaLnBrk="1" hangingPunct="1"/>
            <a:r>
              <a:rPr lang="en-US" altLang="en-US"/>
              <a:t>Too much emphasis on short-term financial performance</a:t>
            </a:r>
          </a:p>
          <a:p>
            <a:pPr eaLnBrk="1" hangingPunct="1"/>
            <a:r>
              <a:rPr lang="en-US" altLang="en-US"/>
              <a:t>Failing to take advantage of strengths and opportunities</a:t>
            </a:r>
          </a:p>
          <a:p>
            <a:pPr eaLnBrk="1" hangingPunct="1"/>
            <a:r>
              <a:rPr lang="en-US" altLang="en-US"/>
              <a:t>Neglecting operations strategy</a:t>
            </a:r>
          </a:p>
          <a:p>
            <a:pPr eaLnBrk="1" hangingPunct="1"/>
            <a:r>
              <a:rPr lang="en-US" altLang="en-US"/>
              <a:t>Failing to recognize competitive threats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39801AE-A2C0-4749-8393-006EEC17189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11263"/>
            <a:ext cx="7988300" cy="4941887"/>
          </a:xfrm>
        </p:spPr>
        <p:txBody>
          <a:bodyPr/>
          <a:lstStyle/>
          <a:p>
            <a:pPr eaLnBrk="1" hangingPunct="1"/>
            <a:r>
              <a:rPr lang="en-US" altLang="en-US"/>
              <a:t>Too much emphasis in product and service design and not enough on improvement</a:t>
            </a:r>
          </a:p>
          <a:p>
            <a:pPr eaLnBrk="1" hangingPunct="1"/>
            <a:r>
              <a:rPr lang="en-US" altLang="en-US"/>
              <a:t>Neglecting investments in capital and human resources</a:t>
            </a:r>
          </a:p>
          <a:p>
            <a:pPr eaLnBrk="1" hangingPunct="1"/>
            <a:r>
              <a:rPr lang="en-US" altLang="en-US"/>
              <a:t>Failing to establish good internal communications</a:t>
            </a:r>
          </a:p>
          <a:p>
            <a:pPr eaLnBrk="1" hangingPunct="1"/>
            <a:r>
              <a:rPr lang="en-US" altLang="en-US"/>
              <a:t>Failing to consider customer wants and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584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Wingdings</vt:lpstr>
      <vt:lpstr>Book Antiqua</vt:lpstr>
      <vt:lpstr>Times New Roman</vt:lpstr>
      <vt:lpstr>Century Gothic</vt:lpstr>
      <vt:lpstr>Default Design</vt:lpstr>
      <vt:lpstr>2</vt:lpstr>
      <vt:lpstr>Learning Objectives</vt:lpstr>
      <vt:lpstr>Learning Objectives</vt:lpstr>
      <vt:lpstr>PowerPoint Presentation</vt:lpstr>
      <vt:lpstr>Businesses Compete Using Marketing</vt:lpstr>
      <vt:lpstr>Businesses Compete Using Operations</vt:lpstr>
      <vt:lpstr>Businesses Compete Using Operations</vt:lpstr>
      <vt:lpstr>Why Some Organizations Fail</vt:lpstr>
      <vt:lpstr>Why Some Organizations Fail</vt:lpstr>
      <vt:lpstr>Productivity</vt:lpstr>
      <vt:lpstr>Productivity</vt:lpstr>
      <vt:lpstr>PowerPoint Presentation</vt:lpstr>
      <vt:lpstr>PowerPoint Presentation</vt:lpstr>
      <vt:lpstr>PowerPoint Presentation</vt:lpstr>
      <vt:lpstr>Example 3</vt:lpstr>
      <vt:lpstr>Example 3  Solution</vt:lpstr>
      <vt:lpstr>Process Yield</vt:lpstr>
      <vt:lpstr>Factors Affecting Productivity</vt:lpstr>
      <vt:lpstr>Other Factors Affecting Productivity</vt:lpstr>
      <vt:lpstr>Other Factors Affecting Productivity</vt:lpstr>
      <vt:lpstr>Outsourcing</vt:lpstr>
      <vt:lpstr>Improving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teacher</cp:lastModifiedBy>
  <cp:revision>12</cp:revision>
  <cp:lastPrinted>1601-01-01T00:00:00Z</cp:lastPrinted>
  <dcterms:created xsi:type="dcterms:W3CDTF">1601-01-01T00:00:00Z</dcterms:created>
  <dcterms:modified xsi:type="dcterms:W3CDTF">2016-11-29T06:14:04Z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