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68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99" autoAdjust="0"/>
  </p:normalViewPr>
  <p:slideViewPr>
    <p:cSldViewPr>
      <p:cViewPr varScale="1">
        <p:scale>
          <a:sx n="68" d="100"/>
          <a:sy n="68" d="100"/>
        </p:scale>
        <p:origin x="5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6D2429A-56B4-4E41-B3C5-4A12CC4AFB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41CF392-5E82-42A9-80B3-E7E84CAF5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1ADCEB-1D53-4227-81B6-15E46406EEC8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tevenson9e_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76200" y="6553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i="1">
                <a:latin typeface="Book Antiqua" panose="02040602050305030304" pitchFamily="18" charset="0"/>
              </a:rPr>
              <a:t>McGraw-Hill/Irwin</a:t>
            </a: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3733800" y="65532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1" i="1">
                <a:latin typeface="Book Antiqua" panose="02040602050305030304" pitchFamily="18" charset="0"/>
              </a:rPr>
              <a:t>Copyright</a:t>
            </a:r>
            <a:r>
              <a:rPr lang="en-US" altLang="en-US" sz="1200">
                <a:latin typeface="Book Antiqua" panose="02040602050305030304" pitchFamily="18" charset="0"/>
              </a:rPr>
              <a:t> </a:t>
            </a:r>
            <a:r>
              <a:rPr lang="en-US" altLang="en-US" sz="1200" b="1" i="1">
                <a:latin typeface="Book Antiqua" panose="02040602050305030304" pitchFamily="18" charset="0"/>
              </a:rPr>
              <a:t>© 2007 by The McGraw-Hill Companies, Inc. All rights reserved.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67600" y="187325"/>
            <a:ext cx="14478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#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2438400"/>
            <a:ext cx="4114800" cy="3810000"/>
          </a:xfrm>
        </p:spPr>
        <p:txBody>
          <a:bodyPr anchor="ctr" anchorCtr="1"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211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5E28800B-0F95-418F-8246-C82AA83C57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71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76200"/>
            <a:ext cx="2171700" cy="6705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76200"/>
            <a:ext cx="6362700" cy="6705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406C568A-CBBD-40CF-AF80-57CD843A43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612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7724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3D681CF5-B094-4E7B-9551-0879C81FD7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35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46327D20-F7B5-480E-8457-52CAD4B8ED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99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5D431AE5-FFB1-4F39-BEA5-B2D5316733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61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2672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86592C8F-CD94-41D1-9913-CAFD9F857C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83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CB1A29C5-A75D-42AA-95AF-622FD6F28C2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07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7682188D-06C3-47C0-89C7-CDFA4207B3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20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784ABE33-970C-48EB-ACC7-77C8C112AC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87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18C6C806-F36D-45C5-8730-64D60C7066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09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102B4C00-38E7-4ED3-B12E-C633F77506B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23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stevenson-master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-762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b="1"/>
            </a:lvl1pPr>
          </a:lstStyle>
          <a:p>
            <a:pPr>
              <a:defRPr/>
            </a:pPr>
            <a:r>
              <a:rPr lang="en-US" altLang="en-US"/>
              <a:t>3-</a:t>
            </a:r>
            <a:fld id="{9E4E214E-14F1-40C5-AAE5-E131AA227BD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1676400"/>
            <a:ext cx="3886200" cy="4495800"/>
          </a:xfrm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2"/>
                </a:solidFill>
                <a:effectLst/>
              </a:rPr>
              <a:t>Forecasting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366DEB5F-5EE7-4E82-A35E-5D8DBD50ED5B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7813"/>
            <a:ext cx="7772400" cy="6350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Types of Forecasts</a:t>
            </a:r>
            <a:endParaRPr lang="en-US" altLang="en-US" sz="2900" b="1">
              <a:solidFill>
                <a:srgbClr val="2D8AD8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550988"/>
            <a:ext cx="7102475" cy="3248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i="1" u="sng"/>
              <a:t>Judgmental</a:t>
            </a:r>
            <a:r>
              <a:rPr lang="en-US" altLang="en-US"/>
              <a:t> - uses subjective inputs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i="1" u="sng"/>
              <a:t>Time series </a:t>
            </a:r>
            <a:r>
              <a:rPr lang="en-US" altLang="en-US"/>
              <a:t>- uses historical data assuming the future will be like the past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i="1" u="sng"/>
              <a:t>Associative models </a:t>
            </a:r>
            <a:r>
              <a:rPr lang="en-US" altLang="en-US"/>
              <a:t>- uses explanatory variables to predict the future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4A117AA8-874C-434B-9229-0A61DABAF3B0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3213"/>
            <a:ext cx="7772400" cy="6350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Judgmental Forecasts</a:t>
            </a:r>
            <a:endParaRPr lang="en-US" altLang="en-US" sz="4100" b="1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88" y="1246188"/>
            <a:ext cx="7916862" cy="496411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spcBef>
                <a:spcPct val="30000"/>
              </a:spcBef>
            </a:pPr>
            <a:r>
              <a:rPr lang="en-US" altLang="en-US"/>
              <a:t>Executive opinions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/>
              <a:t>Sales force opinions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/>
              <a:t>Consumer surveys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/>
              <a:t>Outside opinion</a:t>
            </a:r>
          </a:p>
          <a:p>
            <a:pPr eaLnBrk="1" hangingPunct="1">
              <a:spcBef>
                <a:spcPct val="30000"/>
              </a:spcBef>
              <a:buSzPct val="75000"/>
            </a:pPr>
            <a:r>
              <a:rPr lang="en-US" altLang="en-US"/>
              <a:t>Delphi method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/>
              <a:t>Opinions of managers and staff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/>
              <a:t>Achieves a consensus forecast</a:t>
            </a:r>
          </a:p>
          <a:p>
            <a:pPr lvl="1" eaLnBrk="1" hangingPunct="1">
              <a:spcBef>
                <a:spcPct val="30000"/>
              </a:spcBef>
              <a:buSzPct val="75000"/>
            </a:pPr>
            <a:endParaRPr lang="en-US" altLang="en-US" sz="3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63856253-7810-4E59-B7CB-C3EEC897B604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3213"/>
            <a:ext cx="7772400" cy="6350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Time Series Forecasts</a:t>
            </a:r>
            <a:endParaRPr lang="en-US" altLang="en-US" sz="4100" b="1">
              <a:solidFill>
                <a:srgbClr val="2D8AD8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1688" y="1230313"/>
            <a:ext cx="7923212" cy="503713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i="1" u="sng"/>
              <a:t>Trend</a:t>
            </a:r>
            <a:r>
              <a:rPr lang="en-US" altLang="en-US"/>
              <a:t> - long-term movement in data</a:t>
            </a:r>
          </a:p>
          <a:p>
            <a:pPr eaLnBrk="1" hangingPunct="1"/>
            <a:r>
              <a:rPr lang="en-US" altLang="en-US" i="1" u="sng"/>
              <a:t>Seasonality</a:t>
            </a:r>
            <a:r>
              <a:rPr lang="en-US" altLang="en-US"/>
              <a:t> - short-term regular variations in data</a:t>
            </a:r>
          </a:p>
          <a:p>
            <a:pPr eaLnBrk="1" hangingPunct="1"/>
            <a:r>
              <a:rPr lang="en-US" altLang="en-US" u="sng"/>
              <a:t>Cycle</a:t>
            </a:r>
            <a:r>
              <a:rPr lang="en-US" altLang="en-US"/>
              <a:t> – wavelike variations of more than one year’s duration</a:t>
            </a:r>
          </a:p>
          <a:p>
            <a:pPr eaLnBrk="1" hangingPunct="1"/>
            <a:r>
              <a:rPr lang="en-US" altLang="en-US" i="1" u="sng"/>
              <a:t>Irregular variations </a:t>
            </a:r>
            <a:r>
              <a:rPr lang="en-US" altLang="en-US"/>
              <a:t>- caused by unusual circumstances</a:t>
            </a:r>
          </a:p>
          <a:p>
            <a:pPr eaLnBrk="1" hangingPunct="1">
              <a:spcAft>
                <a:spcPct val="100000"/>
              </a:spcAft>
            </a:pPr>
            <a:r>
              <a:rPr lang="en-US" altLang="en-US" i="1" u="sng"/>
              <a:t>Random variations </a:t>
            </a:r>
            <a:r>
              <a:rPr lang="en-US" altLang="en-US"/>
              <a:t>- caused by chance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2D59F950-FB53-4287-B47F-CC233550334D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3213"/>
            <a:ext cx="7772400" cy="6350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Forecast Variations</a:t>
            </a:r>
            <a:endParaRPr lang="en-US" altLang="en-US" sz="2900" b="1">
              <a:solidFill>
                <a:srgbClr val="2D8AD8"/>
              </a:solidFill>
            </a:endParaRP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1371600" y="1676400"/>
            <a:ext cx="6502400" cy="4483100"/>
            <a:chOff x="820" y="1120"/>
            <a:chExt cx="4096" cy="2824"/>
          </a:xfrm>
        </p:grpSpPr>
        <p:sp>
          <p:nvSpPr>
            <p:cNvPr id="18452" name="Rectangle 4"/>
            <p:cNvSpPr>
              <a:spLocks noChangeArrowheads="1"/>
            </p:cNvSpPr>
            <p:nvPr/>
          </p:nvSpPr>
          <p:spPr bwMode="auto">
            <a:xfrm>
              <a:off x="820" y="1120"/>
              <a:ext cx="4096" cy="892"/>
            </a:xfrm>
            <a:prstGeom prst="rect">
              <a:avLst/>
            </a:prstGeom>
            <a:solidFill>
              <a:srgbClr val="8DC9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3" name="Rectangle 5"/>
            <p:cNvSpPr>
              <a:spLocks noChangeArrowheads="1"/>
            </p:cNvSpPr>
            <p:nvPr/>
          </p:nvSpPr>
          <p:spPr bwMode="auto">
            <a:xfrm>
              <a:off x="820" y="2080"/>
              <a:ext cx="4096" cy="892"/>
            </a:xfrm>
            <a:prstGeom prst="rect">
              <a:avLst/>
            </a:prstGeom>
            <a:solidFill>
              <a:srgbClr val="8DC9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4" name="Rectangle 6"/>
            <p:cNvSpPr>
              <a:spLocks noChangeArrowheads="1"/>
            </p:cNvSpPr>
            <p:nvPr/>
          </p:nvSpPr>
          <p:spPr bwMode="auto">
            <a:xfrm>
              <a:off x="820" y="3052"/>
              <a:ext cx="4096" cy="892"/>
            </a:xfrm>
            <a:prstGeom prst="rect">
              <a:avLst/>
            </a:prstGeom>
            <a:solidFill>
              <a:srgbClr val="8DC9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8437" name="Freeform 7"/>
          <p:cNvSpPr>
            <a:spLocks/>
          </p:cNvSpPr>
          <p:nvPr/>
        </p:nvSpPr>
        <p:spPr bwMode="auto">
          <a:xfrm>
            <a:off x="1631950" y="1917700"/>
            <a:ext cx="5811838" cy="1068388"/>
          </a:xfrm>
          <a:custGeom>
            <a:avLst/>
            <a:gdLst>
              <a:gd name="T0" fmla="*/ 57150 w 3661"/>
              <a:gd name="T1" fmla="*/ 1066800 h 673"/>
              <a:gd name="T2" fmla="*/ 133350 w 3661"/>
              <a:gd name="T3" fmla="*/ 990600 h 673"/>
              <a:gd name="T4" fmla="*/ 247650 w 3661"/>
              <a:gd name="T5" fmla="*/ 990600 h 673"/>
              <a:gd name="T6" fmla="*/ 361950 w 3661"/>
              <a:gd name="T7" fmla="*/ 990600 h 673"/>
              <a:gd name="T8" fmla="*/ 457200 w 3661"/>
              <a:gd name="T9" fmla="*/ 895350 h 673"/>
              <a:gd name="T10" fmla="*/ 571500 w 3661"/>
              <a:gd name="T11" fmla="*/ 895350 h 673"/>
              <a:gd name="T12" fmla="*/ 647700 w 3661"/>
              <a:gd name="T13" fmla="*/ 838200 h 673"/>
              <a:gd name="T14" fmla="*/ 762000 w 3661"/>
              <a:gd name="T15" fmla="*/ 819150 h 673"/>
              <a:gd name="T16" fmla="*/ 876300 w 3661"/>
              <a:gd name="T17" fmla="*/ 800100 h 673"/>
              <a:gd name="T18" fmla="*/ 971550 w 3661"/>
              <a:gd name="T19" fmla="*/ 704850 h 673"/>
              <a:gd name="T20" fmla="*/ 1085850 w 3661"/>
              <a:gd name="T21" fmla="*/ 762000 h 673"/>
              <a:gd name="T22" fmla="*/ 1200150 w 3661"/>
              <a:gd name="T23" fmla="*/ 762000 h 673"/>
              <a:gd name="T24" fmla="*/ 1314450 w 3661"/>
              <a:gd name="T25" fmla="*/ 666750 h 673"/>
              <a:gd name="T26" fmla="*/ 1428750 w 3661"/>
              <a:gd name="T27" fmla="*/ 666750 h 673"/>
              <a:gd name="T28" fmla="*/ 1543050 w 3661"/>
              <a:gd name="T29" fmla="*/ 609600 h 673"/>
              <a:gd name="T30" fmla="*/ 1657350 w 3661"/>
              <a:gd name="T31" fmla="*/ 628650 h 673"/>
              <a:gd name="T32" fmla="*/ 1733550 w 3661"/>
              <a:gd name="T33" fmla="*/ 533400 h 673"/>
              <a:gd name="T34" fmla="*/ 1847850 w 3661"/>
              <a:gd name="T35" fmla="*/ 552450 h 673"/>
              <a:gd name="T36" fmla="*/ 1962150 w 3661"/>
              <a:gd name="T37" fmla="*/ 533400 h 673"/>
              <a:gd name="T38" fmla="*/ 2076450 w 3661"/>
              <a:gd name="T39" fmla="*/ 476250 h 673"/>
              <a:gd name="T40" fmla="*/ 2190750 w 3661"/>
              <a:gd name="T41" fmla="*/ 457200 h 673"/>
              <a:gd name="T42" fmla="*/ 2305050 w 3661"/>
              <a:gd name="T43" fmla="*/ 476250 h 673"/>
              <a:gd name="T44" fmla="*/ 2419350 w 3661"/>
              <a:gd name="T45" fmla="*/ 419100 h 673"/>
              <a:gd name="T46" fmla="*/ 2533650 w 3661"/>
              <a:gd name="T47" fmla="*/ 419100 h 673"/>
              <a:gd name="T48" fmla="*/ 2590800 w 3661"/>
              <a:gd name="T49" fmla="*/ 304800 h 673"/>
              <a:gd name="T50" fmla="*/ 2628900 w 3661"/>
              <a:gd name="T51" fmla="*/ 190500 h 673"/>
              <a:gd name="T52" fmla="*/ 2628900 w 3661"/>
              <a:gd name="T53" fmla="*/ 76200 h 673"/>
              <a:gd name="T54" fmla="*/ 2724150 w 3661"/>
              <a:gd name="T55" fmla="*/ 0 h 673"/>
              <a:gd name="T56" fmla="*/ 2781300 w 3661"/>
              <a:gd name="T57" fmla="*/ 114300 h 673"/>
              <a:gd name="T58" fmla="*/ 2800350 w 3661"/>
              <a:gd name="T59" fmla="*/ 228600 h 673"/>
              <a:gd name="T60" fmla="*/ 2857500 w 3661"/>
              <a:gd name="T61" fmla="*/ 304800 h 673"/>
              <a:gd name="T62" fmla="*/ 2914650 w 3661"/>
              <a:gd name="T63" fmla="*/ 419100 h 673"/>
              <a:gd name="T64" fmla="*/ 3028950 w 3661"/>
              <a:gd name="T65" fmla="*/ 381000 h 673"/>
              <a:gd name="T66" fmla="*/ 3143250 w 3661"/>
              <a:gd name="T67" fmla="*/ 419100 h 673"/>
              <a:gd name="T68" fmla="*/ 3257550 w 3661"/>
              <a:gd name="T69" fmla="*/ 381000 h 673"/>
              <a:gd name="T70" fmla="*/ 3333750 w 3661"/>
              <a:gd name="T71" fmla="*/ 323850 h 673"/>
              <a:gd name="T72" fmla="*/ 3409950 w 3661"/>
              <a:gd name="T73" fmla="*/ 361950 h 673"/>
              <a:gd name="T74" fmla="*/ 3524250 w 3661"/>
              <a:gd name="T75" fmla="*/ 381000 h 673"/>
              <a:gd name="T76" fmla="*/ 3638550 w 3661"/>
              <a:gd name="T77" fmla="*/ 361950 h 673"/>
              <a:gd name="T78" fmla="*/ 3771900 w 3661"/>
              <a:gd name="T79" fmla="*/ 361950 h 673"/>
              <a:gd name="T80" fmla="*/ 3886200 w 3661"/>
              <a:gd name="T81" fmla="*/ 304800 h 673"/>
              <a:gd name="T82" fmla="*/ 4000500 w 3661"/>
              <a:gd name="T83" fmla="*/ 304800 h 673"/>
              <a:gd name="T84" fmla="*/ 4114800 w 3661"/>
              <a:gd name="T85" fmla="*/ 304800 h 673"/>
              <a:gd name="T86" fmla="*/ 4210050 w 3661"/>
              <a:gd name="T87" fmla="*/ 285750 h 673"/>
              <a:gd name="T88" fmla="*/ 4324350 w 3661"/>
              <a:gd name="T89" fmla="*/ 247650 h 673"/>
              <a:gd name="T90" fmla="*/ 4419600 w 3661"/>
              <a:gd name="T91" fmla="*/ 190500 h 673"/>
              <a:gd name="T92" fmla="*/ 4610100 w 3661"/>
              <a:gd name="T93" fmla="*/ 209550 h 673"/>
              <a:gd name="T94" fmla="*/ 4724400 w 3661"/>
              <a:gd name="T95" fmla="*/ 190500 h 673"/>
              <a:gd name="T96" fmla="*/ 4838700 w 3661"/>
              <a:gd name="T97" fmla="*/ 228600 h 673"/>
              <a:gd name="T98" fmla="*/ 4933950 w 3661"/>
              <a:gd name="T99" fmla="*/ 152400 h 673"/>
              <a:gd name="T100" fmla="*/ 5048250 w 3661"/>
              <a:gd name="T101" fmla="*/ 152400 h 673"/>
              <a:gd name="T102" fmla="*/ 5143500 w 3661"/>
              <a:gd name="T103" fmla="*/ 114300 h 673"/>
              <a:gd name="T104" fmla="*/ 5257800 w 3661"/>
              <a:gd name="T105" fmla="*/ 133350 h 673"/>
              <a:gd name="T106" fmla="*/ 5353050 w 3661"/>
              <a:gd name="T107" fmla="*/ 76200 h 673"/>
              <a:gd name="T108" fmla="*/ 5467350 w 3661"/>
              <a:gd name="T109" fmla="*/ 95250 h 673"/>
              <a:gd name="T110" fmla="*/ 5581650 w 3661"/>
              <a:gd name="T111" fmla="*/ 76200 h 673"/>
              <a:gd name="T112" fmla="*/ 5695950 w 3661"/>
              <a:gd name="T113" fmla="*/ 38100 h 673"/>
              <a:gd name="T114" fmla="*/ 5810250 w 3661"/>
              <a:gd name="T115" fmla="*/ 76200 h 67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661" h="673">
                <a:moveTo>
                  <a:pt x="0" y="672"/>
                </a:moveTo>
                <a:lnTo>
                  <a:pt x="36" y="672"/>
                </a:lnTo>
                <a:lnTo>
                  <a:pt x="72" y="660"/>
                </a:lnTo>
                <a:lnTo>
                  <a:pt x="84" y="624"/>
                </a:lnTo>
                <a:lnTo>
                  <a:pt x="120" y="624"/>
                </a:lnTo>
                <a:lnTo>
                  <a:pt x="156" y="624"/>
                </a:lnTo>
                <a:lnTo>
                  <a:pt x="192" y="624"/>
                </a:lnTo>
                <a:lnTo>
                  <a:pt x="228" y="624"/>
                </a:lnTo>
                <a:lnTo>
                  <a:pt x="252" y="588"/>
                </a:lnTo>
                <a:lnTo>
                  <a:pt x="288" y="564"/>
                </a:lnTo>
                <a:lnTo>
                  <a:pt x="324" y="564"/>
                </a:lnTo>
                <a:lnTo>
                  <a:pt x="360" y="564"/>
                </a:lnTo>
                <a:lnTo>
                  <a:pt x="372" y="528"/>
                </a:lnTo>
                <a:lnTo>
                  <a:pt x="408" y="528"/>
                </a:lnTo>
                <a:lnTo>
                  <a:pt x="444" y="516"/>
                </a:lnTo>
                <a:lnTo>
                  <a:pt x="480" y="516"/>
                </a:lnTo>
                <a:lnTo>
                  <a:pt x="516" y="516"/>
                </a:lnTo>
                <a:lnTo>
                  <a:pt x="552" y="504"/>
                </a:lnTo>
                <a:lnTo>
                  <a:pt x="588" y="480"/>
                </a:lnTo>
                <a:lnTo>
                  <a:pt x="612" y="444"/>
                </a:lnTo>
                <a:lnTo>
                  <a:pt x="648" y="456"/>
                </a:lnTo>
                <a:lnTo>
                  <a:pt x="684" y="480"/>
                </a:lnTo>
                <a:lnTo>
                  <a:pt x="720" y="480"/>
                </a:lnTo>
                <a:lnTo>
                  <a:pt x="756" y="480"/>
                </a:lnTo>
                <a:lnTo>
                  <a:pt x="804" y="456"/>
                </a:lnTo>
                <a:lnTo>
                  <a:pt x="828" y="420"/>
                </a:lnTo>
                <a:lnTo>
                  <a:pt x="864" y="408"/>
                </a:lnTo>
                <a:lnTo>
                  <a:pt x="900" y="420"/>
                </a:lnTo>
                <a:lnTo>
                  <a:pt x="936" y="408"/>
                </a:lnTo>
                <a:lnTo>
                  <a:pt x="972" y="384"/>
                </a:lnTo>
                <a:lnTo>
                  <a:pt x="1008" y="396"/>
                </a:lnTo>
                <a:lnTo>
                  <a:pt x="1044" y="396"/>
                </a:lnTo>
                <a:lnTo>
                  <a:pt x="1080" y="372"/>
                </a:lnTo>
                <a:lnTo>
                  <a:pt x="1092" y="336"/>
                </a:lnTo>
                <a:lnTo>
                  <a:pt x="1128" y="348"/>
                </a:lnTo>
                <a:lnTo>
                  <a:pt x="1164" y="348"/>
                </a:lnTo>
                <a:lnTo>
                  <a:pt x="1200" y="336"/>
                </a:lnTo>
                <a:lnTo>
                  <a:pt x="1236" y="336"/>
                </a:lnTo>
                <a:lnTo>
                  <a:pt x="1272" y="324"/>
                </a:lnTo>
                <a:lnTo>
                  <a:pt x="1308" y="300"/>
                </a:lnTo>
                <a:lnTo>
                  <a:pt x="1344" y="300"/>
                </a:lnTo>
                <a:lnTo>
                  <a:pt x="1380" y="288"/>
                </a:lnTo>
                <a:lnTo>
                  <a:pt x="1416" y="288"/>
                </a:lnTo>
                <a:lnTo>
                  <a:pt x="1452" y="300"/>
                </a:lnTo>
                <a:lnTo>
                  <a:pt x="1488" y="288"/>
                </a:lnTo>
                <a:lnTo>
                  <a:pt x="1524" y="264"/>
                </a:lnTo>
                <a:lnTo>
                  <a:pt x="1560" y="276"/>
                </a:lnTo>
                <a:lnTo>
                  <a:pt x="1596" y="264"/>
                </a:lnTo>
                <a:lnTo>
                  <a:pt x="1620" y="228"/>
                </a:lnTo>
                <a:lnTo>
                  <a:pt x="1632" y="192"/>
                </a:lnTo>
                <a:lnTo>
                  <a:pt x="1632" y="156"/>
                </a:lnTo>
                <a:lnTo>
                  <a:pt x="1656" y="120"/>
                </a:lnTo>
                <a:lnTo>
                  <a:pt x="1656" y="84"/>
                </a:lnTo>
                <a:lnTo>
                  <a:pt x="1656" y="48"/>
                </a:lnTo>
                <a:lnTo>
                  <a:pt x="1680" y="12"/>
                </a:lnTo>
                <a:lnTo>
                  <a:pt x="1716" y="0"/>
                </a:lnTo>
                <a:lnTo>
                  <a:pt x="1728" y="36"/>
                </a:lnTo>
                <a:lnTo>
                  <a:pt x="1752" y="72"/>
                </a:lnTo>
                <a:lnTo>
                  <a:pt x="1764" y="108"/>
                </a:lnTo>
                <a:lnTo>
                  <a:pt x="1764" y="144"/>
                </a:lnTo>
                <a:lnTo>
                  <a:pt x="1764" y="180"/>
                </a:lnTo>
                <a:lnTo>
                  <a:pt x="1800" y="192"/>
                </a:lnTo>
                <a:lnTo>
                  <a:pt x="1812" y="228"/>
                </a:lnTo>
                <a:lnTo>
                  <a:pt x="1836" y="264"/>
                </a:lnTo>
                <a:lnTo>
                  <a:pt x="1872" y="252"/>
                </a:lnTo>
                <a:lnTo>
                  <a:pt x="1908" y="240"/>
                </a:lnTo>
                <a:lnTo>
                  <a:pt x="1944" y="252"/>
                </a:lnTo>
                <a:lnTo>
                  <a:pt x="1980" y="264"/>
                </a:lnTo>
                <a:lnTo>
                  <a:pt x="2016" y="252"/>
                </a:lnTo>
                <a:lnTo>
                  <a:pt x="2052" y="240"/>
                </a:lnTo>
                <a:lnTo>
                  <a:pt x="2088" y="240"/>
                </a:lnTo>
                <a:lnTo>
                  <a:pt x="2100" y="204"/>
                </a:lnTo>
                <a:lnTo>
                  <a:pt x="2136" y="192"/>
                </a:lnTo>
                <a:lnTo>
                  <a:pt x="2148" y="228"/>
                </a:lnTo>
                <a:lnTo>
                  <a:pt x="2184" y="240"/>
                </a:lnTo>
                <a:lnTo>
                  <a:pt x="2220" y="240"/>
                </a:lnTo>
                <a:lnTo>
                  <a:pt x="2256" y="240"/>
                </a:lnTo>
                <a:lnTo>
                  <a:pt x="2292" y="228"/>
                </a:lnTo>
                <a:lnTo>
                  <a:pt x="2340" y="228"/>
                </a:lnTo>
                <a:lnTo>
                  <a:pt x="2376" y="228"/>
                </a:lnTo>
                <a:lnTo>
                  <a:pt x="2412" y="204"/>
                </a:lnTo>
                <a:lnTo>
                  <a:pt x="2448" y="192"/>
                </a:lnTo>
                <a:lnTo>
                  <a:pt x="2484" y="180"/>
                </a:lnTo>
                <a:lnTo>
                  <a:pt x="2520" y="192"/>
                </a:lnTo>
                <a:lnTo>
                  <a:pt x="2556" y="204"/>
                </a:lnTo>
                <a:lnTo>
                  <a:pt x="2592" y="192"/>
                </a:lnTo>
                <a:lnTo>
                  <a:pt x="2616" y="156"/>
                </a:lnTo>
                <a:lnTo>
                  <a:pt x="2652" y="180"/>
                </a:lnTo>
                <a:lnTo>
                  <a:pt x="2688" y="168"/>
                </a:lnTo>
                <a:lnTo>
                  <a:pt x="2724" y="156"/>
                </a:lnTo>
                <a:lnTo>
                  <a:pt x="2748" y="120"/>
                </a:lnTo>
                <a:lnTo>
                  <a:pt x="2784" y="120"/>
                </a:lnTo>
                <a:lnTo>
                  <a:pt x="2868" y="132"/>
                </a:lnTo>
                <a:lnTo>
                  <a:pt x="2904" y="132"/>
                </a:lnTo>
                <a:lnTo>
                  <a:pt x="2940" y="144"/>
                </a:lnTo>
                <a:lnTo>
                  <a:pt x="2976" y="120"/>
                </a:lnTo>
                <a:lnTo>
                  <a:pt x="3012" y="132"/>
                </a:lnTo>
                <a:lnTo>
                  <a:pt x="3048" y="144"/>
                </a:lnTo>
                <a:lnTo>
                  <a:pt x="3084" y="132"/>
                </a:lnTo>
                <a:lnTo>
                  <a:pt x="3108" y="96"/>
                </a:lnTo>
                <a:lnTo>
                  <a:pt x="3144" y="96"/>
                </a:lnTo>
                <a:lnTo>
                  <a:pt x="3180" y="96"/>
                </a:lnTo>
                <a:lnTo>
                  <a:pt x="3216" y="108"/>
                </a:lnTo>
                <a:lnTo>
                  <a:pt x="3240" y="72"/>
                </a:lnTo>
                <a:lnTo>
                  <a:pt x="3276" y="84"/>
                </a:lnTo>
                <a:lnTo>
                  <a:pt x="3312" y="84"/>
                </a:lnTo>
                <a:lnTo>
                  <a:pt x="3336" y="48"/>
                </a:lnTo>
                <a:lnTo>
                  <a:pt x="3372" y="48"/>
                </a:lnTo>
                <a:lnTo>
                  <a:pt x="3408" y="60"/>
                </a:lnTo>
                <a:lnTo>
                  <a:pt x="3444" y="60"/>
                </a:lnTo>
                <a:lnTo>
                  <a:pt x="3480" y="60"/>
                </a:lnTo>
                <a:lnTo>
                  <a:pt x="3516" y="48"/>
                </a:lnTo>
                <a:lnTo>
                  <a:pt x="3552" y="24"/>
                </a:lnTo>
                <a:lnTo>
                  <a:pt x="3588" y="24"/>
                </a:lnTo>
                <a:lnTo>
                  <a:pt x="3624" y="36"/>
                </a:lnTo>
                <a:lnTo>
                  <a:pt x="3660" y="48"/>
                </a:lnTo>
              </a:path>
            </a:pathLst>
          </a:custGeom>
          <a:solidFill>
            <a:srgbClr val="8DC9B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3827463" y="2570163"/>
            <a:ext cx="1027112" cy="454025"/>
          </a:xfrm>
          <a:prstGeom prst="rect">
            <a:avLst/>
          </a:prstGeom>
          <a:solidFill>
            <a:srgbClr val="8DC9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/>
              <a:t>Trend</a:t>
            </a: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2143125" y="1687513"/>
            <a:ext cx="1133475" cy="638175"/>
          </a:xfrm>
          <a:prstGeom prst="rect">
            <a:avLst/>
          </a:prstGeom>
          <a:solidFill>
            <a:srgbClr val="8DC9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Irregular</a:t>
            </a:r>
            <a:br>
              <a:rPr lang="en-US" altLang="en-US" b="1"/>
            </a:br>
            <a:r>
              <a:rPr lang="en-US" altLang="en-US" b="1"/>
              <a:t>variation</a:t>
            </a:r>
          </a:p>
        </p:txBody>
      </p:sp>
      <p:sp>
        <p:nvSpPr>
          <p:cNvPr id="18440" name="Line 10"/>
          <p:cNvSpPr>
            <a:spLocks noChangeShapeType="1"/>
          </p:cNvSpPr>
          <p:nvPr/>
        </p:nvSpPr>
        <p:spPr bwMode="auto">
          <a:xfrm>
            <a:off x="3178175" y="1955800"/>
            <a:ext cx="1006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Freeform 11"/>
          <p:cNvSpPr>
            <a:spLocks/>
          </p:cNvSpPr>
          <p:nvPr/>
        </p:nvSpPr>
        <p:spPr bwMode="auto">
          <a:xfrm>
            <a:off x="1689100" y="3422650"/>
            <a:ext cx="5964238" cy="915988"/>
          </a:xfrm>
          <a:custGeom>
            <a:avLst/>
            <a:gdLst>
              <a:gd name="T0" fmla="*/ 38100 w 3757"/>
              <a:gd name="T1" fmla="*/ 781050 h 577"/>
              <a:gd name="T2" fmla="*/ 133350 w 3757"/>
              <a:gd name="T3" fmla="*/ 685800 h 577"/>
              <a:gd name="T4" fmla="*/ 247650 w 3757"/>
              <a:gd name="T5" fmla="*/ 628650 h 577"/>
              <a:gd name="T6" fmla="*/ 342900 w 3757"/>
              <a:gd name="T7" fmla="*/ 552450 h 577"/>
              <a:gd name="T8" fmla="*/ 419100 w 3757"/>
              <a:gd name="T9" fmla="*/ 476250 h 577"/>
              <a:gd name="T10" fmla="*/ 457200 w 3757"/>
              <a:gd name="T11" fmla="*/ 361950 h 577"/>
              <a:gd name="T12" fmla="*/ 552450 w 3757"/>
              <a:gd name="T13" fmla="*/ 266700 h 577"/>
              <a:gd name="T14" fmla="*/ 666750 w 3757"/>
              <a:gd name="T15" fmla="*/ 266700 h 577"/>
              <a:gd name="T16" fmla="*/ 781050 w 3757"/>
              <a:gd name="T17" fmla="*/ 209550 h 577"/>
              <a:gd name="T18" fmla="*/ 895350 w 3757"/>
              <a:gd name="T19" fmla="*/ 190500 h 577"/>
              <a:gd name="T20" fmla="*/ 990600 w 3757"/>
              <a:gd name="T21" fmla="*/ 114300 h 577"/>
              <a:gd name="T22" fmla="*/ 1104900 w 3757"/>
              <a:gd name="T23" fmla="*/ 133350 h 577"/>
              <a:gd name="T24" fmla="*/ 1200150 w 3757"/>
              <a:gd name="T25" fmla="*/ 190500 h 577"/>
              <a:gd name="T26" fmla="*/ 1295400 w 3757"/>
              <a:gd name="T27" fmla="*/ 266700 h 577"/>
              <a:gd name="T28" fmla="*/ 1371600 w 3757"/>
              <a:gd name="T29" fmla="*/ 381000 h 577"/>
              <a:gd name="T30" fmla="*/ 1466850 w 3757"/>
              <a:gd name="T31" fmla="*/ 438150 h 577"/>
              <a:gd name="T32" fmla="*/ 1562100 w 3757"/>
              <a:gd name="T33" fmla="*/ 514350 h 577"/>
              <a:gd name="T34" fmla="*/ 1638300 w 3757"/>
              <a:gd name="T35" fmla="*/ 609600 h 577"/>
              <a:gd name="T36" fmla="*/ 1714500 w 3757"/>
              <a:gd name="T37" fmla="*/ 704850 h 577"/>
              <a:gd name="T38" fmla="*/ 1828800 w 3757"/>
              <a:gd name="T39" fmla="*/ 723900 h 577"/>
              <a:gd name="T40" fmla="*/ 1943100 w 3757"/>
              <a:gd name="T41" fmla="*/ 762000 h 577"/>
              <a:gd name="T42" fmla="*/ 2057400 w 3757"/>
              <a:gd name="T43" fmla="*/ 800100 h 577"/>
              <a:gd name="T44" fmla="*/ 2171700 w 3757"/>
              <a:gd name="T45" fmla="*/ 819150 h 577"/>
              <a:gd name="T46" fmla="*/ 2381250 w 3757"/>
              <a:gd name="T47" fmla="*/ 781050 h 577"/>
              <a:gd name="T48" fmla="*/ 2552700 w 3757"/>
              <a:gd name="T49" fmla="*/ 762000 h 577"/>
              <a:gd name="T50" fmla="*/ 2628900 w 3757"/>
              <a:gd name="T51" fmla="*/ 647700 h 577"/>
              <a:gd name="T52" fmla="*/ 2724150 w 3757"/>
              <a:gd name="T53" fmla="*/ 552450 h 577"/>
              <a:gd name="T54" fmla="*/ 2838450 w 3757"/>
              <a:gd name="T55" fmla="*/ 476250 h 577"/>
              <a:gd name="T56" fmla="*/ 2933700 w 3757"/>
              <a:gd name="T57" fmla="*/ 381000 h 577"/>
              <a:gd name="T58" fmla="*/ 3048000 w 3757"/>
              <a:gd name="T59" fmla="*/ 285750 h 577"/>
              <a:gd name="T60" fmla="*/ 3162300 w 3757"/>
              <a:gd name="T61" fmla="*/ 209550 h 577"/>
              <a:gd name="T62" fmla="*/ 3276600 w 3757"/>
              <a:gd name="T63" fmla="*/ 171450 h 577"/>
              <a:gd name="T64" fmla="*/ 3371850 w 3757"/>
              <a:gd name="T65" fmla="*/ 76200 h 577"/>
              <a:gd name="T66" fmla="*/ 3486150 w 3757"/>
              <a:gd name="T67" fmla="*/ 57150 h 577"/>
              <a:gd name="T68" fmla="*/ 3600450 w 3757"/>
              <a:gd name="T69" fmla="*/ 38100 h 577"/>
              <a:gd name="T70" fmla="*/ 3714750 w 3757"/>
              <a:gd name="T71" fmla="*/ 76200 h 577"/>
              <a:gd name="T72" fmla="*/ 3848100 w 3757"/>
              <a:gd name="T73" fmla="*/ 57150 h 577"/>
              <a:gd name="T74" fmla="*/ 3962400 w 3757"/>
              <a:gd name="T75" fmla="*/ 0 h 577"/>
              <a:gd name="T76" fmla="*/ 4057650 w 3757"/>
              <a:gd name="T77" fmla="*/ 76200 h 577"/>
              <a:gd name="T78" fmla="*/ 4171950 w 3757"/>
              <a:gd name="T79" fmla="*/ 76200 h 577"/>
              <a:gd name="T80" fmla="*/ 4286250 w 3757"/>
              <a:gd name="T81" fmla="*/ 133350 h 577"/>
              <a:gd name="T82" fmla="*/ 4343400 w 3757"/>
              <a:gd name="T83" fmla="*/ 228600 h 577"/>
              <a:gd name="T84" fmla="*/ 4476750 w 3757"/>
              <a:gd name="T85" fmla="*/ 304800 h 577"/>
              <a:gd name="T86" fmla="*/ 4552950 w 3757"/>
              <a:gd name="T87" fmla="*/ 419100 h 577"/>
              <a:gd name="T88" fmla="*/ 4667250 w 3757"/>
              <a:gd name="T89" fmla="*/ 476250 h 577"/>
              <a:gd name="T90" fmla="*/ 4762500 w 3757"/>
              <a:gd name="T91" fmla="*/ 571500 h 577"/>
              <a:gd name="T92" fmla="*/ 4838700 w 3757"/>
              <a:gd name="T93" fmla="*/ 666750 h 577"/>
              <a:gd name="T94" fmla="*/ 4914900 w 3757"/>
              <a:gd name="T95" fmla="*/ 742950 h 577"/>
              <a:gd name="T96" fmla="*/ 5029200 w 3757"/>
              <a:gd name="T97" fmla="*/ 742950 h 577"/>
              <a:gd name="T98" fmla="*/ 5143500 w 3757"/>
              <a:gd name="T99" fmla="*/ 781050 h 577"/>
              <a:gd name="T100" fmla="*/ 5238750 w 3757"/>
              <a:gd name="T101" fmla="*/ 857250 h 577"/>
              <a:gd name="T102" fmla="*/ 5353050 w 3757"/>
              <a:gd name="T103" fmla="*/ 876300 h 577"/>
              <a:gd name="T104" fmla="*/ 5467350 w 3757"/>
              <a:gd name="T105" fmla="*/ 914400 h 577"/>
              <a:gd name="T106" fmla="*/ 5581650 w 3757"/>
              <a:gd name="T107" fmla="*/ 914400 h 577"/>
              <a:gd name="T108" fmla="*/ 5695950 w 3757"/>
              <a:gd name="T109" fmla="*/ 876300 h 577"/>
              <a:gd name="T110" fmla="*/ 5810250 w 3757"/>
              <a:gd name="T111" fmla="*/ 857250 h 577"/>
              <a:gd name="T112" fmla="*/ 5924550 w 3757"/>
              <a:gd name="T113" fmla="*/ 800100 h 5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757" h="577">
                <a:moveTo>
                  <a:pt x="0" y="528"/>
                </a:moveTo>
                <a:lnTo>
                  <a:pt x="24" y="492"/>
                </a:lnTo>
                <a:lnTo>
                  <a:pt x="60" y="468"/>
                </a:lnTo>
                <a:lnTo>
                  <a:pt x="84" y="432"/>
                </a:lnTo>
                <a:lnTo>
                  <a:pt x="120" y="408"/>
                </a:lnTo>
                <a:lnTo>
                  <a:pt x="156" y="396"/>
                </a:lnTo>
                <a:lnTo>
                  <a:pt x="180" y="360"/>
                </a:lnTo>
                <a:lnTo>
                  <a:pt x="216" y="348"/>
                </a:lnTo>
                <a:lnTo>
                  <a:pt x="228" y="312"/>
                </a:lnTo>
                <a:lnTo>
                  <a:pt x="264" y="300"/>
                </a:lnTo>
                <a:lnTo>
                  <a:pt x="264" y="264"/>
                </a:lnTo>
                <a:lnTo>
                  <a:pt x="288" y="228"/>
                </a:lnTo>
                <a:lnTo>
                  <a:pt x="324" y="204"/>
                </a:lnTo>
                <a:lnTo>
                  <a:pt x="348" y="168"/>
                </a:lnTo>
                <a:lnTo>
                  <a:pt x="384" y="168"/>
                </a:lnTo>
                <a:lnTo>
                  <a:pt x="420" y="168"/>
                </a:lnTo>
                <a:lnTo>
                  <a:pt x="456" y="156"/>
                </a:lnTo>
                <a:lnTo>
                  <a:pt x="492" y="132"/>
                </a:lnTo>
                <a:lnTo>
                  <a:pt x="528" y="108"/>
                </a:lnTo>
                <a:lnTo>
                  <a:pt x="564" y="120"/>
                </a:lnTo>
                <a:lnTo>
                  <a:pt x="588" y="84"/>
                </a:lnTo>
                <a:lnTo>
                  <a:pt x="624" y="72"/>
                </a:lnTo>
                <a:lnTo>
                  <a:pt x="660" y="72"/>
                </a:lnTo>
                <a:lnTo>
                  <a:pt x="696" y="84"/>
                </a:lnTo>
                <a:lnTo>
                  <a:pt x="732" y="84"/>
                </a:lnTo>
                <a:lnTo>
                  <a:pt x="756" y="120"/>
                </a:lnTo>
                <a:lnTo>
                  <a:pt x="780" y="156"/>
                </a:lnTo>
                <a:lnTo>
                  <a:pt x="816" y="168"/>
                </a:lnTo>
                <a:lnTo>
                  <a:pt x="840" y="204"/>
                </a:lnTo>
                <a:lnTo>
                  <a:pt x="864" y="240"/>
                </a:lnTo>
                <a:lnTo>
                  <a:pt x="888" y="276"/>
                </a:lnTo>
                <a:lnTo>
                  <a:pt x="924" y="276"/>
                </a:lnTo>
                <a:lnTo>
                  <a:pt x="960" y="288"/>
                </a:lnTo>
                <a:lnTo>
                  <a:pt x="984" y="324"/>
                </a:lnTo>
                <a:lnTo>
                  <a:pt x="1020" y="348"/>
                </a:lnTo>
                <a:lnTo>
                  <a:pt x="1032" y="384"/>
                </a:lnTo>
                <a:lnTo>
                  <a:pt x="1068" y="408"/>
                </a:lnTo>
                <a:lnTo>
                  <a:pt x="1080" y="444"/>
                </a:lnTo>
                <a:lnTo>
                  <a:pt x="1116" y="480"/>
                </a:lnTo>
                <a:lnTo>
                  <a:pt x="1152" y="456"/>
                </a:lnTo>
                <a:lnTo>
                  <a:pt x="1188" y="456"/>
                </a:lnTo>
                <a:lnTo>
                  <a:pt x="1224" y="480"/>
                </a:lnTo>
                <a:lnTo>
                  <a:pt x="1260" y="492"/>
                </a:lnTo>
                <a:lnTo>
                  <a:pt x="1296" y="504"/>
                </a:lnTo>
                <a:lnTo>
                  <a:pt x="1332" y="516"/>
                </a:lnTo>
                <a:lnTo>
                  <a:pt x="1368" y="516"/>
                </a:lnTo>
                <a:lnTo>
                  <a:pt x="1404" y="504"/>
                </a:lnTo>
                <a:lnTo>
                  <a:pt x="1500" y="492"/>
                </a:lnTo>
                <a:lnTo>
                  <a:pt x="1572" y="504"/>
                </a:lnTo>
                <a:lnTo>
                  <a:pt x="1608" y="480"/>
                </a:lnTo>
                <a:lnTo>
                  <a:pt x="1644" y="444"/>
                </a:lnTo>
                <a:lnTo>
                  <a:pt x="1656" y="408"/>
                </a:lnTo>
                <a:lnTo>
                  <a:pt x="1692" y="384"/>
                </a:lnTo>
                <a:lnTo>
                  <a:pt x="1716" y="348"/>
                </a:lnTo>
                <a:lnTo>
                  <a:pt x="1752" y="324"/>
                </a:lnTo>
                <a:lnTo>
                  <a:pt x="1788" y="300"/>
                </a:lnTo>
                <a:lnTo>
                  <a:pt x="1812" y="264"/>
                </a:lnTo>
                <a:lnTo>
                  <a:pt x="1848" y="240"/>
                </a:lnTo>
                <a:lnTo>
                  <a:pt x="1884" y="216"/>
                </a:lnTo>
                <a:lnTo>
                  <a:pt x="1920" y="180"/>
                </a:lnTo>
                <a:lnTo>
                  <a:pt x="1956" y="156"/>
                </a:lnTo>
                <a:lnTo>
                  <a:pt x="1992" y="132"/>
                </a:lnTo>
                <a:lnTo>
                  <a:pt x="2028" y="132"/>
                </a:lnTo>
                <a:lnTo>
                  <a:pt x="2064" y="108"/>
                </a:lnTo>
                <a:lnTo>
                  <a:pt x="2088" y="72"/>
                </a:lnTo>
                <a:lnTo>
                  <a:pt x="2124" y="48"/>
                </a:lnTo>
                <a:lnTo>
                  <a:pt x="2160" y="36"/>
                </a:lnTo>
                <a:lnTo>
                  <a:pt x="2196" y="36"/>
                </a:lnTo>
                <a:lnTo>
                  <a:pt x="2232" y="12"/>
                </a:lnTo>
                <a:lnTo>
                  <a:pt x="2268" y="24"/>
                </a:lnTo>
                <a:lnTo>
                  <a:pt x="2304" y="36"/>
                </a:lnTo>
                <a:lnTo>
                  <a:pt x="2340" y="48"/>
                </a:lnTo>
                <a:lnTo>
                  <a:pt x="2388" y="48"/>
                </a:lnTo>
                <a:lnTo>
                  <a:pt x="2424" y="36"/>
                </a:lnTo>
                <a:lnTo>
                  <a:pt x="2460" y="24"/>
                </a:lnTo>
                <a:lnTo>
                  <a:pt x="2496" y="0"/>
                </a:lnTo>
                <a:lnTo>
                  <a:pt x="2532" y="12"/>
                </a:lnTo>
                <a:lnTo>
                  <a:pt x="2556" y="48"/>
                </a:lnTo>
                <a:lnTo>
                  <a:pt x="2592" y="36"/>
                </a:lnTo>
                <a:lnTo>
                  <a:pt x="2628" y="48"/>
                </a:lnTo>
                <a:lnTo>
                  <a:pt x="2664" y="60"/>
                </a:lnTo>
                <a:lnTo>
                  <a:pt x="2700" y="84"/>
                </a:lnTo>
                <a:lnTo>
                  <a:pt x="2700" y="120"/>
                </a:lnTo>
                <a:lnTo>
                  <a:pt x="2736" y="144"/>
                </a:lnTo>
                <a:lnTo>
                  <a:pt x="2772" y="156"/>
                </a:lnTo>
                <a:lnTo>
                  <a:pt x="2820" y="192"/>
                </a:lnTo>
                <a:lnTo>
                  <a:pt x="2832" y="228"/>
                </a:lnTo>
                <a:lnTo>
                  <a:pt x="2868" y="264"/>
                </a:lnTo>
                <a:lnTo>
                  <a:pt x="2904" y="288"/>
                </a:lnTo>
                <a:lnTo>
                  <a:pt x="2940" y="300"/>
                </a:lnTo>
                <a:lnTo>
                  <a:pt x="2976" y="324"/>
                </a:lnTo>
                <a:lnTo>
                  <a:pt x="3000" y="360"/>
                </a:lnTo>
                <a:lnTo>
                  <a:pt x="3012" y="396"/>
                </a:lnTo>
                <a:lnTo>
                  <a:pt x="3048" y="420"/>
                </a:lnTo>
                <a:lnTo>
                  <a:pt x="3060" y="456"/>
                </a:lnTo>
                <a:lnTo>
                  <a:pt x="3096" y="468"/>
                </a:lnTo>
                <a:lnTo>
                  <a:pt x="3132" y="468"/>
                </a:lnTo>
                <a:lnTo>
                  <a:pt x="3168" y="468"/>
                </a:lnTo>
                <a:lnTo>
                  <a:pt x="3204" y="480"/>
                </a:lnTo>
                <a:lnTo>
                  <a:pt x="3240" y="492"/>
                </a:lnTo>
                <a:lnTo>
                  <a:pt x="3264" y="528"/>
                </a:lnTo>
                <a:lnTo>
                  <a:pt x="3300" y="540"/>
                </a:lnTo>
                <a:lnTo>
                  <a:pt x="3336" y="540"/>
                </a:lnTo>
                <a:lnTo>
                  <a:pt x="3372" y="552"/>
                </a:lnTo>
                <a:lnTo>
                  <a:pt x="3408" y="564"/>
                </a:lnTo>
                <a:lnTo>
                  <a:pt x="3444" y="576"/>
                </a:lnTo>
                <a:lnTo>
                  <a:pt x="3480" y="576"/>
                </a:lnTo>
                <a:lnTo>
                  <a:pt x="3516" y="576"/>
                </a:lnTo>
                <a:lnTo>
                  <a:pt x="3552" y="576"/>
                </a:lnTo>
                <a:lnTo>
                  <a:pt x="3588" y="552"/>
                </a:lnTo>
                <a:lnTo>
                  <a:pt x="3624" y="552"/>
                </a:lnTo>
                <a:lnTo>
                  <a:pt x="3660" y="540"/>
                </a:lnTo>
                <a:lnTo>
                  <a:pt x="3696" y="528"/>
                </a:lnTo>
                <a:lnTo>
                  <a:pt x="3732" y="504"/>
                </a:lnTo>
                <a:lnTo>
                  <a:pt x="3756" y="468"/>
                </a:lnTo>
              </a:path>
            </a:pathLst>
          </a:custGeom>
          <a:solidFill>
            <a:srgbClr val="8DC9B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Rectangle 12"/>
          <p:cNvSpPr>
            <a:spLocks noChangeArrowheads="1"/>
          </p:cNvSpPr>
          <p:nvPr/>
        </p:nvSpPr>
        <p:spPr bwMode="auto">
          <a:xfrm>
            <a:off x="3516313" y="5743575"/>
            <a:ext cx="2327275" cy="363538"/>
          </a:xfrm>
          <a:prstGeom prst="rect">
            <a:avLst/>
          </a:prstGeom>
          <a:solidFill>
            <a:srgbClr val="8DC9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Seasonal variations</a:t>
            </a:r>
          </a:p>
        </p:txBody>
      </p:sp>
      <p:sp>
        <p:nvSpPr>
          <p:cNvPr id="18443" name="Freeform 13"/>
          <p:cNvSpPr>
            <a:spLocks/>
          </p:cNvSpPr>
          <p:nvPr/>
        </p:nvSpPr>
        <p:spPr bwMode="auto">
          <a:xfrm>
            <a:off x="1460500" y="4775200"/>
            <a:ext cx="5945188" cy="382588"/>
          </a:xfrm>
          <a:custGeom>
            <a:avLst/>
            <a:gdLst>
              <a:gd name="T0" fmla="*/ 114300 w 3745"/>
              <a:gd name="T1" fmla="*/ 323850 h 241"/>
              <a:gd name="T2" fmla="*/ 228600 w 3745"/>
              <a:gd name="T3" fmla="*/ 285750 h 241"/>
              <a:gd name="T4" fmla="*/ 342900 w 3745"/>
              <a:gd name="T5" fmla="*/ 285750 h 241"/>
              <a:gd name="T6" fmla="*/ 457200 w 3745"/>
              <a:gd name="T7" fmla="*/ 304800 h 241"/>
              <a:gd name="T8" fmla="*/ 571500 w 3745"/>
              <a:gd name="T9" fmla="*/ 304800 h 241"/>
              <a:gd name="T10" fmla="*/ 685800 w 3745"/>
              <a:gd name="T11" fmla="*/ 304800 h 241"/>
              <a:gd name="T12" fmla="*/ 781050 w 3745"/>
              <a:gd name="T13" fmla="*/ 228600 h 241"/>
              <a:gd name="T14" fmla="*/ 895350 w 3745"/>
              <a:gd name="T15" fmla="*/ 247650 h 241"/>
              <a:gd name="T16" fmla="*/ 1009650 w 3745"/>
              <a:gd name="T17" fmla="*/ 266700 h 241"/>
              <a:gd name="T18" fmla="*/ 1123950 w 3745"/>
              <a:gd name="T19" fmla="*/ 304800 h 241"/>
              <a:gd name="T20" fmla="*/ 1352550 w 3745"/>
              <a:gd name="T21" fmla="*/ 361950 h 241"/>
              <a:gd name="T22" fmla="*/ 1428750 w 3745"/>
              <a:gd name="T23" fmla="*/ 304800 h 241"/>
              <a:gd name="T24" fmla="*/ 1543050 w 3745"/>
              <a:gd name="T25" fmla="*/ 304800 h 241"/>
              <a:gd name="T26" fmla="*/ 1619250 w 3745"/>
              <a:gd name="T27" fmla="*/ 228600 h 241"/>
              <a:gd name="T28" fmla="*/ 1676400 w 3745"/>
              <a:gd name="T29" fmla="*/ 114300 h 241"/>
              <a:gd name="T30" fmla="*/ 1752600 w 3745"/>
              <a:gd name="T31" fmla="*/ 19050 h 241"/>
              <a:gd name="T32" fmla="*/ 1866900 w 3745"/>
              <a:gd name="T33" fmla="*/ 57150 h 241"/>
              <a:gd name="T34" fmla="*/ 1924050 w 3745"/>
              <a:gd name="T35" fmla="*/ 171450 h 241"/>
              <a:gd name="T36" fmla="*/ 2038350 w 3745"/>
              <a:gd name="T37" fmla="*/ 247650 h 241"/>
              <a:gd name="T38" fmla="*/ 2114550 w 3745"/>
              <a:gd name="T39" fmla="*/ 361950 h 241"/>
              <a:gd name="T40" fmla="*/ 2228850 w 3745"/>
              <a:gd name="T41" fmla="*/ 342900 h 241"/>
              <a:gd name="T42" fmla="*/ 2343150 w 3745"/>
              <a:gd name="T43" fmla="*/ 323850 h 241"/>
              <a:gd name="T44" fmla="*/ 2457450 w 3745"/>
              <a:gd name="T45" fmla="*/ 304800 h 241"/>
              <a:gd name="T46" fmla="*/ 2571750 w 3745"/>
              <a:gd name="T47" fmla="*/ 323850 h 241"/>
              <a:gd name="T48" fmla="*/ 2686050 w 3745"/>
              <a:gd name="T49" fmla="*/ 323850 h 241"/>
              <a:gd name="T50" fmla="*/ 2800350 w 3745"/>
              <a:gd name="T51" fmla="*/ 304800 h 241"/>
              <a:gd name="T52" fmla="*/ 2914650 w 3745"/>
              <a:gd name="T53" fmla="*/ 247650 h 241"/>
              <a:gd name="T54" fmla="*/ 3028950 w 3745"/>
              <a:gd name="T55" fmla="*/ 304800 h 241"/>
              <a:gd name="T56" fmla="*/ 3105150 w 3745"/>
              <a:gd name="T57" fmla="*/ 381000 h 241"/>
              <a:gd name="T58" fmla="*/ 3181350 w 3745"/>
              <a:gd name="T59" fmla="*/ 304800 h 241"/>
              <a:gd name="T60" fmla="*/ 3295650 w 3745"/>
              <a:gd name="T61" fmla="*/ 285750 h 241"/>
              <a:gd name="T62" fmla="*/ 3409950 w 3745"/>
              <a:gd name="T63" fmla="*/ 285750 h 241"/>
              <a:gd name="T64" fmla="*/ 3524250 w 3745"/>
              <a:gd name="T65" fmla="*/ 323850 h 241"/>
              <a:gd name="T66" fmla="*/ 3600450 w 3745"/>
              <a:gd name="T67" fmla="*/ 266700 h 241"/>
              <a:gd name="T68" fmla="*/ 3714750 w 3745"/>
              <a:gd name="T69" fmla="*/ 266700 h 241"/>
              <a:gd name="T70" fmla="*/ 3829050 w 3745"/>
              <a:gd name="T71" fmla="*/ 304800 h 241"/>
              <a:gd name="T72" fmla="*/ 3924300 w 3745"/>
              <a:gd name="T73" fmla="*/ 247650 h 241"/>
              <a:gd name="T74" fmla="*/ 4038600 w 3745"/>
              <a:gd name="T75" fmla="*/ 266700 h 241"/>
              <a:gd name="T76" fmla="*/ 4114800 w 3745"/>
              <a:gd name="T77" fmla="*/ 152400 h 241"/>
              <a:gd name="T78" fmla="*/ 4171950 w 3745"/>
              <a:gd name="T79" fmla="*/ 38100 h 241"/>
              <a:gd name="T80" fmla="*/ 4286250 w 3745"/>
              <a:gd name="T81" fmla="*/ 0 h 241"/>
              <a:gd name="T82" fmla="*/ 4381500 w 3745"/>
              <a:gd name="T83" fmla="*/ 57150 h 241"/>
              <a:gd name="T84" fmla="*/ 4457700 w 3745"/>
              <a:gd name="T85" fmla="*/ 152400 h 241"/>
              <a:gd name="T86" fmla="*/ 4552950 w 3745"/>
              <a:gd name="T87" fmla="*/ 228600 h 241"/>
              <a:gd name="T88" fmla="*/ 4610100 w 3745"/>
              <a:gd name="T89" fmla="*/ 304800 h 241"/>
              <a:gd name="T90" fmla="*/ 4705350 w 3745"/>
              <a:gd name="T91" fmla="*/ 247650 h 241"/>
              <a:gd name="T92" fmla="*/ 4800600 w 3745"/>
              <a:gd name="T93" fmla="*/ 304800 h 241"/>
              <a:gd name="T94" fmla="*/ 4914900 w 3745"/>
              <a:gd name="T95" fmla="*/ 323850 h 241"/>
              <a:gd name="T96" fmla="*/ 5029200 w 3745"/>
              <a:gd name="T97" fmla="*/ 304800 h 241"/>
              <a:gd name="T98" fmla="*/ 5143500 w 3745"/>
              <a:gd name="T99" fmla="*/ 304800 h 241"/>
              <a:gd name="T100" fmla="*/ 5257800 w 3745"/>
              <a:gd name="T101" fmla="*/ 285750 h 241"/>
              <a:gd name="T102" fmla="*/ 5353050 w 3745"/>
              <a:gd name="T103" fmla="*/ 266700 h 241"/>
              <a:gd name="T104" fmla="*/ 5467350 w 3745"/>
              <a:gd name="T105" fmla="*/ 304800 h 241"/>
              <a:gd name="T106" fmla="*/ 5581650 w 3745"/>
              <a:gd name="T107" fmla="*/ 266700 h 241"/>
              <a:gd name="T108" fmla="*/ 5695950 w 3745"/>
              <a:gd name="T109" fmla="*/ 266700 h 241"/>
              <a:gd name="T110" fmla="*/ 5810250 w 3745"/>
              <a:gd name="T111" fmla="*/ 285750 h 241"/>
              <a:gd name="T112" fmla="*/ 5905500 w 3745"/>
              <a:gd name="T113" fmla="*/ 209550 h 2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745" h="241">
                <a:moveTo>
                  <a:pt x="0" y="192"/>
                </a:moveTo>
                <a:lnTo>
                  <a:pt x="72" y="204"/>
                </a:lnTo>
                <a:lnTo>
                  <a:pt x="108" y="204"/>
                </a:lnTo>
                <a:lnTo>
                  <a:pt x="144" y="180"/>
                </a:lnTo>
                <a:lnTo>
                  <a:pt x="180" y="180"/>
                </a:lnTo>
                <a:lnTo>
                  <a:pt x="216" y="180"/>
                </a:lnTo>
                <a:lnTo>
                  <a:pt x="252" y="192"/>
                </a:lnTo>
                <a:lnTo>
                  <a:pt x="288" y="192"/>
                </a:lnTo>
                <a:lnTo>
                  <a:pt x="324" y="192"/>
                </a:lnTo>
                <a:lnTo>
                  <a:pt x="360" y="192"/>
                </a:lnTo>
                <a:lnTo>
                  <a:pt x="396" y="192"/>
                </a:lnTo>
                <a:lnTo>
                  <a:pt x="432" y="192"/>
                </a:lnTo>
                <a:lnTo>
                  <a:pt x="456" y="156"/>
                </a:lnTo>
                <a:lnTo>
                  <a:pt x="492" y="144"/>
                </a:lnTo>
                <a:lnTo>
                  <a:pt x="528" y="144"/>
                </a:lnTo>
                <a:lnTo>
                  <a:pt x="564" y="156"/>
                </a:lnTo>
                <a:lnTo>
                  <a:pt x="600" y="168"/>
                </a:lnTo>
                <a:lnTo>
                  <a:pt x="636" y="168"/>
                </a:lnTo>
                <a:lnTo>
                  <a:pt x="672" y="192"/>
                </a:lnTo>
                <a:lnTo>
                  <a:pt x="708" y="192"/>
                </a:lnTo>
                <a:lnTo>
                  <a:pt x="780" y="204"/>
                </a:lnTo>
                <a:lnTo>
                  <a:pt x="852" y="228"/>
                </a:lnTo>
                <a:lnTo>
                  <a:pt x="864" y="192"/>
                </a:lnTo>
                <a:lnTo>
                  <a:pt x="900" y="192"/>
                </a:lnTo>
                <a:lnTo>
                  <a:pt x="936" y="192"/>
                </a:lnTo>
                <a:lnTo>
                  <a:pt x="972" y="192"/>
                </a:lnTo>
                <a:lnTo>
                  <a:pt x="1008" y="180"/>
                </a:lnTo>
                <a:lnTo>
                  <a:pt x="1020" y="144"/>
                </a:lnTo>
                <a:lnTo>
                  <a:pt x="1032" y="108"/>
                </a:lnTo>
                <a:lnTo>
                  <a:pt x="1056" y="72"/>
                </a:lnTo>
                <a:lnTo>
                  <a:pt x="1092" y="48"/>
                </a:lnTo>
                <a:lnTo>
                  <a:pt x="1104" y="12"/>
                </a:lnTo>
                <a:lnTo>
                  <a:pt x="1140" y="12"/>
                </a:lnTo>
                <a:lnTo>
                  <a:pt x="1176" y="36"/>
                </a:lnTo>
                <a:lnTo>
                  <a:pt x="1200" y="72"/>
                </a:lnTo>
                <a:lnTo>
                  <a:pt x="1212" y="108"/>
                </a:lnTo>
                <a:lnTo>
                  <a:pt x="1248" y="132"/>
                </a:lnTo>
                <a:lnTo>
                  <a:pt x="1284" y="156"/>
                </a:lnTo>
                <a:lnTo>
                  <a:pt x="1308" y="192"/>
                </a:lnTo>
                <a:lnTo>
                  <a:pt x="1332" y="228"/>
                </a:lnTo>
                <a:lnTo>
                  <a:pt x="1368" y="228"/>
                </a:lnTo>
                <a:lnTo>
                  <a:pt x="1404" y="216"/>
                </a:lnTo>
                <a:lnTo>
                  <a:pt x="1440" y="216"/>
                </a:lnTo>
                <a:lnTo>
                  <a:pt x="1476" y="204"/>
                </a:lnTo>
                <a:lnTo>
                  <a:pt x="1512" y="204"/>
                </a:lnTo>
                <a:lnTo>
                  <a:pt x="1548" y="192"/>
                </a:lnTo>
                <a:lnTo>
                  <a:pt x="1584" y="204"/>
                </a:lnTo>
                <a:lnTo>
                  <a:pt x="1620" y="204"/>
                </a:lnTo>
                <a:lnTo>
                  <a:pt x="1656" y="204"/>
                </a:lnTo>
                <a:lnTo>
                  <a:pt x="1692" y="204"/>
                </a:lnTo>
                <a:lnTo>
                  <a:pt x="1728" y="204"/>
                </a:lnTo>
                <a:lnTo>
                  <a:pt x="1764" y="192"/>
                </a:lnTo>
                <a:lnTo>
                  <a:pt x="1800" y="180"/>
                </a:lnTo>
                <a:lnTo>
                  <a:pt x="1836" y="156"/>
                </a:lnTo>
                <a:lnTo>
                  <a:pt x="1872" y="180"/>
                </a:lnTo>
                <a:lnTo>
                  <a:pt x="1908" y="192"/>
                </a:lnTo>
                <a:lnTo>
                  <a:pt x="1920" y="228"/>
                </a:lnTo>
                <a:lnTo>
                  <a:pt x="1956" y="240"/>
                </a:lnTo>
                <a:lnTo>
                  <a:pt x="1968" y="204"/>
                </a:lnTo>
                <a:lnTo>
                  <a:pt x="2004" y="192"/>
                </a:lnTo>
                <a:lnTo>
                  <a:pt x="2040" y="180"/>
                </a:lnTo>
                <a:lnTo>
                  <a:pt x="2076" y="180"/>
                </a:lnTo>
                <a:lnTo>
                  <a:pt x="2112" y="168"/>
                </a:lnTo>
                <a:lnTo>
                  <a:pt x="2148" y="180"/>
                </a:lnTo>
                <a:lnTo>
                  <a:pt x="2184" y="192"/>
                </a:lnTo>
                <a:lnTo>
                  <a:pt x="2220" y="204"/>
                </a:lnTo>
                <a:lnTo>
                  <a:pt x="2256" y="204"/>
                </a:lnTo>
                <a:lnTo>
                  <a:pt x="2268" y="168"/>
                </a:lnTo>
                <a:lnTo>
                  <a:pt x="2304" y="156"/>
                </a:lnTo>
                <a:lnTo>
                  <a:pt x="2340" y="168"/>
                </a:lnTo>
                <a:lnTo>
                  <a:pt x="2376" y="192"/>
                </a:lnTo>
                <a:lnTo>
                  <a:pt x="2412" y="192"/>
                </a:lnTo>
                <a:lnTo>
                  <a:pt x="2448" y="192"/>
                </a:lnTo>
                <a:lnTo>
                  <a:pt x="2472" y="156"/>
                </a:lnTo>
                <a:lnTo>
                  <a:pt x="2508" y="168"/>
                </a:lnTo>
                <a:lnTo>
                  <a:pt x="2544" y="168"/>
                </a:lnTo>
                <a:lnTo>
                  <a:pt x="2568" y="132"/>
                </a:lnTo>
                <a:lnTo>
                  <a:pt x="2592" y="96"/>
                </a:lnTo>
                <a:lnTo>
                  <a:pt x="2604" y="60"/>
                </a:lnTo>
                <a:lnTo>
                  <a:pt x="2628" y="24"/>
                </a:lnTo>
                <a:lnTo>
                  <a:pt x="2664" y="0"/>
                </a:lnTo>
                <a:lnTo>
                  <a:pt x="2700" y="0"/>
                </a:lnTo>
                <a:lnTo>
                  <a:pt x="2736" y="0"/>
                </a:lnTo>
                <a:lnTo>
                  <a:pt x="2760" y="36"/>
                </a:lnTo>
                <a:lnTo>
                  <a:pt x="2772" y="72"/>
                </a:lnTo>
                <a:lnTo>
                  <a:pt x="2808" y="96"/>
                </a:lnTo>
                <a:lnTo>
                  <a:pt x="2844" y="108"/>
                </a:lnTo>
                <a:lnTo>
                  <a:pt x="2868" y="144"/>
                </a:lnTo>
                <a:lnTo>
                  <a:pt x="2868" y="180"/>
                </a:lnTo>
                <a:lnTo>
                  <a:pt x="2904" y="192"/>
                </a:lnTo>
                <a:lnTo>
                  <a:pt x="2940" y="192"/>
                </a:lnTo>
                <a:lnTo>
                  <a:pt x="2964" y="156"/>
                </a:lnTo>
                <a:lnTo>
                  <a:pt x="3000" y="156"/>
                </a:lnTo>
                <a:lnTo>
                  <a:pt x="3024" y="192"/>
                </a:lnTo>
                <a:lnTo>
                  <a:pt x="3060" y="204"/>
                </a:lnTo>
                <a:lnTo>
                  <a:pt x="3096" y="204"/>
                </a:lnTo>
                <a:lnTo>
                  <a:pt x="3132" y="204"/>
                </a:lnTo>
                <a:lnTo>
                  <a:pt x="3168" y="192"/>
                </a:lnTo>
                <a:lnTo>
                  <a:pt x="3204" y="192"/>
                </a:lnTo>
                <a:lnTo>
                  <a:pt x="3240" y="192"/>
                </a:lnTo>
                <a:lnTo>
                  <a:pt x="3276" y="180"/>
                </a:lnTo>
                <a:lnTo>
                  <a:pt x="3312" y="180"/>
                </a:lnTo>
                <a:lnTo>
                  <a:pt x="3336" y="144"/>
                </a:lnTo>
                <a:lnTo>
                  <a:pt x="3372" y="168"/>
                </a:lnTo>
                <a:lnTo>
                  <a:pt x="3408" y="180"/>
                </a:lnTo>
                <a:lnTo>
                  <a:pt x="3444" y="192"/>
                </a:lnTo>
                <a:lnTo>
                  <a:pt x="3480" y="168"/>
                </a:lnTo>
                <a:lnTo>
                  <a:pt x="3516" y="168"/>
                </a:lnTo>
                <a:lnTo>
                  <a:pt x="3552" y="180"/>
                </a:lnTo>
                <a:lnTo>
                  <a:pt x="3588" y="168"/>
                </a:lnTo>
                <a:lnTo>
                  <a:pt x="3624" y="156"/>
                </a:lnTo>
                <a:lnTo>
                  <a:pt x="3660" y="180"/>
                </a:lnTo>
                <a:lnTo>
                  <a:pt x="3696" y="168"/>
                </a:lnTo>
                <a:lnTo>
                  <a:pt x="3720" y="132"/>
                </a:lnTo>
                <a:lnTo>
                  <a:pt x="3744" y="168"/>
                </a:lnTo>
              </a:path>
            </a:pathLst>
          </a:custGeom>
          <a:solidFill>
            <a:srgbClr val="8DC9B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Freeform 14"/>
          <p:cNvSpPr>
            <a:spLocks/>
          </p:cNvSpPr>
          <p:nvPr/>
        </p:nvSpPr>
        <p:spPr bwMode="auto">
          <a:xfrm>
            <a:off x="1460500" y="5041900"/>
            <a:ext cx="5945188" cy="382588"/>
          </a:xfrm>
          <a:custGeom>
            <a:avLst/>
            <a:gdLst>
              <a:gd name="T0" fmla="*/ 114300 w 3745"/>
              <a:gd name="T1" fmla="*/ 323850 h 241"/>
              <a:gd name="T2" fmla="*/ 228600 w 3745"/>
              <a:gd name="T3" fmla="*/ 285750 h 241"/>
              <a:gd name="T4" fmla="*/ 342900 w 3745"/>
              <a:gd name="T5" fmla="*/ 285750 h 241"/>
              <a:gd name="T6" fmla="*/ 457200 w 3745"/>
              <a:gd name="T7" fmla="*/ 304800 h 241"/>
              <a:gd name="T8" fmla="*/ 571500 w 3745"/>
              <a:gd name="T9" fmla="*/ 304800 h 241"/>
              <a:gd name="T10" fmla="*/ 685800 w 3745"/>
              <a:gd name="T11" fmla="*/ 304800 h 241"/>
              <a:gd name="T12" fmla="*/ 781050 w 3745"/>
              <a:gd name="T13" fmla="*/ 228600 h 241"/>
              <a:gd name="T14" fmla="*/ 895350 w 3745"/>
              <a:gd name="T15" fmla="*/ 247650 h 241"/>
              <a:gd name="T16" fmla="*/ 1009650 w 3745"/>
              <a:gd name="T17" fmla="*/ 266700 h 241"/>
              <a:gd name="T18" fmla="*/ 1123950 w 3745"/>
              <a:gd name="T19" fmla="*/ 304800 h 241"/>
              <a:gd name="T20" fmla="*/ 1352550 w 3745"/>
              <a:gd name="T21" fmla="*/ 361950 h 241"/>
              <a:gd name="T22" fmla="*/ 1428750 w 3745"/>
              <a:gd name="T23" fmla="*/ 304800 h 241"/>
              <a:gd name="T24" fmla="*/ 1543050 w 3745"/>
              <a:gd name="T25" fmla="*/ 304800 h 241"/>
              <a:gd name="T26" fmla="*/ 1619250 w 3745"/>
              <a:gd name="T27" fmla="*/ 228600 h 241"/>
              <a:gd name="T28" fmla="*/ 1676400 w 3745"/>
              <a:gd name="T29" fmla="*/ 114300 h 241"/>
              <a:gd name="T30" fmla="*/ 1752600 w 3745"/>
              <a:gd name="T31" fmla="*/ 19050 h 241"/>
              <a:gd name="T32" fmla="*/ 1866900 w 3745"/>
              <a:gd name="T33" fmla="*/ 57150 h 241"/>
              <a:gd name="T34" fmla="*/ 1924050 w 3745"/>
              <a:gd name="T35" fmla="*/ 171450 h 241"/>
              <a:gd name="T36" fmla="*/ 2038350 w 3745"/>
              <a:gd name="T37" fmla="*/ 247650 h 241"/>
              <a:gd name="T38" fmla="*/ 2114550 w 3745"/>
              <a:gd name="T39" fmla="*/ 361950 h 241"/>
              <a:gd name="T40" fmla="*/ 2228850 w 3745"/>
              <a:gd name="T41" fmla="*/ 342900 h 241"/>
              <a:gd name="T42" fmla="*/ 2343150 w 3745"/>
              <a:gd name="T43" fmla="*/ 323850 h 241"/>
              <a:gd name="T44" fmla="*/ 2457450 w 3745"/>
              <a:gd name="T45" fmla="*/ 304800 h 241"/>
              <a:gd name="T46" fmla="*/ 2571750 w 3745"/>
              <a:gd name="T47" fmla="*/ 323850 h 241"/>
              <a:gd name="T48" fmla="*/ 2686050 w 3745"/>
              <a:gd name="T49" fmla="*/ 323850 h 241"/>
              <a:gd name="T50" fmla="*/ 2800350 w 3745"/>
              <a:gd name="T51" fmla="*/ 304800 h 241"/>
              <a:gd name="T52" fmla="*/ 2914650 w 3745"/>
              <a:gd name="T53" fmla="*/ 247650 h 241"/>
              <a:gd name="T54" fmla="*/ 3028950 w 3745"/>
              <a:gd name="T55" fmla="*/ 304800 h 241"/>
              <a:gd name="T56" fmla="*/ 3105150 w 3745"/>
              <a:gd name="T57" fmla="*/ 381000 h 241"/>
              <a:gd name="T58" fmla="*/ 3181350 w 3745"/>
              <a:gd name="T59" fmla="*/ 304800 h 241"/>
              <a:gd name="T60" fmla="*/ 3295650 w 3745"/>
              <a:gd name="T61" fmla="*/ 285750 h 241"/>
              <a:gd name="T62" fmla="*/ 3409950 w 3745"/>
              <a:gd name="T63" fmla="*/ 285750 h 241"/>
              <a:gd name="T64" fmla="*/ 3524250 w 3745"/>
              <a:gd name="T65" fmla="*/ 323850 h 241"/>
              <a:gd name="T66" fmla="*/ 3600450 w 3745"/>
              <a:gd name="T67" fmla="*/ 266700 h 241"/>
              <a:gd name="T68" fmla="*/ 3714750 w 3745"/>
              <a:gd name="T69" fmla="*/ 266700 h 241"/>
              <a:gd name="T70" fmla="*/ 3829050 w 3745"/>
              <a:gd name="T71" fmla="*/ 304800 h 241"/>
              <a:gd name="T72" fmla="*/ 3924300 w 3745"/>
              <a:gd name="T73" fmla="*/ 247650 h 241"/>
              <a:gd name="T74" fmla="*/ 4038600 w 3745"/>
              <a:gd name="T75" fmla="*/ 266700 h 241"/>
              <a:gd name="T76" fmla="*/ 4114800 w 3745"/>
              <a:gd name="T77" fmla="*/ 152400 h 241"/>
              <a:gd name="T78" fmla="*/ 4171950 w 3745"/>
              <a:gd name="T79" fmla="*/ 38100 h 241"/>
              <a:gd name="T80" fmla="*/ 4286250 w 3745"/>
              <a:gd name="T81" fmla="*/ 0 h 241"/>
              <a:gd name="T82" fmla="*/ 4381500 w 3745"/>
              <a:gd name="T83" fmla="*/ 57150 h 241"/>
              <a:gd name="T84" fmla="*/ 4457700 w 3745"/>
              <a:gd name="T85" fmla="*/ 152400 h 241"/>
              <a:gd name="T86" fmla="*/ 4552950 w 3745"/>
              <a:gd name="T87" fmla="*/ 228600 h 241"/>
              <a:gd name="T88" fmla="*/ 4610100 w 3745"/>
              <a:gd name="T89" fmla="*/ 304800 h 241"/>
              <a:gd name="T90" fmla="*/ 4705350 w 3745"/>
              <a:gd name="T91" fmla="*/ 247650 h 241"/>
              <a:gd name="T92" fmla="*/ 4800600 w 3745"/>
              <a:gd name="T93" fmla="*/ 304800 h 241"/>
              <a:gd name="T94" fmla="*/ 4914900 w 3745"/>
              <a:gd name="T95" fmla="*/ 323850 h 241"/>
              <a:gd name="T96" fmla="*/ 5029200 w 3745"/>
              <a:gd name="T97" fmla="*/ 304800 h 241"/>
              <a:gd name="T98" fmla="*/ 5143500 w 3745"/>
              <a:gd name="T99" fmla="*/ 304800 h 241"/>
              <a:gd name="T100" fmla="*/ 5257800 w 3745"/>
              <a:gd name="T101" fmla="*/ 285750 h 241"/>
              <a:gd name="T102" fmla="*/ 5353050 w 3745"/>
              <a:gd name="T103" fmla="*/ 266700 h 241"/>
              <a:gd name="T104" fmla="*/ 5467350 w 3745"/>
              <a:gd name="T105" fmla="*/ 304800 h 241"/>
              <a:gd name="T106" fmla="*/ 5581650 w 3745"/>
              <a:gd name="T107" fmla="*/ 266700 h 241"/>
              <a:gd name="T108" fmla="*/ 5695950 w 3745"/>
              <a:gd name="T109" fmla="*/ 266700 h 241"/>
              <a:gd name="T110" fmla="*/ 5810250 w 3745"/>
              <a:gd name="T111" fmla="*/ 285750 h 241"/>
              <a:gd name="T112" fmla="*/ 5905500 w 3745"/>
              <a:gd name="T113" fmla="*/ 209550 h 2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745" h="241">
                <a:moveTo>
                  <a:pt x="0" y="192"/>
                </a:moveTo>
                <a:lnTo>
                  <a:pt x="72" y="204"/>
                </a:lnTo>
                <a:lnTo>
                  <a:pt x="108" y="204"/>
                </a:lnTo>
                <a:lnTo>
                  <a:pt x="144" y="180"/>
                </a:lnTo>
                <a:lnTo>
                  <a:pt x="180" y="180"/>
                </a:lnTo>
                <a:lnTo>
                  <a:pt x="216" y="180"/>
                </a:lnTo>
                <a:lnTo>
                  <a:pt x="252" y="192"/>
                </a:lnTo>
                <a:lnTo>
                  <a:pt x="288" y="192"/>
                </a:lnTo>
                <a:lnTo>
                  <a:pt x="324" y="192"/>
                </a:lnTo>
                <a:lnTo>
                  <a:pt x="360" y="192"/>
                </a:lnTo>
                <a:lnTo>
                  <a:pt x="396" y="192"/>
                </a:lnTo>
                <a:lnTo>
                  <a:pt x="432" y="192"/>
                </a:lnTo>
                <a:lnTo>
                  <a:pt x="456" y="156"/>
                </a:lnTo>
                <a:lnTo>
                  <a:pt x="492" y="144"/>
                </a:lnTo>
                <a:lnTo>
                  <a:pt x="528" y="144"/>
                </a:lnTo>
                <a:lnTo>
                  <a:pt x="564" y="156"/>
                </a:lnTo>
                <a:lnTo>
                  <a:pt x="600" y="168"/>
                </a:lnTo>
                <a:lnTo>
                  <a:pt x="636" y="168"/>
                </a:lnTo>
                <a:lnTo>
                  <a:pt x="672" y="192"/>
                </a:lnTo>
                <a:lnTo>
                  <a:pt x="708" y="192"/>
                </a:lnTo>
                <a:lnTo>
                  <a:pt x="780" y="204"/>
                </a:lnTo>
                <a:lnTo>
                  <a:pt x="852" y="228"/>
                </a:lnTo>
                <a:lnTo>
                  <a:pt x="864" y="192"/>
                </a:lnTo>
                <a:lnTo>
                  <a:pt x="900" y="192"/>
                </a:lnTo>
                <a:lnTo>
                  <a:pt x="936" y="192"/>
                </a:lnTo>
                <a:lnTo>
                  <a:pt x="972" y="192"/>
                </a:lnTo>
                <a:lnTo>
                  <a:pt x="1008" y="180"/>
                </a:lnTo>
                <a:lnTo>
                  <a:pt x="1020" y="144"/>
                </a:lnTo>
                <a:lnTo>
                  <a:pt x="1032" y="108"/>
                </a:lnTo>
                <a:lnTo>
                  <a:pt x="1056" y="72"/>
                </a:lnTo>
                <a:lnTo>
                  <a:pt x="1092" y="48"/>
                </a:lnTo>
                <a:lnTo>
                  <a:pt x="1104" y="12"/>
                </a:lnTo>
                <a:lnTo>
                  <a:pt x="1140" y="12"/>
                </a:lnTo>
                <a:lnTo>
                  <a:pt x="1176" y="36"/>
                </a:lnTo>
                <a:lnTo>
                  <a:pt x="1200" y="72"/>
                </a:lnTo>
                <a:lnTo>
                  <a:pt x="1212" y="108"/>
                </a:lnTo>
                <a:lnTo>
                  <a:pt x="1248" y="132"/>
                </a:lnTo>
                <a:lnTo>
                  <a:pt x="1284" y="156"/>
                </a:lnTo>
                <a:lnTo>
                  <a:pt x="1308" y="192"/>
                </a:lnTo>
                <a:lnTo>
                  <a:pt x="1332" y="228"/>
                </a:lnTo>
                <a:lnTo>
                  <a:pt x="1368" y="228"/>
                </a:lnTo>
                <a:lnTo>
                  <a:pt x="1404" y="216"/>
                </a:lnTo>
                <a:lnTo>
                  <a:pt x="1440" y="216"/>
                </a:lnTo>
                <a:lnTo>
                  <a:pt x="1476" y="204"/>
                </a:lnTo>
                <a:lnTo>
                  <a:pt x="1512" y="204"/>
                </a:lnTo>
                <a:lnTo>
                  <a:pt x="1548" y="192"/>
                </a:lnTo>
                <a:lnTo>
                  <a:pt x="1584" y="204"/>
                </a:lnTo>
                <a:lnTo>
                  <a:pt x="1620" y="204"/>
                </a:lnTo>
                <a:lnTo>
                  <a:pt x="1656" y="204"/>
                </a:lnTo>
                <a:lnTo>
                  <a:pt x="1692" y="204"/>
                </a:lnTo>
                <a:lnTo>
                  <a:pt x="1728" y="204"/>
                </a:lnTo>
                <a:lnTo>
                  <a:pt x="1764" y="192"/>
                </a:lnTo>
                <a:lnTo>
                  <a:pt x="1800" y="180"/>
                </a:lnTo>
                <a:lnTo>
                  <a:pt x="1836" y="156"/>
                </a:lnTo>
                <a:lnTo>
                  <a:pt x="1872" y="180"/>
                </a:lnTo>
                <a:lnTo>
                  <a:pt x="1908" y="192"/>
                </a:lnTo>
                <a:lnTo>
                  <a:pt x="1920" y="228"/>
                </a:lnTo>
                <a:lnTo>
                  <a:pt x="1956" y="240"/>
                </a:lnTo>
                <a:lnTo>
                  <a:pt x="1968" y="204"/>
                </a:lnTo>
                <a:lnTo>
                  <a:pt x="2004" y="192"/>
                </a:lnTo>
                <a:lnTo>
                  <a:pt x="2040" y="180"/>
                </a:lnTo>
                <a:lnTo>
                  <a:pt x="2076" y="180"/>
                </a:lnTo>
                <a:lnTo>
                  <a:pt x="2112" y="168"/>
                </a:lnTo>
                <a:lnTo>
                  <a:pt x="2148" y="180"/>
                </a:lnTo>
                <a:lnTo>
                  <a:pt x="2184" y="192"/>
                </a:lnTo>
                <a:lnTo>
                  <a:pt x="2220" y="204"/>
                </a:lnTo>
                <a:lnTo>
                  <a:pt x="2256" y="204"/>
                </a:lnTo>
                <a:lnTo>
                  <a:pt x="2268" y="168"/>
                </a:lnTo>
                <a:lnTo>
                  <a:pt x="2304" y="156"/>
                </a:lnTo>
                <a:lnTo>
                  <a:pt x="2340" y="168"/>
                </a:lnTo>
                <a:lnTo>
                  <a:pt x="2376" y="192"/>
                </a:lnTo>
                <a:lnTo>
                  <a:pt x="2412" y="192"/>
                </a:lnTo>
                <a:lnTo>
                  <a:pt x="2448" y="192"/>
                </a:lnTo>
                <a:lnTo>
                  <a:pt x="2472" y="156"/>
                </a:lnTo>
                <a:lnTo>
                  <a:pt x="2508" y="168"/>
                </a:lnTo>
                <a:lnTo>
                  <a:pt x="2544" y="168"/>
                </a:lnTo>
                <a:lnTo>
                  <a:pt x="2568" y="132"/>
                </a:lnTo>
                <a:lnTo>
                  <a:pt x="2592" y="96"/>
                </a:lnTo>
                <a:lnTo>
                  <a:pt x="2604" y="60"/>
                </a:lnTo>
                <a:lnTo>
                  <a:pt x="2628" y="24"/>
                </a:lnTo>
                <a:lnTo>
                  <a:pt x="2664" y="0"/>
                </a:lnTo>
                <a:lnTo>
                  <a:pt x="2700" y="0"/>
                </a:lnTo>
                <a:lnTo>
                  <a:pt x="2736" y="0"/>
                </a:lnTo>
                <a:lnTo>
                  <a:pt x="2760" y="36"/>
                </a:lnTo>
                <a:lnTo>
                  <a:pt x="2772" y="72"/>
                </a:lnTo>
                <a:lnTo>
                  <a:pt x="2808" y="96"/>
                </a:lnTo>
                <a:lnTo>
                  <a:pt x="2844" y="108"/>
                </a:lnTo>
                <a:lnTo>
                  <a:pt x="2868" y="144"/>
                </a:lnTo>
                <a:lnTo>
                  <a:pt x="2868" y="180"/>
                </a:lnTo>
                <a:lnTo>
                  <a:pt x="2904" y="192"/>
                </a:lnTo>
                <a:lnTo>
                  <a:pt x="2940" y="192"/>
                </a:lnTo>
                <a:lnTo>
                  <a:pt x="2964" y="156"/>
                </a:lnTo>
                <a:lnTo>
                  <a:pt x="3000" y="156"/>
                </a:lnTo>
                <a:lnTo>
                  <a:pt x="3024" y="192"/>
                </a:lnTo>
                <a:lnTo>
                  <a:pt x="3060" y="204"/>
                </a:lnTo>
                <a:lnTo>
                  <a:pt x="3096" y="204"/>
                </a:lnTo>
                <a:lnTo>
                  <a:pt x="3132" y="204"/>
                </a:lnTo>
                <a:lnTo>
                  <a:pt x="3168" y="192"/>
                </a:lnTo>
                <a:lnTo>
                  <a:pt x="3204" y="192"/>
                </a:lnTo>
                <a:lnTo>
                  <a:pt x="3240" y="192"/>
                </a:lnTo>
                <a:lnTo>
                  <a:pt x="3276" y="180"/>
                </a:lnTo>
                <a:lnTo>
                  <a:pt x="3312" y="180"/>
                </a:lnTo>
                <a:lnTo>
                  <a:pt x="3336" y="144"/>
                </a:lnTo>
                <a:lnTo>
                  <a:pt x="3372" y="168"/>
                </a:lnTo>
                <a:lnTo>
                  <a:pt x="3408" y="180"/>
                </a:lnTo>
                <a:lnTo>
                  <a:pt x="3444" y="192"/>
                </a:lnTo>
                <a:lnTo>
                  <a:pt x="3480" y="168"/>
                </a:lnTo>
                <a:lnTo>
                  <a:pt x="3516" y="168"/>
                </a:lnTo>
                <a:lnTo>
                  <a:pt x="3552" y="180"/>
                </a:lnTo>
                <a:lnTo>
                  <a:pt x="3588" y="168"/>
                </a:lnTo>
                <a:lnTo>
                  <a:pt x="3624" y="156"/>
                </a:lnTo>
                <a:lnTo>
                  <a:pt x="3660" y="180"/>
                </a:lnTo>
                <a:lnTo>
                  <a:pt x="3696" y="168"/>
                </a:lnTo>
                <a:lnTo>
                  <a:pt x="3720" y="132"/>
                </a:lnTo>
                <a:lnTo>
                  <a:pt x="3744" y="168"/>
                </a:lnTo>
              </a:path>
            </a:pathLst>
          </a:custGeom>
          <a:solidFill>
            <a:srgbClr val="8DC9B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Freeform 15"/>
          <p:cNvSpPr>
            <a:spLocks/>
          </p:cNvSpPr>
          <p:nvPr/>
        </p:nvSpPr>
        <p:spPr bwMode="auto">
          <a:xfrm>
            <a:off x="1460500" y="5327650"/>
            <a:ext cx="5945188" cy="382588"/>
          </a:xfrm>
          <a:custGeom>
            <a:avLst/>
            <a:gdLst>
              <a:gd name="T0" fmla="*/ 114300 w 3745"/>
              <a:gd name="T1" fmla="*/ 323850 h 241"/>
              <a:gd name="T2" fmla="*/ 228600 w 3745"/>
              <a:gd name="T3" fmla="*/ 285750 h 241"/>
              <a:gd name="T4" fmla="*/ 342900 w 3745"/>
              <a:gd name="T5" fmla="*/ 285750 h 241"/>
              <a:gd name="T6" fmla="*/ 457200 w 3745"/>
              <a:gd name="T7" fmla="*/ 304800 h 241"/>
              <a:gd name="T8" fmla="*/ 571500 w 3745"/>
              <a:gd name="T9" fmla="*/ 304800 h 241"/>
              <a:gd name="T10" fmla="*/ 685800 w 3745"/>
              <a:gd name="T11" fmla="*/ 304800 h 241"/>
              <a:gd name="T12" fmla="*/ 781050 w 3745"/>
              <a:gd name="T13" fmla="*/ 228600 h 241"/>
              <a:gd name="T14" fmla="*/ 895350 w 3745"/>
              <a:gd name="T15" fmla="*/ 247650 h 241"/>
              <a:gd name="T16" fmla="*/ 1009650 w 3745"/>
              <a:gd name="T17" fmla="*/ 266700 h 241"/>
              <a:gd name="T18" fmla="*/ 1123950 w 3745"/>
              <a:gd name="T19" fmla="*/ 304800 h 241"/>
              <a:gd name="T20" fmla="*/ 1352550 w 3745"/>
              <a:gd name="T21" fmla="*/ 361950 h 241"/>
              <a:gd name="T22" fmla="*/ 1428750 w 3745"/>
              <a:gd name="T23" fmla="*/ 304800 h 241"/>
              <a:gd name="T24" fmla="*/ 1543050 w 3745"/>
              <a:gd name="T25" fmla="*/ 304800 h 241"/>
              <a:gd name="T26" fmla="*/ 1619250 w 3745"/>
              <a:gd name="T27" fmla="*/ 228600 h 241"/>
              <a:gd name="T28" fmla="*/ 1676400 w 3745"/>
              <a:gd name="T29" fmla="*/ 114300 h 241"/>
              <a:gd name="T30" fmla="*/ 1752600 w 3745"/>
              <a:gd name="T31" fmla="*/ 19050 h 241"/>
              <a:gd name="T32" fmla="*/ 1866900 w 3745"/>
              <a:gd name="T33" fmla="*/ 57150 h 241"/>
              <a:gd name="T34" fmla="*/ 1924050 w 3745"/>
              <a:gd name="T35" fmla="*/ 171450 h 241"/>
              <a:gd name="T36" fmla="*/ 2038350 w 3745"/>
              <a:gd name="T37" fmla="*/ 247650 h 241"/>
              <a:gd name="T38" fmla="*/ 2114550 w 3745"/>
              <a:gd name="T39" fmla="*/ 361950 h 241"/>
              <a:gd name="T40" fmla="*/ 2228850 w 3745"/>
              <a:gd name="T41" fmla="*/ 342900 h 241"/>
              <a:gd name="T42" fmla="*/ 2343150 w 3745"/>
              <a:gd name="T43" fmla="*/ 323850 h 241"/>
              <a:gd name="T44" fmla="*/ 2457450 w 3745"/>
              <a:gd name="T45" fmla="*/ 304800 h 241"/>
              <a:gd name="T46" fmla="*/ 2571750 w 3745"/>
              <a:gd name="T47" fmla="*/ 323850 h 241"/>
              <a:gd name="T48" fmla="*/ 2686050 w 3745"/>
              <a:gd name="T49" fmla="*/ 323850 h 241"/>
              <a:gd name="T50" fmla="*/ 2800350 w 3745"/>
              <a:gd name="T51" fmla="*/ 304800 h 241"/>
              <a:gd name="T52" fmla="*/ 2914650 w 3745"/>
              <a:gd name="T53" fmla="*/ 247650 h 241"/>
              <a:gd name="T54" fmla="*/ 3028950 w 3745"/>
              <a:gd name="T55" fmla="*/ 304800 h 241"/>
              <a:gd name="T56" fmla="*/ 3105150 w 3745"/>
              <a:gd name="T57" fmla="*/ 381000 h 241"/>
              <a:gd name="T58" fmla="*/ 3181350 w 3745"/>
              <a:gd name="T59" fmla="*/ 304800 h 241"/>
              <a:gd name="T60" fmla="*/ 3295650 w 3745"/>
              <a:gd name="T61" fmla="*/ 285750 h 241"/>
              <a:gd name="T62" fmla="*/ 3409950 w 3745"/>
              <a:gd name="T63" fmla="*/ 285750 h 241"/>
              <a:gd name="T64" fmla="*/ 3524250 w 3745"/>
              <a:gd name="T65" fmla="*/ 323850 h 241"/>
              <a:gd name="T66" fmla="*/ 3600450 w 3745"/>
              <a:gd name="T67" fmla="*/ 266700 h 241"/>
              <a:gd name="T68" fmla="*/ 3714750 w 3745"/>
              <a:gd name="T69" fmla="*/ 266700 h 241"/>
              <a:gd name="T70" fmla="*/ 3829050 w 3745"/>
              <a:gd name="T71" fmla="*/ 304800 h 241"/>
              <a:gd name="T72" fmla="*/ 3924300 w 3745"/>
              <a:gd name="T73" fmla="*/ 247650 h 241"/>
              <a:gd name="T74" fmla="*/ 4038600 w 3745"/>
              <a:gd name="T75" fmla="*/ 266700 h 241"/>
              <a:gd name="T76" fmla="*/ 4114800 w 3745"/>
              <a:gd name="T77" fmla="*/ 152400 h 241"/>
              <a:gd name="T78" fmla="*/ 4171950 w 3745"/>
              <a:gd name="T79" fmla="*/ 38100 h 241"/>
              <a:gd name="T80" fmla="*/ 4286250 w 3745"/>
              <a:gd name="T81" fmla="*/ 0 h 241"/>
              <a:gd name="T82" fmla="*/ 4381500 w 3745"/>
              <a:gd name="T83" fmla="*/ 57150 h 241"/>
              <a:gd name="T84" fmla="*/ 4457700 w 3745"/>
              <a:gd name="T85" fmla="*/ 152400 h 241"/>
              <a:gd name="T86" fmla="*/ 4552950 w 3745"/>
              <a:gd name="T87" fmla="*/ 228600 h 241"/>
              <a:gd name="T88" fmla="*/ 4610100 w 3745"/>
              <a:gd name="T89" fmla="*/ 304800 h 241"/>
              <a:gd name="T90" fmla="*/ 4705350 w 3745"/>
              <a:gd name="T91" fmla="*/ 247650 h 241"/>
              <a:gd name="T92" fmla="*/ 4800600 w 3745"/>
              <a:gd name="T93" fmla="*/ 304800 h 241"/>
              <a:gd name="T94" fmla="*/ 4914900 w 3745"/>
              <a:gd name="T95" fmla="*/ 323850 h 241"/>
              <a:gd name="T96" fmla="*/ 5029200 w 3745"/>
              <a:gd name="T97" fmla="*/ 304800 h 241"/>
              <a:gd name="T98" fmla="*/ 5143500 w 3745"/>
              <a:gd name="T99" fmla="*/ 304800 h 241"/>
              <a:gd name="T100" fmla="*/ 5257800 w 3745"/>
              <a:gd name="T101" fmla="*/ 285750 h 241"/>
              <a:gd name="T102" fmla="*/ 5353050 w 3745"/>
              <a:gd name="T103" fmla="*/ 266700 h 241"/>
              <a:gd name="T104" fmla="*/ 5467350 w 3745"/>
              <a:gd name="T105" fmla="*/ 304800 h 241"/>
              <a:gd name="T106" fmla="*/ 5581650 w 3745"/>
              <a:gd name="T107" fmla="*/ 266700 h 241"/>
              <a:gd name="T108" fmla="*/ 5695950 w 3745"/>
              <a:gd name="T109" fmla="*/ 266700 h 241"/>
              <a:gd name="T110" fmla="*/ 5810250 w 3745"/>
              <a:gd name="T111" fmla="*/ 285750 h 241"/>
              <a:gd name="T112" fmla="*/ 5905500 w 3745"/>
              <a:gd name="T113" fmla="*/ 209550 h 2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745" h="241">
                <a:moveTo>
                  <a:pt x="0" y="192"/>
                </a:moveTo>
                <a:lnTo>
                  <a:pt x="72" y="204"/>
                </a:lnTo>
                <a:lnTo>
                  <a:pt x="108" y="204"/>
                </a:lnTo>
                <a:lnTo>
                  <a:pt x="144" y="180"/>
                </a:lnTo>
                <a:lnTo>
                  <a:pt x="180" y="180"/>
                </a:lnTo>
                <a:lnTo>
                  <a:pt x="216" y="180"/>
                </a:lnTo>
                <a:lnTo>
                  <a:pt x="252" y="192"/>
                </a:lnTo>
                <a:lnTo>
                  <a:pt x="288" y="192"/>
                </a:lnTo>
                <a:lnTo>
                  <a:pt x="324" y="192"/>
                </a:lnTo>
                <a:lnTo>
                  <a:pt x="360" y="192"/>
                </a:lnTo>
                <a:lnTo>
                  <a:pt x="396" y="192"/>
                </a:lnTo>
                <a:lnTo>
                  <a:pt x="432" y="192"/>
                </a:lnTo>
                <a:lnTo>
                  <a:pt x="456" y="156"/>
                </a:lnTo>
                <a:lnTo>
                  <a:pt x="492" y="144"/>
                </a:lnTo>
                <a:lnTo>
                  <a:pt x="528" y="144"/>
                </a:lnTo>
                <a:lnTo>
                  <a:pt x="564" y="156"/>
                </a:lnTo>
                <a:lnTo>
                  <a:pt x="600" y="168"/>
                </a:lnTo>
                <a:lnTo>
                  <a:pt x="636" y="168"/>
                </a:lnTo>
                <a:lnTo>
                  <a:pt x="672" y="192"/>
                </a:lnTo>
                <a:lnTo>
                  <a:pt x="708" y="192"/>
                </a:lnTo>
                <a:lnTo>
                  <a:pt x="780" y="204"/>
                </a:lnTo>
                <a:lnTo>
                  <a:pt x="852" y="228"/>
                </a:lnTo>
                <a:lnTo>
                  <a:pt x="864" y="192"/>
                </a:lnTo>
                <a:lnTo>
                  <a:pt x="900" y="192"/>
                </a:lnTo>
                <a:lnTo>
                  <a:pt x="936" y="192"/>
                </a:lnTo>
                <a:lnTo>
                  <a:pt x="972" y="192"/>
                </a:lnTo>
                <a:lnTo>
                  <a:pt x="1008" y="180"/>
                </a:lnTo>
                <a:lnTo>
                  <a:pt x="1020" y="144"/>
                </a:lnTo>
                <a:lnTo>
                  <a:pt x="1032" y="108"/>
                </a:lnTo>
                <a:lnTo>
                  <a:pt x="1056" y="72"/>
                </a:lnTo>
                <a:lnTo>
                  <a:pt x="1092" y="48"/>
                </a:lnTo>
                <a:lnTo>
                  <a:pt x="1104" y="12"/>
                </a:lnTo>
                <a:lnTo>
                  <a:pt x="1140" y="12"/>
                </a:lnTo>
                <a:lnTo>
                  <a:pt x="1176" y="36"/>
                </a:lnTo>
                <a:lnTo>
                  <a:pt x="1200" y="72"/>
                </a:lnTo>
                <a:lnTo>
                  <a:pt x="1212" y="108"/>
                </a:lnTo>
                <a:lnTo>
                  <a:pt x="1248" y="132"/>
                </a:lnTo>
                <a:lnTo>
                  <a:pt x="1284" y="156"/>
                </a:lnTo>
                <a:lnTo>
                  <a:pt x="1308" y="192"/>
                </a:lnTo>
                <a:lnTo>
                  <a:pt x="1332" y="228"/>
                </a:lnTo>
                <a:lnTo>
                  <a:pt x="1368" y="228"/>
                </a:lnTo>
                <a:lnTo>
                  <a:pt x="1404" y="216"/>
                </a:lnTo>
                <a:lnTo>
                  <a:pt x="1440" y="216"/>
                </a:lnTo>
                <a:lnTo>
                  <a:pt x="1476" y="204"/>
                </a:lnTo>
                <a:lnTo>
                  <a:pt x="1512" y="204"/>
                </a:lnTo>
                <a:lnTo>
                  <a:pt x="1548" y="192"/>
                </a:lnTo>
                <a:lnTo>
                  <a:pt x="1584" y="204"/>
                </a:lnTo>
                <a:lnTo>
                  <a:pt x="1620" y="204"/>
                </a:lnTo>
                <a:lnTo>
                  <a:pt x="1656" y="204"/>
                </a:lnTo>
                <a:lnTo>
                  <a:pt x="1692" y="204"/>
                </a:lnTo>
                <a:lnTo>
                  <a:pt x="1728" y="204"/>
                </a:lnTo>
                <a:lnTo>
                  <a:pt x="1764" y="192"/>
                </a:lnTo>
                <a:lnTo>
                  <a:pt x="1800" y="180"/>
                </a:lnTo>
                <a:lnTo>
                  <a:pt x="1836" y="156"/>
                </a:lnTo>
                <a:lnTo>
                  <a:pt x="1872" y="180"/>
                </a:lnTo>
                <a:lnTo>
                  <a:pt x="1908" y="192"/>
                </a:lnTo>
                <a:lnTo>
                  <a:pt x="1920" y="228"/>
                </a:lnTo>
                <a:lnTo>
                  <a:pt x="1956" y="240"/>
                </a:lnTo>
                <a:lnTo>
                  <a:pt x="1968" y="204"/>
                </a:lnTo>
                <a:lnTo>
                  <a:pt x="2004" y="192"/>
                </a:lnTo>
                <a:lnTo>
                  <a:pt x="2040" y="180"/>
                </a:lnTo>
                <a:lnTo>
                  <a:pt x="2076" y="180"/>
                </a:lnTo>
                <a:lnTo>
                  <a:pt x="2112" y="168"/>
                </a:lnTo>
                <a:lnTo>
                  <a:pt x="2148" y="180"/>
                </a:lnTo>
                <a:lnTo>
                  <a:pt x="2184" y="192"/>
                </a:lnTo>
                <a:lnTo>
                  <a:pt x="2220" y="204"/>
                </a:lnTo>
                <a:lnTo>
                  <a:pt x="2256" y="204"/>
                </a:lnTo>
                <a:lnTo>
                  <a:pt x="2268" y="168"/>
                </a:lnTo>
                <a:lnTo>
                  <a:pt x="2304" y="156"/>
                </a:lnTo>
                <a:lnTo>
                  <a:pt x="2340" y="168"/>
                </a:lnTo>
                <a:lnTo>
                  <a:pt x="2376" y="192"/>
                </a:lnTo>
                <a:lnTo>
                  <a:pt x="2412" y="192"/>
                </a:lnTo>
                <a:lnTo>
                  <a:pt x="2448" y="192"/>
                </a:lnTo>
                <a:lnTo>
                  <a:pt x="2472" y="156"/>
                </a:lnTo>
                <a:lnTo>
                  <a:pt x="2508" y="168"/>
                </a:lnTo>
                <a:lnTo>
                  <a:pt x="2544" y="168"/>
                </a:lnTo>
                <a:lnTo>
                  <a:pt x="2568" y="132"/>
                </a:lnTo>
                <a:lnTo>
                  <a:pt x="2592" y="96"/>
                </a:lnTo>
                <a:lnTo>
                  <a:pt x="2604" y="60"/>
                </a:lnTo>
                <a:lnTo>
                  <a:pt x="2628" y="24"/>
                </a:lnTo>
                <a:lnTo>
                  <a:pt x="2664" y="0"/>
                </a:lnTo>
                <a:lnTo>
                  <a:pt x="2700" y="0"/>
                </a:lnTo>
                <a:lnTo>
                  <a:pt x="2736" y="0"/>
                </a:lnTo>
                <a:lnTo>
                  <a:pt x="2760" y="36"/>
                </a:lnTo>
                <a:lnTo>
                  <a:pt x="2772" y="72"/>
                </a:lnTo>
                <a:lnTo>
                  <a:pt x="2808" y="96"/>
                </a:lnTo>
                <a:lnTo>
                  <a:pt x="2844" y="108"/>
                </a:lnTo>
                <a:lnTo>
                  <a:pt x="2868" y="144"/>
                </a:lnTo>
                <a:lnTo>
                  <a:pt x="2868" y="180"/>
                </a:lnTo>
                <a:lnTo>
                  <a:pt x="2904" y="192"/>
                </a:lnTo>
                <a:lnTo>
                  <a:pt x="2940" y="192"/>
                </a:lnTo>
                <a:lnTo>
                  <a:pt x="2964" y="156"/>
                </a:lnTo>
                <a:lnTo>
                  <a:pt x="3000" y="156"/>
                </a:lnTo>
                <a:lnTo>
                  <a:pt x="3024" y="192"/>
                </a:lnTo>
                <a:lnTo>
                  <a:pt x="3060" y="204"/>
                </a:lnTo>
                <a:lnTo>
                  <a:pt x="3096" y="204"/>
                </a:lnTo>
                <a:lnTo>
                  <a:pt x="3132" y="204"/>
                </a:lnTo>
                <a:lnTo>
                  <a:pt x="3168" y="192"/>
                </a:lnTo>
                <a:lnTo>
                  <a:pt x="3204" y="192"/>
                </a:lnTo>
                <a:lnTo>
                  <a:pt x="3240" y="192"/>
                </a:lnTo>
                <a:lnTo>
                  <a:pt x="3276" y="180"/>
                </a:lnTo>
                <a:lnTo>
                  <a:pt x="3312" y="180"/>
                </a:lnTo>
                <a:lnTo>
                  <a:pt x="3336" y="144"/>
                </a:lnTo>
                <a:lnTo>
                  <a:pt x="3372" y="168"/>
                </a:lnTo>
                <a:lnTo>
                  <a:pt x="3408" y="180"/>
                </a:lnTo>
                <a:lnTo>
                  <a:pt x="3444" y="192"/>
                </a:lnTo>
                <a:lnTo>
                  <a:pt x="3480" y="168"/>
                </a:lnTo>
                <a:lnTo>
                  <a:pt x="3516" y="168"/>
                </a:lnTo>
                <a:lnTo>
                  <a:pt x="3552" y="180"/>
                </a:lnTo>
                <a:lnTo>
                  <a:pt x="3588" y="168"/>
                </a:lnTo>
                <a:lnTo>
                  <a:pt x="3624" y="156"/>
                </a:lnTo>
                <a:lnTo>
                  <a:pt x="3660" y="180"/>
                </a:lnTo>
                <a:lnTo>
                  <a:pt x="3696" y="168"/>
                </a:lnTo>
                <a:lnTo>
                  <a:pt x="3720" y="132"/>
                </a:lnTo>
                <a:lnTo>
                  <a:pt x="3744" y="168"/>
                </a:lnTo>
              </a:path>
            </a:pathLst>
          </a:custGeom>
          <a:solidFill>
            <a:srgbClr val="8DC9B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6"/>
          <p:cNvSpPr>
            <a:spLocks noChangeShapeType="1"/>
          </p:cNvSpPr>
          <p:nvPr/>
        </p:nvSpPr>
        <p:spPr bwMode="auto">
          <a:xfrm>
            <a:off x="3463925" y="4870450"/>
            <a:ext cx="2054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Rectangle 17"/>
          <p:cNvSpPr>
            <a:spLocks noChangeArrowheads="1"/>
          </p:cNvSpPr>
          <p:nvPr/>
        </p:nvSpPr>
        <p:spPr bwMode="auto">
          <a:xfrm>
            <a:off x="7437438" y="4791075"/>
            <a:ext cx="434975" cy="363538"/>
          </a:xfrm>
          <a:prstGeom prst="rect">
            <a:avLst/>
          </a:prstGeom>
          <a:solidFill>
            <a:srgbClr val="8DC9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90</a:t>
            </a:r>
          </a:p>
        </p:txBody>
      </p:sp>
      <p:sp>
        <p:nvSpPr>
          <p:cNvPr id="18448" name="Rectangle 18"/>
          <p:cNvSpPr>
            <a:spLocks noChangeArrowheads="1"/>
          </p:cNvSpPr>
          <p:nvPr/>
        </p:nvSpPr>
        <p:spPr bwMode="auto">
          <a:xfrm>
            <a:off x="7437438" y="5095875"/>
            <a:ext cx="434975" cy="363538"/>
          </a:xfrm>
          <a:prstGeom prst="rect">
            <a:avLst/>
          </a:prstGeom>
          <a:solidFill>
            <a:srgbClr val="8DC9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89</a:t>
            </a:r>
          </a:p>
        </p:txBody>
      </p:sp>
      <p:sp>
        <p:nvSpPr>
          <p:cNvPr id="18449" name="Rectangle 19"/>
          <p:cNvSpPr>
            <a:spLocks noChangeArrowheads="1"/>
          </p:cNvSpPr>
          <p:nvPr/>
        </p:nvSpPr>
        <p:spPr bwMode="auto">
          <a:xfrm>
            <a:off x="7437438" y="5381625"/>
            <a:ext cx="434975" cy="363538"/>
          </a:xfrm>
          <a:prstGeom prst="rect">
            <a:avLst/>
          </a:prstGeom>
          <a:solidFill>
            <a:srgbClr val="8DC9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88</a:t>
            </a:r>
          </a:p>
        </p:txBody>
      </p:sp>
      <p:sp>
        <p:nvSpPr>
          <p:cNvPr id="18450" name="Text Box 20"/>
          <p:cNvSpPr txBox="1">
            <a:spLocks noChangeArrowheads="1"/>
          </p:cNvSpPr>
          <p:nvPr/>
        </p:nvSpPr>
        <p:spPr bwMode="auto">
          <a:xfrm>
            <a:off x="114300" y="838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hlink"/>
                </a:solidFill>
              </a:rPr>
              <a:t>Figure 3.1</a:t>
            </a:r>
          </a:p>
        </p:txBody>
      </p:sp>
      <p:sp>
        <p:nvSpPr>
          <p:cNvPr id="18451" name="Rectangle 21"/>
          <p:cNvSpPr>
            <a:spLocks noChangeArrowheads="1"/>
          </p:cNvSpPr>
          <p:nvPr/>
        </p:nvSpPr>
        <p:spPr bwMode="auto">
          <a:xfrm>
            <a:off x="4856163" y="3843338"/>
            <a:ext cx="1165225" cy="454025"/>
          </a:xfrm>
          <a:prstGeom prst="rect">
            <a:avLst/>
          </a:prstGeom>
          <a:solidFill>
            <a:srgbClr val="8DC9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/>
              <a:t>Cycles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0A5D618E-5043-4AD0-8C4A-104EEC90EDC8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7813"/>
            <a:ext cx="7772400" cy="6350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Naive Forecasts</a:t>
            </a:r>
            <a:endParaRPr lang="en-US" altLang="en-US" sz="4100" b="1">
              <a:solidFill>
                <a:srgbClr val="2D8AD8"/>
              </a:solidFill>
            </a:endParaRPr>
          </a:p>
        </p:txBody>
      </p:sp>
      <p:graphicFrame>
        <p:nvGraphicFramePr>
          <p:cNvPr id="19460" name="Object 3"/>
          <p:cNvGraphicFramePr>
            <a:graphicFrameLocks/>
          </p:cNvGraphicFramePr>
          <p:nvPr/>
        </p:nvGraphicFramePr>
        <p:xfrm>
          <a:off x="419100" y="3146425"/>
          <a:ext cx="1982788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Clip" r:id="rId3" imgW="1982788" imgH="2749550" progId="MS_ClipArt_Gallery.2">
                  <p:embed/>
                </p:oleObj>
              </mc:Choice>
              <mc:Fallback>
                <p:oleObj name="Clip" r:id="rId3" imgW="1982788" imgH="2749550" progId="MS_ClipArt_Gallery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3146425"/>
                        <a:ext cx="1982788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D8B1CF"/>
                                </a:gs>
                                <a:gs pos="100000">
                                  <a:srgbClr val="F1C5E7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701A5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1930400" y="1295400"/>
            <a:ext cx="6604000" cy="3136900"/>
            <a:chOff x="1126" y="1068"/>
            <a:chExt cx="4160" cy="1976"/>
          </a:xfrm>
        </p:grpSpPr>
        <p:sp>
          <p:nvSpPr>
            <p:cNvPr id="19463" name="AutoShape 5"/>
            <p:cNvSpPr>
              <a:spLocks noChangeArrowheads="1"/>
            </p:cNvSpPr>
            <p:nvPr/>
          </p:nvSpPr>
          <p:spPr bwMode="auto">
            <a:xfrm>
              <a:off x="1126" y="1104"/>
              <a:ext cx="4160" cy="1617"/>
            </a:xfrm>
            <a:prstGeom prst="wedgeRoundRectCallout">
              <a:avLst>
                <a:gd name="adj1" fmla="val -41690"/>
                <a:gd name="adj2" fmla="val 66667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CE27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4" name="Rectangle 6"/>
            <p:cNvSpPr>
              <a:spLocks noChangeArrowheads="1"/>
            </p:cNvSpPr>
            <p:nvPr/>
          </p:nvSpPr>
          <p:spPr bwMode="auto">
            <a:xfrm>
              <a:off x="1536" y="1068"/>
              <a:ext cx="3504" cy="1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Uh, give me a minute.... </a:t>
              </a:r>
            </a:p>
            <a:p>
              <a:r>
                <a:rPr lang="en-US" altLang="en-US" sz="3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We sold 250 wheels last</a:t>
              </a:r>
            </a:p>
            <a:p>
              <a:r>
                <a:rPr lang="en-US" altLang="en-US" sz="3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week....  Now, next week we should sell....</a:t>
              </a:r>
            </a:p>
          </p:txBody>
        </p:sp>
      </p:grp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3571875" y="4476750"/>
            <a:ext cx="4664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The forecast for any period equals the previous period’s actual value.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7DC5E318-4FC9-4DFF-972B-0BAD485391C9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7400" y="1211263"/>
            <a:ext cx="8204200" cy="4941887"/>
          </a:xfrm>
        </p:spPr>
        <p:txBody>
          <a:bodyPr/>
          <a:lstStyle/>
          <a:p>
            <a:pPr eaLnBrk="1" hangingPunct="1"/>
            <a:r>
              <a:rPr lang="en-US" altLang="en-US"/>
              <a:t>Simple to use</a:t>
            </a:r>
          </a:p>
          <a:p>
            <a:pPr eaLnBrk="1" hangingPunct="1"/>
            <a:r>
              <a:rPr lang="en-US" altLang="en-US"/>
              <a:t>Virtually no cost</a:t>
            </a:r>
          </a:p>
          <a:p>
            <a:pPr eaLnBrk="1" hangingPunct="1"/>
            <a:r>
              <a:rPr lang="en-US" altLang="en-US"/>
              <a:t>Quick and easy to prepare</a:t>
            </a:r>
          </a:p>
          <a:p>
            <a:pPr eaLnBrk="1" hangingPunct="1"/>
            <a:r>
              <a:rPr lang="en-US" altLang="en-US"/>
              <a:t>Data analysis is nonexistent</a:t>
            </a:r>
          </a:p>
          <a:p>
            <a:pPr eaLnBrk="1" hangingPunct="1"/>
            <a:r>
              <a:rPr lang="en-US" altLang="en-US"/>
              <a:t>Easily understandable</a:t>
            </a:r>
          </a:p>
          <a:p>
            <a:pPr eaLnBrk="1" hangingPunct="1"/>
            <a:r>
              <a:rPr lang="en-US" altLang="en-US"/>
              <a:t>Cannot provide high accuracy</a:t>
            </a:r>
          </a:p>
          <a:p>
            <a:pPr eaLnBrk="1" hangingPunct="1"/>
            <a:r>
              <a:rPr lang="en-US" altLang="en-US"/>
              <a:t>Can be a standard for accuracy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881063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Naïve Forecasts</a:t>
            </a:r>
            <a:endParaRPr lang="en-US" altLang="en-US" sz="2900" b="1">
              <a:solidFill>
                <a:srgbClr val="2D8A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E18D584B-46EF-4A1B-A2ED-9CDD84B0AA1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8988" y="1211263"/>
            <a:ext cx="8355012" cy="4941887"/>
          </a:xfrm>
        </p:spPr>
        <p:txBody>
          <a:bodyPr/>
          <a:lstStyle/>
          <a:p>
            <a:pPr eaLnBrk="1" hangingPunct="1"/>
            <a:r>
              <a:rPr lang="en-US" altLang="en-US"/>
              <a:t>Stable time series data</a:t>
            </a:r>
          </a:p>
          <a:p>
            <a:pPr lvl="1" eaLnBrk="1" hangingPunct="1"/>
            <a:r>
              <a:rPr lang="en-US" altLang="en-US"/>
              <a:t>F(t) = A(t-1)</a:t>
            </a:r>
          </a:p>
          <a:p>
            <a:pPr eaLnBrk="1" hangingPunct="1"/>
            <a:r>
              <a:rPr lang="en-US" altLang="en-US"/>
              <a:t>Seasonal variations</a:t>
            </a:r>
          </a:p>
          <a:p>
            <a:pPr lvl="1" eaLnBrk="1" hangingPunct="1"/>
            <a:r>
              <a:rPr lang="en-US" altLang="en-US"/>
              <a:t>F(t) = A(t-n)</a:t>
            </a:r>
          </a:p>
          <a:p>
            <a:pPr eaLnBrk="1" hangingPunct="1"/>
            <a:r>
              <a:rPr lang="en-US" altLang="en-US"/>
              <a:t>Data with trends</a:t>
            </a:r>
          </a:p>
          <a:p>
            <a:pPr lvl="1" eaLnBrk="1" hangingPunct="1"/>
            <a:r>
              <a:rPr lang="en-US" altLang="en-US"/>
              <a:t>F(t) = A(t-1) + (A(t-1) – A(t-2))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881063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Uses for Naïve Forecasts</a:t>
            </a:r>
            <a:endParaRPr lang="en-US" altLang="en-US" sz="2900" b="1">
              <a:solidFill>
                <a:srgbClr val="2D8A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271844D5-6653-4E2C-AD60-DAB456AA6923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9375"/>
            <a:ext cx="7772400" cy="88265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Techniques for Averaging</a:t>
            </a:r>
            <a:endParaRPr lang="en-US" altLang="en-US" sz="2900" b="1">
              <a:solidFill>
                <a:srgbClr val="2D8AD8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8" y="1468438"/>
            <a:ext cx="7842250" cy="47656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Moving average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Weighted moving average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Exponential smoothing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C845C5B5-9CB6-4D33-9A1A-28F88FEAB554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898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Moving Averages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96238" cy="4941888"/>
          </a:xfrm>
        </p:spPr>
        <p:txBody>
          <a:bodyPr/>
          <a:lstStyle/>
          <a:p>
            <a:pPr eaLnBrk="1" hangingPunct="1"/>
            <a:r>
              <a:rPr lang="en-US" altLang="en-US" sz="2800" i="1" u="sng"/>
              <a:t>Moving average</a:t>
            </a:r>
            <a:r>
              <a:rPr lang="en-US" altLang="en-US" sz="2800"/>
              <a:t> – A technique that averages a number of recent actual values, updated as new values become available.</a:t>
            </a:r>
          </a:p>
          <a:p>
            <a:pPr eaLnBrk="1" hangingPunct="1"/>
            <a:endParaRPr lang="en-US" altLang="en-US" sz="28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/>
          </a:p>
          <a:p>
            <a:pPr eaLnBrk="1" hangingPunct="1"/>
            <a:r>
              <a:rPr lang="en-US" altLang="en-US" sz="2800" i="1" u="sng"/>
              <a:t>Weighted moving average</a:t>
            </a:r>
            <a:r>
              <a:rPr lang="en-US" altLang="en-US" sz="2800"/>
              <a:t> – More recent values in a series are given more weight in  computing the forecast.</a:t>
            </a:r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1143000" y="2438400"/>
            <a:ext cx="7239000" cy="1338263"/>
            <a:chOff x="720" y="1632"/>
            <a:chExt cx="4560" cy="843"/>
          </a:xfrm>
        </p:grpSpPr>
        <p:sp>
          <p:nvSpPr>
            <p:cNvPr id="23563" name="Line 5"/>
            <p:cNvSpPr>
              <a:spLocks noChangeShapeType="1"/>
            </p:cNvSpPr>
            <p:nvPr/>
          </p:nvSpPr>
          <p:spPr bwMode="auto">
            <a:xfrm flipV="1">
              <a:off x="2352" y="2160"/>
              <a:ext cx="2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Rectangle 6"/>
            <p:cNvSpPr>
              <a:spLocks noChangeArrowheads="1"/>
            </p:cNvSpPr>
            <p:nvPr/>
          </p:nvSpPr>
          <p:spPr bwMode="auto">
            <a:xfrm>
              <a:off x="720" y="1920"/>
              <a:ext cx="148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CE2700"/>
                  </a:solidFill>
                </a:rPr>
                <a:t>F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t</a:t>
              </a:r>
              <a:r>
                <a:rPr lang="en-US" altLang="en-US" sz="3200">
                  <a:solidFill>
                    <a:srgbClr val="CE2700"/>
                  </a:solidFill>
                </a:rPr>
                <a:t> = MA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n</a:t>
              </a:r>
              <a:r>
                <a:rPr lang="en-US" altLang="en-US" sz="3200">
                  <a:solidFill>
                    <a:srgbClr val="CE2700"/>
                  </a:solidFill>
                </a:rPr>
                <a:t>=</a:t>
              </a:r>
              <a:r>
                <a:rPr lang="en-US" altLang="en-US" sz="3200" baseline="-25000">
                  <a:solidFill>
                    <a:srgbClr val="CE2700"/>
                  </a:solidFill>
                </a:rPr>
                <a:t> </a:t>
              </a:r>
            </a:p>
          </p:txBody>
        </p:sp>
        <p:sp>
          <p:nvSpPr>
            <p:cNvPr id="23565" name="Rectangle 7"/>
            <p:cNvSpPr>
              <a:spLocks noChangeArrowheads="1"/>
            </p:cNvSpPr>
            <p:nvPr/>
          </p:nvSpPr>
          <p:spPr bwMode="auto">
            <a:xfrm>
              <a:off x="3312" y="2112"/>
              <a:ext cx="25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CE2700"/>
                  </a:solidFill>
                </a:rPr>
                <a:t>n</a:t>
              </a:r>
            </a:p>
          </p:txBody>
        </p:sp>
        <p:sp>
          <p:nvSpPr>
            <p:cNvPr id="23566" name="Rectangle 8"/>
            <p:cNvSpPr>
              <a:spLocks noChangeArrowheads="1"/>
            </p:cNvSpPr>
            <p:nvPr/>
          </p:nvSpPr>
          <p:spPr bwMode="auto">
            <a:xfrm>
              <a:off x="2448" y="1632"/>
              <a:ext cx="28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CE2700"/>
                  </a:solidFill>
                </a:rPr>
                <a:t>A</a:t>
              </a:r>
              <a:r>
                <a:rPr lang="en-US" altLang="en-US" sz="4000" baseline="-25000">
                  <a:solidFill>
                    <a:srgbClr val="CE2700"/>
                  </a:solidFill>
                  <a:latin typeface="Times New Roman" panose="02020603050405020304" pitchFamily="18" charset="0"/>
                </a:rPr>
                <a:t>t-n</a:t>
              </a:r>
              <a:r>
                <a:rPr lang="en-US" altLang="en-US" sz="3200" baseline="-25000">
                  <a:solidFill>
                    <a:srgbClr val="CE27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3200">
                  <a:solidFill>
                    <a:srgbClr val="CE2700"/>
                  </a:solidFill>
                  <a:latin typeface="Times New Roman" panose="02020603050405020304" pitchFamily="18" charset="0"/>
                </a:rPr>
                <a:t>+ … A</a:t>
              </a:r>
              <a:r>
                <a:rPr lang="en-US" altLang="en-US" sz="4000" baseline="-25000">
                  <a:solidFill>
                    <a:srgbClr val="CE2700"/>
                  </a:solidFill>
                  <a:latin typeface="Times New Roman" panose="02020603050405020304" pitchFamily="18" charset="0"/>
                </a:rPr>
                <a:t>t-2</a:t>
              </a:r>
              <a:r>
                <a:rPr lang="en-US" altLang="en-US" sz="3200">
                  <a:solidFill>
                    <a:srgbClr val="CE2700"/>
                  </a:solidFill>
                  <a:latin typeface="Times New Roman" panose="02020603050405020304" pitchFamily="18" charset="0"/>
                </a:rPr>
                <a:t> + A</a:t>
              </a:r>
              <a:r>
                <a:rPr lang="en-US" altLang="en-US" sz="4000" baseline="-25000">
                  <a:solidFill>
                    <a:srgbClr val="CE2700"/>
                  </a:solidFill>
                  <a:latin typeface="Times New Roman" panose="02020603050405020304" pitchFamily="18" charset="0"/>
                </a:rPr>
                <a:t>t-1</a:t>
              </a:r>
            </a:p>
          </p:txBody>
        </p:sp>
      </p:grpSp>
      <p:grpSp>
        <p:nvGrpSpPr>
          <p:cNvPr id="23558" name="Group 15"/>
          <p:cNvGrpSpPr>
            <a:grpSpLocks/>
          </p:cNvGrpSpPr>
          <p:nvPr/>
        </p:nvGrpSpPr>
        <p:grpSpPr bwMode="auto">
          <a:xfrm>
            <a:off x="609600" y="4876800"/>
            <a:ext cx="8001000" cy="1338263"/>
            <a:chOff x="384" y="3072"/>
            <a:chExt cx="5040" cy="843"/>
          </a:xfrm>
        </p:grpSpPr>
        <p:sp>
          <p:nvSpPr>
            <p:cNvPr id="23559" name="Line 10"/>
            <p:cNvSpPr>
              <a:spLocks noChangeShapeType="1"/>
            </p:cNvSpPr>
            <p:nvPr/>
          </p:nvSpPr>
          <p:spPr bwMode="auto">
            <a:xfrm flipV="1">
              <a:off x="2112" y="3552"/>
              <a:ext cx="3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Rectangle 11"/>
            <p:cNvSpPr>
              <a:spLocks noChangeArrowheads="1"/>
            </p:cNvSpPr>
            <p:nvPr/>
          </p:nvSpPr>
          <p:spPr bwMode="auto">
            <a:xfrm>
              <a:off x="384" y="3360"/>
              <a:ext cx="168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CE2700"/>
                  </a:solidFill>
                </a:rPr>
                <a:t>F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t</a:t>
              </a:r>
              <a:r>
                <a:rPr lang="en-US" altLang="en-US" sz="3200">
                  <a:solidFill>
                    <a:srgbClr val="CE2700"/>
                  </a:solidFill>
                </a:rPr>
                <a:t> = WMA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n</a:t>
              </a:r>
              <a:r>
                <a:rPr lang="en-US" altLang="en-US" sz="3200">
                  <a:solidFill>
                    <a:srgbClr val="CE2700"/>
                  </a:solidFill>
                </a:rPr>
                <a:t>=</a:t>
              </a:r>
              <a:r>
                <a:rPr lang="en-US" altLang="en-US" sz="3200" baseline="-25000">
                  <a:solidFill>
                    <a:srgbClr val="CE2700"/>
                  </a:solidFill>
                </a:rPr>
                <a:t> </a:t>
              </a:r>
            </a:p>
          </p:txBody>
        </p:sp>
        <p:sp>
          <p:nvSpPr>
            <p:cNvPr id="23561" name="Rectangle 12"/>
            <p:cNvSpPr>
              <a:spLocks noChangeArrowheads="1"/>
            </p:cNvSpPr>
            <p:nvPr/>
          </p:nvSpPr>
          <p:spPr bwMode="auto">
            <a:xfrm>
              <a:off x="3072" y="3552"/>
              <a:ext cx="25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CE2700"/>
                  </a:solidFill>
                </a:rPr>
                <a:t>n</a:t>
              </a:r>
            </a:p>
          </p:txBody>
        </p:sp>
        <p:sp>
          <p:nvSpPr>
            <p:cNvPr id="23562" name="Rectangle 13"/>
            <p:cNvSpPr>
              <a:spLocks noChangeArrowheads="1"/>
            </p:cNvSpPr>
            <p:nvPr/>
          </p:nvSpPr>
          <p:spPr bwMode="auto">
            <a:xfrm>
              <a:off x="2016" y="3072"/>
              <a:ext cx="340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CE2700"/>
                  </a:solidFill>
                </a:rPr>
                <a:t>w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n</a:t>
              </a:r>
              <a:r>
                <a:rPr lang="en-US" altLang="en-US" sz="3200">
                  <a:solidFill>
                    <a:srgbClr val="CE2700"/>
                  </a:solidFill>
                </a:rPr>
                <a:t>A</a:t>
              </a:r>
              <a:r>
                <a:rPr lang="en-US" altLang="en-US" sz="4000" baseline="-25000">
                  <a:solidFill>
                    <a:srgbClr val="CE2700"/>
                  </a:solidFill>
                  <a:latin typeface="Times New Roman" panose="02020603050405020304" pitchFamily="18" charset="0"/>
                </a:rPr>
                <a:t>t-n</a:t>
              </a:r>
              <a:r>
                <a:rPr lang="en-US" altLang="en-US" sz="3200" baseline="-25000">
                  <a:solidFill>
                    <a:srgbClr val="CE27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3200">
                  <a:solidFill>
                    <a:srgbClr val="CE2700"/>
                  </a:solidFill>
                  <a:latin typeface="Times New Roman" panose="02020603050405020304" pitchFamily="18" charset="0"/>
                </a:rPr>
                <a:t>+ … </a:t>
              </a:r>
              <a:r>
                <a:rPr lang="en-US" altLang="en-US" sz="3200">
                  <a:solidFill>
                    <a:srgbClr val="CE2700"/>
                  </a:solidFill>
                </a:rPr>
                <a:t>w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n-1</a:t>
              </a:r>
              <a:r>
                <a:rPr lang="en-US" altLang="en-US" sz="3200">
                  <a:solidFill>
                    <a:srgbClr val="CE2700"/>
                  </a:solidFill>
                </a:rPr>
                <a:t>A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t-2</a:t>
              </a:r>
              <a:r>
                <a:rPr lang="en-US" altLang="en-US" sz="3200">
                  <a:solidFill>
                    <a:srgbClr val="CE2700"/>
                  </a:solidFill>
                </a:rPr>
                <a:t> + w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1</a:t>
              </a:r>
              <a:r>
                <a:rPr lang="en-US" altLang="en-US" sz="3200">
                  <a:solidFill>
                    <a:srgbClr val="CE2700"/>
                  </a:solidFill>
                </a:rPr>
                <a:t>A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t-1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697F0D2F-F559-4FDF-8D0F-E7A8AFD295B3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01600"/>
            <a:ext cx="7772400" cy="836613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Simple Moving Average</a:t>
            </a:r>
            <a:endParaRPr lang="en-US" altLang="en-US" sz="4100" b="1">
              <a:solidFill>
                <a:srgbClr val="2D8AD8"/>
              </a:solidFill>
            </a:endParaRPr>
          </a:p>
        </p:txBody>
      </p:sp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457200" y="1563688"/>
          <a:ext cx="73152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Chart" r:id="rId3" imgW="3162383" imgH="1676326" progId="Excel.Chart.8">
                  <p:embed/>
                </p:oleObj>
              </mc:Choice>
              <mc:Fallback>
                <p:oleObj name="Chart" r:id="rId3" imgW="3162383" imgH="1676326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63688"/>
                        <a:ext cx="73152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D8B1CF"/>
                                </a:gs>
                                <a:gs pos="100000">
                                  <a:srgbClr val="F1C5E7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701A5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5394325" y="144780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Actual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7848600" y="3697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MA3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7696200" y="16398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MA5</a:t>
            </a:r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 flipH="1">
            <a:off x="5029200" y="1716088"/>
            <a:ext cx="533400" cy="76200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 flipH="1" flipV="1">
            <a:off x="7162800" y="3087688"/>
            <a:ext cx="762000" cy="60960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 flipH="1">
            <a:off x="7010400" y="1944688"/>
            <a:ext cx="838200" cy="91440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87" name="Group 15"/>
          <p:cNvGrpSpPr>
            <a:grpSpLocks/>
          </p:cNvGrpSpPr>
          <p:nvPr/>
        </p:nvGrpSpPr>
        <p:grpSpPr bwMode="auto">
          <a:xfrm>
            <a:off x="457200" y="5029200"/>
            <a:ext cx="7620000" cy="1444625"/>
            <a:chOff x="288" y="3168"/>
            <a:chExt cx="4800" cy="910"/>
          </a:xfrm>
        </p:grpSpPr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 flipV="1">
              <a:off x="2160" y="3696"/>
              <a:ext cx="26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Rectangle 12"/>
            <p:cNvSpPr>
              <a:spLocks noChangeArrowheads="1"/>
            </p:cNvSpPr>
            <p:nvPr/>
          </p:nvSpPr>
          <p:spPr bwMode="auto">
            <a:xfrm>
              <a:off x="288" y="3456"/>
              <a:ext cx="1728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900">
                  <a:solidFill>
                    <a:srgbClr val="CE2700"/>
                  </a:solidFill>
                </a:rPr>
                <a:t>F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t</a:t>
              </a:r>
              <a:r>
                <a:rPr lang="en-US" altLang="en-US" sz="3900">
                  <a:solidFill>
                    <a:srgbClr val="CE2700"/>
                  </a:solidFill>
                </a:rPr>
                <a:t> = MA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n</a:t>
              </a:r>
              <a:r>
                <a:rPr lang="en-US" altLang="en-US" sz="3900">
                  <a:solidFill>
                    <a:srgbClr val="CE2700"/>
                  </a:solidFill>
                </a:rPr>
                <a:t>=</a:t>
              </a:r>
              <a:r>
                <a:rPr lang="en-US" altLang="en-US" sz="3900" baseline="-25000">
                  <a:solidFill>
                    <a:srgbClr val="CE2700"/>
                  </a:solidFill>
                </a:rPr>
                <a:t> </a:t>
              </a:r>
            </a:p>
          </p:txBody>
        </p:sp>
        <p:sp>
          <p:nvSpPr>
            <p:cNvPr id="24590" name="Rectangle 13"/>
            <p:cNvSpPr>
              <a:spLocks noChangeArrowheads="1"/>
            </p:cNvSpPr>
            <p:nvPr/>
          </p:nvSpPr>
          <p:spPr bwMode="auto">
            <a:xfrm>
              <a:off x="3120" y="3648"/>
              <a:ext cx="288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900">
                  <a:solidFill>
                    <a:srgbClr val="CE2700"/>
                  </a:solidFill>
                </a:rPr>
                <a:t>n</a:t>
              </a:r>
            </a:p>
          </p:txBody>
        </p:sp>
        <p:sp>
          <p:nvSpPr>
            <p:cNvPr id="24591" name="Rectangle 14"/>
            <p:cNvSpPr>
              <a:spLocks noChangeArrowheads="1"/>
            </p:cNvSpPr>
            <p:nvPr/>
          </p:nvSpPr>
          <p:spPr bwMode="auto">
            <a:xfrm>
              <a:off x="2256" y="3168"/>
              <a:ext cx="2832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900">
                  <a:solidFill>
                    <a:srgbClr val="CE2700"/>
                  </a:solidFill>
                </a:rPr>
                <a:t>A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t-n</a:t>
              </a:r>
              <a:r>
                <a:rPr lang="en-US" altLang="en-US" sz="3900" baseline="-25000">
                  <a:solidFill>
                    <a:srgbClr val="CE27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3900">
                  <a:solidFill>
                    <a:srgbClr val="CE2700"/>
                  </a:solidFill>
                  <a:latin typeface="Times New Roman" panose="02020603050405020304" pitchFamily="18" charset="0"/>
                </a:rPr>
                <a:t>+ … A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t-2</a:t>
              </a:r>
              <a:r>
                <a:rPr lang="en-US" altLang="en-US" sz="3900">
                  <a:solidFill>
                    <a:srgbClr val="CE2700"/>
                  </a:solidFill>
                  <a:latin typeface="Times New Roman" panose="02020603050405020304" pitchFamily="18" charset="0"/>
                </a:rPr>
                <a:t> + A</a:t>
              </a:r>
              <a:r>
                <a:rPr lang="en-US" altLang="en-US" sz="4000" baseline="-25000">
                  <a:solidFill>
                    <a:srgbClr val="CE2700"/>
                  </a:solidFill>
                </a:rPr>
                <a:t>t-1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8E67F1C1-160E-4194-9C99-BCBD90245A03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Learning 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List the elements of a good forecast. </a:t>
            </a:r>
          </a:p>
          <a:p>
            <a:pPr marL="609600" indent="-609600" eaLnBrk="1" hangingPunct="1"/>
            <a:r>
              <a:rPr lang="en-US" altLang="en-US"/>
              <a:t>Outline the steps in the forecasting process. </a:t>
            </a:r>
          </a:p>
          <a:p>
            <a:pPr marL="609600" indent="-609600" eaLnBrk="1" hangingPunct="1"/>
            <a:r>
              <a:rPr lang="en-US" altLang="en-US"/>
              <a:t>Describe at least three qualitative forecasting techniques and the advantages and disadvantages of each. </a:t>
            </a:r>
          </a:p>
          <a:p>
            <a:pPr marL="609600" indent="-609600" eaLnBrk="1" hangingPunct="1"/>
            <a:r>
              <a:rPr lang="en-US" altLang="en-US"/>
              <a:t>Compare and contrast qualitative and quantitative approaches to forecasting.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FC0A9C80-DAEF-458E-B3D1-F77E81C8E1A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3213"/>
            <a:ext cx="7772400" cy="6350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Exponential Smoothing</a:t>
            </a:r>
            <a:endParaRPr lang="en-US" altLang="en-US" sz="2900" b="1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3146425"/>
            <a:ext cx="8027987" cy="23558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i="1"/>
              <a:t>Premise</a:t>
            </a:r>
            <a:r>
              <a:rPr lang="en-US" altLang="en-US"/>
              <a:t>--The most recent observations might have the highest predictive value.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en-US" altLang="en-US"/>
              <a:t>Therefore, we should give more weight to the more recent time periods when forecasting.</a:t>
            </a:r>
            <a:endParaRPr lang="en-US" altLang="en-US" sz="3200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376363" y="1447800"/>
            <a:ext cx="6526212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CE2700"/>
                </a:solidFill>
              </a:rPr>
              <a:t>F</a:t>
            </a:r>
            <a:r>
              <a:rPr lang="en-US" altLang="en-US" sz="5400" baseline="-25000">
                <a:solidFill>
                  <a:srgbClr val="CE2700"/>
                </a:solidFill>
              </a:rPr>
              <a:t>t</a:t>
            </a:r>
            <a:r>
              <a:rPr lang="en-US" altLang="en-US" sz="5400">
                <a:solidFill>
                  <a:srgbClr val="CE2700"/>
                </a:solidFill>
              </a:rPr>
              <a:t> = F</a:t>
            </a:r>
            <a:r>
              <a:rPr lang="en-US" altLang="en-US" sz="5400" baseline="-25000">
                <a:solidFill>
                  <a:srgbClr val="CE2700"/>
                </a:solidFill>
              </a:rPr>
              <a:t>t-1 </a:t>
            </a:r>
            <a:r>
              <a:rPr lang="en-US" altLang="en-US" sz="5400">
                <a:solidFill>
                  <a:srgbClr val="CE2700"/>
                </a:solidFill>
                <a:latin typeface="Times New Roman" panose="02020603050405020304" pitchFamily="18" charset="0"/>
              </a:rPr>
              <a:t>+ </a:t>
            </a:r>
            <a:r>
              <a:rPr lang="en-US" altLang="en-US" sz="5400">
                <a:solidFill>
                  <a:srgbClr val="CE2700"/>
                </a:solidFill>
                <a:latin typeface="Symbol" panose="05050102010706020507" pitchFamily="18" charset="2"/>
              </a:rPr>
              <a:t></a:t>
            </a:r>
            <a:r>
              <a:rPr lang="en-US" altLang="en-US" sz="5400">
                <a:solidFill>
                  <a:srgbClr val="CE27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5400">
                <a:solidFill>
                  <a:srgbClr val="CE2700"/>
                </a:solidFill>
              </a:rPr>
              <a:t>A</a:t>
            </a:r>
            <a:r>
              <a:rPr lang="en-US" altLang="en-US" sz="5400" baseline="-25000">
                <a:solidFill>
                  <a:srgbClr val="CE2700"/>
                </a:solidFill>
              </a:rPr>
              <a:t>t-1 </a:t>
            </a:r>
            <a:r>
              <a:rPr lang="en-US" altLang="en-US" sz="5400">
                <a:solidFill>
                  <a:srgbClr val="CE2700"/>
                </a:solidFill>
              </a:rPr>
              <a:t>- F</a:t>
            </a:r>
            <a:r>
              <a:rPr lang="en-US" altLang="en-US" sz="5400" baseline="-25000">
                <a:solidFill>
                  <a:srgbClr val="CE2700"/>
                </a:solidFill>
              </a:rPr>
              <a:t>t-1</a:t>
            </a:r>
            <a:r>
              <a:rPr lang="en-US" altLang="en-US" sz="5400">
                <a:solidFill>
                  <a:srgbClr val="CE270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4C360A00-ED5D-4993-B49F-0EFA69BEE0A8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898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Exponential Smoothing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88" y="2687638"/>
            <a:ext cx="8450262" cy="3294062"/>
          </a:xfrm>
        </p:spPr>
        <p:txBody>
          <a:bodyPr/>
          <a:lstStyle/>
          <a:p>
            <a:pPr eaLnBrk="1" hangingPunct="1"/>
            <a:r>
              <a:rPr lang="en-US" altLang="en-US"/>
              <a:t>Weighted averaging method based on previous forecast plus a percentage of the forecast error</a:t>
            </a:r>
          </a:p>
          <a:p>
            <a:pPr eaLnBrk="1" hangingPunct="1"/>
            <a:r>
              <a:rPr lang="en-US" altLang="en-US"/>
              <a:t>A-F is the error term, </a:t>
            </a:r>
            <a:r>
              <a:rPr lang="en-US" altLang="en-US">
                <a:latin typeface="Symbol" panose="05050102010706020507" pitchFamily="18" charset="2"/>
              </a:rPr>
              <a:t></a:t>
            </a:r>
            <a:r>
              <a:rPr lang="en-US" altLang="en-US"/>
              <a:t> is the % feedback</a:t>
            </a:r>
            <a:endParaRPr lang="en-US" altLang="en-US">
              <a:latin typeface="Symbol" panose="05050102010706020507" pitchFamily="18" charset="2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452563" y="1600200"/>
            <a:ext cx="6526212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CE2700"/>
                </a:solidFill>
              </a:rPr>
              <a:t>F</a:t>
            </a:r>
            <a:r>
              <a:rPr lang="en-US" altLang="en-US" sz="5400" baseline="-25000">
                <a:solidFill>
                  <a:srgbClr val="CE2700"/>
                </a:solidFill>
              </a:rPr>
              <a:t>t</a:t>
            </a:r>
            <a:r>
              <a:rPr lang="en-US" altLang="en-US" sz="5400">
                <a:solidFill>
                  <a:srgbClr val="CE2700"/>
                </a:solidFill>
              </a:rPr>
              <a:t> = F</a:t>
            </a:r>
            <a:r>
              <a:rPr lang="en-US" altLang="en-US" sz="5400" baseline="-25000">
                <a:solidFill>
                  <a:srgbClr val="CE2700"/>
                </a:solidFill>
              </a:rPr>
              <a:t>t-1 </a:t>
            </a:r>
            <a:r>
              <a:rPr lang="en-US" altLang="en-US" sz="5400">
                <a:solidFill>
                  <a:srgbClr val="CE2700"/>
                </a:solidFill>
                <a:latin typeface="Times New Roman" panose="02020603050405020304" pitchFamily="18" charset="0"/>
              </a:rPr>
              <a:t>+ </a:t>
            </a:r>
            <a:r>
              <a:rPr lang="en-US" altLang="en-US" sz="5400">
                <a:solidFill>
                  <a:srgbClr val="CE2700"/>
                </a:solidFill>
                <a:latin typeface="Symbol" panose="05050102010706020507" pitchFamily="18" charset="2"/>
              </a:rPr>
              <a:t></a:t>
            </a:r>
            <a:r>
              <a:rPr lang="en-US" altLang="en-US" sz="5400">
                <a:solidFill>
                  <a:srgbClr val="CE27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5400">
                <a:solidFill>
                  <a:srgbClr val="CE2700"/>
                </a:solidFill>
              </a:rPr>
              <a:t>A</a:t>
            </a:r>
            <a:r>
              <a:rPr lang="en-US" altLang="en-US" sz="5400" baseline="-25000">
                <a:solidFill>
                  <a:srgbClr val="CE2700"/>
                </a:solidFill>
              </a:rPr>
              <a:t>t-1 </a:t>
            </a:r>
            <a:r>
              <a:rPr lang="en-US" altLang="en-US" sz="5400">
                <a:solidFill>
                  <a:srgbClr val="CE2700"/>
                </a:solidFill>
              </a:rPr>
              <a:t>- F</a:t>
            </a:r>
            <a:r>
              <a:rPr lang="en-US" altLang="en-US" sz="5400" baseline="-25000">
                <a:solidFill>
                  <a:srgbClr val="CE2700"/>
                </a:solidFill>
              </a:rPr>
              <a:t>t-1</a:t>
            </a:r>
            <a:r>
              <a:rPr lang="en-US" altLang="en-US" sz="5400">
                <a:solidFill>
                  <a:srgbClr val="CE270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FABB12A5-5FA7-48AE-B6FD-A9264A7A0526}" type="slidenum">
              <a:rPr lang="en-US" altLang="en-US" smtClean="0"/>
              <a:pPr/>
              <a:t>22</a:t>
            </a:fld>
            <a:endParaRPr lang="en-US" altLang="en-US"/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/>
        </p:nvGraphicFramePr>
        <p:xfrm>
          <a:off x="838200" y="1676400"/>
          <a:ext cx="7696200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Worksheet" r:id="rId3" imgW="3857854" imgH="2115007" progId="Excel.Sheet.8">
                  <p:embed/>
                </p:oleObj>
              </mc:Choice>
              <mc:Fallback>
                <p:oleObj name="Worksheet" r:id="rId3" imgW="3857854" imgH="2115007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7696200" cy="3952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12700">
                        <a:solidFill>
                          <a:srgbClr val="CE27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247650"/>
            <a:ext cx="9144000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</a:rPr>
              <a:t>Example 3 - Exponential Smoothing</a:t>
            </a:r>
            <a:endParaRPr lang="en-US" altLang="en-US" sz="3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AFAB5DEB-10B4-4A49-A5F8-41E5AE02AC15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-123825" y="247650"/>
            <a:ext cx="9144000" cy="554038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Linear Trend Equation</a:t>
            </a:r>
            <a:endParaRPr lang="en-US" altLang="en-US" sz="4500" b="1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3732213"/>
            <a:ext cx="7169150" cy="12731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</a:t>
            </a:r>
            <a:r>
              <a:rPr lang="en-US" altLang="en-US" sz="2800" baseline="-25000"/>
              <a:t>t</a:t>
            </a:r>
            <a:r>
              <a:rPr lang="en-US" altLang="en-US" sz="2800"/>
              <a:t> = Forecast for period 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 = Specified number of time periods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= Value of F</a:t>
            </a:r>
            <a:r>
              <a:rPr lang="en-US" altLang="en-US" sz="2800" baseline="-25000"/>
              <a:t>t</a:t>
            </a:r>
            <a:r>
              <a:rPr lang="en-US" altLang="en-US" sz="2800"/>
              <a:t> at t = 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 = Slope of the line</a:t>
            </a:r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1739900" y="1355725"/>
            <a:ext cx="6419850" cy="2379663"/>
            <a:chOff x="1056" y="768"/>
            <a:chExt cx="4044" cy="1499"/>
          </a:xfrm>
        </p:grpSpPr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1056" y="1279"/>
              <a:ext cx="1669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/>
                <a:t>F</a:t>
              </a:r>
              <a:r>
                <a:rPr lang="en-US" altLang="en-US" sz="3200" baseline="-25000"/>
                <a:t>t</a:t>
              </a:r>
              <a:r>
                <a:rPr lang="en-US" altLang="en-US" sz="3200"/>
                <a:t> = a + bt</a:t>
              </a:r>
            </a:p>
          </p:txBody>
        </p:sp>
        <p:grpSp>
          <p:nvGrpSpPr>
            <p:cNvPr id="28679" name="Group 6"/>
            <p:cNvGrpSpPr>
              <a:grpSpLocks/>
            </p:cNvGrpSpPr>
            <p:nvPr/>
          </p:nvGrpSpPr>
          <p:grpSpPr bwMode="auto">
            <a:xfrm>
              <a:off x="3264" y="768"/>
              <a:ext cx="1836" cy="1499"/>
              <a:chOff x="3264" y="768"/>
              <a:chExt cx="1836" cy="1499"/>
            </a:xfrm>
          </p:grpSpPr>
          <p:sp>
            <p:nvSpPr>
              <p:cNvPr id="28680" name="Line 7"/>
              <p:cNvSpPr>
                <a:spLocks noChangeShapeType="1"/>
              </p:cNvSpPr>
              <p:nvPr/>
            </p:nvSpPr>
            <p:spPr bwMode="auto">
              <a:xfrm>
                <a:off x="3552" y="816"/>
                <a:ext cx="0" cy="11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1" name="Line 8"/>
              <p:cNvSpPr>
                <a:spLocks noChangeShapeType="1"/>
              </p:cNvSpPr>
              <p:nvPr/>
            </p:nvSpPr>
            <p:spPr bwMode="auto">
              <a:xfrm>
                <a:off x="3527" y="2010"/>
                <a:ext cx="12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2" name="Rectangle 9"/>
              <p:cNvSpPr>
                <a:spLocks noChangeArrowheads="1"/>
              </p:cNvSpPr>
              <p:nvPr/>
            </p:nvSpPr>
            <p:spPr bwMode="auto">
              <a:xfrm>
                <a:off x="3546" y="2038"/>
                <a:ext cx="1554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b="1"/>
                  <a:t>0  1  2  3  4  5       t</a:t>
                </a:r>
              </a:p>
            </p:txBody>
          </p:sp>
          <p:sp>
            <p:nvSpPr>
              <p:cNvPr id="28683" name="Rectangle 10"/>
              <p:cNvSpPr>
                <a:spLocks noChangeArrowheads="1"/>
              </p:cNvSpPr>
              <p:nvPr/>
            </p:nvSpPr>
            <p:spPr bwMode="auto">
              <a:xfrm>
                <a:off x="3264" y="768"/>
                <a:ext cx="38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/>
                  <a:t>F</a:t>
                </a:r>
                <a:r>
                  <a:rPr lang="en-US" altLang="en-US" sz="2000" baseline="-25000"/>
                  <a:t>t</a:t>
                </a:r>
              </a:p>
            </p:txBody>
          </p:sp>
          <p:sp>
            <p:nvSpPr>
              <p:cNvPr id="28684" name="Line 11"/>
              <p:cNvSpPr>
                <a:spLocks noChangeShapeType="1"/>
              </p:cNvSpPr>
              <p:nvPr/>
            </p:nvSpPr>
            <p:spPr bwMode="auto">
              <a:xfrm flipV="1">
                <a:off x="3669" y="1229"/>
                <a:ext cx="1383" cy="6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E33F9259-E1C9-4CE7-A056-6789B4188C3E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7813"/>
            <a:ext cx="7772400" cy="6350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Calculating a and b</a:t>
            </a:r>
            <a:endParaRPr lang="en-US" altLang="en-US" sz="2900"/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2716213" y="1752600"/>
            <a:ext cx="3751262" cy="3417888"/>
            <a:chOff x="1711" y="1375"/>
            <a:chExt cx="2363" cy="2153"/>
          </a:xfrm>
        </p:grpSpPr>
        <p:sp>
          <p:nvSpPr>
            <p:cNvPr id="29701" name="Line 4"/>
            <p:cNvSpPr>
              <a:spLocks noChangeShapeType="1"/>
            </p:cNvSpPr>
            <p:nvPr/>
          </p:nvSpPr>
          <p:spPr bwMode="auto">
            <a:xfrm>
              <a:off x="2334" y="1709"/>
              <a:ext cx="16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Line 5"/>
            <p:cNvSpPr>
              <a:spLocks noChangeShapeType="1"/>
            </p:cNvSpPr>
            <p:nvPr/>
          </p:nvSpPr>
          <p:spPr bwMode="auto">
            <a:xfrm>
              <a:off x="2319" y="3182"/>
              <a:ext cx="100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3" name="Rectangle 6"/>
            <p:cNvSpPr>
              <a:spLocks noChangeArrowheads="1"/>
            </p:cNvSpPr>
            <p:nvPr/>
          </p:nvSpPr>
          <p:spPr bwMode="auto">
            <a:xfrm>
              <a:off x="1711" y="1527"/>
              <a:ext cx="31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</a:rPr>
                <a:t>b </a:t>
              </a:r>
            </a:p>
          </p:txBody>
        </p:sp>
        <p:sp>
          <p:nvSpPr>
            <p:cNvPr id="29704" name="Rectangle 7"/>
            <p:cNvSpPr>
              <a:spLocks noChangeArrowheads="1"/>
            </p:cNvSpPr>
            <p:nvPr/>
          </p:nvSpPr>
          <p:spPr bwMode="auto">
            <a:xfrm>
              <a:off x="1963" y="1527"/>
              <a:ext cx="249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29705" name="Rectangle 8"/>
            <p:cNvSpPr>
              <a:spLocks noChangeArrowheads="1"/>
            </p:cNvSpPr>
            <p:nvPr/>
          </p:nvSpPr>
          <p:spPr bwMode="auto">
            <a:xfrm>
              <a:off x="2155" y="1527"/>
              <a:ext cx="17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9706" name="Rectangle 9"/>
            <p:cNvSpPr>
              <a:spLocks noChangeArrowheads="1"/>
            </p:cNvSpPr>
            <p:nvPr/>
          </p:nvSpPr>
          <p:spPr bwMode="auto">
            <a:xfrm>
              <a:off x="2271" y="1375"/>
              <a:ext cx="31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</a:rPr>
                <a:t>n </a:t>
              </a:r>
            </a:p>
          </p:txBody>
        </p:sp>
        <p:sp>
          <p:nvSpPr>
            <p:cNvPr id="29707" name="Rectangle 10"/>
            <p:cNvSpPr>
              <a:spLocks noChangeArrowheads="1"/>
            </p:cNvSpPr>
            <p:nvPr/>
          </p:nvSpPr>
          <p:spPr bwMode="auto">
            <a:xfrm>
              <a:off x="2681" y="1375"/>
              <a:ext cx="52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</a:rPr>
                <a:t>(ty) </a:t>
              </a:r>
            </a:p>
          </p:txBody>
        </p:sp>
        <p:sp>
          <p:nvSpPr>
            <p:cNvPr id="29708" name="Rectangle 11"/>
            <p:cNvSpPr>
              <a:spLocks noChangeArrowheads="1"/>
            </p:cNvSpPr>
            <p:nvPr/>
          </p:nvSpPr>
          <p:spPr bwMode="auto">
            <a:xfrm>
              <a:off x="3139" y="1375"/>
              <a:ext cx="19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29709" name="Rectangle 12"/>
            <p:cNvSpPr>
              <a:spLocks noChangeArrowheads="1"/>
            </p:cNvSpPr>
            <p:nvPr/>
          </p:nvSpPr>
          <p:spPr bwMode="auto">
            <a:xfrm>
              <a:off x="3259" y="1375"/>
              <a:ext cx="17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9710" name="Rectangle 13"/>
            <p:cNvSpPr>
              <a:spLocks noChangeArrowheads="1"/>
            </p:cNvSpPr>
            <p:nvPr/>
          </p:nvSpPr>
          <p:spPr bwMode="auto">
            <a:xfrm>
              <a:off x="3549" y="1375"/>
              <a:ext cx="181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</a:rPr>
                <a:t>t</a:t>
              </a:r>
            </a:p>
          </p:txBody>
        </p:sp>
        <p:sp>
          <p:nvSpPr>
            <p:cNvPr id="29711" name="Rectangle 14"/>
            <p:cNvSpPr>
              <a:spLocks noChangeArrowheads="1"/>
            </p:cNvSpPr>
            <p:nvPr/>
          </p:nvSpPr>
          <p:spPr bwMode="auto">
            <a:xfrm>
              <a:off x="3840" y="1375"/>
              <a:ext cx="23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</a:rPr>
                <a:t>y</a:t>
              </a:r>
            </a:p>
          </p:txBody>
        </p:sp>
        <p:sp>
          <p:nvSpPr>
            <p:cNvPr id="29712" name="Rectangle 15"/>
            <p:cNvSpPr>
              <a:spLocks noChangeArrowheads="1"/>
            </p:cNvSpPr>
            <p:nvPr/>
          </p:nvSpPr>
          <p:spPr bwMode="auto">
            <a:xfrm>
              <a:off x="2383" y="1783"/>
              <a:ext cx="247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</a:rPr>
                <a:t>n</a:t>
              </a:r>
            </a:p>
          </p:txBody>
        </p:sp>
        <p:sp>
          <p:nvSpPr>
            <p:cNvPr id="29713" name="Rectangle 16"/>
            <p:cNvSpPr>
              <a:spLocks noChangeArrowheads="1"/>
            </p:cNvSpPr>
            <p:nvPr/>
          </p:nvSpPr>
          <p:spPr bwMode="auto">
            <a:xfrm>
              <a:off x="2719" y="1783"/>
              <a:ext cx="181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</a:rPr>
                <a:t>t</a:t>
              </a:r>
            </a:p>
          </p:txBody>
        </p:sp>
        <p:sp>
          <p:nvSpPr>
            <p:cNvPr id="29714" name="Rectangle 17"/>
            <p:cNvSpPr>
              <a:spLocks noChangeArrowheads="1"/>
            </p:cNvSpPr>
            <p:nvPr/>
          </p:nvSpPr>
          <p:spPr bwMode="auto">
            <a:xfrm>
              <a:off x="2803" y="1675"/>
              <a:ext cx="23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715" name="Rectangle 18"/>
            <p:cNvSpPr>
              <a:spLocks noChangeArrowheads="1"/>
            </p:cNvSpPr>
            <p:nvPr/>
          </p:nvSpPr>
          <p:spPr bwMode="auto">
            <a:xfrm>
              <a:off x="2932" y="1783"/>
              <a:ext cx="17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9716" name="Rectangle 19"/>
            <p:cNvSpPr>
              <a:spLocks noChangeArrowheads="1"/>
            </p:cNvSpPr>
            <p:nvPr/>
          </p:nvSpPr>
          <p:spPr bwMode="auto">
            <a:xfrm>
              <a:off x="3052" y="1783"/>
              <a:ext cx="19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29717" name="Rectangle 20"/>
            <p:cNvSpPr>
              <a:spLocks noChangeArrowheads="1"/>
            </p:cNvSpPr>
            <p:nvPr/>
          </p:nvSpPr>
          <p:spPr bwMode="auto">
            <a:xfrm>
              <a:off x="3172" y="1783"/>
              <a:ext cx="25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  <a:latin typeface="Times New Roman" panose="02020603050405020304" pitchFamily="18" charset="0"/>
                </a:rPr>
                <a:t> (</a:t>
              </a:r>
            </a:p>
          </p:txBody>
        </p:sp>
        <p:sp>
          <p:nvSpPr>
            <p:cNvPr id="29718" name="Rectangle 21"/>
            <p:cNvSpPr>
              <a:spLocks noChangeArrowheads="1"/>
            </p:cNvSpPr>
            <p:nvPr/>
          </p:nvSpPr>
          <p:spPr bwMode="auto">
            <a:xfrm>
              <a:off x="3537" y="1783"/>
              <a:ext cx="261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</a:rPr>
                <a:t>t)</a:t>
              </a:r>
            </a:p>
          </p:txBody>
        </p:sp>
        <p:sp>
          <p:nvSpPr>
            <p:cNvPr id="29719" name="Rectangle 22"/>
            <p:cNvSpPr>
              <a:spLocks noChangeArrowheads="1"/>
            </p:cNvSpPr>
            <p:nvPr/>
          </p:nvSpPr>
          <p:spPr bwMode="auto">
            <a:xfrm>
              <a:off x="3703" y="1675"/>
              <a:ext cx="23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720" name="Rectangle 23"/>
            <p:cNvSpPr>
              <a:spLocks noChangeArrowheads="1"/>
            </p:cNvSpPr>
            <p:nvPr/>
          </p:nvSpPr>
          <p:spPr bwMode="auto">
            <a:xfrm>
              <a:off x="1711" y="3000"/>
              <a:ext cx="31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</a:rPr>
                <a:t>a </a:t>
              </a:r>
            </a:p>
          </p:txBody>
        </p:sp>
        <p:sp>
          <p:nvSpPr>
            <p:cNvPr id="29721" name="Rectangle 24"/>
            <p:cNvSpPr>
              <a:spLocks noChangeArrowheads="1"/>
            </p:cNvSpPr>
            <p:nvPr/>
          </p:nvSpPr>
          <p:spPr bwMode="auto">
            <a:xfrm>
              <a:off x="1948" y="3000"/>
              <a:ext cx="249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29722" name="Rectangle 25"/>
            <p:cNvSpPr>
              <a:spLocks noChangeArrowheads="1"/>
            </p:cNvSpPr>
            <p:nvPr/>
          </p:nvSpPr>
          <p:spPr bwMode="auto">
            <a:xfrm>
              <a:off x="2140" y="3000"/>
              <a:ext cx="17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9723" name="Rectangle 26"/>
            <p:cNvSpPr>
              <a:spLocks noChangeArrowheads="1"/>
            </p:cNvSpPr>
            <p:nvPr/>
          </p:nvSpPr>
          <p:spPr bwMode="auto">
            <a:xfrm>
              <a:off x="2468" y="2848"/>
              <a:ext cx="301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</a:rPr>
                <a:t>y </a:t>
              </a:r>
            </a:p>
          </p:txBody>
        </p:sp>
        <p:sp>
          <p:nvSpPr>
            <p:cNvPr id="29724" name="Rectangle 27"/>
            <p:cNvSpPr>
              <a:spLocks noChangeArrowheads="1"/>
            </p:cNvSpPr>
            <p:nvPr/>
          </p:nvSpPr>
          <p:spPr bwMode="auto">
            <a:xfrm>
              <a:off x="2700" y="2848"/>
              <a:ext cx="19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29725" name="Rectangle 28"/>
            <p:cNvSpPr>
              <a:spLocks noChangeArrowheads="1"/>
            </p:cNvSpPr>
            <p:nvPr/>
          </p:nvSpPr>
          <p:spPr bwMode="auto">
            <a:xfrm>
              <a:off x="2820" y="2848"/>
              <a:ext cx="31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</a:rPr>
                <a:t> b</a:t>
              </a:r>
            </a:p>
          </p:txBody>
        </p:sp>
        <p:sp>
          <p:nvSpPr>
            <p:cNvPr id="29726" name="Rectangle 29"/>
            <p:cNvSpPr>
              <a:spLocks noChangeArrowheads="1"/>
            </p:cNvSpPr>
            <p:nvPr/>
          </p:nvSpPr>
          <p:spPr bwMode="auto">
            <a:xfrm>
              <a:off x="3215" y="2848"/>
              <a:ext cx="181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</a:rPr>
                <a:t>t</a:t>
              </a:r>
            </a:p>
          </p:txBody>
        </p:sp>
        <p:sp>
          <p:nvSpPr>
            <p:cNvPr id="29727" name="Rectangle 30"/>
            <p:cNvSpPr>
              <a:spLocks noChangeArrowheads="1"/>
            </p:cNvSpPr>
            <p:nvPr/>
          </p:nvSpPr>
          <p:spPr bwMode="auto">
            <a:xfrm>
              <a:off x="2713" y="3184"/>
              <a:ext cx="247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</a:rPr>
                <a:t>n</a:t>
              </a:r>
            </a:p>
          </p:txBody>
        </p:sp>
        <p:sp>
          <p:nvSpPr>
            <p:cNvPr id="29728" name="Rectangle 31"/>
            <p:cNvSpPr>
              <a:spLocks noChangeArrowheads="1"/>
            </p:cNvSpPr>
            <p:nvPr/>
          </p:nvSpPr>
          <p:spPr bwMode="auto">
            <a:xfrm>
              <a:off x="3625" y="1390"/>
              <a:ext cx="285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  <a:latin typeface="Symbol" panose="05050102010706020507" pitchFamily="18" charset="2"/>
                </a:rPr>
                <a:t></a:t>
              </a:r>
            </a:p>
          </p:txBody>
        </p:sp>
        <p:sp>
          <p:nvSpPr>
            <p:cNvPr id="29729" name="Rectangle 32"/>
            <p:cNvSpPr>
              <a:spLocks noChangeArrowheads="1"/>
            </p:cNvSpPr>
            <p:nvPr/>
          </p:nvSpPr>
          <p:spPr bwMode="auto">
            <a:xfrm>
              <a:off x="3334" y="1390"/>
              <a:ext cx="285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  <a:latin typeface="Symbol" panose="05050102010706020507" pitchFamily="18" charset="2"/>
                </a:rPr>
                <a:t></a:t>
              </a:r>
            </a:p>
          </p:txBody>
        </p:sp>
        <p:sp>
          <p:nvSpPr>
            <p:cNvPr id="29730" name="Rectangle 33"/>
            <p:cNvSpPr>
              <a:spLocks noChangeArrowheads="1"/>
            </p:cNvSpPr>
            <p:nvPr/>
          </p:nvSpPr>
          <p:spPr bwMode="auto">
            <a:xfrm>
              <a:off x="2467" y="1390"/>
              <a:ext cx="285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  <a:latin typeface="Symbol" panose="05050102010706020507" pitchFamily="18" charset="2"/>
                </a:rPr>
                <a:t></a:t>
              </a:r>
            </a:p>
          </p:txBody>
        </p:sp>
        <p:sp>
          <p:nvSpPr>
            <p:cNvPr id="29731" name="Rectangle 34"/>
            <p:cNvSpPr>
              <a:spLocks noChangeArrowheads="1"/>
            </p:cNvSpPr>
            <p:nvPr/>
          </p:nvSpPr>
          <p:spPr bwMode="auto">
            <a:xfrm>
              <a:off x="3322" y="1798"/>
              <a:ext cx="285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  <a:latin typeface="Symbol" panose="05050102010706020507" pitchFamily="18" charset="2"/>
                </a:rPr>
                <a:t></a:t>
              </a:r>
            </a:p>
          </p:txBody>
        </p:sp>
        <p:sp>
          <p:nvSpPr>
            <p:cNvPr id="29732" name="Rectangle 35"/>
            <p:cNvSpPr>
              <a:spLocks noChangeArrowheads="1"/>
            </p:cNvSpPr>
            <p:nvPr/>
          </p:nvSpPr>
          <p:spPr bwMode="auto">
            <a:xfrm>
              <a:off x="2504" y="1798"/>
              <a:ext cx="285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  <a:latin typeface="Symbol" panose="05050102010706020507" pitchFamily="18" charset="2"/>
                </a:rPr>
                <a:t></a:t>
              </a:r>
            </a:p>
          </p:txBody>
        </p:sp>
        <p:sp>
          <p:nvSpPr>
            <p:cNvPr id="29733" name="Rectangle 36"/>
            <p:cNvSpPr>
              <a:spLocks noChangeArrowheads="1"/>
            </p:cNvSpPr>
            <p:nvPr/>
          </p:nvSpPr>
          <p:spPr bwMode="auto">
            <a:xfrm>
              <a:off x="3001" y="2863"/>
              <a:ext cx="285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  <a:latin typeface="Symbol" panose="05050102010706020507" pitchFamily="18" charset="2"/>
                </a:rPr>
                <a:t></a:t>
              </a:r>
            </a:p>
          </p:txBody>
        </p:sp>
        <p:sp>
          <p:nvSpPr>
            <p:cNvPr id="29734" name="Rectangle 37"/>
            <p:cNvSpPr>
              <a:spLocks noChangeArrowheads="1"/>
            </p:cNvSpPr>
            <p:nvPr/>
          </p:nvSpPr>
          <p:spPr bwMode="auto">
            <a:xfrm>
              <a:off x="2253" y="2863"/>
              <a:ext cx="285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CE2700"/>
                  </a:solidFill>
                  <a:latin typeface="Symbol" panose="05050102010706020507" pitchFamily="18" charset="2"/>
                </a:rPr>
                <a:t></a:t>
              </a:r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95327554-297B-4F39-8293-2506AF7BD069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76213"/>
            <a:ext cx="7772400" cy="7366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 sz="4000"/>
              <a:t>Linear Trend Equation Example</a:t>
            </a:r>
            <a:endParaRPr lang="en-US" altLang="en-US" sz="4000" b="1"/>
          </a:p>
        </p:txBody>
      </p:sp>
      <p:graphicFrame>
        <p:nvGraphicFramePr>
          <p:cNvPr id="30724" name="Object 3"/>
          <p:cNvGraphicFramePr>
            <a:graphicFrameLocks/>
          </p:cNvGraphicFramePr>
          <p:nvPr/>
        </p:nvGraphicFramePr>
        <p:xfrm>
          <a:off x="754063" y="1371600"/>
          <a:ext cx="7780337" cy="474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3" imgW="8199438" imgH="4740275" progId="Word.Document.8">
                  <p:embed/>
                </p:oleObj>
              </mc:Choice>
              <mc:Fallback>
                <p:oleObj name="Document" r:id="rId3" imgW="8199438" imgH="4740275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371600"/>
                        <a:ext cx="7780337" cy="47402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12700">
                        <a:solidFill>
                          <a:srgbClr val="CE27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6DB9F68D-754F-498F-8A61-1F508D86BFDF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2413"/>
            <a:ext cx="7772400" cy="6604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Linear Trend Calculation</a:t>
            </a:r>
            <a:endParaRPr lang="en-US" altLang="en-US" b="1"/>
          </a:p>
        </p:txBody>
      </p:sp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1047750" y="1219200"/>
            <a:ext cx="7639050" cy="4410075"/>
            <a:chOff x="421" y="1063"/>
            <a:chExt cx="4812" cy="2778"/>
          </a:xfrm>
        </p:grpSpPr>
        <p:sp>
          <p:nvSpPr>
            <p:cNvPr id="31749" name="Rectangle 4"/>
            <p:cNvSpPr>
              <a:spLocks noChangeArrowheads="1"/>
            </p:cNvSpPr>
            <p:nvPr/>
          </p:nvSpPr>
          <p:spPr bwMode="auto">
            <a:xfrm>
              <a:off x="1640" y="3363"/>
              <a:ext cx="2662" cy="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4400">
                  <a:solidFill>
                    <a:srgbClr val="CE2700"/>
                  </a:solidFill>
                </a:rPr>
                <a:t>y = 143.5 + 6.3t </a:t>
              </a:r>
            </a:p>
          </p:txBody>
        </p:sp>
        <p:sp>
          <p:nvSpPr>
            <p:cNvPr id="31750" name="Line 5"/>
            <p:cNvSpPr>
              <a:spLocks noChangeShapeType="1"/>
            </p:cNvSpPr>
            <p:nvPr/>
          </p:nvSpPr>
          <p:spPr bwMode="auto">
            <a:xfrm>
              <a:off x="1029" y="2780"/>
              <a:ext cx="132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Rectangle 6"/>
            <p:cNvSpPr>
              <a:spLocks noChangeArrowheads="1"/>
            </p:cNvSpPr>
            <p:nvPr/>
          </p:nvSpPr>
          <p:spPr bwMode="auto">
            <a:xfrm>
              <a:off x="421" y="2598"/>
              <a:ext cx="31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000000"/>
                  </a:solidFill>
                </a:rPr>
                <a:t>a </a:t>
              </a:r>
            </a:p>
          </p:txBody>
        </p:sp>
        <p:sp>
          <p:nvSpPr>
            <p:cNvPr id="31752" name="Rectangle 7"/>
            <p:cNvSpPr>
              <a:spLocks noChangeArrowheads="1"/>
            </p:cNvSpPr>
            <p:nvPr/>
          </p:nvSpPr>
          <p:spPr bwMode="auto">
            <a:xfrm>
              <a:off x="658" y="2598"/>
              <a:ext cx="25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850" y="2598"/>
              <a:ext cx="181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951" y="2446"/>
              <a:ext cx="58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000000"/>
                  </a:solidFill>
                </a:rPr>
                <a:t>812 </a:t>
              </a:r>
            </a:p>
          </p:txBody>
        </p:sp>
        <p:sp>
          <p:nvSpPr>
            <p:cNvPr id="31755" name="Rectangle 10"/>
            <p:cNvSpPr>
              <a:spLocks noChangeArrowheads="1"/>
            </p:cNvSpPr>
            <p:nvPr/>
          </p:nvSpPr>
          <p:spPr bwMode="auto">
            <a:xfrm>
              <a:off x="1431" y="2446"/>
              <a:ext cx="19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31756" name="Rectangle 11"/>
            <p:cNvSpPr>
              <a:spLocks noChangeArrowheads="1"/>
            </p:cNvSpPr>
            <p:nvPr/>
          </p:nvSpPr>
          <p:spPr bwMode="auto">
            <a:xfrm>
              <a:off x="1551" y="2446"/>
              <a:ext cx="94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000000"/>
                  </a:solidFill>
                </a:rPr>
                <a:t> 6.3(15)</a:t>
              </a:r>
            </a:p>
          </p:txBody>
        </p:sp>
        <p:sp>
          <p:nvSpPr>
            <p:cNvPr id="31757" name="Rectangle 12"/>
            <p:cNvSpPr>
              <a:spLocks noChangeArrowheads="1"/>
            </p:cNvSpPr>
            <p:nvPr/>
          </p:nvSpPr>
          <p:spPr bwMode="auto">
            <a:xfrm>
              <a:off x="1583" y="2782"/>
              <a:ext cx="247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2361" y="2598"/>
              <a:ext cx="181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1759" name="Rectangle 14"/>
            <p:cNvSpPr>
              <a:spLocks noChangeArrowheads="1"/>
            </p:cNvSpPr>
            <p:nvPr/>
          </p:nvSpPr>
          <p:spPr bwMode="auto">
            <a:xfrm>
              <a:off x="2493" y="2598"/>
              <a:ext cx="25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>
                  <a:solidFill>
                    <a:srgbClr val="000000"/>
                  </a:solidFill>
                </a:rPr>
                <a:t>=</a:t>
              </a:r>
            </a:p>
          </p:txBody>
        </p:sp>
        <p:grpSp>
          <p:nvGrpSpPr>
            <p:cNvPr id="31760" name="Group 15"/>
            <p:cNvGrpSpPr>
              <a:grpSpLocks/>
            </p:cNvGrpSpPr>
            <p:nvPr/>
          </p:nvGrpSpPr>
          <p:grpSpPr bwMode="auto">
            <a:xfrm>
              <a:off x="421" y="1063"/>
              <a:ext cx="4812" cy="661"/>
              <a:chOff x="421" y="1063"/>
              <a:chExt cx="4812" cy="661"/>
            </a:xfrm>
          </p:grpSpPr>
          <p:sp>
            <p:nvSpPr>
              <p:cNvPr id="31763" name="Line 16"/>
              <p:cNvSpPr>
                <a:spLocks noChangeShapeType="1"/>
              </p:cNvSpPr>
              <p:nvPr/>
            </p:nvSpPr>
            <p:spPr bwMode="auto">
              <a:xfrm>
                <a:off x="1020" y="1383"/>
                <a:ext cx="17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4" name="Line 17"/>
              <p:cNvSpPr>
                <a:spLocks noChangeShapeType="1"/>
              </p:cNvSpPr>
              <p:nvPr/>
            </p:nvSpPr>
            <p:spPr bwMode="auto">
              <a:xfrm>
                <a:off x="3241" y="1383"/>
                <a:ext cx="1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5" name="Rectangle 18"/>
              <p:cNvSpPr>
                <a:spLocks noChangeArrowheads="1"/>
              </p:cNvSpPr>
              <p:nvPr/>
            </p:nvSpPr>
            <p:spPr bwMode="auto">
              <a:xfrm>
                <a:off x="421" y="1215"/>
                <a:ext cx="313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b </a:t>
                </a:r>
              </a:p>
            </p:txBody>
          </p:sp>
          <p:sp>
            <p:nvSpPr>
              <p:cNvPr id="31766" name="Rectangle 19"/>
              <p:cNvSpPr>
                <a:spLocks noChangeArrowheads="1"/>
              </p:cNvSpPr>
              <p:nvPr/>
            </p:nvSpPr>
            <p:spPr bwMode="auto">
              <a:xfrm>
                <a:off x="661" y="1215"/>
                <a:ext cx="245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31767" name="Rectangle 20"/>
              <p:cNvSpPr>
                <a:spLocks noChangeArrowheads="1"/>
              </p:cNvSpPr>
              <p:nvPr/>
            </p:nvSpPr>
            <p:spPr bwMode="auto">
              <a:xfrm>
                <a:off x="845" y="1215"/>
                <a:ext cx="176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31768" name="Rectangle 21"/>
              <p:cNvSpPr>
                <a:spLocks noChangeArrowheads="1"/>
              </p:cNvSpPr>
              <p:nvPr/>
            </p:nvSpPr>
            <p:spPr bwMode="auto">
              <a:xfrm>
                <a:off x="943" y="1063"/>
                <a:ext cx="1013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5 (2499) </a:t>
                </a:r>
              </a:p>
            </p:txBody>
          </p:sp>
          <p:sp>
            <p:nvSpPr>
              <p:cNvPr id="31769" name="Rectangle 22"/>
              <p:cNvSpPr>
                <a:spLocks noChangeArrowheads="1"/>
              </p:cNvSpPr>
              <p:nvPr/>
            </p:nvSpPr>
            <p:spPr bwMode="auto">
              <a:xfrm>
                <a:off x="1858" y="1063"/>
                <a:ext cx="18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-</a:t>
                </a:r>
              </a:p>
            </p:txBody>
          </p:sp>
          <p:sp>
            <p:nvSpPr>
              <p:cNvPr id="31770" name="Rectangle 23"/>
              <p:cNvSpPr>
                <a:spLocks noChangeArrowheads="1"/>
              </p:cNvSpPr>
              <p:nvPr/>
            </p:nvSpPr>
            <p:spPr bwMode="auto">
              <a:xfrm>
                <a:off x="1938" y="1063"/>
                <a:ext cx="951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 15(812)</a:t>
                </a:r>
              </a:p>
            </p:txBody>
          </p:sp>
          <p:sp>
            <p:nvSpPr>
              <p:cNvPr id="31771" name="Rectangle 24"/>
              <p:cNvSpPr>
                <a:spLocks noChangeArrowheads="1"/>
              </p:cNvSpPr>
              <p:nvPr/>
            </p:nvSpPr>
            <p:spPr bwMode="auto">
              <a:xfrm>
                <a:off x="1281" y="1399"/>
                <a:ext cx="701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5(55) </a:t>
                </a:r>
              </a:p>
            </p:txBody>
          </p:sp>
          <p:sp>
            <p:nvSpPr>
              <p:cNvPr id="31772" name="Rectangle 25"/>
              <p:cNvSpPr>
                <a:spLocks noChangeArrowheads="1"/>
              </p:cNvSpPr>
              <p:nvPr/>
            </p:nvSpPr>
            <p:spPr bwMode="auto">
              <a:xfrm>
                <a:off x="1880" y="1399"/>
                <a:ext cx="18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-</a:t>
                </a:r>
              </a:p>
            </p:txBody>
          </p:sp>
          <p:sp>
            <p:nvSpPr>
              <p:cNvPr id="31773" name="Rectangle 26"/>
              <p:cNvSpPr>
                <a:spLocks noChangeArrowheads="1"/>
              </p:cNvSpPr>
              <p:nvPr/>
            </p:nvSpPr>
            <p:spPr bwMode="auto">
              <a:xfrm>
                <a:off x="1996" y="1399"/>
                <a:ext cx="551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 225</a:t>
                </a:r>
              </a:p>
            </p:txBody>
          </p:sp>
          <p:sp>
            <p:nvSpPr>
              <p:cNvPr id="31774" name="Rectangle 27"/>
              <p:cNvSpPr>
                <a:spLocks noChangeArrowheads="1"/>
              </p:cNvSpPr>
              <p:nvPr/>
            </p:nvSpPr>
            <p:spPr bwMode="auto">
              <a:xfrm>
                <a:off x="2754" y="1215"/>
                <a:ext cx="176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31775" name="Rectangle 28"/>
              <p:cNvSpPr>
                <a:spLocks noChangeArrowheads="1"/>
              </p:cNvSpPr>
              <p:nvPr/>
            </p:nvSpPr>
            <p:spPr bwMode="auto">
              <a:xfrm>
                <a:off x="2882" y="1215"/>
                <a:ext cx="245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31776" name="Rectangle 29"/>
              <p:cNvSpPr>
                <a:spLocks noChangeArrowheads="1"/>
              </p:cNvSpPr>
              <p:nvPr/>
            </p:nvSpPr>
            <p:spPr bwMode="auto">
              <a:xfrm>
                <a:off x="3066" y="1215"/>
                <a:ext cx="176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31777" name="Rectangle 30"/>
              <p:cNvSpPr>
                <a:spLocks noChangeArrowheads="1"/>
              </p:cNvSpPr>
              <p:nvPr/>
            </p:nvSpPr>
            <p:spPr bwMode="auto">
              <a:xfrm>
                <a:off x="3164" y="1063"/>
                <a:ext cx="73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12495</a:t>
                </a:r>
              </a:p>
            </p:txBody>
          </p:sp>
          <p:sp>
            <p:nvSpPr>
              <p:cNvPr id="31778" name="Rectangle 31"/>
              <p:cNvSpPr>
                <a:spLocks noChangeArrowheads="1"/>
              </p:cNvSpPr>
              <p:nvPr/>
            </p:nvSpPr>
            <p:spPr bwMode="auto">
              <a:xfrm>
                <a:off x="3804" y="1063"/>
                <a:ext cx="18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-</a:t>
                </a:r>
              </a:p>
            </p:txBody>
          </p:sp>
          <p:sp>
            <p:nvSpPr>
              <p:cNvPr id="31779" name="Rectangle 32"/>
              <p:cNvSpPr>
                <a:spLocks noChangeArrowheads="1"/>
              </p:cNvSpPr>
              <p:nvPr/>
            </p:nvSpPr>
            <p:spPr bwMode="auto">
              <a:xfrm>
                <a:off x="3858" y="1063"/>
                <a:ext cx="73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12180</a:t>
                </a:r>
              </a:p>
            </p:txBody>
          </p:sp>
          <p:sp>
            <p:nvSpPr>
              <p:cNvPr id="31780" name="Rectangle 33"/>
              <p:cNvSpPr>
                <a:spLocks noChangeArrowheads="1"/>
              </p:cNvSpPr>
              <p:nvPr/>
            </p:nvSpPr>
            <p:spPr bwMode="auto">
              <a:xfrm>
                <a:off x="3395" y="1399"/>
                <a:ext cx="48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275</a:t>
                </a:r>
              </a:p>
            </p:txBody>
          </p:sp>
          <p:sp>
            <p:nvSpPr>
              <p:cNvPr id="31781" name="Rectangle 34"/>
              <p:cNvSpPr>
                <a:spLocks noChangeArrowheads="1"/>
              </p:cNvSpPr>
              <p:nvPr/>
            </p:nvSpPr>
            <p:spPr bwMode="auto">
              <a:xfrm>
                <a:off x="3799" y="1399"/>
                <a:ext cx="18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-</a:t>
                </a:r>
              </a:p>
            </p:txBody>
          </p:sp>
          <p:sp>
            <p:nvSpPr>
              <p:cNvPr id="31782" name="Rectangle 35"/>
              <p:cNvSpPr>
                <a:spLocks noChangeArrowheads="1"/>
              </p:cNvSpPr>
              <p:nvPr/>
            </p:nvSpPr>
            <p:spPr bwMode="auto">
              <a:xfrm>
                <a:off x="3879" y="1399"/>
                <a:ext cx="48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225</a:t>
                </a:r>
              </a:p>
            </p:txBody>
          </p:sp>
          <p:sp>
            <p:nvSpPr>
              <p:cNvPr id="31783" name="Rectangle 36"/>
              <p:cNvSpPr>
                <a:spLocks noChangeArrowheads="1"/>
              </p:cNvSpPr>
              <p:nvPr/>
            </p:nvSpPr>
            <p:spPr bwMode="auto">
              <a:xfrm>
                <a:off x="4460" y="1215"/>
                <a:ext cx="176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31784" name="Rectangle 37"/>
              <p:cNvSpPr>
                <a:spLocks noChangeArrowheads="1"/>
              </p:cNvSpPr>
              <p:nvPr/>
            </p:nvSpPr>
            <p:spPr bwMode="auto">
              <a:xfrm>
                <a:off x="4588" y="1215"/>
                <a:ext cx="245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31785" name="Rectangle 38"/>
              <p:cNvSpPr>
                <a:spLocks noChangeArrowheads="1"/>
              </p:cNvSpPr>
              <p:nvPr/>
            </p:nvSpPr>
            <p:spPr bwMode="auto">
              <a:xfrm>
                <a:off x="5057" y="1215"/>
                <a:ext cx="176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31786" name="Rectangle 39"/>
              <p:cNvSpPr>
                <a:spLocks noChangeArrowheads="1"/>
              </p:cNvSpPr>
              <p:nvPr/>
            </p:nvSpPr>
            <p:spPr bwMode="auto">
              <a:xfrm>
                <a:off x="4772" y="1215"/>
                <a:ext cx="426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D8B1CF"/>
                        </a:gs>
                        <a:gs pos="100000">
                          <a:srgbClr val="F1C5E7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701A5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800" b="1">
                    <a:solidFill>
                      <a:srgbClr val="000000"/>
                    </a:solidFill>
                  </a:rPr>
                  <a:t>6.3</a:t>
                </a:r>
              </a:p>
            </p:txBody>
          </p:sp>
        </p:grpSp>
        <p:sp>
          <p:nvSpPr>
            <p:cNvPr id="31761" name="Rectangle 40"/>
            <p:cNvSpPr>
              <a:spLocks noChangeArrowheads="1"/>
            </p:cNvSpPr>
            <p:nvPr/>
          </p:nvSpPr>
          <p:spPr bwMode="auto">
            <a:xfrm>
              <a:off x="2749" y="2598"/>
              <a:ext cx="713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 b="1">
                  <a:solidFill>
                    <a:srgbClr val="000000"/>
                  </a:solidFill>
                </a:rPr>
                <a:t>143.5</a:t>
              </a:r>
            </a:p>
          </p:txBody>
        </p:sp>
        <p:sp>
          <p:nvSpPr>
            <p:cNvPr id="31762" name="Rectangle 41"/>
            <p:cNvSpPr>
              <a:spLocks noChangeArrowheads="1"/>
            </p:cNvSpPr>
            <p:nvPr/>
          </p:nvSpPr>
          <p:spPr bwMode="auto">
            <a:xfrm>
              <a:off x="2685" y="2598"/>
              <a:ext cx="181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 b="1">
                  <a:solidFill>
                    <a:srgbClr val="000000"/>
                  </a:solidFill>
                </a:rPr>
                <a:t> </a:t>
              </a:r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77B7ECC0-6D42-4452-BE6B-C8EA95F69BE0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76213"/>
            <a:ext cx="7772400" cy="7366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Associative Forecasting</a:t>
            </a:r>
            <a:endParaRPr lang="en-US" altLang="en-US" sz="2900" b="1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473200"/>
            <a:ext cx="8261350" cy="39020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spcBef>
                <a:spcPct val="40000"/>
              </a:spcBef>
            </a:pPr>
            <a:r>
              <a:rPr lang="en-US" altLang="en-US" i="1" u="sng"/>
              <a:t>Predictor variables </a:t>
            </a:r>
            <a:r>
              <a:rPr lang="en-US" altLang="en-US"/>
              <a:t>- used to predict values of variable interest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i="1" u="sng"/>
              <a:t>Regression</a:t>
            </a:r>
            <a:r>
              <a:rPr lang="en-US" altLang="en-US"/>
              <a:t> - technique for fitting a line to a set of points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i="1" u="sng"/>
              <a:t>Least squares line </a:t>
            </a:r>
            <a:r>
              <a:rPr lang="en-US" altLang="en-US"/>
              <a:t>- minimizes sum of squared deviations around the 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8A278EDB-3A6A-428C-8737-F7A73BE1BB0F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2725"/>
            <a:ext cx="7772400" cy="7366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 sz="4000"/>
              <a:t>Linear Model Seems Reasonable</a:t>
            </a:r>
            <a:endParaRPr lang="en-US" altLang="en-US" sz="4000" b="1">
              <a:solidFill>
                <a:srgbClr val="2D8AD8"/>
              </a:solidFill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2457450" y="5584825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A straight line is fitted to a set of sample points.</a:t>
            </a:r>
          </a:p>
        </p:txBody>
      </p:sp>
      <p:grpSp>
        <p:nvGrpSpPr>
          <p:cNvPr id="33797" name="Group 4"/>
          <p:cNvGrpSpPr>
            <a:grpSpLocks/>
          </p:cNvGrpSpPr>
          <p:nvPr/>
        </p:nvGrpSpPr>
        <p:grpSpPr bwMode="auto">
          <a:xfrm>
            <a:off x="911225" y="1447800"/>
            <a:ext cx="6678613" cy="4276725"/>
            <a:chOff x="574" y="1138"/>
            <a:chExt cx="4207" cy="2694"/>
          </a:xfrm>
        </p:grpSpPr>
        <p:graphicFrame>
          <p:nvGraphicFramePr>
            <p:cNvPr id="33798" name="Object 5"/>
            <p:cNvGraphicFramePr>
              <a:graphicFrameLocks/>
            </p:cNvGraphicFramePr>
            <p:nvPr/>
          </p:nvGraphicFramePr>
          <p:xfrm>
            <a:off x="2470" y="1771"/>
            <a:ext cx="2311" cy="1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3" name="Chart" r:id="rId3" imgW="3672840" imgH="2194560" progId="Excel.Chart.8">
                    <p:embed followColorScheme="full"/>
                  </p:oleObj>
                </mc:Choice>
                <mc:Fallback>
                  <p:oleObj name="Chart" r:id="rId3" imgW="3672840" imgH="2194560" progId="Excel.Chart.8">
                    <p:embed followColorScheme="full"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0" y="1771"/>
                          <a:ext cx="2311" cy="1333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12700">
                          <a:solidFill>
                            <a:srgbClr val="CE27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Object 6"/>
            <p:cNvGraphicFramePr>
              <a:graphicFrameLocks/>
            </p:cNvGraphicFramePr>
            <p:nvPr/>
          </p:nvGraphicFramePr>
          <p:xfrm>
            <a:off x="574" y="1138"/>
            <a:ext cx="1032" cy="2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4" name="Worksheet" r:id="rId5" imgW="1638300" imgH="4276725" progId="Excel.Sheet.8">
                    <p:embed/>
                  </p:oleObj>
                </mc:Choice>
                <mc:Fallback>
                  <p:oleObj name="Worksheet" r:id="rId5" imgW="1638300" imgH="4276725" progId="Excel.Sheet.8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" y="1138"/>
                          <a:ext cx="1032" cy="2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D8B1CF"/>
                                  </a:gs>
                                  <a:gs pos="100000">
                                    <a:srgbClr val="F1C5E7"/>
                                  </a:gs>
                                </a:gsLst>
                                <a:path path="shape">
                                  <a:fillToRect l="50000" t="50000" r="50000" b="50000"/>
                                </a:path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701A5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0" name="Line 7"/>
            <p:cNvSpPr>
              <a:spLocks noChangeShapeType="1"/>
            </p:cNvSpPr>
            <p:nvPr/>
          </p:nvSpPr>
          <p:spPr bwMode="auto">
            <a:xfrm flipV="1">
              <a:off x="2832" y="2016"/>
              <a:ext cx="153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Rectangle 8"/>
            <p:cNvSpPr>
              <a:spLocks noChangeArrowheads="1"/>
            </p:cNvSpPr>
            <p:nvPr/>
          </p:nvSpPr>
          <p:spPr bwMode="auto">
            <a:xfrm>
              <a:off x="2974" y="1150"/>
              <a:ext cx="1098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rgbClr val="CE2700"/>
                  </a:solidFill>
                </a:rPr>
                <a:t>Computed</a:t>
              </a:r>
              <a:br>
                <a:rPr lang="en-US" altLang="en-US" sz="2400">
                  <a:solidFill>
                    <a:srgbClr val="CE2700"/>
                  </a:solidFill>
                </a:rPr>
              </a:br>
              <a:r>
                <a:rPr lang="en-US" altLang="en-US" sz="2400">
                  <a:solidFill>
                    <a:srgbClr val="CE2700"/>
                  </a:solidFill>
                </a:rPr>
                <a:t>relationship</a:t>
              </a:r>
              <a:endParaRPr lang="en-US" altLang="en-US" sz="2400"/>
            </a:p>
          </p:txBody>
        </p:sp>
        <p:sp>
          <p:nvSpPr>
            <p:cNvPr id="33802" name="Line 9"/>
            <p:cNvSpPr>
              <a:spLocks noChangeShapeType="1"/>
            </p:cNvSpPr>
            <p:nvPr/>
          </p:nvSpPr>
          <p:spPr bwMode="auto">
            <a:xfrm flipH="1">
              <a:off x="3504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EAAD1582-4FF9-4E0D-9C1B-98A1E2D0A37E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Linear Regression Assumptions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39188" cy="5029200"/>
          </a:xfrm>
        </p:spPr>
        <p:txBody>
          <a:bodyPr/>
          <a:lstStyle/>
          <a:p>
            <a:pPr eaLnBrk="1" hangingPunct="1"/>
            <a:r>
              <a:rPr lang="en-US" altLang="en-US"/>
              <a:t>Variations around the line are random</a:t>
            </a:r>
          </a:p>
          <a:p>
            <a:pPr eaLnBrk="1" hangingPunct="1"/>
            <a:r>
              <a:rPr lang="en-US" altLang="en-US"/>
              <a:t>Deviations around the line normally distributed</a:t>
            </a:r>
          </a:p>
          <a:p>
            <a:pPr eaLnBrk="1" hangingPunct="1"/>
            <a:r>
              <a:rPr lang="en-US" altLang="en-US"/>
              <a:t>Predictions are being made only within the range of observed values</a:t>
            </a:r>
          </a:p>
          <a:p>
            <a:pPr eaLnBrk="1" hangingPunct="1"/>
            <a:r>
              <a:rPr lang="en-US" altLang="en-US"/>
              <a:t>For best results:</a:t>
            </a:r>
          </a:p>
          <a:p>
            <a:pPr lvl="1" eaLnBrk="1" hangingPunct="1"/>
            <a:r>
              <a:rPr lang="en-US" altLang="en-US"/>
              <a:t>Always plot the data to verify linearity</a:t>
            </a:r>
          </a:p>
          <a:p>
            <a:pPr lvl="1" eaLnBrk="1" hangingPunct="1"/>
            <a:r>
              <a:rPr lang="en-US" altLang="en-US"/>
              <a:t>Check for data being time-dependent</a:t>
            </a:r>
          </a:p>
          <a:p>
            <a:pPr lvl="1" eaLnBrk="1" hangingPunct="1"/>
            <a:r>
              <a:rPr lang="en-US" altLang="en-US"/>
              <a:t>Small correlation may imply that other variables are important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0BA6578D-40F6-41DB-A90D-F15D8D35E5DB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Learning Objectives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Briefly describe averaging techniques, trend and seasonal techniques, and regression analysis, and solve typical problems. </a:t>
            </a:r>
          </a:p>
          <a:p>
            <a:pPr marL="609600" indent="-609600" eaLnBrk="1" hangingPunct="1"/>
            <a:r>
              <a:rPr lang="en-US" altLang="en-US"/>
              <a:t>Describe two measures of forecast accuracy. </a:t>
            </a:r>
          </a:p>
          <a:p>
            <a:pPr marL="609600" indent="-609600" eaLnBrk="1" hangingPunct="1"/>
            <a:r>
              <a:rPr lang="en-US" altLang="en-US"/>
              <a:t>Describe two ways of evaluating and controlling forecasts. </a:t>
            </a:r>
          </a:p>
          <a:p>
            <a:pPr marL="609600" indent="-609600" eaLnBrk="1" hangingPunct="1"/>
            <a:r>
              <a:rPr lang="en-US" altLang="en-US"/>
              <a:t>Identify the major factors to consider when choosing a forecasting technique.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47E3D91A-BB19-4B30-8381-F3C3D2DB5AC2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1613"/>
            <a:ext cx="7772400" cy="7366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Forecast Accuracy</a:t>
            </a:r>
            <a:endParaRPr lang="en-US" altLang="en-US" b="1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243013"/>
            <a:ext cx="8386762" cy="441483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spcBef>
                <a:spcPct val="40000"/>
              </a:spcBef>
            </a:pPr>
            <a:r>
              <a:rPr lang="en-US" altLang="en-US" sz="2800"/>
              <a:t>Error - difference between actual value and predicted value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/>
              <a:t>Mean Absolute Deviation (MAD)</a:t>
            </a:r>
          </a:p>
          <a:p>
            <a:pPr lvl="1" eaLnBrk="1" hangingPunct="1">
              <a:spcBef>
                <a:spcPct val="40000"/>
              </a:spcBef>
              <a:buSzPct val="75000"/>
            </a:pPr>
            <a:r>
              <a:rPr lang="en-US" altLang="en-US" sz="2400"/>
              <a:t>Average absolute error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/>
              <a:t>Mean Squared Error (MSE)</a:t>
            </a:r>
          </a:p>
          <a:p>
            <a:pPr lvl="1" eaLnBrk="1" hangingPunct="1">
              <a:spcBef>
                <a:spcPct val="40000"/>
              </a:spcBef>
              <a:buSzPct val="75000"/>
            </a:pPr>
            <a:r>
              <a:rPr lang="en-US" altLang="en-US" sz="2400"/>
              <a:t>Average of squared error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600"/>
              <a:t>Mean Absolute Percent Error (MAPE)</a:t>
            </a:r>
          </a:p>
          <a:p>
            <a:pPr lvl="1" eaLnBrk="1" hangingPunct="1">
              <a:spcBef>
                <a:spcPct val="40000"/>
              </a:spcBef>
              <a:buSzPct val="75000"/>
            </a:pPr>
            <a:r>
              <a:rPr lang="en-US" altLang="en-US" sz="2400"/>
              <a:t>Average absolute percent error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29A99BFD-66EE-48E2-B3D3-8FDC4CA7BB5E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54013"/>
            <a:ext cx="7772400" cy="557212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MAD, MSE, and MAPE</a:t>
            </a:r>
            <a:endParaRPr lang="en-US" altLang="en-US" b="1"/>
          </a:p>
        </p:txBody>
      </p:sp>
      <p:sp>
        <p:nvSpPr>
          <p:cNvPr id="36868" name="Line 3"/>
          <p:cNvSpPr>
            <a:spLocks noChangeShapeType="1"/>
          </p:cNvSpPr>
          <p:nvPr/>
        </p:nvSpPr>
        <p:spPr bwMode="auto">
          <a:xfrm>
            <a:off x="3662363" y="1546225"/>
            <a:ext cx="0" cy="619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6781800" y="1524000"/>
            <a:ext cx="0" cy="619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>
            <a:off x="3287713" y="2233613"/>
            <a:ext cx="4275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1371600" y="1793875"/>
            <a:ext cx="10699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CE2700"/>
                </a:solidFill>
              </a:rPr>
              <a:t>MAD </a:t>
            </a: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2705100" y="1793875"/>
            <a:ext cx="3810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CE2700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011488" y="1793875"/>
            <a:ext cx="2698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CE27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3603625" y="1547813"/>
            <a:ext cx="1169988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CE2700"/>
                </a:solidFill>
              </a:rPr>
              <a:t>Actual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5280025" y="1547813"/>
            <a:ext cx="144780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CE2700"/>
                </a:solidFill>
              </a:rPr>
              <a:t>forecast</a:t>
            </a:r>
          </a:p>
        </p:txBody>
      </p:sp>
      <p:sp>
        <p:nvSpPr>
          <p:cNvPr id="36876" name="Rectangle 11"/>
          <p:cNvSpPr>
            <a:spLocks noChangeArrowheads="1"/>
          </p:cNvSpPr>
          <p:nvPr/>
        </p:nvSpPr>
        <p:spPr bwMode="auto">
          <a:xfrm>
            <a:off x="5013325" y="1528763"/>
            <a:ext cx="376238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CE2700"/>
                </a:solidFill>
                <a:latin typeface="Symbol" panose="05050102010706020507" pitchFamily="18" charset="2"/>
              </a:rPr>
              <a:t>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184525" y="1524000"/>
            <a:ext cx="5334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CE2700"/>
                </a:solidFill>
                <a:latin typeface="Symbol" panose="05050102010706020507" pitchFamily="18" charset="2"/>
              </a:rPr>
              <a:t></a:t>
            </a: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4900613" y="2247900"/>
            <a:ext cx="37941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CE2700"/>
                </a:solidFill>
              </a:rPr>
              <a:t>n</a:t>
            </a:r>
          </a:p>
        </p:txBody>
      </p:sp>
      <p:grpSp>
        <p:nvGrpSpPr>
          <p:cNvPr id="36879" name="Group 14"/>
          <p:cNvGrpSpPr>
            <a:grpSpLocks/>
          </p:cNvGrpSpPr>
          <p:nvPr/>
        </p:nvGrpSpPr>
        <p:grpSpPr bwMode="auto">
          <a:xfrm>
            <a:off x="1371600" y="2819400"/>
            <a:ext cx="5989638" cy="1362075"/>
            <a:chOff x="864" y="1536"/>
            <a:chExt cx="3773" cy="858"/>
          </a:xfrm>
        </p:grpSpPr>
        <p:sp>
          <p:nvSpPr>
            <p:cNvPr id="36893" name="Line 15"/>
            <p:cNvSpPr>
              <a:spLocks noChangeShapeType="1"/>
            </p:cNvSpPr>
            <p:nvPr/>
          </p:nvSpPr>
          <p:spPr bwMode="auto">
            <a:xfrm>
              <a:off x="1987" y="2060"/>
              <a:ext cx="26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Rectangle 16"/>
            <p:cNvSpPr>
              <a:spLocks noChangeArrowheads="1"/>
            </p:cNvSpPr>
            <p:nvPr/>
          </p:nvSpPr>
          <p:spPr bwMode="auto">
            <a:xfrm>
              <a:off x="864" y="1783"/>
              <a:ext cx="6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</a:rPr>
                <a:t>MSE </a:t>
              </a:r>
            </a:p>
          </p:txBody>
        </p:sp>
        <p:sp>
          <p:nvSpPr>
            <p:cNvPr id="36895" name="Rectangle 17"/>
            <p:cNvSpPr>
              <a:spLocks noChangeArrowheads="1"/>
            </p:cNvSpPr>
            <p:nvPr/>
          </p:nvSpPr>
          <p:spPr bwMode="auto">
            <a:xfrm>
              <a:off x="1621" y="1783"/>
              <a:ext cx="24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36896" name="Rectangle 18"/>
            <p:cNvSpPr>
              <a:spLocks noChangeArrowheads="1"/>
            </p:cNvSpPr>
            <p:nvPr/>
          </p:nvSpPr>
          <p:spPr bwMode="auto">
            <a:xfrm>
              <a:off x="1814" y="1783"/>
              <a:ext cx="17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6897" name="Rectangle 19"/>
            <p:cNvSpPr>
              <a:spLocks noChangeArrowheads="1"/>
            </p:cNvSpPr>
            <p:nvPr/>
          </p:nvSpPr>
          <p:spPr bwMode="auto">
            <a:xfrm>
              <a:off x="2271" y="1619"/>
              <a:ext cx="737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</a:rPr>
                <a:t>Actual</a:t>
              </a:r>
            </a:p>
          </p:txBody>
        </p:sp>
        <p:sp>
          <p:nvSpPr>
            <p:cNvPr id="36898" name="Rectangle 20"/>
            <p:cNvSpPr>
              <a:spLocks noChangeArrowheads="1"/>
            </p:cNvSpPr>
            <p:nvPr/>
          </p:nvSpPr>
          <p:spPr bwMode="auto">
            <a:xfrm>
              <a:off x="3328" y="1619"/>
              <a:ext cx="987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</a:rPr>
                <a:t>forecast</a:t>
              </a:r>
              <a:r>
                <a:rPr lang="en-US" altLang="en-US" sz="2800">
                  <a:solidFill>
                    <a:srgbClr val="CE27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6899" name="Rectangle 21"/>
            <p:cNvSpPr>
              <a:spLocks noChangeArrowheads="1"/>
            </p:cNvSpPr>
            <p:nvPr/>
          </p:nvSpPr>
          <p:spPr bwMode="auto">
            <a:xfrm>
              <a:off x="3239" y="2069"/>
              <a:ext cx="18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36900" name="Rectangle 22"/>
            <p:cNvSpPr>
              <a:spLocks noChangeArrowheads="1"/>
            </p:cNvSpPr>
            <p:nvPr/>
          </p:nvSpPr>
          <p:spPr bwMode="auto">
            <a:xfrm>
              <a:off x="3325" y="2069"/>
              <a:ext cx="23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</a:rPr>
                <a:t>1</a:t>
              </a:r>
            </a:p>
          </p:txBody>
        </p:sp>
        <p:sp>
          <p:nvSpPr>
            <p:cNvPr id="36901" name="Rectangle 23"/>
            <p:cNvSpPr>
              <a:spLocks noChangeArrowheads="1"/>
            </p:cNvSpPr>
            <p:nvPr/>
          </p:nvSpPr>
          <p:spPr bwMode="auto">
            <a:xfrm>
              <a:off x="4224" y="1536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CE27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902" name="Rectangle 24"/>
            <p:cNvSpPr>
              <a:spLocks noChangeArrowheads="1"/>
            </p:cNvSpPr>
            <p:nvPr/>
          </p:nvSpPr>
          <p:spPr bwMode="auto">
            <a:xfrm>
              <a:off x="3124" y="1619"/>
              <a:ext cx="237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  <a:latin typeface="Symbol" panose="05050102010706020507" pitchFamily="18" charset="2"/>
                </a:rPr>
                <a:t></a:t>
              </a:r>
            </a:p>
          </p:txBody>
        </p:sp>
        <p:sp>
          <p:nvSpPr>
            <p:cNvPr id="36903" name="Rectangle 25"/>
            <p:cNvSpPr>
              <a:spLocks noChangeArrowheads="1"/>
            </p:cNvSpPr>
            <p:nvPr/>
          </p:nvSpPr>
          <p:spPr bwMode="auto">
            <a:xfrm>
              <a:off x="1922" y="1627"/>
              <a:ext cx="27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  <a:latin typeface="Symbol" panose="05050102010706020507" pitchFamily="18" charset="2"/>
                </a:rPr>
                <a:t></a:t>
              </a:r>
            </a:p>
          </p:txBody>
        </p:sp>
        <p:sp>
          <p:nvSpPr>
            <p:cNvPr id="36904" name="Rectangle 26"/>
            <p:cNvSpPr>
              <a:spLocks noChangeArrowheads="1"/>
            </p:cNvSpPr>
            <p:nvPr/>
          </p:nvSpPr>
          <p:spPr bwMode="auto">
            <a:xfrm>
              <a:off x="3056" y="2069"/>
              <a:ext cx="23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</a:rPr>
                <a:t>n</a:t>
              </a:r>
            </a:p>
          </p:txBody>
        </p:sp>
        <p:sp>
          <p:nvSpPr>
            <p:cNvPr id="36905" name="Rectangle 27"/>
            <p:cNvSpPr>
              <a:spLocks noChangeArrowheads="1"/>
            </p:cNvSpPr>
            <p:nvPr/>
          </p:nvSpPr>
          <p:spPr bwMode="auto">
            <a:xfrm>
              <a:off x="2164" y="1619"/>
              <a:ext cx="18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</p:grpSp>
      <p:grpSp>
        <p:nvGrpSpPr>
          <p:cNvPr id="36880" name="Group 28"/>
          <p:cNvGrpSpPr>
            <a:grpSpLocks/>
          </p:cNvGrpSpPr>
          <p:nvPr/>
        </p:nvGrpSpPr>
        <p:grpSpPr bwMode="auto">
          <a:xfrm>
            <a:off x="685800" y="4876800"/>
            <a:ext cx="7629525" cy="1220788"/>
            <a:chOff x="672" y="2820"/>
            <a:chExt cx="4806" cy="769"/>
          </a:xfrm>
        </p:grpSpPr>
        <p:sp>
          <p:nvSpPr>
            <p:cNvPr id="36881" name="Line 29"/>
            <p:cNvSpPr>
              <a:spLocks noChangeShapeType="1"/>
            </p:cNvSpPr>
            <p:nvPr/>
          </p:nvSpPr>
          <p:spPr bwMode="auto">
            <a:xfrm>
              <a:off x="2053" y="2831"/>
              <a:ext cx="0" cy="3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Line 30"/>
            <p:cNvSpPr>
              <a:spLocks noChangeShapeType="1"/>
            </p:cNvSpPr>
            <p:nvPr/>
          </p:nvSpPr>
          <p:spPr bwMode="auto">
            <a:xfrm>
              <a:off x="3984" y="2832"/>
              <a:ext cx="0" cy="3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Line 31"/>
            <p:cNvSpPr>
              <a:spLocks noChangeShapeType="1"/>
            </p:cNvSpPr>
            <p:nvPr/>
          </p:nvSpPr>
          <p:spPr bwMode="auto">
            <a:xfrm>
              <a:off x="2008" y="3255"/>
              <a:ext cx="34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4" name="Rectangle 32"/>
            <p:cNvSpPr>
              <a:spLocks noChangeArrowheads="1"/>
            </p:cNvSpPr>
            <p:nvPr/>
          </p:nvSpPr>
          <p:spPr bwMode="auto">
            <a:xfrm>
              <a:off x="672" y="2976"/>
              <a:ext cx="81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</a:rPr>
                <a:t>MAPE </a:t>
              </a:r>
            </a:p>
          </p:txBody>
        </p:sp>
        <p:sp>
          <p:nvSpPr>
            <p:cNvPr id="36885" name="Rectangle 33"/>
            <p:cNvSpPr>
              <a:spLocks noChangeArrowheads="1"/>
            </p:cNvSpPr>
            <p:nvPr/>
          </p:nvSpPr>
          <p:spPr bwMode="auto">
            <a:xfrm>
              <a:off x="1440" y="2976"/>
              <a:ext cx="24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36886" name="Rectangle 34"/>
            <p:cNvSpPr>
              <a:spLocks noChangeArrowheads="1"/>
            </p:cNvSpPr>
            <p:nvPr/>
          </p:nvSpPr>
          <p:spPr bwMode="auto">
            <a:xfrm>
              <a:off x="1834" y="2978"/>
              <a:ext cx="17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6887" name="Rectangle 35"/>
            <p:cNvSpPr>
              <a:spLocks noChangeArrowheads="1"/>
            </p:cNvSpPr>
            <p:nvPr/>
          </p:nvSpPr>
          <p:spPr bwMode="auto">
            <a:xfrm>
              <a:off x="2016" y="2832"/>
              <a:ext cx="737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</a:rPr>
                <a:t>Actual</a:t>
              </a:r>
            </a:p>
          </p:txBody>
        </p:sp>
        <p:sp>
          <p:nvSpPr>
            <p:cNvPr id="36888" name="Rectangle 36"/>
            <p:cNvSpPr>
              <a:spLocks noChangeArrowheads="1"/>
            </p:cNvSpPr>
            <p:nvPr/>
          </p:nvSpPr>
          <p:spPr bwMode="auto">
            <a:xfrm>
              <a:off x="3072" y="2832"/>
              <a:ext cx="91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</a:rPr>
                <a:t>forecast</a:t>
              </a:r>
            </a:p>
          </p:txBody>
        </p:sp>
        <p:sp>
          <p:nvSpPr>
            <p:cNvPr id="36889" name="Rectangle 37"/>
            <p:cNvSpPr>
              <a:spLocks noChangeArrowheads="1"/>
            </p:cNvSpPr>
            <p:nvPr/>
          </p:nvSpPr>
          <p:spPr bwMode="auto">
            <a:xfrm>
              <a:off x="2904" y="2820"/>
              <a:ext cx="237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  <a:latin typeface="Symbol" panose="05050102010706020507" pitchFamily="18" charset="2"/>
                </a:rPr>
                <a:t></a:t>
              </a:r>
            </a:p>
          </p:txBody>
        </p:sp>
        <p:sp>
          <p:nvSpPr>
            <p:cNvPr id="36890" name="Rectangle 38"/>
            <p:cNvSpPr>
              <a:spLocks noChangeArrowheads="1"/>
            </p:cNvSpPr>
            <p:nvPr/>
          </p:nvSpPr>
          <p:spPr bwMode="auto">
            <a:xfrm>
              <a:off x="3024" y="3264"/>
              <a:ext cx="23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</a:rPr>
                <a:t>n</a:t>
              </a:r>
            </a:p>
          </p:txBody>
        </p:sp>
        <p:sp>
          <p:nvSpPr>
            <p:cNvPr id="36891" name="Rectangle 39"/>
            <p:cNvSpPr>
              <a:spLocks noChangeArrowheads="1"/>
            </p:cNvSpPr>
            <p:nvPr/>
          </p:nvSpPr>
          <p:spPr bwMode="auto">
            <a:xfrm>
              <a:off x="4080" y="2832"/>
              <a:ext cx="139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</a:rPr>
                <a:t>/ Actual*100)</a:t>
              </a:r>
            </a:p>
          </p:txBody>
        </p:sp>
        <p:sp>
          <p:nvSpPr>
            <p:cNvPr id="36892" name="Rectangle 40"/>
            <p:cNvSpPr>
              <a:spLocks noChangeArrowheads="1"/>
            </p:cNvSpPr>
            <p:nvPr/>
          </p:nvSpPr>
          <p:spPr bwMode="auto">
            <a:xfrm>
              <a:off x="1680" y="2832"/>
              <a:ext cx="43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CE2700"/>
                  </a:solidFill>
                  <a:latin typeface="Symbol" panose="05050102010706020507" pitchFamily="18" charset="2"/>
                </a:rPr>
                <a:t>(</a:t>
              </a:r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B561F747-9B35-4A75-A9F6-00C617A27F84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MAD, MSE and MAPE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MAD</a:t>
            </a:r>
          </a:p>
          <a:p>
            <a:pPr lvl="1" eaLnBrk="1" hangingPunct="1"/>
            <a:r>
              <a:rPr lang="en-US" altLang="en-US"/>
              <a:t>Easy to compute</a:t>
            </a:r>
          </a:p>
          <a:p>
            <a:pPr lvl="1" eaLnBrk="1" hangingPunct="1"/>
            <a:r>
              <a:rPr lang="en-US" altLang="en-US"/>
              <a:t>Weights errors linearly</a:t>
            </a:r>
          </a:p>
          <a:p>
            <a:pPr eaLnBrk="1" hangingPunct="1"/>
            <a:r>
              <a:rPr lang="en-US" altLang="en-US"/>
              <a:t>MSE</a:t>
            </a:r>
          </a:p>
          <a:p>
            <a:pPr lvl="1" eaLnBrk="1" hangingPunct="1"/>
            <a:r>
              <a:rPr lang="en-US" altLang="en-US"/>
              <a:t>Squares error</a:t>
            </a:r>
          </a:p>
          <a:p>
            <a:pPr lvl="1" eaLnBrk="1" hangingPunct="1"/>
            <a:r>
              <a:rPr lang="en-US" altLang="en-US"/>
              <a:t>More weight to large errors</a:t>
            </a:r>
          </a:p>
          <a:p>
            <a:pPr eaLnBrk="1" hangingPunct="1"/>
            <a:r>
              <a:rPr lang="en-US" altLang="en-US"/>
              <a:t>MAPE</a:t>
            </a:r>
          </a:p>
          <a:p>
            <a:pPr lvl="1" eaLnBrk="1" hangingPunct="1"/>
            <a:r>
              <a:rPr lang="en-US" altLang="en-US"/>
              <a:t>Puts errors in perspective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C0DA8F4B-2354-4543-8944-3CC094F8D70D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0800"/>
            <a:ext cx="7772400" cy="898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Example 10</a:t>
            </a:r>
          </a:p>
        </p:txBody>
      </p:sp>
      <p:graphicFrame>
        <p:nvGraphicFramePr>
          <p:cNvPr id="38916" name="Object 3"/>
          <p:cNvGraphicFramePr>
            <a:graphicFrameLocks noChangeAspect="1"/>
          </p:cNvGraphicFramePr>
          <p:nvPr/>
        </p:nvGraphicFramePr>
        <p:xfrm>
          <a:off x="304800" y="1676400"/>
          <a:ext cx="8610600" cy="413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Worksheet" r:id="rId3" imgW="4743907" imgH="2276856" progId="Excel.Sheet.8">
                  <p:embed/>
                </p:oleObj>
              </mc:Choice>
              <mc:Fallback>
                <p:oleObj name="Worksheet" r:id="rId3" imgW="4743907" imgH="2276856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8610600" cy="413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100000">
                                  <a:schemeClr val="accent1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6729F627-DA4D-4BFC-93AB-BFF4B1A44648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5950" y="1468438"/>
            <a:ext cx="7943850" cy="4441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000" b="1"/>
              <a:t>FORECAST</a:t>
            </a:r>
            <a:r>
              <a:rPr lang="en-US" altLang="en-US" sz="300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statement about the future value of a variable of interest such as demand.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Forecasting is used to make </a:t>
            </a:r>
            <a:r>
              <a:rPr lang="en-US" altLang="en-US" sz="2800" i="1"/>
              <a:t>informed</a:t>
            </a:r>
            <a:r>
              <a:rPr lang="en-US" altLang="en-US" sz="2800"/>
              <a:t> decisions.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Long-range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Short-range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98CA4A81-BBBA-44F4-BED6-C88CE01A06C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Forecasts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Forecasts affect decisions and activities throughout an organization</a:t>
            </a:r>
          </a:p>
          <a:p>
            <a:pPr lvl="1" eaLnBrk="1" hangingPunct="1"/>
            <a:r>
              <a:rPr lang="en-US" altLang="en-US" sz="3000"/>
              <a:t>Accounting, finance</a:t>
            </a:r>
          </a:p>
          <a:p>
            <a:pPr lvl="1" eaLnBrk="1" hangingPunct="1"/>
            <a:r>
              <a:rPr lang="en-US" altLang="en-US" sz="3000"/>
              <a:t>Human resources</a:t>
            </a:r>
          </a:p>
          <a:p>
            <a:pPr lvl="1" eaLnBrk="1" hangingPunct="1"/>
            <a:r>
              <a:rPr lang="en-US" altLang="en-US" sz="3000"/>
              <a:t>Marketing</a:t>
            </a:r>
          </a:p>
          <a:p>
            <a:pPr lvl="1" eaLnBrk="1" hangingPunct="1"/>
            <a:r>
              <a:rPr lang="en-US" altLang="en-US" sz="3000"/>
              <a:t>MIS</a:t>
            </a:r>
          </a:p>
          <a:p>
            <a:pPr lvl="1" eaLnBrk="1" hangingPunct="1"/>
            <a:r>
              <a:rPr lang="en-US" altLang="en-US" sz="3000"/>
              <a:t>Operations</a:t>
            </a:r>
          </a:p>
          <a:p>
            <a:pPr lvl="1" eaLnBrk="1" hangingPunct="1"/>
            <a:r>
              <a:rPr lang="en-US" altLang="en-US" sz="3000"/>
              <a:t>Product / service design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8C177ED8-B97F-4881-BAA0-0BEA7B2F1396}" type="slidenum">
              <a:rPr lang="en-US" altLang="en-US" smtClean="0"/>
              <a:pPr/>
              <a:t>6</a:t>
            </a:fld>
            <a:endParaRPr lang="en-US" altLang="en-US"/>
          </a:p>
        </p:txBody>
      </p:sp>
      <p:graphicFrame>
        <p:nvGraphicFramePr>
          <p:cNvPr id="17410" name="Group 2"/>
          <p:cNvGraphicFramePr>
            <a:graphicFrameLocks noGrp="1"/>
          </p:cNvGraphicFramePr>
          <p:nvPr>
            <p:ph type="tbl" idx="1"/>
          </p:nvPr>
        </p:nvGraphicFramePr>
        <p:xfrm>
          <a:off x="609600" y="1681163"/>
          <a:ext cx="8001000" cy="4414837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1452466112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1417563291"/>
                    </a:ext>
                  </a:extLst>
                </a:gridCol>
              </a:tblGrid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953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31775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13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508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Accounting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237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953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31775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13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508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Cost/profit estimates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827191"/>
                  </a:ext>
                </a:extLst>
              </a:tr>
              <a:tr h="631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953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31775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13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508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Finance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237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953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31775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13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508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Cash flow and funding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866772"/>
                  </a:ext>
                </a:extLst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953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31775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13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508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Human Resources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237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953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31775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13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508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Hiring/recruiting/training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773710"/>
                  </a:ext>
                </a:extLst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953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31775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13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508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Marketing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953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31775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13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508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Pricing, promotion, strategy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962833"/>
                  </a:ext>
                </a:extLst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953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31775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13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508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237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953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31775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13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508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IT/IS systems, services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798600"/>
                  </a:ext>
                </a:extLst>
              </a:tr>
              <a:tr h="631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953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31775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13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508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Operations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237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953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31775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13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508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Schedules, MRP, workloads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813661"/>
                  </a:ext>
                </a:extLst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953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31775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13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508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Product/service design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2237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09538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31775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1313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508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50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New products and services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558490"/>
                  </a:ext>
                </a:extLst>
              </a:tr>
            </a:tbl>
          </a:graphicData>
        </a:graphic>
      </p:graphicFrame>
      <p:sp>
        <p:nvSpPr>
          <p:cNvPr id="17436" name="Rectangle 28"/>
          <p:cNvSpPr>
            <a:spLocks noGrp="1" noChangeArrowheads="1"/>
          </p:cNvSpPr>
          <p:nvPr>
            <p:ph type="title"/>
          </p:nvPr>
        </p:nvSpPr>
        <p:spPr>
          <a:xfrm>
            <a:off x="762000" y="176213"/>
            <a:ext cx="7772400" cy="776287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Uses of Forecasts</a:t>
            </a:r>
            <a:endParaRPr lang="en-US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0D26F530-2883-47D6-8A3A-23B21405AC5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3413" y="1481138"/>
            <a:ext cx="7605712" cy="3248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altLang="en-US"/>
              <a:t>Assumes causal system</a:t>
            </a:r>
            <a:br>
              <a:rPr lang="en-US" altLang="en-US"/>
            </a:br>
            <a:r>
              <a:rPr lang="en-US" altLang="en-US">
                <a:solidFill>
                  <a:srgbClr val="2237A0"/>
                </a:solidFill>
              </a:rPr>
              <a:t>past ==&gt; future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altLang="en-US"/>
              <a:t>Forecasts rarely perfect because of  randomness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altLang="en-US"/>
              <a:t>Forecasts more accurate for</a:t>
            </a:r>
            <a:br>
              <a:rPr lang="en-US" altLang="en-US"/>
            </a:br>
            <a:r>
              <a:rPr lang="en-US" altLang="en-US"/>
              <a:t>groups vs. individuals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altLang="en-US"/>
              <a:t>Forecast accuracy decreases </a:t>
            </a:r>
            <a:br>
              <a:rPr lang="en-US" altLang="en-US"/>
            </a:br>
            <a:r>
              <a:rPr lang="en-US" altLang="en-US"/>
              <a:t>as time horizon increases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5970588" y="3784600"/>
            <a:ext cx="3173412" cy="3073400"/>
            <a:chOff x="3835" y="1776"/>
            <a:chExt cx="1999" cy="1936"/>
          </a:xfrm>
        </p:grpSpPr>
        <p:sp>
          <p:nvSpPr>
            <p:cNvPr id="11270" name="Freeform 4"/>
            <p:cNvSpPr>
              <a:spLocks/>
            </p:cNvSpPr>
            <p:nvPr/>
          </p:nvSpPr>
          <p:spPr bwMode="auto">
            <a:xfrm>
              <a:off x="4384" y="2630"/>
              <a:ext cx="418" cy="373"/>
            </a:xfrm>
            <a:custGeom>
              <a:avLst/>
              <a:gdLst>
                <a:gd name="T0" fmla="*/ 50 w 837"/>
                <a:gd name="T1" fmla="*/ 342 h 745"/>
                <a:gd name="T2" fmla="*/ 229 w 837"/>
                <a:gd name="T3" fmla="*/ 140 h 745"/>
                <a:gd name="T4" fmla="*/ 225 w 837"/>
                <a:gd name="T5" fmla="*/ 116 h 745"/>
                <a:gd name="T6" fmla="*/ 234 w 837"/>
                <a:gd name="T7" fmla="*/ 89 h 745"/>
                <a:gd name="T8" fmla="*/ 240 w 837"/>
                <a:gd name="T9" fmla="*/ 72 h 745"/>
                <a:gd name="T10" fmla="*/ 238 w 837"/>
                <a:gd name="T11" fmla="*/ 47 h 745"/>
                <a:gd name="T12" fmla="*/ 235 w 837"/>
                <a:gd name="T13" fmla="*/ 25 h 745"/>
                <a:gd name="T14" fmla="*/ 245 w 837"/>
                <a:gd name="T15" fmla="*/ 12 h 745"/>
                <a:gd name="T16" fmla="*/ 262 w 837"/>
                <a:gd name="T17" fmla="*/ 10 h 745"/>
                <a:gd name="T18" fmla="*/ 275 w 837"/>
                <a:gd name="T19" fmla="*/ 24 h 745"/>
                <a:gd name="T20" fmla="*/ 276 w 837"/>
                <a:gd name="T21" fmla="*/ 47 h 745"/>
                <a:gd name="T22" fmla="*/ 266 w 837"/>
                <a:gd name="T23" fmla="*/ 71 h 745"/>
                <a:gd name="T24" fmla="*/ 341 w 837"/>
                <a:gd name="T25" fmla="*/ 9 h 745"/>
                <a:gd name="T26" fmla="*/ 354 w 837"/>
                <a:gd name="T27" fmla="*/ 0 h 745"/>
                <a:gd name="T28" fmla="*/ 364 w 837"/>
                <a:gd name="T29" fmla="*/ 10 h 745"/>
                <a:gd name="T30" fmla="*/ 347 w 837"/>
                <a:gd name="T31" fmla="*/ 37 h 745"/>
                <a:gd name="T32" fmla="*/ 306 w 837"/>
                <a:gd name="T33" fmla="*/ 83 h 745"/>
                <a:gd name="T34" fmla="*/ 377 w 837"/>
                <a:gd name="T35" fmla="*/ 25 h 745"/>
                <a:gd name="T36" fmla="*/ 389 w 837"/>
                <a:gd name="T37" fmla="*/ 26 h 745"/>
                <a:gd name="T38" fmla="*/ 388 w 837"/>
                <a:gd name="T39" fmla="*/ 42 h 745"/>
                <a:gd name="T40" fmla="*/ 329 w 837"/>
                <a:gd name="T41" fmla="*/ 98 h 745"/>
                <a:gd name="T42" fmla="*/ 402 w 837"/>
                <a:gd name="T43" fmla="*/ 54 h 745"/>
                <a:gd name="T44" fmla="*/ 412 w 837"/>
                <a:gd name="T45" fmla="*/ 58 h 745"/>
                <a:gd name="T46" fmla="*/ 410 w 837"/>
                <a:gd name="T47" fmla="*/ 70 h 745"/>
                <a:gd name="T48" fmla="*/ 366 w 837"/>
                <a:gd name="T49" fmla="*/ 96 h 745"/>
                <a:gd name="T50" fmla="*/ 344 w 837"/>
                <a:gd name="T51" fmla="*/ 116 h 745"/>
                <a:gd name="T52" fmla="*/ 406 w 837"/>
                <a:gd name="T53" fmla="*/ 83 h 745"/>
                <a:gd name="T54" fmla="*/ 418 w 837"/>
                <a:gd name="T55" fmla="*/ 87 h 745"/>
                <a:gd name="T56" fmla="*/ 415 w 837"/>
                <a:gd name="T57" fmla="*/ 100 h 745"/>
                <a:gd name="T58" fmla="*/ 350 w 837"/>
                <a:gd name="T59" fmla="*/ 131 h 745"/>
                <a:gd name="T60" fmla="*/ 321 w 837"/>
                <a:gd name="T61" fmla="*/ 153 h 745"/>
                <a:gd name="T62" fmla="*/ 300 w 837"/>
                <a:gd name="T63" fmla="*/ 170 h 745"/>
                <a:gd name="T64" fmla="*/ 259 w 837"/>
                <a:gd name="T65" fmla="*/ 172 h 745"/>
                <a:gd name="T66" fmla="*/ 61 w 837"/>
                <a:gd name="T67" fmla="*/ 362 h 745"/>
                <a:gd name="T68" fmla="*/ 46 w 837"/>
                <a:gd name="T69" fmla="*/ 373 h 745"/>
                <a:gd name="T70" fmla="*/ 32 w 837"/>
                <a:gd name="T71" fmla="*/ 366 h 745"/>
                <a:gd name="T72" fmla="*/ 0 w 837"/>
                <a:gd name="T73" fmla="*/ 306 h 74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37" h="745">
                  <a:moveTo>
                    <a:pt x="24" y="547"/>
                  </a:moveTo>
                  <a:lnTo>
                    <a:pt x="100" y="683"/>
                  </a:lnTo>
                  <a:lnTo>
                    <a:pt x="466" y="305"/>
                  </a:lnTo>
                  <a:lnTo>
                    <a:pt x="459" y="279"/>
                  </a:lnTo>
                  <a:lnTo>
                    <a:pt x="453" y="257"/>
                  </a:lnTo>
                  <a:lnTo>
                    <a:pt x="450" y="232"/>
                  </a:lnTo>
                  <a:lnTo>
                    <a:pt x="456" y="206"/>
                  </a:lnTo>
                  <a:lnTo>
                    <a:pt x="468" y="177"/>
                  </a:lnTo>
                  <a:lnTo>
                    <a:pt x="480" y="159"/>
                  </a:lnTo>
                  <a:lnTo>
                    <a:pt x="480" y="144"/>
                  </a:lnTo>
                  <a:lnTo>
                    <a:pt x="481" y="115"/>
                  </a:lnTo>
                  <a:lnTo>
                    <a:pt x="477" y="93"/>
                  </a:lnTo>
                  <a:lnTo>
                    <a:pt x="471" y="69"/>
                  </a:lnTo>
                  <a:lnTo>
                    <a:pt x="471" y="49"/>
                  </a:lnTo>
                  <a:lnTo>
                    <a:pt x="478" y="34"/>
                  </a:lnTo>
                  <a:lnTo>
                    <a:pt x="490" y="23"/>
                  </a:lnTo>
                  <a:lnTo>
                    <a:pt x="511" y="19"/>
                  </a:lnTo>
                  <a:lnTo>
                    <a:pt x="525" y="19"/>
                  </a:lnTo>
                  <a:lnTo>
                    <a:pt x="537" y="27"/>
                  </a:lnTo>
                  <a:lnTo>
                    <a:pt x="550" y="47"/>
                  </a:lnTo>
                  <a:lnTo>
                    <a:pt x="555" y="74"/>
                  </a:lnTo>
                  <a:lnTo>
                    <a:pt x="553" y="94"/>
                  </a:lnTo>
                  <a:lnTo>
                    <a:pt x="547" y="116"/>
                  </a:lnTo>
                  <a:lnTo>
                    <a:pt x="532" y="141"/>
                  </a:lnTo>
                  <a:lnTo>
                    <a:pt x="547" y="152"/>
                  </a:lnTo>
                  <a:lnTo>
                    <a:pt x="682" y="17"/>
                  </a:lnTo>
                  <a:lnTo>
                    <a:pt x="692" y="5"/>
                  </a:lnTo>
                  <a:lnTo>
                    <a:pt x="709" y="0"/>
                  </a:lnTo>
                  <a:lnTo>
                    <a:pt x="724" y="8"/>
                  </a:lnTo>
                  <a:lnTo>
                    <a:pt x="728" y="20"/>
                  </a:lnTo>
                  <a:lnTo>
                    <a:pt x="728" y="34"/>
                  </a:lnTo>
                  <a:lnTo>
                    <a:pt x="694" y="74"/>
                  </a:lnTo>
                  <a:lnTo>
                    <a:pt x="607" y="157"/>
                  </a:lnTo>
                  <a:lnTo>
                    <a:pt x="613" y="166"/>
                  </a:lnTo>
                  <a:lnTo>
                    <a:pt x="740" y="58"/>
                  </a:lnTo>
                  <a:lnTo>
                    <a:pt x="755" y="49"/>
                  </a:lnTo>
                  <a:lnTo>
                    <a:pt x="768" y="47"/>
                  </a:lnTo>
                  <a:lnTo>
                    <a:pt x="779" y="52"/>
                  </a:lnTo>
                  <a:lnTo>
                    <a:pt x="782" y="66"/>
                  </a:lnTo>
                  <a:lnTo>
                    <a:pt x="777" y="83"/>
                  </a:lnTo>
                  <a:lnTo>
                    <a:pt x="650" y="188"/>
                  </a:lnTo>
                  <a:lnTo>
                    <a:pt x="658" y="195"/>
                  </a:lnTo>
                  <a:lnTo>
                    <a:pt x="788" y="111"/>
                  </a:lnTo>
                  <a:lnTo>
                    <a:pt x="804" y="107"/>
                  </a:lnTo>
                  <a:lnTo>
                    <a:pt x="813" y="107"/>
                  </a:lnTo>
                  <a:lnTo>
                    <a:pt x="824" y="116"/>
                  </a:lnTo>
                  <a:lnTo>
                    <a:pt x="825" y="129"/>
                  </a:lnTo>
                  <a:lnTo>
                    <a:pt x="821" y="140"/>
                  </a:lnTo>
                  <a:lnTo>
                    <a:pt x="812" y="149"/>
                  </a:lnTo>
                  <a:lnTo>
                    <a:pt x="733" y="192"/>
                  </a:lnTo>
                  <a:lnTo>
                    <a:pt x="683" y="221"/>
                  </a:lnTo>
                  <a:lnTo>
                    <a:pt x="689" y="231"/>
                  </a:lnTo>
                  <a:lnTo>
                    <a:pt x="776" y="184"/>
                  </a:lnTo>
                  <a:lnTo>
                    <a:pt x="812" y="166"/>
                  </a:lnTo>
                  <a:lnTo>
                    <a:pt x="833" y="166"/>
                  </a:lnTo>
                  <a:lnTo>
                    <a:pt x="837" y="174"/>
                  </a:lnTo>
                  <a:lnTo>
                    <a:pt x="837" y="187"/>
                  </a:lnTo>
                  <a:lnTo>
                    <a:pt x="830" y="199"/>
                  </a:lnTo>
                  <a:lnTo>
                    <a:pt x="773" y="229"/>
                  </a:lnTo>
                  <a:lnTo>
                    <a:pt x="701" y="262"/>
                  </a:lnTo>
                  <a:lnTo>
                    <a:pt x="671" y="281"/>
                  </a:lnTo>
                  <a:lnTo>
                    <a:pt x="643" y="305"/>
                  </a:lnTo>
                  <a:lnTo>
                    <a:pt x="623" y="330"/>
                  </a:lnTo>
                  <a:lnTo>
                    <a:pt x="601" y="339"/>
                  </a:lnTo>
                  <a:lnTo>
                    <a:pt x="571" y="347"/>
                  </a:lnTo>
                  <a:lnTo>
                    <a:pt x="519" y="344"/>
                  </a:lnTo>
                  <a:lnTo>
                    <a:pt x="502" y="334"/>
                  </a:lnTo>
                  <a:lnTo>
                    <a:pt x="123" y="724"/>
                  </a:lnTo>
                  <a:lnTo>
                    <a:pt x="105" y="738"/>
                  </a:lnTo>
                  <a:lnTo>
                    <a:pt x="93" y="745"/>
                  </a:lnTo>
                  <a:lnTo>
                    <a:pt x="76" y="741"/>
                  </a:lnTo>
                  <a:lnTo>
                    <a:pt x="64" y="732"/>
                  </a:lnTo>
                  <a:lnTo>
                    <a:pt x="55" y="713"/>
                  </a:lnTo>
                  <a:lnTo>
                    <a:pt x="0" y="611"/>
                  </a:lnTo>
                  <a:lnTo>
                    <a:pt x="24" y="547"/>
                  </a:lnTo>
                  <a:close/>
                </a:path>
              </a:pathLst>
            </a:custGeom>
            <a:solidFill>
              <a:srgbClr val="FF9F9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71" name="Group 5"/>
            <p:cNvGrpSpPr>
              <a:grpSpLocks/>
            </p:cNvGrpSpPr>
            <p:nvPr/>
          </p:nvGrpSpPr>
          <p:grpSpPr bwMode="auto">
            <a:xfrm>
              <a:off x="3890" y="2884"/>
              <a:ext cx="422" cy="800"/>
              <a:chOff x="3890" y="2884"/>
              <a:chExt cx="422" cy="800"/>
            </a:xfrm>
          </p:grpSpPr>
          <p:sp>
            <p:nvSpPr>
              <p:cNvPr id="11365" name="Freeform 6"/>
              <p:cNvSpPr>
                <a:spLocks/>
              </p:cNvSpPr>
              <p:nvPr/>
            </p:nvSpPr>
            <p:spPr bwMode="auto">
              <a:xfrm>
                <a:off x="3890" y="3309"/>
                <a:ext cx="399" cy="375"/>
              </a:xfrm>
              <a:custGeom>
                <a:avLst/>
                <a:gdLst>
                  <a:gd name="T0" fmla="*/ 117 w 798"/>
                  <a:gd name="T1" fmla="*/ 7 h 750"/>
                  <a:gd name="T2" fmla="*/ 0 w 798"/>
                  <a:gd name="T3" fmla="*/ 341 h 750"/>
                  <a:gd name="T4" fmla="*/ 5 w 798"/>
                  <a:gd name="T5" fmla="*/ 348 h 750"/>
                  <a:gd name="T6" fmla="*/ 13 w 798"/>
                  <a:gd name="T7" fmla="*/ 341 h 750"/>
                  <a:gd name="T8" fmla="*/ 126 w 798"/>
                  <a:gd name="T9" fmla="*/ 20 h 750"/>
                  <a:gd name="T10" fmla="*/ 133 w 798"/>
                  <a:gd name="T11" fmla="*/ 17 h 750"/>
                  <a:gd name="T12" fmla="*/ 176 w 798"/>
                  <a:gd name="T13" fmla="*/ 15 h 750"/>
                  <a:gd name="T14" fmla="*/ 232 w 798"/>
                  <a:gd name="T15" fmla="*/ 18 h 750"/>
                  <a:gd name="T16" fmla="*/ 282 w 798"/>
                  <a:gd name="T17" fmla="*/ 21 h 750"/>
                  <a:gd name="T18" fmla="*/ 296 w 798"/>
                  <a:gd name="T19" fmla="*/ 26 h 750"/>
                  <a:gd name="T20" fmla="*/ 304 w 798"/>
                  <a:gd name="T21" fmla="*/ 34 h 750"/>
                  <a:gd name="T22" fmla="*/ 310 w 798"/>
                  <a:gd name="T23" fmla="*/ 44 h 750"/>
                  <a:gd name="T24" fmla="*/ 389 w 798"/>
                  <a:gd name="T25" fmla="*/ 372 h 750"/>
                  <a:gd name="T26" fmla="*/ 395 w 798"/>
                  <a:gd name="T27" fmla="*/ 375 h 750"/>
                  <a:gd name="T28" fmla="*/ 399 w 798"/>
                  <a:gd name="T29" fmla="*/ 369 h 750"/>
                  <a:gd name="T30" fmla="*/ 322 w 798"/>
                  <a:gd name="T31" fmla="*/ 43 h 750"/>
                  <a:gd name="T32" fmla="*/ 315 w 798"/>
                  <a:gd name="T33" fmla="*/ 25 h 750"/>
                  <a:gd name="T34" fmla="*/ 308 w 798"/>
                  <a:gd name="T35" fmla="*/ 18 h 750"/>
                  <a:gd name="T36" fmla="*/ 301 w 798"/>
                  <a:gd name="T37" fmla="*/ 13 h 750"/>
                  <a:gd name="T38" fmla="*/ 292 w 798"/>
                  <a:gd name="T39" fmla="*/ 8 h 750"/>
                  <a:gd name="T40" fmla="*/ 276 w 798"/>
                  <a:gd name="T41" fmla="*/ 7 h 750"/>
                  <a:gd name="T42" fmla="*/ 223 w 798"/>
                  <a:gd name="T43" fmla="*/ 2 h 750"/>
                  <a:gd name="T44" fmla="*/ 166 w 798"/>
                  <a:gd name="T45" fmla="*/ 0 h 750"/>
                  <a:gd name="T46" fmla="*/ 139 w 798"/>
                  <a:gd name="T47" fmla="*/ 1 h 750"/>
                  <a:gd name="T48" fmla="*/ 126 w 798"/>
                  <a:gd name="T49" fmla="*/ 2 h 750"/>
                  <a:gd name="T50" fmla="*/ 117 w 798"/>
                  <a:gd name="T51" fmla="*/ 7 h 75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798" h="750">
                    <a:moveTo>
                      <a:pt x="234" y="13"/>
                    </a:moveTo>
                    <a:lnTo>
                      <a:pt x="0" y="681"/>
                    </a:lnTo>
                    <a:lnTo>
                      <a:pt x="10" y="695"/>
                    </a:lnTo>
                    <a:lnTo>
                      <a:pt x="26" y="682"/>
                    </a:lnTo>
                    <a:lnTo>
                      <a:pt x="252" y="40"/>
                    </a:lnTo>
                    <a:lnTo>
                      <a:pt x="266" y="33"/>
                    </a:lnTo>
                    <a:lnTo>
                      <a:pt x="351" y="30"/>
                    </a:lnTo>
                    <a:lnTo>
                      <a:pt x="463" y="35"/>
                    </a:lnTo>
                    <a:lnTo>
                      <a:pt x="563" y="41"/>
                    </a:lnTo>
                    <a:lnTo>
                      <a:pt x="592" y="51"/>
                    </a:lnTo>
                    <a:lnTo>
                      <a:pt x="608" y="68"/>
                    </a:lnTo>
                    <a:lnTo>
                      <a:pt x="620" y="88"/>
                    </a:lnTo>
                    <a:lnTo>
                      <a:pt x="778" y="744"/>
                    </a:lnTo>
                    <a:lnTo>
                      <a:pt x="789" y="750"/>
                    </a:lnTo>
                    <a:lnTo>
                      <a:pt x="798" y="737"/>
                    </a:lnTo>
                    <a:lnTo>
                      <a:pt x="644" y="85"/>
                    </a:lnTo>
                    <a:lnTo>
                      <a:pt x="629" y="49"/>
                    </a:lnTo>
                    <a:lnTo>
                      <a:pt x="615" y="35"/>
                    </a:lnTo>
                    <a:lnTo>
                      <a:pt x="602" y="26"/>
                    </a:lnTo>
                    <a:lnTo>
                      <a:pt x="584" y="16"/>
                    </a:lnTo>
                    <a:lnTo>
                      <a:pt x="551" y="13"/>
                    </a:lnTo>
                    <a:lnTo>
                      <a:pt x="445" y="4"/>
                    </a:lnTo>
                    <a:lnTo>
                      <a:pt x="331" y="0"/>
                    </a:lnTo>
                    <a:lnTo>
                      <a:pt x="278" y="2"/>
                    </a:lnTo>
                    <a:lnTo>
                      <a:pt x="251" y="4"/>
                    </a:lnTo>
                    <a:lnTo>
                      <a:pt x="234" y="13"/>
                    </a:lnTo>
                    <a:close/>
                  </a:path>
                </a:pathLst>
              </a:custGeom>
              <a:solidFill>
                <a:srgbClr val="3F1F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6" name="Freeform 7"/>
              <p:cNvSpPr>
                <a:spLocks/>
              </p:cNvSpPr>
              <p:nvPr/>
            </p:nvSpPr>
            <p:spPr bwMode="auto">
              <a:xfrm>
                <a:off x="3896" y="2884"/>
                <a:ext cx="416" cy="437"/>
              </a:xfrm>
              <a:custGeom>
                <a:avLst/>
                <a:gdLst>
                  <a:gd name="T0" fmla="*/ 84 w 833"/>
                  <a:gd name="T1" fmla="*/ 0 h 874"/>
                  <a:gd name="T2" fmla="*/ 27 w 833"/>
                  <a:gd name="T3" fmla="*/ 0 h 874"/>
                  <a:gd name="T4" fmla="*/ 2 w 833"/>
                  <a:gd name="T5" fmla="*/ 17 h 874"/>
                  <a:gd name="T6" fmla="*/ 0 w 833"/>
                  <a:gd name="T7" fmla="*/ 57 h 874"/>
                  <a:gd name="T8" fmla="*/ 63 w 833"/>
                  <a:gd name="T9" fmla="*/ 292 h 874"/>
                  <a:gd name="T10" fmla="*/ 69 w 833"/>
                  <a:gd name="T11" fmla="*/ 315 h 874"/>
                  <a:gd name="T12" fmla="*/ 71 w 833"/>
                  <a:gd name="T13" fmla="*/ 341 h 874"/>
                  <a:gd name="T14" fmla="*/ 75 w 833"/>
                  <a:gd name="T15" fmla="*/ 395 h 874"/>
                  <a:gd name="T16" fmla="*/ 86 w 833"/>
                  <a:gd name="T17" fmla="*/ 420 h 874"/>
                  <a:gd name="T18" fmla="*/ 101 w 833"/>
                  <a:gd name="T19" fmla="*/ 424 h 874"/>
                  <a:gd name="T20" fmla="*/ 119 w 833"/>
                  <a:gd name="T21" fmla="*/ 426 h 874"/>
                  <a:gd name="T22" fmla="*/ 169 w 833"/>
                  <a:gd name="T23" fmla="*/ 429 h 874"/>
                  <a:gd name="T24" fmla="*/ 262 w 833"/>
                  <a:gd name="T25" fmla="*/ 433 h 874"/>
                  <a:gd name="T26" fmla="*/ 335 w 833"/>
                  <a:gd name="T27" fmla="*/ 437 h 874"/>
                  <a:gd name="T28" fmla="*/ 353 w 833"/>
                  <a:gd name="T29" fmla="*/ 431 h 874"/>
                  <a:gd name="T30" fmla="*/ 367 w 833"/>
                  <a:gd name="T31" fmla="*/ 414 h 874"/>
                  <a:gd name="T32" fmla="*/ 382 w 833"/>
                  <a:gd name="T33" fmla="*/ 390 h 874"/>
                  <a:gd name="T34" fmla="*/ 395 w 833"/>
                  <a:gd name="T35" fmla="*/ 365 h 874"/>
                  <a:gd name="T36" fmla="*/ 403 w 833"/>
                  <a:gd name="T37" fmla="*/ 350 h 874"/>
                  <a:gd name="T38" fmla="*/ 408 w 833"/>
                  <a:gd name="T39" fmla="*/ 338 h 874"/>
                  <a:gd name="T40" fmla="*/ 415 w 833"/>
                  <a:gd name="T41" fmla="*/ 318 h 874"/>
                  <a:gd name="T42" fmla="*/ 416 w 833"/>
                  <a:gd name="T43" fmla="*/ 309 h 874"/>
                  <a:gd name="T44" fmla="*/ 415 w 833"/>
                  <a:gd name="T45" fmla="*/ 297 h 874"/>
                  <a:gd name="T46" fmla="*/ 409 w 833"/>
                  <a:gd name="T47" fmla="*/ 290 h 874"/>
                  <a:gd name="T48" fmla="*/ 397 w 833"/>
                  <a:gd name="T49" fmla="*/ 282 h 874"/>
                  <a:gd name="T50" fmla="*/ 384 w 833"/>
                  <a:gd name="T51" fmla="*/ 282 h 874"/>
                  <a:gd name="T52" fmla="*/ 367 w 833"/>
                  <a:gd name="T53" fmla="*/ 282 h 874"/>
                  <a:gd name="T54" fmla="*/ 136 w 833"/>
                  <a:gd name="T55" fmla="*/ 290 h 874"/>
                  <a:gd name="T56" fmla="*/ 131 w 833"/>
                  <a:gd name="T57" fmla="*/ 233 h 874"/>
                  <a:gd name="T58" fmla="*/ 123 w 833"/>
                  <a:gd name="T59" fmla="*/ 125 h 874"/>
                  <a:gd name="T60" fmla="*/ 118 w 833"/>
                  <a:gd name="T61" fmla="*/ 51 h 874"/>
                  <a:gd name="T62" fmla="*/ 110 w 833"/>
                  <a:gd name="T63" fmla="*/ 19 h 874"/>
                  <a:gd name="T64" fmla="*/ 84 w 833"/>
                  <a:gd name="T65" fmla="*/ 0 h 8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33" h="874">
                    <a:moveTo>
                      <a:pt x="169" y="0"/>
                    </a:moveTo>
                    <a:lnTo>
                      <a:pt x="54" y="0"/>
                    </a:lnTo>
                    <a:lnTo>
                      <a:pt x="5" y="33"/>
                    </a:lnTo>
                    <a:lnTo>
                      <a:pt x="0" y="113"/>
                    </a:lnTo>
                    <a:lnTo>
                      <a:pt x="126" y="583"/>
                    </a:lnTo>
                    <a:lnTo>
                      <a:pt x="138" y="630"/>
                    </a:lnTo>
                    <a:lnTo>
                      <a:pt x="142" y="681"/>
                    </a:lnTo>
                    <a:lnTo>
                      <a:pt x="150" y="789"/>
                    </a:lnTo>
                    <a:lnTo>
                      <a:pt x="172" y="839"/>
                    </a:lnTo>
                    <a:lnTo>
                      <a:pt x="203" y="847"/>
                    </a:lnTo>
                    <a:lnTo>
                      <a:pt x="239" y="852"/>
                    </a:lnTo>
                    <a:lnTo>
                      <a:pt x="339" y="857"/>
                    </a:lnTo>
                    <a:lnTo>
                      <a:pt x="525" y="865"/>
                    </a:lnTo>
                    <a:lnTo>
                      <a:pt x="670" y="874"/>
                    </a:lnTo>
                    <a:lnTo>
                      <a:pt x="706" y="861"/>
                    </a:lnTo>
                    <a:lnTo>
                      <a:pt x="734" y="827"/>
                    </a:lnTo>
                    <a:lnTo>
                      <a:pt x="765" y="780"/>
                    </a:lnTo>
                    <a:lnTo>
                      <a:pt x="791" y="729"/>
                    </a:lnTo>
                    <a:lnTo>
                      <a:pt x="807" y="700"/>
                    </a:lnTo>
                    <a:lnTo>
                      <a:pt x="816" y="676"/>
                    </a:lnTo>
                    <a:lnTo>
                      <a:pt x="831" y="635"/>
                    </a:lnTo>
                    <a:lnTo>
                      <a:pt x="833" y="618"/>
                    </a:lnTo>
                    <a:lnTo>
                      <a:pt x="831" y="593"/>
                    </a:lnTo>
                    <a:lnTo>
                      <a:pt x="819" y="580"/>
                    </a:lnTo>
                    <a:lnTo>
                      <a:pt x="795" y="564"/>
                    </a:lnTo>
                    <a:lnTo>
                      <a:pt x="768" y="563"/>
                    </a:lnTo>
                    <a:lnTo>
                      <a:pt x="734" y="563"/>
                    </a:lnTo>
                    <a:lnTo>
                      <a:pt x="272" y="580"/>
                    </a:lnTo>
                    <a:lnTo>
                      <a:pt x="263" y="465"/>
                    </a:lnTo>
                    <a:lnTo>
                      <a:pt x="247" y="250"/>
                    </a:lnTo>
                    <a:lnTo>
                      <a:pt x="236" y="101"/>
                    </a:lnTo>
                    <a:lnTo>
                      <a:pt x="220" y="38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9F7F5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4028" y="2746"/>
              <a:ext cx="500" cy="920"/>
            </a:xfrm>
            <a:custGeom>
              <a:avLst/>
              <a:gdLst>
                <a:gd name="T0" fmla="*/ 302 w 1000"/>
                <a:gd name="T1" fmla="*/ 17 h 1840"/>
                <a:gd name="T2" fmla="*/ 345 w 1000"/>
                <a:gd name="T3" fmla="*/ 68 h 1840"/>
                <a:gd name="T4" fmla="*/ 366 w 1000"/>
                <a:gd name="T5" fmla="*/ 103 h 1840"/>
                <a:gd name="T6" fmla="*/ 388 w 1000"/>
                <a:gd name="T7" fmla="*/ 133 h 1840"/>
                <a:gd name="T8" fmla="*/ 383 w 1000"/>
                <a:gd name="T9" fmla="*/ 175 h 1840"/>
                <a:gd name="T10" fmla="*/ 364 w 1000"/>
                <a:gd name="T11" fmla="*/ 180 h 1840"/>
                <a:gd name="T12" fmla="*/ 366 w 1000"/>
                <a:gd name="T13" fmla="*/ 212 h 1840"/>
                <a:gd name="T14" fmla="*/ 360 w 1000"/>
                <a:gd name="T15" fmla="*/ 255 h 1840"/>
                <a:gd name="T16" fmla="*/ 324 w 1000"/>
                <a:gd name="T17" fmla="*/ 273 h 1840"/>
                <a:gd name="T18" fmla="*/ 309 w 1000"/>
                <a:gd name="T19" fmla="*/ 318 h 1840"/>
                <a:gd name="T20" fmla="*/ 340 w 1000"/>
                <a:gd name="T21" fmla="*/ 340 h 1840"/>
                <a:gd name="T22" fmla="*/ 433 w 1000"/>
                <a:gd name="T23" fmla="*/ 340 h 1840"/>
                <a:gd name="T24" fmla="*/ 483 w 1000"/>
                <a:gd name="T25" fmla="*/ 360 h 1840"/>
                <a:gd name="T26" fmla="*/ 500 w 1000"/>
                <a:gd name="T27" fmla="*/ 410 h 1840"/>
                <a:gd name="T28" fmla="*/ 478 w 1000"/>
                <a:gd name="T29" fmla="*/ 500 h 1840"/>
                <a:gd name="T30" fmla="*/ 421 w 1000"/>
                <a:gd name="T31" fmla="*/ 620 h 1840"/>
                <a:gd name="T32" fmla="*/ 362 w 1000"/>
                <a:gd name="T33" fmla="*/ 791 h 1840"/>
                <a:gd name="T34" fmla="*/ 336 w 1000"/>
                <a:gd name="T35" fmla="*/ 920 h 1840"/>
                <a:gd name="T36" fmla="*/ 283 w 1000"/>
                <a:gd name="T37" fmla="*/ 885 h 1840"/>
                <a:gd name="T38" fmla="*/ 229 w 1000"/>
                <a:gd name="T39" fmla="*/ 860 h 1840"/>
                <a:gd name="T40" fmla="*/ 205 w 1000"/>
                <a:gd name="T41" fmla="*/ 842 h 1840"/>
                <a:gd name="T42" fmla="*/ 162 w 1000"/>
                <a:gd name="T43" fmla="*/ 865 h 1840"/>
                <a:gd name="T44" fmla="*/ 138 w 1000"/>
                <a:gd name="T45" fmla="*/ 868 h 1840"/>
                <a:gd name="T46" fmla="*/ 160 w 1000"/>
                <a:gd name="T47" fmla="*/ 810 h 1840"/>
                <a:gd name="T48" fmla="*/ 231 w 1000"/>
                <a:gd name="T49" fmla="*/ 718 h 1840"/>
                <a:gd name="T50" fmla="*/ 241 w 1000"/>
                <a:gd name="T51" fmla="*/ 648 h 1840"/>
                <a:gd name="T52" fmla="*/ 238 w 1000"/>
                <a:gd name="T53" fmla="*/ 548 h 1840"/>
                <a:gd name="T54" fmla="*/ 200 w 1000"/>
                <a:gd name="T55" fmla="*/ 512 h 1840"/>
                <a:gd name="T56" fmla="*/ 124 w 1000"/>
                <a:gd name="T57" fmla="*/ 530 h 1840"/>
                <a:gd name="T58" fmla="*/ 64 w 1000"/>
                <a:gd name="T59" fmla="*/ 542 h 1840"/>
                <a:gd name="T60" fmla="*/ 19 w 1000"/>
                <a:gd name="T61" fmla="*/ 527 h 1840"/>
                <a:gd name="T62" fmla="*/ 0 w 1000"/>
                <a:gd name="T63" fmla="*/ 473 h 1840"/>
                <a:gd name="T64" fmla="*/ 19 w 1000"/>
                <a:gd name="T65" fmla="*/ 416 h 1840"/>
                <a:gd name="T66" fmla="*/ 74 w 1000"/>
                <a:gd name="T67" fmla="*/ 307 h 1840"/>
                <a:gd name="T68" fmla="*/ 124 w 1000"/>
                <a:gd name="T69" fmla="*/ 230 h 1840"/>
                <a:gd name="T70" fmla="*/ 158 w 1000"/>
                <a:gd name="T71" fmla="*/ 153 h 1840"/>
                <a:gd name="T72" fmla="*/ 172 w 1000"/>
                <a:gd name="T73" fmla="*/ 76 h 1840"/>
                <a:gd name="T74" fmla="*/ 191 w 1000"/>
                <a:gd name="T75" fmla="*/ 21 h 1840"/>
                <a:gd name="T76" fmla="*/ 222 w 1000"/>
                <a:gd name="T77" fmla="*/ 5 h 1840"/>
                <a:gd name="T78" fmla="*/ 280 w 1000"/>
                <a:gd name="T79" fmla="*/ 0 h 184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00" h="1840">
                  <a:moveTo>
                    <a:pt x="560" y="0"/>
                  </a:moveTo>
                  <a:lnTo>
                    <a:pt x="603" y="34"/>
                  </a:lnTo>
                  <a:lnTo>
                    <a:pt x="660" y="89"/>
                  </a:lnTo>
                  <a:lnTo>
                    <a:pt x="689" y="135"/>
                  </a:lnTo>
                  <a:lnTo>
                    <a:pt x="713" y="176"/>
                  </a:lnTo>
                  <a:lnTo>
                    <a:pt x="732" y="206"/>
                  </a:lnTo>
                  <a:lnTo>
                    <a:pt x="760" y="235"/>
                  </a:lnTo>
                  <a:lnTo>
                    <a:pt x="775" y="265"/>
                  </a:lnTo>
                  <a:lnTo>
                    <a:pt x="775" y="319"/>
                  </a:lnTo>
                  <a:lnTo>
                    <a:pt x="765" y="349"/>
                  </a:lnTo>
                  <a:lnTo>
                    <a:pt x="747" y="355"/>
                  </a:lnTo>
                  <a:lnTo>
                    <a:pt x="728" y="360"/>
                  </a:lnTo>
                  <a:lnTo>
                    <a:pt x="723" y="385"/>
                  </a:lnTo>
                  <a:lnTo>
                    <a:pt x="732" y="424"/>
                  </a:lnTo>
                  <a:lnTo>
                    <a:pt x="732" y="479"/>
                  </a:lnTo>
                  <a:lnTo>
                    <a:pt x="719" y="509"/>
                  </a:lnTo>
                  <a:lnTo>
                    <a:pt x="671" y="545"/>
                  </a:lnTo>
                  <a:lnTo>
                    <a:pt x="647" y="545"/>
                  </a:lnTo>
                  <a:lnTo>
                    <a:pt x="627" y="564"/>
                  </a:lnTo>
                  <a:lnTo>
                    <a:pt x="618" y="635"/>
                  </a:lnTo>
                  <a:lnTo>
                    <a:pt x="618" y="694"/>
                  </a:lnTo>
                  <a:lnTo>
                    <a:pt x="680" y="680"/>
                  </a:lnTo>
                  <a:lnTo>
                    <a:pt x="771" y="680"/>
                  </a:lnTo>
                  <a:lnTo>
                    <a:pt x="865" y="680"/>
                  </a:lnTo>
                  <a:lnTo>
                    <a:pt x="928" y="694"/>
                  </a:lnTo>
                  <a:lnTo>
                    <a:pt x="965" y="719"/>
                  </a:lnTo>
                  <a:lnTo>
                    <a:pt x="994" y="770"/>
                  </a:lnTo>
                  <a:lnTo>
                    <a:pt x="1000" y="820"/>
                  </a:lnTo>
                  <a:lnTo>
                    <a:pt x="989" y="880"/>
                  </a:lnTo>
                  <a:lnTo>
                    <a:pt x="956" y="999"/>
                  </a:lnTo>
                  <a:lnTo>
                    <a:pt x="904" y="1125"/>
                  </a:lnTo>
                  <a:lnTo>
                    <a:pt x="841" y="1240"/>
                  </a:lnTo>
                  <a:lnTo>
                    <a:pt x="771" y="1436"/>
                  </a:lnTo>
                  <a:lnTo>
                    <a:pt x="723" y="1581"/>
                  </a:lnTo>
                  <a:lnTo>
                    <a:pt x="689" y="1744"/>
                  </a:lnTo>
                  <a:lnTo>
                    <a:pt x="671" y="1840"/>
                  </a:lnTo>
                  <a:lnTo>
                    <a:pt x="618" y="1810"/>
                  </a:lnTo>
                  <a:lnTo>
                    <a:pt x="566" y="1769"/>
                  </a:lnTo>
                  <a:lnTo>
                    <a:pt x="500" y="1725"/>
                  </a:lnTo>
                  <a:lnTo>
                    <a:pt x="457" y="1719"/>
                  </a:lnTo>
                  <a:lnTo>
                    <a:pt x="438" y="1705"/>
                  </a:lnTo>
                  <a:lnTo>
                    <a:pt x="409" y="1684"/>
                  </a:lnTo>
                  <a:lnTo>
                    <a:pt x="357" y="1700"/>
                  </a:lnTo>
                  <a:lnTo>
                    <a:pt x="324" y="1730"/>
                  </a:lnTo>
                  <a:lnTo>
                    <a:pt x="300" y="1739"/>
                  </a:lnTo>
                  <a:lnTo>
                    <a:pt x="276" y="1735"/>
                  </a:lnTo>
                  <a:lnTo>
                    <a:pt x="291" y="1709"/>
                  </a:lnTo>
                  <a:lnTo>
                    <a:pt x="319" y="1620"/>
                  </a:lnTo>
                  <a:lnTo>
                    <a:pt x="391" y="1510"/>
                  </a:lnTo>
                  <a:lnTo>
                    <a:pt x="461" y="1436"/>
                  </a:lnTo>
                  <a:lnTo>
                    <a:pt x="472" y="1386"/>
                  </a:lnTo>
                  <a:lnTo>
                    <a:pt x="481" y="1295"/>
                  </a:lnTo>
                  <a:lnTo>
                    <a:pt x="485" y="1180"/>
                  </a:lnTo>
                  <a:lnTo>
                    <a:pt x="476" y="1095"/>
                  </a:lnTo>
                  <a:lnTo>
                    <a:pt x="461" y="1049"/>
                  </a:lnTo>
                  <a:lnTo>
                    <a:pt x="400" y="1024"/>
                  </a:lnTo>
                  <a:lnTo>
                    <a:pt x="339" y="1034"/>
                  </a:lnTo>
                  <a:lnTo>
                    <a:pt x="248" y="1059"/>
                  </a:lnTo>
                  <a:lnTo>
                    <a:pt x="163" y="1075"/>
                  </a:lnTo>
                  <a:lnTo>
                    <a:pt x="128" y="1084"/>
                  </a:lnTo>
                  <a:lnTo>
                    <a:pt x="71" y="1075"/>
                  </a:lnTo>
                  <a:lnTo>
                    <a:pt x="38" y="1054"/>
                  </a:lnTo>
                  <a:lnTo>
                    <a:pt x="10" y="1004"/>
                  </a:lnTo>
                  <a:lnTo>
                    <a:pt x="0" y="946"/>
                  </a:lnTo>
                  <a:lnTo>
                    <a:pt x="19" y="870"/>
                  </a:lnTo>
                  <a:lnTo>
                    <a:pt x="38" y="831"/>
                  </a:lnTo>
                  <a:lnTo>
                    <a:pt x="91" y="719"/>
                  </a:lnTo>
                  <a:lnTo>
                    <a:pt x="148" y="614"/>
                  </a:lnTo>
                  <a:lnTo>
                    <a:pt x="200" y="529"/>
                  </a:lnTo>
                  <a:lnTo>
                    <a:pt x="248" y="460"/>
                  </a:lnTo>
                  <a:lnTo>
                    <a:pt x="285" y="374"/>
                  </a:lnTo>
                  <a:lnTo>
                    <a:pt x="315" y="306"/>
                  </a:lnTo>
                  <a:lnTo>
                    <a:pt x="324" y="231"/>
                  </a:lnTo>
                  <a:lnTo>
                    <a:pt x="343" y="151"/>
                  </a:lnTo>
                  <a:lnTo>
                    <a:pt x="357" y="85"/>
                  </a:lnTo>
                  <a:lnTo>
                    <a:pt x="381" y="41"/>
                  </a:lnTo>
                  <a:lnTo>
                    <a:pt x="409" y="9"/>
                  </a:lnTo>
                  <a:lnTo>
                    <a:pt x="444" y="9"/>
                  </a:lnTo>
                  <a:lnTo>
                    <a:pt x="509" y="34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9F3FD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73" name="Group 9"/>
            <p:cNvGrpSpPr>
              <a:grpSpLocks/>
            </p:cNvGrpSpPr>
            <p:nvPr/>
          </p:nvGrpSpPr>
          <p:grpSpPr bwMode="auto">
            <a:xfrm>
              <a:off x="5207" y="2864"/>
              <a:ext cx="421" cy="800"/>
              <a:chOff x="5207" y="2864"/>
              <a:chExt cx="421" cy="800"/>
            </a:xfrm>
          </p:grpSpPr>
          <p:sp>
            <p:nvSpPr>
              <p:cNvPr id="11363" name="Freeform 10"/>
              <p:cNvSpPr>
                <a:spLocks/>
              </p:cNvSpPr>
              <p:nvPr/>
            </p:nvSpPr>
            <p:spPr bwMode="auto">
              <a:xfrm>
                <a:off x="5229" y="3289"/>
                <a:ext cx="399" cy="375"/>
              </a:xfrm>
              <a:custGeom>
                <a:avLst/>
                <a:gdLst>
                  <a:gd name="T0" fmla="*/ 283 w 798"/>
                  <a:gd name="T1" fmla="*/ 7 h 751"/>
                  <a:gd name="T2" fmla="*/ 399 w 798"/>
                  <a:gd name="T3" fmla="*/ 340 h 751"/>
                  <a:gd name="T4" fmla="*/ 395 w 798"/>
                  <a:gd name="T5" fmla="*/ 347 h 751"/>
                  <a:gd name="T6" fmla="*/ 386 w 798"/>
                  <a:gd name="T7" fmla="*/ 341 h 751"/>
                  <a:gd name="T8" fmla="*/ 274 w 798"/>
                  <a:gd name="T9" fmla="*/ 19 h 751"/>
                  <a:gd name="T10" fmla="*/ 267 w 798"/>
                  <a:gd name="T11" fmla="*/ 16 h 751"/>
                  <a:gd name="T12" fmla="*/ 224 w 798"/>
                  <a:gd name="T13" fmla="*/ 14 h 751"/>
                  <a:gd name="T14" fmla="*/ 168 w 798"/>
                  <a:gd name="T15" fmla="*/ 18 h 751"/>
                  <a:gd name="T16" fmla="*/ 118 w 798"/>
                  <a:gd name="T17" fmla="*/ 21 h 751"/>
                  <a:gd name="T18" fmla="*/ 104 w 798"/>
                  <a:gd name="T19" fmla="*/ 25 h 751"/>
                  <a:gd name="T20" fmla="*/ 95 w 798"/>
                  <a:gd name="T21" fmla="*/ 33 h 751"/>
                  <a:gd name="T22" fmla="*/ 89 w 798"/>
                  <a:gd name="T23" fmla="*/ 44 h 751"/>
                  <a:gd name="T24" fmla="*/ 11 w 798"/>
                  <a:gd name="T25" fmla="*/ 372 h 751"/>
                  <a:gd name="T26" fmla="*/ 5 w 798"/>
                  <a:gd name="T27" fmla="*/ 375 h 751"/>
                  <a:gd name="T28" fmla="*/ 0 w 798"/>
                  <a:gd name="T29" fmla="*/ 368 h 751"/>
                  <a:gd name="T30" fmla="*/ 78 w 798"/>
                  <a:gd name="T31" fmla="*/ 42 h 751"/>
                  <a:gd name="T32" fmla="*/ 85 w 798"/>
                  <a:gd name="T33" fmla="*/ 25 h 751"/>
                  <a:gd name="T34" fmla="*/ 92 w 798"/>
                  <a:gd name="T35" fmla="*/ 18 h 751"/>
                  <a:gd name="T36" fmla="*/ 99 w 798"/>
                  <a:gd name="T37" fmla="*/ 12 h 751"/>
                  <a:gd name="T38" fmla="*/ 108 w 798"/>
                  <a:gd name="T39" fmla="*/ 7 h 751"/>
                  <a:gd name="T40" fmla="*/ 124 w 798"/>
                  <a:gd name="T41" fmla="*/ 7 h 751"/>
                  <a:gd name="T42" fmla="*/ 176 w 798"/>
                  <a:gd name="T43" fmla="*/ 2 h 751"/>
                  <a:gd name="T44" fmla="*/ 234 w 798"/>
                  <a:gd name="T45" fmla="*/ 0 h 751"/>
                  <a:gd name="T46" fmla="*/ 261 w 798"/>
                  <a:gd name="T47" fmla="*/ 0 h 751"/>
                  <a:gd name="T48" fmla="*/ 274 w 798"/>
                  <a:gd name="T49" fmla="*/ 2 h 751"/>
                  <a:gd name="T50" fmla="*/ 283 w 798"/>
                  <a:gd name="T51" fmla="*/ 7 h 75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798" h="751">
                    <a:moveTo>
                      <a:pt x="565" y="14"/>
                    </a:moveTo>
                    <a:lnTo>
                      <a:pt x="798" y="680"/>
                    </a:lnTo>
                    <a:lnTo>
                      <a:pt x="789" y="694"/>
                    </a:lnTo>
                    <a:lnTo>
                      <a:pt x="771" y="683"/>
                    </a:lnTo>
                    <a:lnTo>
                      <a:pt x="547" y="39"/>
                    </a:lnTo>
                    <a:lnTo>
                      <a:pt x="533" y="33"/>
                    </a:lnTo>
                    <a:lnTo>
                      <a:pt x="447" y="29"/>
                    </a:lnTo>
                    <a:lnTo>
                      <a:pt x="336" y="36"/>
                    </a:lnTo>
                    <a:lnTo>
                      <a:pt x="236" y="42"/>
                    </a:lnTo>
                    <a:lnTo>
                      <a:pt x="207" y="51"/>
                    </a:lnTo>
                    <a:lnTo>
                      <a:pt x="190" y="67"/>
                    </a:lnTo>
                    <a:lnTo>
                      <a:pt x="178" y="89"/>
                    </a:lnTo>
                    <a:lnTo>
                      <a:pt x="21" y="744"/>
                    </a:lnTo>
                    <a:lnTo>
                      <a:pt x="10" y="751"/>
                    </a:lnTo>
                    <a:lnTo>
                      <a:pt x="0" y="737"/>
                    </a:lnTo>
                    <a:lnTo>
                      <a:pt x="155" y="84"/>
                    </a:lnTo>
                    <a:lnTo>
                      <a:pt x="170" y="50"/>
                    </a:lnTo>
                    <a:lnTo>
                      <a:pt x="184" y="36"/>
                    </a:lnTo>
                    <a:lnTo>
                      <a:pt x="197" y="25"/>
                    </a:lnTo>
                    <a:lnTo>
                      <a:pt x="215" y="15"/>
                    </a:lnTo>
                    <a:lnTo>
                      <a:pt x="248" y="14"/>
                    </a:lnTo>
                    <a:lnTo>
                      <a:pt x="352" y="4"/>
                    </a:lnTo>
                    <a:lnTo>
                      <a:pt x="468" y="0"/>
                    </a:lnTo>
                    <a:lnTo>
                      <a:pt x="521" y="1"/>
                    </a:lnTo>
                    <a:lnTo>
                      <a:pt x="548" y="4"/>
                    </a:lnTo>
                    <a:lnTo>
                      <a:pt x="565" y="14"/>
                    </a:lnTo>
                    <a:close/>
                  </a:path>
                </a:pathLst>
              </a:custGeom>
              <a:solidFill>
                <a:srgbClr val="3F1F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4" name="Freeform 11"/>
              <p:cNvSpPr>
                <a:spLocks/>
              </p:cNvSpPr>
              <p:nvPr/>
            </p:nvSpPr>
            <p:spPr bwMode="auto">
              <a:xfrm>
                <a:off x="5207" y="2864"/>
                <a:ext cx="416" cy="437"/>
              </a:xfrm>
              <a:custGeom>
                <a:avLst/>
                <a:gdLst>
                  <a:gd name="T0" fmla="*/ 332 w 833"/>
                  <a:gd name="T1" fmla="*/ 0 h 876"/>
                  <a:gd name="T2" fmla="*/ 389 w 833"/>
                  <a:gd name="T3" fmla="*/ 0 h 876"/>
                  <a:gd name="T4" fmla="*/ 414 w 833"/>
                  <a:gd name="T5" fmla="*/ 16 h 876"/>
                  <a:gd name="T6" fmla="*/ 416 w 833"/>
                  <a:gd name="T7" fmla="*/ 57 h 876"/>
                  <a:gd name="T8" fmla="*/ 353 w 833"/>
                  <a:gd name="T9" fmla="*/ 291 h 876"/>
                  <a:gd name="T10" fmla="*/ 347 w 833"/>
                  <a:gd name="T11" fmla="*/ 315 h 876"/>
                  <a:gd name="T12" fmla="*/ 344 w 833"/>
                  <a:gd name="T13" fmla="*/ 340 h 876"/>
                  <a:gd name="T14" fmla="*/ 341 w 833"/>
                  <a:gd name="T15" fmla="*/ 394 h 876"/>
                  <a:gd name="T16" fmla="*/ 330 w 833"/>
                  <a:gd name="T17" fmla="*/ 419 h 876"/>
                  <a:gd name="T18" fmla="*/ 315 w 833"/>
                  <a:gd name="T19" fmla="*/ 423 h 876"/>
                  <a:gd name="T20" fmla="*/ 297 w 833"/>
                  <a:gd name="T21" fmla="*/ 425 h 876"/>
                  <a:gd name="T22" fmla="*/ 247 w 833"/>
                  <a:gd name="T23" fmla="*/ 428 h 876"/>
                  <a:gd name="T24" fmla="*/ 154 w 833"/>
                  <a:gd name="T25" fmla="*/ 432 h 876"/>
                  <a:gd name="T26" fmla="*/ 81 w 833"/>
                  <a:gd name="T27" fmla="*/ 437 h 876"/>
                  <a:gd name="T28" fmla="*/ 63 w 833"/>
                  <a:gd name="T29" fmla="*/ 431 h 876"/>
                  <a:gd name="T30" fmla="*/ 49 w 833"/>
                  <a:gd name="T31" fmla="*/ 413 h 876"/>
                  <a:gd name="T32" fmla="*/ 34 w 833"/>
                  <a:gd name="T33" fmla="*/ 389 h 876"/>
                  <a:gd name="T34" fmla="*/ 20 w 833"/>
                  <a:gd name="T35" fmla="*/ 365 h 876"/>
                  <a:gd name="T36" fmla="*/ 12 w 833"/>
                  <a:gd name="T37" fmla="*/ 350 h 876"/>
                  <a:gd name="T38" fmla="*/ 8 w 833"/>
                  <a:gd name="T39" fmla="*/ 337 h 876"/>
                  <a:gd name="T40" fmla="*/ 1 w 833"/>
                  <a:gd name="T41" fmla="*/ 318 h 876"/>
                  <a:gd name="T42" fmla="*/ 0 w 833"/>
                  <a:gd name="T43" fmla="*/ 308 h 876"/>
                  <a:gd name="T44" fmla="*/ 1 w 833"/>
                  <a:gd name="T45" fmla="*/ 296 h 876"/>
                  <a:gd name="T46" fmla="*/ 7 w 833"/>
                  <a:gd name="T47" fmla="*/ 290 h 876"/>
                  <a:gd name="T48" fmla="*/ 18 w 833"/>
                  <a:gd name="T49" fmla="*/ 282 h 876"/>
                  <a:gd name="T50" fmla="*/ 32 w 833"/>
                  <a:gd name="T51" fmla="*/ 281 h 876"/>
                  <a:gd name="T52" fmla="*/ 49 w 833"/>
                  <a:gd name="T53" fmla="*/ 281 h 876"/>
                  <a:gd name="T54" fmla="*/ 280 w 833"/>
                  <a:gd name="T55" fmla="*/ 290 h 876"/>
                  <a:gd name="T56" fmla="*/ 285 w 833"/>
                  <a:gd name="T57" fmla="*/ 232 h 876"/>
                  <a:gd name="T58" fmla="*/ 293 w 833"/>
                  <a:gd name="T59" fmla="*/ 125 h 876"/>
                  <a:gd name="T60" fmla="*/ 298 w 833"/>
                  <a:gd name="T61" fmla="*/ 51 h 876"/>
                  <a:gd name="T62" fmla="*/ 306 w 833"/>
                  <a:gd name="T63" fmla="*/ 19 h 876"/>
                  <a:gd name="T64" fmla="*/ 332 w 833"/>
                  <a:gd name="T65" fmla="*/ 0 h 8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33" h="876">
                    <a:moveTo>
                      <a:pt x="664" y="0"/>
                    </a:moveTo>
                    <a:lnTo>
                      <a:pt x="778" y="0"/>
                    </a:lnTo>
                    <a:lnTo>
                      <a:pt x="828" y="33"/>
                    </a:lnTo>
                    <a:lnTo>
                      <a:pt x="833" y="115"/>
                    </a:lnTo>
                    <a:lnTo>
                      <a:pt x="706" y="583"/>
                    </a:lnTo>
                    <a:lnTo>
                      <a:pt x="695" y="631"/>
                    </a:lnTo>
                    <a:lnTo>
                      <a:pt x="689" y="681"/>
                    </a:lnTo>
                    <a:lnTo>
                      <a:pt x="683" y="789"/>
                    </a:lnTo>
                    <a:lnTo>
                      <a:pt x="661" y="840"/>
                    </a:lnTo>
                    <a:lnTo>
                      <a:pt x="630" y="847"/>
                    </a:lnTo>
                    <a:lnTo>
                      <a:pt x="594" y="852"/>
                    </a:lnTo>
                    <a:lnTo>
                      <a:pt x="494" y="858"/>
                    </a:lnTo>
                    <a:lnTo>
                      <a:pt x="308" y="865"/>
                    </a:lnTo>
                    <a:lnTo>
                      <a:pt x="163" y="876"/>
                    </a:lnTo>
                    <a:lnTo>
                      <a:pt x="127" y="863"/>
                    </a:lnTo>
                    <a:lnTo>
                      <a:pt x="99" y="827"/>
                    </a:lnTo>
                    <a:lnTo>
                      <a:pt x="68" y="780"/>
                    </a:lnTo>
                    <a:lnTo>
                      <a:pt x="41" y="731"/>
                    </a:lnTo>
                    <a:lnTo>
                      <a:pt x="24" y="701"/>
                    </a:lnTo>
                    <a:lnTo>
                      <a:pt x="17" y="676"/>
                    </a:lnTo>
                    <a:lnTo>
                      <a:pt x="2" y="637"/>
                    </a:lnTo>
                    <a:lnTo>
                      <a:pt x="0" y="618"/>
                    </a:lnTo>
                    <a:lnTo>
                      <a:pt x="2" y="593"/>
                    </a:lnTo>
                    <a:lnTo>
                      <a:pt x="14" y="582"/>
                    </a:lnTo>
                    <a:lnTo>
                      <a:pt x="36" y="566"/>
                    </a:lnTo>
                    <a:lnTo>
                      <a:pt x="65" y="563"/>
                    </a:lnTo>
                    <a:lnTo>
                      <a:pt x="99" y="563"/>
                    </a:lnTo>
                    <a:lnTo>
                      <a:pt x="561" y="582"/>
                    </a:lnTo>
                    <a:lnTo>
                      <a:pt x="570" y="466"/>
                    </a:lnTo>
                    <a:lnTo>
                      <a:pt x="586" y="250"/>
                    </a:lnTo>
                    <a:lnTo>
                      <a:pt x="597" y="103"/>
                    </a:lnTo>
                    <a:lnTo>
                      <a:pt x="613" y="38"/>
                    </a:lnTo>
                    <a:lnTo>
                      <a:pt x="664" y="0"/>
                    </a:lnTo>
                    <a:close/>
                  </a:path>
                </a:pathLst>
              </a:custGeom>
              <a:solidFill>
                <a:srgbClr val="9F7F5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4" name="Freeform 12"/>
            <p:cNvSpPr>
              <a:spLocks/>
            </p:cNvSpPr>
            <p:nvPr/>
          </p:nvSpPr>
          <p:spPr bwMode="auto">
            <a:xfrm>
              <a:off x="3840" y="1776"/>
              <a:ext cx="1728" cy="775"/>
            </a:xfrm>
            <a:custGeom>
              <a:avLst/>
              <a:gdLst>
                <a:gd name="T0" fmla="*/ 757 w 2964"/>
                <a:gd name="T1" fmla="*/ 94 h 1519"/>
                <a:gd name="T2" fmla="*/ 656 w 2964"/>
                <a:gd name="T3" fmla="*/ 84 h 1519"/>
                <a:gd name="T4" fmla="*/ 573 w 2964"/>
                <a:gd name="T5" fmla="*/ 91 h 1519"/>
                <a:gd name="T6" fmla="*/ 499 w 2964"/>
                <a:gd name="T7" fmla="*/ 110 h 1519"/>
                <a:gd name="T8" fmla="*/ 426 w 2964"/>
                <a:gd name="T9" fmla="*/ 142 h 1519"/>
                <a:gd name="T10" fmla="*/ 365 w 2964"/>
                <a:gd name="T11" fmla="*/ 189 h 1519"/>
                <a:gd name="T12" fmla="*/ 333 w 2964"/>
                <a:gd name="T13" fmla="*/ 232 h 1519"/>
                <a:gd name="T14" fmla="*/ 293 w 2964"/>
                <a:gd name="T15" fmla="*/ 254 h 1519"/>
                <a:gd name="T16" fmla="*/ 224 w 2964"/>
                <a:gd name="T17" fmla="*/ 252 h 1519"/>
                <a:gd name="T18" fmla="*/ 159 w 2964"/>
                <a:gd name="T19" fmla="*/ 265 h 1519"/>
                <a:gd name="T20" fmla="*/ 97 w 2964"/>
                <a:gd name="T21" fmla="*/ 294 h 1519"/>
                <a:gd name="T22" fmla="*/ 57 w 2964"/>
                <a:gd name="T23" fmla="*/ 328 h 1519"/>
                <a:gd name="T24" fmla="*/ 23 w 2964"/>
                <a:gd name="T25" fmla="*/ 377 h 1519"/>
                <a:gd name="T26" fmla="*/ 4 w 2964"/>
                <a:gd name="T27" fmla="*/ 429 h 1519"/>
                <a:gd name="T28" fmla="*/ 0 w 2964"/>
                <a:gd name="T29" fmla="*/ 470 h 1519"/>
                <a:gd name="T30" fmla="*/ 6 w 2964"/>
                <a:gd name="T31" fmla="*/ 518 h 1519"/>
                <a:gd name="T32" fmla="*/ 23 w 2964"/>
                <a:gd name="T33" fmla="*/ 563 h 1519"/>
                <a:gd name="T34" fmla="*/ 59 w 2964"/>
                <a:gd name="T35" fmla="*/ 612 h 1519"/>
                <a:gd name="T36" fmla="*/ 108 w 2964"/>
                <a:gd name="T37" fmla="*/ 650 h 1519"/>
                <a:gd name="T38" fmla="*/ 162 w 2964"/>
                <a:gd name="T39" fmla="*/ 674 h 1519"/>
                <a:gd name="T40" fmla="*/ 213 w 2964"/>
                <a:gd name="T41" fmla="*/ 686 h 1519"/>
                <a:gd name="T42" fmla="*/ 274 w 2964"/>
                <a:gd name="T43" fmla="*/ 687 h 1519"/>
                <a:gd name="T44" fmla="*/ 328 w 2964"/>
                <a:gd name="T45" fmla="*/ 677 h 1519"/>
                <a:gd name="T46" fmla="*/ 362 w 2964"/>
                <a:gd name="T47" fmla="*/ 688 h 1519"/>
                <a:gd name="T48" fmla="*/ 412 w 2964"/>
                <a:gd name="T49" fmla="*/ 717 h 1519"/>
                <a:gd name="T50" fmla="*/ 476 w 2964"/>
                <a:gd name="T51" fmla="*/ 744 h 1519"/>
                <a:gd name="T52" fmla="*/ 557 w 2964"/>
                <a:gd name="T53" fmla="*/ 765 h 1519"/>
                <a:gd name="T54" fmla="*/ 642 w 2964"/>
                <a:gd name="T55" fmla="*/ 775 h 1519"/>
                <a:gd name="T56" fmla="*/ 712 w 2964"/>
                <a:gd name="T57" fmla="*/ 775 h 1519"/>
                <a:gd name="T58" fmla="*/ 807 w 2964"/>
                <a:gd name="T59" fmla="*/ 764 h 1519"/>
                <a:gd name="T60" fmla="*/ 880 w 2964"/>
                <a:gd name="T61" fmla="*/ 746 h 1519"/>
                <a:gd name="T62" fmla="*/ 947 w 2964"/>
                <a:gd name="T63" fmla="*/ 720 h 1519"/>
                <a:gd name="T64" fmla="*/ 989 w 2964"/>
                <a:gd name="T65" fmla="*/ 716 h 1519"/>
                <a:gd name="T66" fmla="*/ 1047 w 2964"/>
                <a:gd name="T67" fmla="*/ 734 h 1519"/>
                <a:gd name="T68" fmla="*/ 1104 w 2964"/>
                <a:gd name="T69" fmla="*/ 741 h 1519"/>
                <a:gd name="T70" fmla="*/ 1167 w 2964"/>
                <a:gd name="T71" fmla="*/ 737 h 1519"/>
                <a:gd name="T72" fmla="*/ 1231 w 2964"/>
                <a:gd name="T73" fmla="*/ 720 h 1519"/>
                <a:gd name="T74" fmla="*/ 1290 w 2964"/>
                <a:gd name="T75" fmla="*/ 691 h 1519"/>
                <a:gd name="T76" fmla="*/ 1364 w 2964"/>
                <a:gd name="T77" fmla="*/ 710 h 1519"/>
                <a:gd name="T78" fmla="*/ 1439 w 2964"/>
                <a:gd name="T79" fmla="*/ 714 h 1519"/>
                <a:gd name="T80" fmla="*/ 1540 w 2964"/>
                <a:gd name="T81" fmla="*/ 695 h 1519"/>
                <a:gd name="T82" fmla="*/ 1625 w 2964"/>
                <a:gd name="T83" fmla="*/ 648 h 1519"/>
                <a:gd name="T84" fmla="*/ 1684 w 2964"/>
                <a:gd name="T85" fmla="*/ 591 h 1519"/>
                <a:gd name="T86" fmla="*/ 1715 w 2964"/>
                <a:gd name="T87" fmla="*/ 531 h 1519"/>
                <a:gd name="T88" fmla="*/ 1728 w 2964"/>
                <a:gd name="T89" fmla="*/ 463 h 1519"/>
                <a:gd name="T90" fmla="*/ 1716 w 2964"/>
                <a:gd name="T91" fmla="*/ 402 h 1519"/>
                <a:gd name="T92" fmla="*/ 1684 w 2964"/>
                <a:gd name="T93" fmla="*/ 339 h 1519"/>
                <a:gd name="T94" fmla="*/ 1634 w 2964"/>
                <a:gd name="T95" fmla="*/ 286 h 1519"/>
                <a:gd name="T96" fmla="*/ 1581 w 2964"/>
                <a:gd name="T97" fmla="*/ 253 h 1519"/>
                <a:gd name="T98" fmla="*/ 1509 w 2964"/>
                <a:gd name="T99" fmla="*/ 223 h 1519"/>
                <a:gd name="T100" fmla="*/ 1445 w 2964"/>
                <a:gd name="T101" fmla="*/ 215 h 1519"/>
                <a:gd name="T102" fmla="*/ 1428 w 2964"/>
                <a:gd name="T103" fmla="*/ 170 h 1519"/>
                <a:gd name="T104" fmla="*/ 1397 w 2964"/>
                <a:gd name="T105" fmla="*/ 126 h 1519"/>
                <a:gd name="T106" fmla="*/ 1349 w 2964"/>
                <a:gd name="T107" fmla="*/ 80 h 1519"/>
                <a:gd name="T108" fmla="*/ 1290 w 2964"/>
                <a:gd name="T109" fmla="*/ 45 h 1519"/>
                <a:gd name="T110" fmla="*/ 1214 w 2964"/>
                <a:gd name="T111" fmla="*/ 16 h 1519"/>
                <a:gd name="T112" fmla="*/ 1135 w 2964"/>
                <a:gd name="T113" fmla="*/ 2 h 1519"/>
                <a:gd name="T114" fmla="*/ 1050 w 2964"/>
                <a:gd name="T115" fmla="*/ 1 h 1519"/>
                <a:gd name="T116" fmla="*/ 964 w 2964"/>
                <a:gd name="T117" fmla="*/ 15 h 1519"/>
                <a:gd name="T118" fmla="*/ 881 w 2964"/>
                <a:gd name="T119" fmla="*/ 45 h 1519"/>
                <a:gd name="T120" fmla="*/ 821 w 2964"/>
                <a:gd name="T121" fmla="*/ 82 h 151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964" h="1519">
                  <a:moveTo>
                    <a:pt x="1367" y="201"/>
                  </a:moveTo>
                  <a:lnTo>
                    <a:pt x="1299" y="185"/>
                  </a:lnTo>
                  <a:lnTo>
                    <a:pt x="1204" y="169"/>
                  </a:lnTo>
                  <a:lnTo>
                    <a:pt x="1125" y="165"/>
                  </a:lnTo>
                  <a:lnTo>
                    <a:pt x="1041" y="172"/>
                  </a:lnTo>
                  <a:lnTo>
                    <a:pt x="982" y="179"/>
                  </a:lnTo>
                  <a:lnTo>
                    <a:pt x="920" y="193"/>
                  </a:lnTo>
                  <a:lnTo>
                    <a:pt x="856" y="215"/>
                  </a:lnTo>
                  <a:lnTo>
                    <a:pt x="795" y="242"/>
                  </a:lnTo>
                  <a:lnTo>
                    <a:pt x="731" y="278"/>
                  </a:lnTo>
                  <a:lnTo>
                    <a:pt x="668" y="326"/>
                  </a:lnTo>
                  <a:lnTo>
                    <a:pt x="626" y="370"/>
                  </a:lnTo>
                  <a:lnTo>
                    <a:pt x="598" y="411"/>
                  </a:lnTo>
                  <a:lnTo>
                    <a:pt x="572" y="455"/>
                  </a:lnTo>
                  <a:lnTo>
                    <a:pt x="554" y="513"/>
                  </a:lnTo>
                  <a:lnTo>
                    <a:pt x="503" y="498"/>
                  </a:lnTo>
                  <a:lnTo>
                    <a:pt x="439" y="491"/>
                  </a:lnTo>
                  <a:lnTo>
                    <a:pt x="384" y="493"/>
                  </a:lnTo>
                  <a:lnTo>
                    <a:pt x="324" y="504"/>
                  </a:lnTo>
                  <a:lnTo>
                    <a:pt x="273" y="520"/>
                  </a:lnTo>
                  <a:lnTo>
                    <a:pt x="222" y="542"/>
                  </a:lnTo>
                  <a:lnTo>
                    <a:pt x="167" y="576"/>
                  </a:lnTo>
                  <a:lnTo>
                    <a:pt x="134" y="608"/>
                  </a:lnTo>
                  <a:lnTo>
                    <a:pt x="98" y="642"/>
                  </a:lnTo>
                  <a:lnTo>
                    <a:pt x="67" y="682"/>
                  </a:lnTo>
                  <a:lnTo>
                    <a:pt x="39" y="738"/>
                  </a:lnTo>
                  <a:lnTo>
                    <a:pt x="19" y="787"/>
                  </a:lnTo>
                  <a:lnTo>
                    <a:pt x="7" y="840"/>
                  </a:lnTo>
                  <a:lnTo>
                    <a:pt x="3" y="881"/>
                  </a:lnTo>
                  <a:lnTo>
                    <a:pt x="0" y="922"/>
                  </a:lnTo>
                  <a:lnTo>
                    <a:pt x="3" y="971"/>
                  </a:lnTo>
                  <a:lnTo>
                    <a:pt x="10" y="1016"/>
                  </a:lnTo>
                  <a:lnTo>
                    <a:pt x="24" y="1059"/>
                  </a:lnTo>
                  <a:lnTo>
                    <a:pt x="40" y="1103"/>
                  </a:lnTo>
                  <a:lnTo>
                    <a:pt x="67" y="1153"/>
                  </a:lnTo>
                  <a:lnTo>
                    <a:pt x="101" y="1199"/>
                  </a:lnTo>
                  <a:lnTo>
                    <a:pt x="137" y="1236"/>
                  </a:lnTo>
                  <a:lnTo>
                    <a:pt x="185" y="1274"/>
                  </a:lnTo>
                  <a:lnTo>
                    <a:pt x="234" y="1302"/>
                  </a:lnTo>
                  <a:lnTo>
                    <a:pt x="278" y="1321"/>
                  </a:lnTo>
                  <a:lnTo>
                    <a:pt x="318" y="1334"/>
                  </a:lnTo>
                  <a:lnTo>
                    <a:pt x="366" y="1345"/>
                  </a:lnTo>
                  <a:lnTo>
                    <a:pt x="418" y="1346"/>
                  </a:lnTo>
                  <a:lnTo>
                    <a:pt x="470" y="1346"/>
                  </a:lnTo>
                  <a:lnTo>
                    <a:pt x="523" y="1337"/>
                  </a:lnTo>
                  <a:lnTo>
                    <a:pt x="563" y="1326"/>
                  </a:lnTo>
                  <a:lnTo>
                    <a:pt x="592" y="1316"/>
                  </a:lnTo>
                  <a:lnTo>
                    <a:pt x="621" y="1349"/>
                  </a:lnTo>
                  <a:lnTo>
                    <a:pt x="662" y="1379"/>
                  </a:lnTo>
                  <a:lnTo>
                    <a:pt x="707" y="1406"/>
                  </a:lnTo>
                  <a:lnTo>
                    <a:pt x="756" y="1434"/>
                  </a:lnTo>
                  <a:lnTo>
                    <a:pt x="816" y="1459"/>
                  </a:lnTo>
                  <a:lnTo>
                    <a:pt x="880" y="1481"/>
                  </a:lnTo>
                  <a:lnTo>
                    <a:pt x="956" y="1499"/>
                  </a:lnTo>
                  <a:lnTo>
                    <a:pt x="1025" y="1511"/>
                  </a:lnTo>
                  <a:lnTo>
                    <a:pt x="1101" y="1519"/>
                  </a:lnTo>
                  <a:lnTo>
                    <a:pt x="1161" y="1519"/>
                  </a:lnTo>
                  <a:lnTo>
                    <a:pt x="1222" y="1519"/>
                  </a:lnTo>
                  <a:lnTo>
                    <a:pt x="1308" y="1510"/>
                  </a:lnTo>
                  <a:lnTo>
                    <a:pt x="1385" y="1497"/>
                  </a:lnTo>
                  <a:lnTo>
                    <a:pt x="1441" y="1485"/>
                  </a:lnTo>
                  <a:lnTo>
                    <a:pt x="1509" y="1463"/>
                  </a:lnTo>
                  <a:lnTo>
                    <a:pt x="1581" y="1434"/>
                  </a:lnTo>
                  <a:lnTo>
                    <a:pt x="1624" y="1412"/>
                  </a:lnTo>
                  <a:lnTo>
                    <a:pt x="1659" y="1387"/>
                  </a:lnTo>
                  <a:lnTo>
                    <a:pt x="1696" y="1404"/>
                  </a:lnTo>
                  <a:lnTo>
                    <a:pt x="1749" y="1425"/>
                  </a:lnTo>
                  <a:lnTo>
                    <a:pt x="1796" y="1439"/>
                  </a:lnTo>
                  <a:lnTo>
                    <a:pt x="1841" y="1447"/>
                  </a:lnTo>
                  <a:lnTo>
                    <a:pt x="1894" y="1452"/>
                  </a:lnTo>
                  <a:lnTo>
                    <a:pt x="1940" y="1452"/>
                  </a:lnTo>
                  <a:lnTo>
                    <a:pt x="2001" y="1445"/>
                  </a:lnTo>
                  <a:lnTo>
                    <a:pt x="2059" y="1430"/>
                  </a:lnTo>
                  <a:lnTo>
                    <a:pt x="2112" y="1412"/>
                  </a:lnTo>
                  <a:lnTo>
                    <a:pt x="2164" y="1384"/>
                  </a:lnTo>
                  <a:lnTo>
                    <a:pt x="2212" y="1354"/>
                  </a:lnTo>
                  <a:lnTo>
                    <a:pt x="2279" y="1379"/>
                  </a:lnTo>
                  <a:lnTo>
                    <a:pt x="2340" y="1392"/>
                  </a:lnTo>
                  <a:lnTo>
                    <a:pt x="2393" y="1400"/>
                  </a:lnTo>
                  <a:lnTo>
                    <a:pt x="2469" y="1400"/>
                  </a:lnTo>
                  <a:lnTo>
                    <a:pt x="2548" y="1390"/>
                  </a:lnTo>
                  <a:lnTo>
                    <a:pt x="2641" y="1362"/>
                  </a:lnTo>
                  <a:lnTo>
                    <a:pt x="2720" y="1321"/>
                  </a:lnTo>
                  <a:lnTo>
                    <a:pt x="2787" y="1271"/>
                  </a:lnTo>
                  <a:lnTo>
                    <a:pt x="2852" y="1210"/>
                  </a:lnTo>
                  <a:lnTo>
                    <a:pt x="2888" y="1159"/>
                  </a:lnTo>
                  <a:lnTo>
                    <a:pt x="2916" y="1107"/>
                  </a:lnTo>
                  <a:lnTo>
                    <a:pt x="2941" y="1040"/>
                  </a:lnTo>
                  <a:lnTo>
                    <a:pt x="2956" y="979"/>
                  </a:lnTo>
                  <a:lnTo>
                    <a:pt x="2964" y="908"/>
                  </a:lnTo>
                  <a:lnTo>
                    <a:pt x="2958" y="853"/>
                  </a:lnTo>
                  <a:lnTo>
                    <a:pt x="2944" y="787"/>
                  </a:lnTo>
                  <a:lnTo>
                    <a:pt x="2922" y="722"/>
                  </a:lnTo>
                  <a:lnTo>
                    <a:pt x="2889" y="664"/>
                  </a:lnTo>
                  <a:lnTo>
                    <a:pt x="2849" y="608"/>
                  </a:lnTo>
                  <a:lnTo>
                    <a:pt x="2802" y="561"/>
                  </a:lnTo>
                  <a:lnTo>
                    <a:pt x="2757" y="524"/>
                  </a:lnTo>
                  <a:lnTo>
                    <a:pt x="2711" y="495"/>
                  </a:lnTo>
                  <a:lnTo>
                    <a:pt x="2647" y="460"/>
                  </a:lnTo>
                  <a:lnTo>
                    <a:pt x="2589" y="438"/>
                  </a:lnTo>
                  <a:lnTo>
                    <a:pt x="2536" y="429"/>
                  </a:lnTo>
                  <a:lnTo>
                    <a:pt x="2479" y="421"/>
                  </a:lnTo>
                  <a:lnTo>
                    <a:pt x="2469" y="378"/>
                  </a:lnTo>
                  <a:lnTo>
                    <a:pt x="2450" y="333"/>
                  </a:lnTo>
                  <a:lnTo>
                    <a:pt x="2427" y="293"/>
                  </a:lnTo>
                  <a:lnTo>
                    <a:pt x="2397" y="246"/>
                  </a:lnTo>
                  <a:lnTo>
                    <a:pt x="2361" y="202"/>
                  </a:lnTo>
                  <a:lnTo>
                    <a:pt x="2314" y="157"/>
                  </a:lnTo>
                  <a:lnTo>
                    <a:pt x="2267" y="119"/>
                  </a:lnTo>
                  <a:lnTo>
                    <a:pt x="2213" y="89"/>
                  </a:lnTo>
                  <a:lnTo>
                    <a:pt x="2146" y="55"/>
                  </a:lnTo>
                  <a:lnTo>
                    <a:pt x="2082" y="31"/>
                  </a:lnTo>
                  <a:lnTo>
                    <a:pt x="2016" y="14"/>
                  </a:lnTo>
                  <a:lnTo>
                    <a:pt x="1946" y="4"/>
                  </a:lnTo>
                  <a:lnTo>
                    <a:pt x="1877" y="0"/>
                  </a:lnTo>
                  <a:lnTo>
                    <a:pt x="1801" y="1"/>
                  </a:lnTo>
                  <a:lnTo>
                    <a:pt x="1734" y="9"/>
                  </a:lnTo>
                  <a:lnTo>
                    <a:pt x="1653" y="29"/>
                  </a:lnTo>
                  <a:lnTo>
                    <a:pt x="1568" y="61"/>
                  </a:lnTo>
                  <a:lnTo>
                    <a:pt x="1512" y="89"/>
                  </a:lnTo>
                  <a:lnTo>
                    <a:pt x="1457" y="122"/>
                  </a:lnTo>
                  <a:lnTo>
                    <a:pt x="1409" y="161"/>
                  </a:lnTo>
                  <a:lnTo>
                    <a:pt x="1367" y="201"/>
                  </a:lnTo>
                  <a:close/>
                </a:path>
              </a:pathLst>
            </a:custGeom>
            <a:solidFill>
              <a:srgbClr val="3F7FFF"/>
            </a:solidFill>
            <a:ln w="38100">
              <a:solidFill>
                <a:srgbClr val="BFD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75" name="Group 13"/>
            <p:cNvGrpSpPr>
              <a:grpSpLocks/>
            </p:cNvGrpSpPr>
            <p:nvPr/>
          </p:nvGrpSpPr>
          <p:grpSpPr bwMode="auto">
            <a:xfrm>
              <a:off x="4899" y="2257"/>
              <a:ext cx="402" cy="476"/>
              <a:chOff x="4899" y="2257"/>
              <a:chExt cx="402" cy="476"/>
            </a:xfrm>
          </p:grpSpPr>
          <p:sp>
            <p:nvSpPr>
              <p:cNvPr id="11352" name="Freeform 14"/>
              <p:cNvSpPr>
                <a:spLocks/>
              </p:cNvSpPr>
              <p:nvPr/>
            </p:nvSpPr>
            <p:spPr bwMode="auto">
              <a:xfrm>
                <a:off x="5137" y="2650"/>
                <a:ext cx="64" cy="83"/>
              </a:xfrm>
              <a:custGeom>
                <a:avLst/>
                <a:gdLst>
                  <a:gd name="T0" fmla="*/ 0 w 128"/>
                  <a:gd name="T1" fmla="*/ 29 h 165"/>
                  <a:gd name="T2" fmla="*/ 5 w 128"/>
                  <a:gd name="T3" fmla="*/ 47 h 165"/>
                  <a:gd name="T4" fmla="*/ 11 w 128"/>
                  <a:gd name="T5" fmla="*/ 57 h 165"/>
                  <a:gd name="T6" fmla="*/ 22 w 128"/>
                  <a:gd name="T7" fmla="*/ 72 h 165"/>
                  <a:gd name="T8" fmla="*/ 26 w 128"/>
                  <a:gd name="T9" fmla="*/ 83 h 165"/>
                  <a:gd name="T10" fmla="*/ 64 w 128"/>
                  <a:gd name="T11" fmla="*/ 51 h 165"/>
                  <a:gd name="T12" fmla="*/ 48 w 128"/>
                  <a:gd name="T13" fmla="*/ 16 h 165"/>
                  <a:gd name="T14" fmla="*/ 42 w 128"/>
                  <a:gd name="T15" fmla="*/ 0 h 165"/>
                  <a:gd name="T16" fmla="*/ 0 w 128"/>
                  <a:gd name="T17" fmla="*/ 29 h 1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8" h="165">
                    <a:moveTo>
                      <a:pt x="0" y="57"/>
                    </a:moveTo>
                    <a:lnTo>
                      <a:pt x="9" y="94"/>
                    </a:lnTo>
                    <a:lnTo>
                      <a:pt x="21" y="113"/>
                    </a:lnTo>
                    <a:lnTo>
                      <a:pt x="43" y="143"/>
                    </a:lnTo>
                    <a:lnTo>
                      <a:pt x="52" y="165"/>
                    </a:lnTo>
                    <a:lnTo>
                      <a:pt x="128" y="102"/>
                    </a:lnTo>
                    <a:lnTo>
                      <a:pt x="96" y="32"/>
                    </a:lnTo>
                    <a:lnTo>
                      <a:pt x="84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BFB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353" name="Group 15"/>
              <p:cNvGrpSpPr>
                <a:grpSpLocks/>
              </p:cNvGrpSpPr>
              <p:nvPr/>
            </p:nvGrpSpPr>
            <p:grpSpPr bwMode="auto">
              <a:xfrm>
                <a:off x="4995" y="2590"/>
                <a:ext cx="73" cy="66"/>
                <a:chOff x="4995" y="2590"/>
                <a:chExt cx="73" cy="66"/>
              </a:xfrm>
            </p:grpSpPr>
            <p:sp>
              <p:nvSpPr>
                <p:cNvPr id="11361" name="Freeform 16"/>
                <p:cNvSpPr>
                  <a:spLocks/>
                </p:cNvSpPr>
                <p:nvPr/>
              </p:nvSpPr>
              <p:spPr bwMode="auto">
                <a:xfrm>
                  <a:off x="5011" y="2609"/>
                  <a:ext cx="57" cy="47"/>
                </a:xfrm>
                <a:custGeom>
                  <a:avLst/>
                  <a:gdLst>
                    <a:gd name="T0" fmla="*/ 0 w 115"/>
                    <a:gd name="T1" fmla="*/ 0 h 93"/>
                    <a:gd name="T2" fmla="*/ 1 w 115"/>
                    <a:gd name="T3" fmla="*/ 19 h 93"/>
                    <a:gd name="T4" fmla="*/ 2 w 115"/>
                    <a:gd name="T5" fmla="*/ 30 h 93"/>
                    <a:gd name="T6" fmla="*/ 2 w 115"/>
                    <a:gd name="T7" fmla="*/ 38 h 93"/>
                    <a:gd name="T8" fmla="*/ 2 w 115"/>
                    <a:gd name="T9" fmla="*/ 47 h 93"/>
                    <a:gd name="T10" fmla="*/ 57 w 115"/>
                    <a:gd name="T11" fmla="*/ 41 h 93"/>
                    <a:gd name="T12" fmla="*/ 56 w 115"/>
                    <a:gd name="T13" fmla="*/ 3 h 93"/>
                    <a:gd name="T14" fmla="*/ 0 w 115"/>
                    <a:gd name="T15" fmla="*/ 0 h 9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15" h="93">
                      <a:moveTo>
                        <a:pt x="0" y="0"/>
                      </a:moveTo>
                      <a:lnTo>
                        <a:pt x="3" y="38"/>
                      </a:lnTo>
                      <a:lnTo>
                        <a:pt x="5" y="60"/>
                      </a:lnTo>
                      <a:lnTo>
                        <a:pt x="5" y="76"/>
                      </a:lnTo>
                      <a:lnTo>
                        <a:pt x="5" y="93"/>
                      </a:lnTo>
                      <a:lnTo>
                        <a:pt x="115" y="82"/>
                      </a:lnTo>
                      <a:lnTo>
                        <a:pt x="112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2" name="Freeform 17"/>
                <p:cNvSpPr>
                  <a:spLocks/>
                </p:cNvSpPr>
                <p:nvPr/>
              </p:nvSpPr>
              <p:spPr bwMode="auto">
                <a:xfrm>
                  <a:off x="4995" y="2590"/>
                  <a:ext cx="57" cy="24"/>
                </a:xfrm>
                <a:custGeom>
                  <a:avLst/>
                  <a:gdLst>
                    <a:gd name="T0" fmla="*/ 0 w 115"/>
                    <a:gd name="T1" fmla="*/ 2 h 47"/>
                    <a:gd name="T2" fmla="*/ 0 w 115"/>
                    <a:gd name="T3" fmla="*/ 24 h 47"/>
                    <a:gd name="T4" fmla="*/ 57 w 115"/>
                    <a:gd name="T5" fmla="*/ 24 h 47"/>
                    <a:gd name="T6" fmla="*/ 56 w 115"/>
                    <a:gd name="T7" fmla="*/ 0 h 47"/>
                    <a:gd name="T8" fmla="*/ 0 w 115"/>
                    <a:gd name="T9" fmla="*/ 2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5" h="47">
                      <a:moveTo>
                        <a:pt x="0" y="4"/>
                      </a:moveTo>
                      <a:lnTo>
                        <a:pt x="0" y="47"/>
                      </a:lnTo>
                      <a:lnTo>
                        <a:pt x="115" y="47"/>
                      </a:lnTo>
                      <a:lnTo>
                        <a:pt x="112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54" name="Freeform 18"/>
              <p:cNvSpPr>
                <a:spLocks/>
              </p:cNvSpPr>
              <p:nvPr/>
            </p:nvSpPr>
            <p:spPr bwMode="auto">
              <a:xfrm>
                <a:off x="4899" y="2299"/>
                <a:ext cx="353" cy="426"/>
              </a:xfrm>
              <a:custGeom>
                <a:avLst/>
                <a:gdLst>
                  <a:gd name="T0" fmla="*/ 51 w 705"/>
                  <a:gd name="T1" fmla="*/ 147 h 853"/>
                  <a:gd name="T2" fmla="*/ 23 w 705"/>
                  <a:gd name="T3" fmla="*/ 154 h 853"/>
                  <a:gd name="T4" fmla="*/ 7 w 705"/>
                  <a:gd name="T5" fmla="*/ 174 h 853"/>
                  <a:gd name="T6" fmla="*/ 0 w 705"/>
                  <a:gd name="T7" fmla="*/ 200 h 853"/>
                  <a:gd name="T8" fmla="*/ 3 w 705"/>
                  <a:gd name="T9" fmla="*/ 223 h 853"/>
                  <a:gd name="T10" fmla="*/ 13 w 705"/>
                  <a:gd name="T11" fmla="*/ 239 h 853"/>
                  <a:gd name="T12" fmla="*/ 34 w 705"/>
                  <a:gd name="T13" fmla="*/ 249 h 853"/>
                  <a:gd name="T14" fmla="*/ 65 w 705"/>
                  <a:gd name="T15" fmla="*/ 248 h 853"/>
                  <a:gd name="T16" fmla="*/ 81 w 705"/>
                  <a:gd name="T17" fmla="*/ 246 h 853"/>
                  <a:gd name="T18" fmla="*/ 69 w 705"/>
                  <a:gd name="T19" fmla="*/ 289 h 853"/>
                  <a:gd name="T20" fmla="*/ 117 w 705"/>
                  <a:gd name="T21" fmla="*/ 293 h 853"/>
                  <a:gd name="T22" fmla="*/ 135 w 705"/>
                  <a:gd name="T23" fmla="*/ 298 h 853"/>
                  <a:gd name="T24" fmla="*/ 147 w 705"/>
                  <a:gd name="T25" fmla="*/ 307 h 853"/>
                  <a:gd name="T26" fmla="*/ 131 w 705"/>
                  <a:gd name="T27" fmla="*/ 345 h 853"/>
                  <a:gd name="T28" fmla="*/ 91 w 705"/>
                  <a:gd name="T29" fmla="*/ 344 h 853"/>
                  <a:gd name="T30" fmla="*/ 78 w 705"/>
                  <a:gd name="T31" fmla="*/ 366 h 853"/>
                  <a:gd name="T32" fmla="*/ 90 w 705"/>
                  <a:gd name="T33" fmla="*/ 412 h 853"/>
                  <a:gd name="T34" fmla="*/ 114 w 705"/>
                  <a:gd name="T35" fmla="*/ 426 h 853"/>
                  <a:gd name="T36" fmla="*/ 181 w 705"/>
                  <a:gd name="T37" fmla="*/ 418 h 853"/>
                  <a:gd name="T38" fmla="*/ 247 w 705"/>
                  <a:gd name="T39" fmla="*/ 385 h 853"/>
                  <a:gd name="T40" fmla="*/ 289 w 705"/>
                  <a:gd name="T41" fmla="*/ 346 h 853"/>
                  <a:gd name="T42" fmla="*/ 303 w 705"/>
                  <a:gd name="T43" fmla="*/ 316 h 853"/>
                  <a:gd name="T44" fmla="*/ 333 w 705"/>
                  <a:gd name="T45" fmla="*/ 267 h 853"/>
                  <a:gd name="T46" fmla="*/ 347 w 705"/>
                  <a:gd name="T47" fmla="*/ 216 h 853"/>
                  <a:gd name="T48" fmla="*/ 353 w 705"/>
                  <a:gd name="T49" fmla="*/ 153 h 853"/>
                  <a:gd name="T50" fmla="*/ 341 w 705"/>
                  <a:gd name="T51" fmla="*/ 82 h 853"/>
                  <a:gd name="T52" fmla="*/ 306 w 705"/>
                  <a:gd name="T53" fmla="*/ 33 h 853"/>
                  <a:gd name="T54" fmla="*/ 275 w 705"/>
                  <a:gd name="T55" fmla="*/ 12 h 853"/>
                  <a:gd name="T56" fmla="*/ 232 w 705"/>
                  <a:gd name="T57" fmla="*/ 0 h 853"/>
                  <a:gd name="T58" fmla="*/ 149 w 705"/>
                  <a:gd name="T59" fmla="*/ 14 h 853"/>
                  <a:gd name="T60" fmla="*/ 102 w 705"/>
                  <a:gd name="T61" fmla="*/ 51 h 853"/>
                  <a:gd name="T62" fmla="*/ 73 w 705"/>
                  <a:gd name="T63" fmla="*/ 96 h 853"/>
                  <a:gd name="T64" fmla="*/ 69 w 705"/>
                  <a:gd name="T65" fmla="*/ 145 h 8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05" h="853">
                    <a:moveTo>
                      <a:pt x="137" y="290"/>
                    </a:moveTo>
                    <a:lnTo>
                      <a:pt x="101" y="294"/>
                    </a:lnTo>
                    <a:lnTo>
                      <a:pt x="65" y="298"/>
                    </a:lnTo>
                    <a:lnTo>
                      <a:pt x="46" y="308"/>
                    </a:lnTo>
                    <a:lnTo>
                      <a:pt x="28" y="325"/>
                    </a:lnTo>
                    <a:lnTo>
                      <a:pt x="14" y="349"/>
                    </a:lnTo>
                    <a:lnTo>
                      <a:pt x="5" y="378"/>
                    </a:lnTo>
                    <a:lnTo>
                      <a:pt x="0" y="400"/>
                    </a:lnTo>
                    <a:lnTo>
                      <a:pt x="0" y="424"/>
                    </a:lnTo>
                    <a:lnTo>
                      <a:pt x="5" y="446"/>
                    </a:lnTo>
                    <a:lnTo>
                      <a:pt x="14" y="466"/>
                    </a:lnTo>
                    <a:lnTo>
                      <a:pt x="25" y="479"/>
                    </a:lnTo>
                    <a:lnTo>
                      <a:pt x="46" y="493"/>
                    </a:lnTo>
                    <a:lnTo>
                      <a:pt x="68" y="499"/>
                    </a:lnTo>
                    <a:lnTo>
                      <a:pt x="97" y="504"/>
                    </a:lnTo>
                    <a:lnTo>
                      <a:pt x="130" y="496"/>
                    </a:lnTo>
                    <a:lnTo>
                      <a:pt x="145" y="493"/>
                    </a:lnTo>
                    <a:lnTo>
                      <a:pt x="161" y="493"/>
                    </a:lnTo>
                    <a:lnTo>
                      <a:pt x="139" y="499"/>
                    </a:lnTo>
                    <a:lnTo>
                      <a:pt x="137" y="578"/>
                    </a:lnTo>
                    <a:lnTo>
                      <a:pt x="197" y="584"/>
                    </a:lnTo>
                    <a:lnTo>
                      <a:pt x="233" y="587"/>
                    </a:lnTo>
                    <a:lnTo>
                      <a:pt x="251" y="587"/>
                    </a:lnTo>
                    <a:lnTo>
                      <a:pt x="270" y="597"/>
                    </a:lnTo>
                    <a:lnTo>
                      <a:pt x="285" y="608"/>
                    </a:lnTo>
                    <a:lnTo>
                      <a:pt x="294" y="614"/>
                    </a:lnTo>
                    <a:lnTo>
                      <a:pt x="297" y="672"/>
                    </a:lnTo>
                    <a:lnTo>
                      <a:pt x="261" y="690"/>
                    </a:lnTo>
                    <a:lnTo>
                      <a:pt x="230" y="690"/>
                    </a:lnTo>
                    <a:lnTo>
                      <a:pt x="182" y="688"/>
                    </a:lnTo>
                    <a:lnTo>
                      <a:pt x="149" y="680"/>
                    </a:lnTo>
                    <a:lnTo>
                      <a:pt x="156" y="732"/>
                    </a:lnTo>
                    <a:lnTo>
                      <a:pt x="161" y="789"/>
                    </a:lnTo>
                    <a:lnTo>
                      <a:pt x="179" y="825"/>
                    </a:lnTo>
                    <a:lnTo>
                      <a:pt x="194" y="837"/>
                    </a:lnTo>
                    <a:lnTo>
                      <a:pt x="227" y="853"/>
                    </a:lnTo>
                    <a:lnTo>
                      <a:pt x="310" y="845"/>
                    </a:lnTo>
                    <a:lnTo>
                      <a:pt x="361" y="836"/>
                    </a:lnTo>
                    <a:lnTo>
                      <a:pt x="434" y="800"/>
                    </a:lnTo>
                    <a:lnTo>
                      <a:pt x="494" y="770"/>
                    </a:lnTo>
                    <a:lnTo>
                      <a:pt x="559" y="726"/>
                    </a:lnTo>
                    <a:lnTo>
                      <a:pt x="578" y="693"/>
                    </a:lnTo>
                    <a:lnTo>
                      <a:pt x="591" y="663"/>
                    </a:lnTo>
                    <a:lnTo>
                      <a:pt x="606" y="633"/>
                    </a:lnTo>
                    <a:lnTo>
                      <a:pt x="641" y="584"/>
                    </a:lnTo>
                    <a:lnTo>
                      <a:pt x="665" y="534"/>
                    </a:lnTo>
                    <a:lnTo>
                      <a:pt x="681" y="484"/>
                    </a:lnTo>
                    <a:lnTo>
                      <a:pt x="693" y="433"/>
                    </a:lnTo>
                    <a:lnTo>
                      <a:pt x="702" y="375"/>
                    </a:lnTo>
                    <a:lnTo>
                      <a:pt x="705" y="306"/>
                    </a:lnTo>
                    <a:lnTo>
                      <a:pt x="698" y="232"/>
                    </a:lnTo>
                    <a:lnTo>
                      <a:pt x="681" y="165"/>
                    </a:lnTo>
                    <a:lnTo>
                      <a:pt x="654" y="121"/>
                    </a:lnTo>
                    <a:lnTo>
                      <a:pt x="611" y="66"/>
                    </a:lnTo>
                    <a:lnTo>
                      <a:pt x="579" y="42"/>
                    </a:lnTo>
                    <a:lnTo>
                      <a:pt x="550" y="25"/>
                    </a:lnTo>
                    <a:lnTo>
                      <a:pt x="511" y="9"/>
                    </a:lnTo>
                    <a:lnTo>
                      <a:pt x="463" y="0"/>
                    </a:lnTo>
                    <a:lnTo>
                      <a:pt x="391" y="3"/>
                    </a:lnTo>
                    <a:lnTo>
                      <a:pt x="297" y="28"/>
                    </a:lnTo>
                    <a:lnTo>
                      <a:pt x="239" y="67"/>
                    </a:lnTo>
                    <a:lnTo>
                      <a:pt x="203" y="103"/>
                    </a:lnTo>
                    <a:lnTo>
                      <a:pt x="170" y="151"/>
                    </a:lnTo>
                    <a:lnTo>
                      <a:pt x="146" y="193"/>
                    </a:lnTo>
                    <a:lnTo>
                      <a:pt x="137" y="256"/>
                    </a:lnTo>
                    <a:lnTo>
                      <a:pt x="137" y="290"/>
                    </a:lnTo>
                    <a:close/>
                  </a:path>
                </a:pathLst>
              </a:custGeom>
              <a:solidFill>
                <a:srgbClr val="FFBFB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355" name="Group 19"/>
              <p:cNvGrpSpPr>
                <a:grpSpLocks/>
              </p:cNvGrpSpPr>
              <p:nvPr/>
            </p:nvGrpSpPr>
            <p:grpSpPr bwMode="auto">
              <a:xfrm>
                <a:off x="4991" y="2425"/>
                <a:ext cx="73" cy="99"/>
                <a:chOff x="4991" y="2425"/>
                <a:chExt cx="73" cy="99"/>
              </a:xfrm>
            </p:grpSpPr>
            <p:sp>
              <p:nvSpPr>
                <p:cNvPr id="11359" name="Freeform 20"/>
                <p:cNvSpPr>
                  <a:spLocks/>
                </p:cNvSpPr>
                <p:nvPr/>
              </p:nvSpPr>
              <p:spPr bwMode="auto">
                <a:xfrm>
                  <a:off x="4991" y="2425"/>
                  <a:ext cx="73" cy="99"/>
                </a:xfrm>
                <a:custGeom>
                  <a:avLst/>
                  <a:gdLst>
                    <a:gd name="T0" fmla="*/ 36 w 147"/>
                    <a:gd name="T1" fmla="*/ 0 h 198"/>
                    <a:gd name="T2" fmla="*/ 40 w 147"/>
                    <a:gd name="T3" fmla="*/ 0 h 198"/>
                    <a:gd name="T4" fmla="*/ 46 w 147"/>
                    <a:gd name="T5" fmla="*/ 2 h 198"/>
                    <a:gd name="T6" fmla="*/ 52 w 147"/>
                    <a:gd name="T7" fmla="*/ 4 h 198"/>
                    <a:gd name="T8" fmla="*/ 57 w 147"/>
                    <a:gd name="T9" fmla="*/ 9 h 198"/>
                    <a:gd name="T10" fmla="*/ 62 w 147"/>
                    <a:gd name="T11" fmla="*/ 14 h 198"/>
                    <a:gd name="T12" fmla="*/ 66 w 147"/>
                    <a:gd name="T13" fmla="*/ 22 h 198"/>
                    <a:gd name="T14" fmla="*/ 71 w 147"/>
                    <a:gd name="T15" fmla="*/ 31 h 198"/>
                    <a:gd name="T16" fmla="*/ 72 w 147"/>
                    <a:gd name="T17" fmla="*/ 40 h 198"/>
                    <a:gd name="T18" fmla="*/ 73 w 147"/>
                    <a:gd name="T19" fmla="*/ 50 h 198"/>
                    <a:gd name="T20" fmla="*/ 72 w 147"/>
                    <a:gd name="T21" fmla="*/ 62 h 198"/>
                    <a:gd name="T22" fmla="*/ 70 w 147"/>
                    <a:gd name="T23" fmla="*/ 72 h 198"/>
                    <a:gd name="T24" fmla="*/ 66 w 147"/>
                    <a:gd name="T25" fmla="*/ 80 h 198"/>
                    <a:gd name="T26" fmla="*/ 60 w 147"/>
                    <a:gd name="T27" fmla="*/ 87 h 198"/>
                    <a:gd name="T28" fmla="*/ 56 w 147"/>
                    <a:gd name="T29" fmla="*/ 92 h 198"/>
                    <a:gd name="T30" fmla="*/ 50 w 147"/>
                    <a:gd name="T31" fmla="*/ 96 h 198"/>
                    <a:gd name="T32" fmla="*/ 43 w 147"/>
                    <a:gd name="T33" fmla="*/ 99 h 198"/>
                    <a:gd name="T34" fmla="*/ 37 w 147"/>
                    <a:gd name="T35" fmla="*/ 99 h 198"/>
                    <a:gd name="T36" fmla="*/ 30 w 147"/>
                    <a:gd name="T37" fmla="*/ 99 h 198"/>
                    <a:gd name="T38" fmla="*/ 22 w 147"/>
                    <a:gd name="T39" fmla="*/ 95 h 198"/>
                    <a:gd name="T40" fmla="*/ 15 w 147"/>
                    <a:gd name="T41" fmla="*/ 91 h 198"/>
                    <a:gd name="T42" fmla="*/ 10 w 147"/>
                    <a:gd name="T43" fmla="*/ 87 h 198"/>
                    <a:gd name="T44" fmla="*/ 7 w 147"/>
                    <a:gd name="T45" fmla="*/ 80 h 198"/>
                    <a:gd name="T46" fmla="*/ 4 w 147"/>
                    <a:gd name="T47" fmla="*/ 74 h 198"/>
                    <a:gd name="T48" fmla="*/ 1 w 147"/>
                    <a:gd name="T49" fmla="*/ 66 h 198"/>
                    <a:gd name="T50" fmla="*/ 0 w 147"/>
                    <a:gd name="T51" fmla="*/ 58 h 198"/>
                    <a:gd name="T52" fmla="*/ 0 w 147"/>
                    <a:gd name="T53" fmla="*/ 51 h 198"/>
                    <a:gd name="T54" fmla="*/ 0 w 147"/>
                    <a:gd name="T55" fmla="*/ 44 h 198"/>
                    <a:gd name="T56" fmla="*/ 1 w 147"/>
                    <a:gd name="T57" fmla="*/ 38 h 198"/>
                    <a:gd name="T58" fmla="*/ 3 w 147"/>
                    <a:gd name="T59" fmla="*/ 29 h 198"/>
                    <a:gd name="T60" fmla="*/ 7 w 147"/>
                    <a:gd name="T61" fmla="*/ 21 h 198"/>
                    <a:gd name="T62" fmla="*/ 12 w 147"/>
                    <a:gd name="T63" fmla="*/ 13 h 198"/>
                    <a:gd name="T64" fmla="*/ 16 w 147"/>
                    <a:gd name="T65" fmla="*/ 9 h 198"/>
                    <a:gd name="T66" fmla="*/ 22 w 147"/>
                    <a:gd name="T67" fmla="*/ 5 h 198"/>
                    <a:gd name="T68" fmla="*/ 29 w 147"/>
                    <a:gd name="T69" fmla="*/ 1 h 198"/>
                    <a:gd name="T70" fmla="*/ 36 w 147"/>
                    <a:gd name="T71" fmla="*/ 0 h 1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47" h="198">
                      <a:moveTo>
                        <a:pt x="72" y="0"/>
                      </a:moveTo>
                      <a:lnTo>
                        <a:pt x="80" y="0"/>
                      </a:lnTo>
                      <a:lnTo>
                        <a:pt x="92" y="3"/>
                      </a:lnTo>
                      <a:lnTo>
                        <a:pt x="104" y="8"/>
                      </a:lnTo>
                      <a:lnTo>
                        <a:pt x="114" y="17"/>
                      </a:lnTo>
                      <a:lnTo>
                        <a:pt x="124" y="28"/>
                      </a:lnTo>
                      <a:lnTo>
                        <a:pt x="133" y="44"/>
                      </a:lnTo>
                      <a:lnTo>
                        <a:pt x="142" y="61"/>
                      </a:lnTo>
                      <a:lnTo>
                        <a:pt x="145" y="80"/>
                      </a:lnTo>
                      <a:lnTo>
                        <a:pt x="147" y="99"/>
                      </a:lnTo>
                      <a:lnTo>
                        <a:pt x="145" y="123"/>
                      </a:lnTo>
                      <a:lnTo>
                        <a:pt x="141" y="143"/>
                      </a:lnTo>
                      <a:lnTo>
                        <a:pt x="132" y="160"/>
                      </a:lnTo>
                      <a:lnTo>
                        <a:pt x="121" y="173"/>
                      </a:lnTo>
                      <a:lnTo>
                        <a:pt x="112" y="184"/>
                      </a:lnTo>
                      <a:lnTo>
                        <a:pt x="101" y="192"/>
                      </a:lnTo>
                      <a:lnTo>
                        <a:pt x="86" y="197"/>
                      </a:lnTo>
                      <a:lnTo>
                        <a:pt x="74" y="198"/>
                      </a:lnTo>
                      <a:lnTo>
                        <a:pt x="60" y="197"/>
                      </a:lnTo>
                      <a:lnTo>
                        <a:pt x="45" y="190"/>
                      </a:lnTo>
                      <a:lnTo>
                        <a:pt x="30" y="181"/>
                      </a:lnTo>
                      <a:lnTo>
                        <a:pt x="21" y="173"/>
                      </a:lnTo>
                      <a:lnTo>
                        <a:pt x="15" y="160"/>
                      </a:lnTo>
                      <a:lnTo>
                        <a:pt x="9" y="148"/>
                      </a:lnTo>
                      <a:lnTo>
                        <a:pt x="3" y="131"/>
                      </a:lnTo>
                      <a:lnTo>
                        <a:pt x="0" y="116"/>
                      </a:lnTo>
                      <a:lnTo>
                        <a:pt x="0" y="102"/>
                      </a:lnTo>
                      <a:lnTo>
                        <a:pt x="0" y="88"/>
                      </a:lnTo>
                      <a:lnTo>
                        <a:pt x="2" y="76"/>
                      </a:lnTo>
                      <a:lnTo>
                        <a:pt x="6" y="57"/>
                      </a:lnTo>
                      <a:lnTo>
                        <a:pt x="14" y="41"/>
                      </a:lnTo>
                      <a:lnTo>
                        <a:pt x="24" y="25"/>
                      </a:lnTo>
                      <a:lnTo>
                        <a:pt x="33" y="17"/>
                      </a:lnTo>
                      <a:lnTo>
                        <a:pt x="44" y="10"/>
                      </a:lnTo>
                      <a:lnTo>
                        <a:pt x="59" y="2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0" name="Freeform 21"/>
                <p:cNvSpPr>
                  <a:spLocks/>
                </p:cNvSpPr>
                <p:nvPr/>
              </p:nvSpPr>
              <p:spPr bwMode="auto">
                <a:xfrm>
                  <a:off x="4995" y="2466"/>
                  <a:ext cx="31" cy="43"/>
                </a:xfrm>
                <a:custGeom>
                  <a:avLst/>
                  <a:gdLst>
                    <a:gd name="T0" fmla="*/ 15 w 61"/>
                    <a:gd name="T1" fmla="*/ 0 h 85"/>
                    <a:gd name="T2" fmla="*/ 17 w 61"/>
                    <a:gd name="T3" fmla="*/ 0 h 85"/>
                    <a:gd name="T4" fmla="*/ 19 w 61"/>
                    <a:gd name="T5" fmla="*/ 1 h 85"/>
                    <a:gd name="T6" fmla="*/ 22 w 61"/>
                    <a:gd name="T7" fmla="*/ 2 h 85"/>
                    <a:gd name="T8" fmla="*/ 23 w 61"/>
                    <a:gd name="T9" fmla="*/ 4 h 85"/>
                    <a:gd name="T10" fmla="*/ 26 w 61"/>
                    <a:gd name="T11" fmla="*/ 7 h 85"/>
                    <a:gd name="T12" fmla="*/ 28 w 61"/>
                    <a:gd name="T13" fmla="*/ 11 h 85"/>
                    <a:gd name="T14" fmla="*/ 30 w 61"/>
                    <a:gd name="T15" fmla="*/ 14 h 85"/>
                    <a:gd name="T16" fmla="*/ 31 w 61"/>
                    <a:gd name="T17" fmla="*/ 18 h 85"/>
                    <a:gd name="T18" fmla="*/ 31 w 61"/>
                    <a:gd name="T19" fmla="*/ 22 h 85"/>
                    <a:gd name="T20" fmla="*/ 30 w 61"/>
                    <a:gd name="T21" fmla="*/ 27 h 85"/>
                    <a:gd name="T22" fmla="*/ 29 w 61"/>
                    <a:gd name="T23" fmla="*/ 31 h 85"/>
                    <a:gd name="T24" fmla="*/ 28 w 61"/>
                    <a:gd name="T25" fmla="*/ 34 h 85"/>
                    <a:gd name="T26" fmla="*/ 26 w 61"/>
                    <a:gd name="T27" fmla="*/ 37 h 85"/>
                    <a:gd name="T28" fmla="*/ 23 w 61"/>
                    <a:gd name="T29" fmla="*/ 40 h 85"/>
                    <a:gd name="T30" fmla="*/ 21 w 61"/>
                    <a:gd name="T31" fmla="*/ 42 h 85"/>
                    <a:gd name="T32" fmla="*/ 18 w 61"/>
                    <a:gd name="T33" fmla="*/ 43 h 85"/>
                    <a:gd name="T34" fmla="*/ 15 w 61"/>
                    <a:gd name="T35" fmla="*/ 43 h 85"/>
                    <a:gd name="T36" fmla="*/ 12 w 61"/>
                    <a:gd name="T37" fmla="*/ 43 h 85"/>
                    <a:gd name="T38" fmla="*/ 9 w 61"/>
                    <a:gd name="T39" fmla="*/ 41 h 85"/>
                    <a:gd name="T40" fmla="*/ 7 w 61"/>
                    <a:gd name="T41" fmla="*/ 39 h 85"/>
                    <a:gd name="T42" fmla="*/ 5 w 61"/>
                    <a:gd name="T43" fmla="*/ 37 h 85"/>
                    <a:gd name="T44" fmla="*/ 3 w 61"/>
                    <a:gd name="T45" fmla="*/ 34 h 85"/>
                    <a:gd name="T46" fmla="*/ 2 w 61"/>
                    <a:gd name="T47" fmla="*/ 33 h 85"/>
                    <a:gd name="T48" fmla="*/ 0 w 61"/>
                    <a:gd name="T49" fmla="*/ 29 h 85"/>
                    <a:gd name="T50" fmla="*/ 0 w 61"/>
                    <a:gd name="T51" fmla="*/ 26 h 85"/>
                    <a:gd name="T52" fmla="*/ 0 w 61"/>
                    <a:gd name="T53" fmla="*/ 22 h 85"/>
                    <a:gd name="T54" fmla="*/ 0 w 61"/>
                    <a:gd name="T55" fmla="*/ 19 h 85"/>
                    <a:gd name="T56" fmla="*/ 0 w 61"/>
                    <a:gd name="T57" fmla="*/ 17 h 85"/>
                    <a:gd name="T58" fmla="*/ 2 w 61"/>
                    <a:gd name="T59" fmla="*/ 12 h 85"/>
                    <a:gd name="T60" fmla="*/ 3 w 61"/>
                    <a:gd name="T61" fmla="*/ 9 h 85"/>
                    <a:gd name="T62" fmla="*/ 5 w 61"/>
                    <a:gd name="T63" fmla="*/ 6 h 85"/>
                    <a:gd name="T64" fmla="*/ 7 w 61"/>
                    <a:gd name="T65" fmla="*/ 4 h 85"/>
                    <a:gd name="T66" fmla="*/ 9 w 61"/>
                    <a:gd name="T67" fmla="*/ 3 h 85"/>
                    <a:gd name="T68" fmla="*/ 12 w 61"/>
                    <a:gd name="T69" fmla="*/ 1 h 85"/>
                    <a:gd name="T70" fmla="*/ 15 w 61"/>
                    <a:gd name="T71" fmla="*/ 0 h 85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1" h="85">
                      <a:moveTo>
                        <a:pt x="30" y="0"/>
                      </a:moveTo>
                      <a:lnTo>
                        <a:pt x="33" y="0"/>
                      </a:lnTo>
                      <a:lnTo>
                        <a:pt x="37" y="2"/>
                      </a:lnTo>
                      <a:lnTo>
                        <a:pt x="43" y="4"/>
                      </a:lnTo>
                      <a:lnTo>
                        <a:pt x="46" y="8"/>
                      </a:lnTo>
                      <a:lnTo>
                        <a:pt x="52" y="13"/>
                      </a:lnTo>
                      <a:lnTo>
                        <a:pt x="55" y="21"/>
                      </a:lnTo>
                      <a:lnTo>
                        <a:pt x="60" y="27"/>
                      </a:lnTo>
                      <a:lnTo>
                        <a:pt x="61" y="35"/>
                      </a:lnTo>
                      <a:lnTo>
                        <a:pt x="61" y="43"/>
                      </a:lnTo>
                      <a:lnTo>
                        <a:pt x="60" y="54"/>
                      </a:lnTo>
                      <a:lnTo>
                        <a:pt x="58" y="62"/>
                      </a:lnTo>
                      <a:lnTo>
                        <a:pt x="55" y="68"/>
                      </a:lnTo>
                      <a:lnTo>
                        <a:pt x="51" y="74"/>
                      </a:lnTo>
                      <a:lnTo>
                        <a:pt x="46" y="79"/>
                      </a:lnTo>
                      <a:lnTo>
                        <a:pt x="42" y="84"/>
                      </a:lnTo>
                      <a:lnTo>
                        <a:pt x="36" y="85"/>
                      </a:lnTo>
                      <a:lnTo>
                        <a:pt x="30" y="85"/>
                      </a:lnTo>
                      <a:lnTo>
                        <a:pt x="24" y="85"/>
                      </a:lnTo>
                      <a:lnTo>
                        <a:pt x="18" y="82"/>
                      </a:lnTo>
                      <a:lnTo>
                        <a:pt x="13" y="77"/>
                      </a:lnTo>
                      <a:lnTo>
                        <a:pt x="9" y="74"/>
                      </a:lnTo>
                      <a:lnTo>
                        <a:pt x="6" y="68"/>
                      </a:lnTo>
                      <a:lnTo>
                        <a:pt x="4" y="65"/>
                      </a:lnTo>
                      <a:lnTo>
                        <a:pt x="0" y="57"/>
                      </a:lnTo>
                      <a:lnTo>
                        <a:pt x="0" y="51"/>
                      </a:lnTo>
                      <a:lnTo>
                        <a:pt x="0" y="44"/>
                      </a:lnTo>
                      <a:lnTo>
                        <a:pt x="0" y="38"/>
                      </a:lnTo>
                      <a:lnTo>
                        <a:pt x="0" y="33"/>
                      </a:lnTo>
                      <a:lnTo>
                        <a:pt x="3" y="24"/>
                      </a:lnTo>
                      <a:lnTo>
                        <a:pt x="6" y="18"/>
                      </a:lnTo>
                      <a:lnTo>
                        <a:pt x="10" y="11"/>
                      </a:lnTo>
                      <a:lnTo>
                        <a:pt x="13" y="8"/>
                      </a:lnTo>
                      <a:lnTo>
                        <a:pt x="18" y="5"/>
                      </a:lnTo>
                      <a:lnTo>
                        <a:pt x="24" y="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356" name="Group 22"/>
              <p:cNvGrpSpPr>
                <a:grpSpLocks/>
              </p:cNvGrpSpPr>
              <p:nvPr/>
            </p:nvGrpSpPr>
            <p:grpSpPr bwMode="auto">
              <a:xfrm>
                <a:off x="4984" y="2257"/>
                <a:ext cx="317" cy="375"/>
                <a:chOff x="4984" y="2257"/>
                <a:chExt cx="317" cy="375"/>
              </a:xfrm>
            </p:grpSpPr>
            <p:sp>
              <p:nvSpPr>
                <p:cNvPr id="11357" name="Freeform 23"/>
                <p:cNvSpPr>
                  <a:spLocks/>
                </p:cNvSpPr>
                <p:nvPr/>
              </p:nvSpPr>
              <p:spPr bwMode="auto">
                <a:xfrm>
                  <a:off x="5003" y="2373"/>
                  <a:ext cx="82" cy="58"/>
                </a:xfrm>
                <a:custGeom>
                  <a:avLst/>
                  <a:gdLst>
                    <a:gd name="T0" fmla="*/ 1 w 165"/>
                    <a:gd name="T1" fmla="*/ 26 h 115"/>
                    <a:gd name="T2" fmla="*/ 8 w 165"/>
                    <a:gd name="T3" fmla="*/ 18 h 115"/>
                    <a:gd name="T4" fmla="*/ 16 w 165"/>
                    <a:gd name="T5" fmla="*/ 13 h 115"/>
                    <a:gd name="T6" fmla="*/ 31 w 165"/>
                    <a:gd name="T7" fmla="*/ 3 h 115"/>
                    <a:gd name="T8" fmla="*/ 37 w 165"/>
                    <a:gd name="T9" fmla="*/ 0 h 115"/>
                    <a:gd name="T10" fmla="*/ 40 w 165"/>
                    <a:gd name="T11" fmla="*/ 0 h 115"/>
                    <a:gd name="T12" fmla="*/ 47 w 165"/>
                    <a:gd name="T13" fmla="*/ 5 h 115"/>
                    <a:gd name="T14" fmla="*/ 62 w 165"/>
                    <a:gd name="T15" fmla="*/ 20 h 115"/>
                    <a:gd name="T16" fmla="*/ 78 w 165"/>
                    <a:gd name="T17" fmla="*/ 39 h 115"/>
                    <a:gd name="T18" fmla="*/ 82 w 165"/>
                    <a:gd name="T19" fmla="*/ 47 h 115"/>
                    <a:gd name="T20" fmla="*/ 81 w 165"/>
                    <a:gd name="T21" fmla="*/ 53 h 115"/>
                    <a:gd name="T22" fmla="*/ 78 w 165"/>
                    <a:gd name="T23" fmla="*/ 56 h 115"/>
                    <a:gd name="T24" fmla="*/ 71 w 165"/>
                    <a:gd name="T25" fmla="*/ 58 h 115"/>
                    <a:gd name="T26" fmla="*/ 63 w 165"/>
                    <a:gd name="T27" fmla="*/ 52 h 115"/>
                    <a:gd name="T28" fmla="*/ 55 w 165"/>
                    <a:gd name="T29" fmla="*/ 43 h 115"/>
                    <a:gd name="T30" fmla="*/ 48 w 165"/>
                    <a:gd name="T31" fmla="*/ 32 h 115"/>
                    <a:gd name="T32" fmla="*/ 38 w 165"/>
                    <a:gd name="T33" fmla="*/ 22 h 115"/>
                    <a:gd name="T34" fmla="*/ 34 w 165"/>
                    <a:gd name="T35" fmla="*/ 21 h 115"/>
                    <a:gd name="T36" fmla="*/ 29 w 165"/>
                    <a:gd name="T37" fmla="*/ 21 h 115"/>
                    <a:gd name="T38" fmla="*/ 25 w 165"/>
                    <a:gd name="T39" fmla="*/ 26 h 115"/>
                    <a:gd name="T40" fmla="*/ 15 w 165"/>
                    <a:gd name="T41" fmla="*/ 35 h 115"/>
                    <a:gd name="T42" fmla="*/ 9 w 165"/>
                    <a:gd name="T43" fmla="*/ 39 h 115"/>
                    <a:gd name="T44" fmla="*/ 4 w 165"/>
                    <a:gd name="T45" fmla="*/ 39 h 115"/>
                    <a:gd name="T46" fmla="*/ 0 w 165"/>
                    <a:gd name="T47" fmla="*/ 35 h 115"/>
                    <a:gd name="T48" fmla="*/ 1 w 165"/>
                    <a:gd name="T49" fmla="*/ 26 h 11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65" h="115">
                      <a:moveTo>
                        <a:pt x="3" y="52"/>
                      </a:moveTo>
                      <a:lnTo>
                        <a:pt x="17" y="36"/>
                      </a:lnTo>
                      <a:lnTo>
                        <a:pt x="33" y="25"/>
                      </a:lnTo>
                      <a:lnTo>
                        <a:pt x="62" y="6"/>
                      </a:lnTo>
                      <a:lnTo>
                        <a:pt x="74" y="0"/>
                      </a:lnTo>
                      <a:lnTo>
                        <a:pt x="80" y="0"/>
                      </a:lnTo>
                      <a:lnTo>
                        <a:pt x="94" y="9"/>
                      </a:lnTo>
                      <a:lnTo>
                        <a:pt x="124" y="39"/>
                      </a:lnTo>
                      <a:lnTo>
                        <a:pt x="157" y="77"/>
                      </a:lnTo>
                      <a:lnTo>
                        <a:pt x="165" y="93"/>
                      </a:lnTo>
                      <a:lnTo>
                        <a:pt x="162" y="105"/>
                      </a:lnTo>
                      <a:lnTo>
                        <a:pt x="156" y="112"/>
                      </a:lnTo>
                      <a:lnTo>
                        <a:pt x="142" y="115"/>
                      </a:lnTo>
                      <a:lnTo>
                        <a:pt x="126" y="104"/>
                      </a:lnTo>
                      <a:lnTo>
                        <a:pt x="111" y="85"/>
                      </a:lnTo>
                      <a:lnTo>
                        <a:pt x="97" y="64"/>
                      </a:lnTo>
                      <a:lnTo>
                        <a:pt x="77" y="44"/>
                      </a:lnTo>
                      <a:lnTo>
                        <a:pt x="69" y="41"/>
                      </a:lnTo>
                      <a:lnTo>
                        <a:pt x="59" y="42"/>
                      </a:lnTo>
                      <a:lnTo>
                        <a:pt x="50" y="52"/>
                      </a:lnTo>
                      <a:lnTo>
                        <a:pt x="30" y="69"/>
                      </a:lnTo>
                      <a:lnTo>
                        <a:pt x="18" y="77"/>
                      </a:lnTo>
                      <a:lnTo>
                        <a:pt x="9" y="77"/>
                      </a:lnTo>
                      <a:lnTo>
                        <a:pt x="0" y="69"/>
                      </a:lnTo>
                      <a:lnTo>
                        <a:pt x="3" y="52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8" name="Freeform 24"/>
                <p:cNvSpPr>
                  <a:spLocks/>
                </p:cNvSpPr>
                <p:nvPr/>
              </p:nvSpPr>
              <p:spPr bwMode="auto">
                <a:xfrm>
                  <a:off x="4984" y="2257"/>
                  <a:ext cx="317" cy="375"/>
                </a:xfrm>
                <a:custGeom>
                  <a:avLst/>
                  <a:gdLst>
                    <a:gd name="T0" fmla="*/ 182 w 634"/>
                    <a:gd name="T1" fmla="*/ 271 h 750"/>
                    <a:gd name="T2" fmla="*/ 143 w 634"/>
                    <a:gd name="T3" fmla="*/ 256 h 750"/>
                    <a:gd name="T4" fmla="*/ 150 w 634"/>
                    <a:gd name="T5" fmla="*/ 211 h 750"/>
                    <a:gd name="T6" fmla="*/ 131 w 634"/>
                    <a:gd name="T7" fmla="*/ 192 h 750"/>
                    <a:gd name="T8" fmla="*/ 115 w 634"/>
                    <a:gd name="T9" fmla="*/ 171 h 750"/>
                    <a:gd name="T10" fmla="*/ 107 w 634"/>
                    <a:gd name="T11" fmla="*/ 141 h 750"/>
                    <a:gd name="T12" fmla="*/ 103 w 634"/>
                    <a:gd name="T13" fmla="*/ 113 h 750"/>
                    <a:gd name="T14" fmla="*/ 103 w 634"/>
                    <a:gd name="T15" fmla="*/ 85 h 750"/>
                    <a:gd name="T16" fmla="*/ 94 w 634"/>
                    <a:gd name="T17" fmla="*/ 82 h 750"/>
                    <a:gd name="T18" fmla="*/ 73 w 634"/>
                    <a:gd name="T19" fmla="*/ 81 h 750"/>
                    <a:gd name="T20" fmla="*/ 49 w 634"/>
                    <a:gd name="T21" fmla="*/ 88 h 750"/>
                    <a:gd name="T22" fmla="*/ 26 w 634"/>
                    <a:gd name="T23" fmla="*/ 101 h 750"/>
                    <a:gd name="T24" fmla="*/ 11 w 634"/>
                    <a:gd name="T25" fmla="*/ 113 h 750"/>
                    <a:gd name="T26" fmla="*/ 1 w 634"/>
                    <a:gd name="T27" fmla="*/ 95 h 750"/>
                    <a:gd name="T28" fmla="*/ 0 w 634"/>
                    <a:gd name="T29" fmla="*/ 77 h 750"/>
                    <a:gd name="T30" fmla="*/ 8 w 634"/>
                    <a:gd name="T31" fmla="*/ 53 h 750"/>
                    <a:gd name="T32" fmla="*/ 25 w 634"/>
                    <a:gd name="T33" fmla="*/ 32 h 750"/>
                    <a:gd name="T34" fmla="*/ 53 w 634"/>
                    <a:gd name="T35" fmla="*/ 15 h 750"/>
                    <a:gd name="T36" fmla="*/ 89 w 634"/>
                    <a:gd name="T37" fmla="*/ 4 h 750"/>
                    <a:gd name="T38" fmla="*/ 130 w 634"/>
                    <a:gd name="T39" fmla="*/ 0 h 750"/>
                    <a:gd name="T40" fmla="*/ 168 w 634"/>
                    <a:gd name="T41" fmla="*/ 5 h 750"/>
                    <a:gd name="T42" fmla="*/ 207 w 634"/>
                    <a:gd name="T43" fmla="*/ 19 h 750"/>
                    <a:gd name="T44" fmla="*/ 236 w 634"/>
                    <a:gd name="T45" fmla="*/ 41 h 750"/>
                    <a:gd name="T46" fmla="*/ 261 w 634"/>
                    <a:gd name="T47" fmla="*/ 66 h 750"/>
                    <a:gd name="T48" fmla="*/ 283 w 634"/>
                    <a:gd name="T49" fmla="*/ 102 h 750"/>
                    <a:gd name="T50" fmla="*/ 295 w 634"/>
                    <a:gd name="T51" fmla="*/ 136 h 750"/>
                    <a:gd name="T52" fmla="*/ 307 w 634"/>
                    <a:gd name="T53" fmla="*/ 169 h 750"/>
                    <a:gd name="T54" fmla="*/ 313 w 634"/>
                    <a:gd name="T55" fmla="*/ 213 h 750"/>
                    <a:gd name="T56" fmla="*/ 317 w 634"/>
                    <a:gd name="T57" fmla="*/ 240 h 750"/>
                    <a:gd name="T58" fmla="*/ 313 w 634"/>
                    <a:gd name="T59" fmla="*/ 281 h 750"/>
                    <a:gd name="T60" fmla="*/ 301 w 634"/>
                    <a:gd name="T61" fmla="*/ 323 h 750"/>
                    <a:gd name="T62" fmla="*/ 287 w 634"/>
                    <a:gd name="T63" fmla="*/ 356 h 750"/>
                    <a:gd name="T64" fmla="*/ 277 w 634"/>
                    <a:gd name="T65" fmla="*/ 369 h 750"/>
                    <a:gd name="T66" fmla="*/ 257 w 634"/>
                    <a:gd name="T67" fmla="*/ 375 h 750"/>
                    <a:gd name="T68" fmla="*/ 239 w 634"/>
                    <a:gd name="T69" fmla="*/ 375 h 750"/>
                    <a:gd name="T70" fmla="*/ 229 w 634"/>
                    <a:gd name="T71" fmla="*/ 375 h 750"/>
                    <a:gd name="T72" fmla="*/ 215 w 634"/>
                    <a:gd name="T73" fmla="*/ 371 h 750"/>
                    <a:gd name="T74" fmla="*/ 205 w 634"/>
                    <a:gd name="T75" fmla="*/ 353 h 750"/>
                    <a:gd name="T76" fmla="*/ 206 w 634"/>
                    <a:gd name="T77" fmla="*/ 345 h 750"/>
                    <a:gd name="T78" fmla="*/ 220 w 634"/>
                    <a:gd name="T79" fmla="*/ 341 h 750"/>
                    <a:gd name="T80" fmla="*/ 227 w 634"/>
                    <a:gd name="T81" fmla="*/ 333 h 750"/>
                    <a:gd name="T82" fmla="*/ 235 w 634"/>
                    <a:gd name="T83" fmla="*/ 321 h 750"/>
                    <a:gd name="T84" fmla="*/ 239 w 634"/>
                    <a:gd name="T85" fmla="*/ 306 h 750"/>
                    <a:gd name="T86" fmla="*/ 237 w 634"/>
                    <a:gd name="T87" fmla="*/ 299 h 750"/>
                    <a:gd name="T88" fmla="*/ 236 w 634"/>
                    <a:gd name="T89" fmla="*/ 287 h 750"/>
                    <a:gd name="T90" fmla="*/ 231 w 634"/>
                    <a:gd name="T91" fmla="*/ 275 h 750"/>
                    <a:gd name="T92" fmla="*/ 221 w 634"/>
                    <a:gd name="T93" fmla="*/ 264 h 750"/>
                    <a:gd name="T94" fmla="*/ 211 w 634"/>
                    <a:gd name="T95" fmla="*/ 259 h 750"/>
                    <a:gd name="T96" fmla="*/ 199 w 634"/>
                    <a:gd name="T97" fmla="*/ 260 h 750"/>
                    <a:gd name="T98" fmla="*/ 182 w 634"/>
                    <a:gd name="T99" fmla="*/ 271 h 75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634" h="750">
                      <a:moveTo>
                        <a:pt x="363" y="541"/>
                      </a:moveTo>
                      <a:lnTo>
                        <a:pt x="285" y="511"/>
                      </a:lnTo>
                      <a:lnTo>
                        <a:pt x="299" y="422"/>
                      </a:lnTo>
                      <a:lnTo>
                        <a:pt x="262" y="384"/>
                      </a:lnTo>
                      <a:lnTo>
                        <a:pt x="229" y="341"/>
                      </a:lnTo>
                      <a:lnTo>
                        <a:pt x="214" y="282"/>
                      </a:lnTo>
                      <a:lnTo>
                        <a:pt x="206" y="225"/>
                      </a:lnTo>
                      <a:lnTo>
                        <a:pt x="206" y="170"/>
                      </a:lnTo>
                      <a:lnTo>
                        <a:pt x="187" y="164"/>
                      </a:lnTo>
                      <a:lnTo>
                        <a:pt x="146" y="161"/>
                      </a:lnTo>
                      <a:lnTo>
                        <a:pt x="97" y="176"/>
                      </a:lnTo>
                      <a:lnTo>
                        <a:pt x="52" y="202"/>
                      </a:lnTo>
                      <a:lnTo>
                        <a:pt x="21" y="225"/>
                      </a:lnTo>
                      <a:lnTo>
                        <a:pt x="1" y="189"/>
                      </a:lnTo>
                      <a:lnTo>
                        <a:pt x="0" y="153"/>
                      </a:lnTo>
                      <a:lnTo>
                        <a:pt x="16" y="106"/>
                      </a:lnTo>
                      <a:lnTo>
                        <a:pt x="49" y="63"/>
                      </a:lnTo>
                      <a:lnTo>
                        <a:pt x="105" y="30"/>
                      </a:lnTo>
                      <a:lnTo>
                        <a:pt x="178" y="8"/>
                      </a:lnTo>
                      <a:lnTo>
                        <a:pt x="259" y="0"/>
                      </a:lnTo>
                      <a:lnTo>
                        <a:pt x="335" y="10"/>
                      </a:lnTo>
                      <a:lnTo>
                        <a:pt x="414" y="38"/>
                      </a:lnTo>
                      <a:lnTo>
                        <a:pt x="472" y="81"/>
                      </a:lnTo>
                      <a:lnTo>
                        <a:pt x="522" y="132"/>
                      </a:lnTo>
                      <a:lnTo>
                        <a:pt x="565" y="203"/>
                      </a:lnTo>
                      <a:lnTo>
                        <a:pt x="590" y="271"/>
                      </a:lnTo>
                      <a:lnTo>
                        <a:pt x="613" y="338"/>
                      </a:lnTo>
                      <a:lnTo>
                        <a:pt x="626" y="426"/>
                      </a:lnTo>
                      <a:lnTo>
                        <a:pt x="634" y="480"/>
                      </a:lnTo>
                      <a:lnTo>
                        <a:pt x="625" y="561"/>
                      </a:lnTo>
                      <a:lnTo>
                        <a:pt x="601" y="645"/>
                      </a:lnTo>
                      <a:lnTo>
                        <a:pt x="574" y="711"/>
                      </a:lnTo>
                      <a:lnTo>
                        <a:pt x="553" y="737"/>
                      </a:lnTo>
                      <a:lnTo>
                        <a:pt x="513" y="750"/>
                      </a:lnTo>
                      <a:lnTo>
                        <a:pt x="477" y="750"/>
                      </a:lnTo>
                      <a:lnTo>
                        <a:pt x="457" y="750"/>
                      </a:lnTo>
                      <a:lnTo>
                        <a:pt x="430" y="741"/>
                      </a:lnTo>
                      <a:lnTo>
                        <a:pt x="409" y="706"/>
                      </a:lnTo>
                      <a:lnTo>
                        <a:pt x="411" y="690"/>
                      </a:lnTo>
                      <a:lnTo>
                        <a:pt x="439" y="682"/>
                      </a:lnTo>
                      <a:lnTo>
                        <a:pt x="454" y="665"/>
                      </a:lnTo>
                      <a:lnTo>
                        <a:pt x="469" y="642"/>
                      </a:lnTo>
                      <a:lnTo>
                        <a:pt x="477" y="612"/>
                      </a:lnTo>
                      <a:lnTo>
                        <a:pt x="474" y="598"/>
                      </a:lnTo>
                      <a:lnTo>
                        <a:pt x="472" y="574"/>
                      </a:lnTo>
                      <a:lnTo>
                        <a:pt x="462" y="549"/>
                      </a:lnTo>
                      <a:lnTo>
                        <a:pt x="442" y="527"/>
                      </a:lnTo>
                      <a:lnTo>
                        <a:pt x="421" y="517"/>
                      </a:lnTo>
                      <a:lnTo>
                        <a:pt x="398" y="519"/>
                      </a:lnTo>
                      <a:lnTo>
                        <a:pt x="363" y="541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276" name="Group 25"/>
            <p:cNvGrpSpPr>
              <a:grpSpLocks/>
            </p:cNvGrpSpPr>
            <p:nvPr/>
          </p:nvGrpSpPr>
          <p:grpSpPr bwMode="auto">
            <a:xfrm>
              <a:off x="4294" y="2989"/>
              <a:ext cx="809" cy="664"/>
              <a:chOff x="4294" y="2989"/>
              <a:chExt cx="809" cy="664"/>
            </a:xfrm>
          </p:grpSpPr>
          <p:sp>
            <p:nvSpPr>
              <p:cNvPr id="11350" name="Freeform 26"/>
              <p:cNvSpPr>
                <a:spLocks/>
              </p:cNvSpPr>
              <p:nvPr/>
            </p:nvSpPr>
            <p:spPr bwMode="auto">
              <a:xfrm>
                <a:off x="4369" y="2989"/>
                <a:ext cx="673" cy="117"/>
              </a:xfrm>
              <a:custGeom>
                <a:avLst/>
                <a:gdLst>
                  <a:gd name="T0" fmla="*/ 226 w 1345"/>
                  <a:gd name="T1" fmla="*/ 4 h 232"/>
                  <a:gd name="T2" fmla="*/ 165 w 1345"/>
                  <a:gd name="T3" fmla="*/ 9 h 232"/>
                  <a:gd name="T4" fmla="*/ 108 w 1345"/>
                  <a:gd name="T5" fmla="*/ 17 h 232"/>
                  <a:gd name="T6" fmla="*/ 73 w 1345"/>
                  <a:gd name="T7" fmla="*/ 23 h 232"/>
                  <a:gd name="T8" fmla="*/ 47 w 1345"/>
                  <a:gd name="T9" fmla="*/ 29 h 232"/>
                  <a:gd name="T10" fmla="*/ 30 w 1345"/>
                  <a:gd name="T11" fmla="*/ 36 h 232"/>
                  <a:gd name="T12" fmla="*/ 17 w 1345"/>
                  <a:gd name="T13" fmla="*/ 41 h 232"/>
                  <a:gd name="T14" fmla="*/ 7 w 1345"/>
                  <a:gd name="T15" fmla="*/ 48 h 232"/>
                  <a:gd name="T16" fmla="*/ 2 w 1345"/>
                  <a:gd name="T17" fmla="*/ 54 h 232"/>
                  <a:gd name="T18" fmla="*/ 1 w 1345"/>
                  <a:gd name="T19" fmla="*/ 64 h 232"/>
                  <a:gd name="T20" fmla="*/ 6 w 1345"/>
                  <a:gd name="T21" fmla="*/ 71 h 232"/>
                  <a:gd name="T22" fmla="*/ 16 w 1345"/>
                  <a:gd name="T23" fmla="*/ 78 h 232"/>
                  <a:gd name="T24" fmla="*/ 29 w 1345"/>
                  <a:gd name="T25" fmla="*/ 84 h 232"/>
                  <a:gd name="T26" fmla="*/ 52 w 1345"/>
                  <a:gd name="T27" fmla="*/ 91 h 232"/>
                  <a:gd name="T28" fmla="*/ 79 w 1345"/>
                  <a:gd name="T29" fmla="*/ 98 h 232"/>
                  <a:gd name="T30" fmla="*/ 124 w 1345"/>
                  <a:gd name="T31" fmla="*/ 106 h 232"/>
                  <a:gd name="T32" fmla="*/ 168 w 1345"/>
                  <a:gd name="T33" fmla="*/ 111 h 232"/>
                  <a:gd name="T34" fmla="*/ 225 w 1345"/>
                  <a:gd name="T35" fmla="*/ 115 h 232"/>
                  <a:gd name="T36" fmla="*/ 301 w 1345"/>
                  <a:gd name="T37" fmla="*/ 117 h 232"/>
                  <a:gd name="T38" fmla="*/ 452 w 1345"/>
                  <a:gd name="T39" fmla="*/ 115 h 232"/>
                  <a:gd name="T40" fmla="*/ 545 w 1345"/>
                  <a:gd name="T41" fmla="*/ 106 h 232"/>
                  <a:gd name="T42" fmla="*/ 599 w 1345"/>
                  <a:gd name="T43" fmla="*/ 97 h 232"/>
                  <a:gd name="T44" fmla="*/ 629 w 1345"/>
                  <a:gd name="T45" fmla="*/ 89 h 232"/>
                  <a:gd name="T46" fmla="*/ 648 w 1345"/>
                  <a:gd name="T47" fmla="*/ 82 h 232"/>
                  <a:gd name="T48" fmla="*/ 661 w 1345"/>
                  <a:gd name="T49" fmla="*/ 75 h 232"/>
                  <a:gd name="T50" fmla="*/ 669 w 1345"/>
                  <a:gd name="T51" fmla="*/ 69 h 232"/>
                  <a:gd name="T52" fmla="*/ 673 w 1345"/>
                  <a:gd name="T53" fmla="*/ 57 h 232"/>
                  <a:gd name="T54" fmla="*/ 662 w 1345"/>
                  <a:gd name="T55" fmla="*/ 44 h 232"/>
                  <a:gd name="T56" fmla="*/ 644 w 1345"/>
                  <a:gd name="T57" fmla="*/ 35 h 232"/>
                  <a:gd name="T58" fmla="*/ 608 w 1345"/>
                  <a:gd name="T59" fmla="*/ 24 h 232"/>
                  <a:gd name="T60" fmla="*/ 543 w 1345"/>
                  <a:gd name="T61" fmla="*/ 13 h 232"/>
                  <a:gd name="T62" fmla="*/ 452 w 1345"/>
                  <a:gd name="T63" fmla="*/ 3 h 232"/>
                  <a:gd name="T64" fmla="*/ 344 w 1345"/>
                  <a:gd name="T65" fmla="*/ 0 h 23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345" h="232">
                    <a:moveTo>
                      <a:pt x="687" y="0"/>
                    </a:moveTo>
                    <a:lnTo>
                      <a:pt x="451" y="8"/>
                    </a:lnTo>
                    <a:lnTo>
                      <a:pt x="388" y="12"/>
                    </a:lnTo>
                    <a:lnTo>
                      <a:pt x="330" y="17"/>
                    </a:lnTo>
                    <a:lnTo>
                      <a:pt x="273" y="25"/>
                    </a:lnTo>
                    <a:lnTo>
                      <a:pt x="216" y="33"/>
                    </a:lnTo>
                    <a:lnTo>
                      <a:pt x="181" y="39"/>
                    </a:lnTo>
                    <a:lnTo>
                      <a:pt x="146" y="45"/>
                    </a:lnTo>
                    <a:lnTo>
                      <a:pt x="118" y="50"/>
                    </a:lnTo>
                    <a:lnTo>
                      <a:pt x="94" y="58"/>
                    </a:lnTo>
                    <a:lnTo>
                      <a:pt x="77" y="63"/>
                    </a:lnTo>
                    <a:lnTo>
                      <a:pt x="60" y="71"/>
                    </a:lnTo>
                    <a:lnTo>
                      <a:pt x="43" y="75"/>
                    </a:lnTo>
                    <a:lnTo>
                      <a:pt x="33" y="82"/>
                    </a:lnTo>
                    <a:lnTo>
                      <a:pt x="24" y="88"/>
                    </a:lnTo>
                    <a:lnTo>
                      <a:pt x="13" y="96"/>
                    </a:lnTo>
                    <a:lnTo>
                      <a:pt x="7" y="100"/>
                    </a:lnTo>
                    <a:lnTo>
                      <a:pt x="3" y="108"/>
                    </a:lnTo>
                    <a:lnTo>
                      <a:pt x="0" y="115"/>
                    </a:lnTo>
                    <a:lnTo>
                      <a:pt x="1" y="126"/>
                    </a:lnTo>
                    <a:lnTo>
                      <a:pt x="4" y="130"/>
                    </a:lnTo>
                    <a:lnTo>
                      <a:pt x="12" y="140"/>
                    </a:lnTo>
                    <a:lnTo>
                      <a:pt x="22" y="149"/>
                    </a:lnTo>
                    <a:lnTo>
                      <a:pt x="31" y="154"/>
                    </a:lnTo>
                    <a:lnTo>
                      <a:pt x="43" y="160"/>
                    </a:lnTo>
                    <a:lnTo>
                      <a:pt x="57" y="166"/>
                    </a:lnTo>
                    <a:lnTo>
                      <a:pt x="77" y="173"/>
                    </a:lnTo>
                    <a:lnTo>
                      <a:pt x="103" y="181"/>
                    </a:lnTo>
                    <a:lnTo>
                      <a:pt x="127" y="187"/>
                    </a:lnTo>
                    <a:lnTo>
                      <a:pt x="157" y="195"/>
                    </a:lnTo>
                    <a:lnTo>
                      <a:pt x="200" y="203"/>
                    </a:lnTo>
                    <a:lnTo>
                      <a:pt x="248" y="210"/>
                    </a:lnTo>
                    <a:lnTo>
                      <a:pt x="291" y="215"/>
                    </a:lnTo>
                    <a:lnTo>
                      <a:pt x="335" y="220"/>
                    </a:lnTo>
                    <a:lnTo>
                      <a:pt x="388" y="225"/>
                    </a:lnTo>
                    <a:lnTo>
                      <a:pt x="450" y="228"/>
                    </a:lnTo>
                    <a:lnTo>
                      <a:pt x="526" y="231"/>
                    </a:lnTo>
                    <a:lnTo>
                      <a:pt x="601" y="232"/>
                    </a:lnTo>
                    <a:lnTo>
                      <a:pt x="787" y="232"/>
                    </a:lnTo>
                    <a:lnTo>
                      <a:pt x="904" y="228"/>
                    </a:lnTo>
                    <a:lnTo>
                      <a:pt x="1001" y="220"/>
                    </a:lnTo>
                    <a:lnTo>
                      <a:pt x="1089" y="210"/>
                    </a:lnTo>
                    <a:lnTo>
                      <a:pt x="1170" y="198"/>
                    </a:lnTo>
                    <a:lnTo>
                      <a:pt x="1197" y="192"/>
                    </a:lnTo>
                    <a:lnTo>
                      <a:pt x="1224" y="185"/>
                    </a:lnTo>
                    <a:lnTo>
                      <a:pt x="1257" y="176"/>
                    </a:lnTo>
                    <a:lnTo>
                      <a:pt x="1276" y="171"/>
                    </a:lnTo>
                    <a:lnTo>
                      <a:pt x="1296" y="163"/>
                    </a:lnTo>
                    <a:lnTo>
                      <a:pt x="1312" y="155"/>
                    </a:lnTo>
                    <a:lnTo>
                      <a:pt x="1321" y="149"/>
                    </a:lnTo>
                    <a:lnTo>
                      <a:pt x="1329" y="141"/>
                    </a:lnTo>
                    <a:lnTo>
                      <a:pt x="1338" y="137"/>
                    </a:lnTo>
                    <a:lnTo>
                      <a:pt x="1344" y="124"/>
                    </a:lnTo>
                    <a:lnTo>
                      <a:pt x="1345" y="113"/>
                    </a:lnTo>
                    <a:lnTo>
                      <a:pt x="1338" y="100"/>
                    </a:lnTo>
                    <a:lnTo>
                      <a:pt x="1324" y="88"/>
                    </a:lnTo>
                    <a:lnTo>
                      <a:pt x="1306" y="77"/>
                    </a:lnTo>
                    <a:lnTo>
                      <a:pt x="1288" y="69"/>
                    </a:lnTo>
                    <a:lnTo>
                      <a:pt x="1261" y="60"/>
                    </a:lnTo>
                    <a:lnTo>
                      <a:pt x="1216" y="47"/>
                    </a:lnTo>
                    <a:lnTo>
                      <a:pt x="1164" y="38"/>
                    </a:lnTo>
                    <a:lnTo>
                      <a:pt x="1085" y="25"/>
                    </a:lnTo>
                    <a:lnTo>
                      <a:pt x="1004" y="16"/>
                    </a:lnTo>
                    <a:lnTo>
                      <a:pt x="904" y="5"/>
                    </a:lnTo>
                    <a:lnTo>
                      <a:pt x="813" y="3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3F7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1" name="Freeform 27"/>
              <p:cNvSpPr>
                <a:spLocks/>
              </p:cNvSpPr>
              <p:nvPr/>
            </p:nvSpPr>
            <p:spPr bwMode="auto">
              <a:xfrm>
                <a:off x="4294" y="3046"/>
                <a:ext cx="809" cy="607"/>
              </a:xfrm>
              <a:custGeom>
                <a:avLst/>
                <a:gdLst>
                  <a:gd name="T0" fmla="*/ 76 w 1617"/>
                  <a:gd name="T1" fmla="*/ 6 h 1215"/>
                  <a:gd name="T2" fmla="*/ 82 w 1617"/>
                  <a:gd name="T3" fmla="*/ 13 h 1215"/>
                  <a:gd name="T4" fmla="*/ 91 w 1617"/>
                  <a:gd name="T5" fmla="*/ 20 h 1215"/>
                  <a:gd name="T6" fmla="*/ 104 w 1617"/>
                  <a:gd name="T7" fmla="*/ 26 h 1215"/>
                  <a:gd name="T8" fmla="*/ 127 w 1617"/>
                  <a:gd name="T9" fmla="*/ 34 h 1215"/>
                  <a:gd name="T10" fmla="*/ 154 w 1617"/>
                  <a:gd name="T11" fmla="*/ 41 h 1215"/>
                  <a:gd name="T12" fmla="*/ 200 w 1617"/>
                  <a:gd name="T13" fmla="*/ 48 h 1215"/>
                  <a:gd name="T14" fmla="*/ 243 w 1617"/>
                  <a:gd name="T15" fmla="*/ 53 h 1215"/>
                  <a:gd name="T16" fmla="*/ 301 w 1617"/>
                  <a:gd name="T17" fmla="*/ 57 h 1215"/>
                  <a:gd name="T18" fmla="*/ 376 w 1617"/>
                  <a:gd name="T19" fmla="*/ 59 h 1215"/>
                  <a:gd name="T20" fmla="*/ 528 w 1617"/>
                  <a:gd name="T21" fmla="*/ 57 h 1215"/>
                  <a:gd name="T22" fmla="*/ 620 w 1617"/>
                  <a:gd name="T23" fmla="*/ 48 h 1215"/>
                  <a:gd name="T24" fmla="*/ 674 w 1617"/>
                  <a:gd name="T25" fmla="*/ 39 h 1215"/>
                  <a:gd name="T26" fmla="*/ 704 w 1617"/>
                  <a:gd name="T27" fmla="*/ 31 h 1215"/>
                  <a:gd name="T28" fmla="*/ 724 w 1617"/>
                  <a:gd name="T29" fmla="*/ 25 h 1215"/>
                  <a:gd name="T30" fmla="*/ 736 w 1617"/>
                  <a:gd name="T31" fmla="*/ 18 h 1215"/>
                  <a:gd name="T32" fmla="*/ 745 w 1617"/>
                  <a:gd name="T33" fmla="*/ 12 h 1215"/>
                  <a:gd name="T34" fmla="*/ 748 w 1617"/>
                  <a:gd name="T35" fmla="*/ 0 h 1215"/>
                  <a:gd name="T36" fmla="*/ 777 w 1617"/>
                  <a:gd name="T37" fmla="*/ 547 h 1215"/>
                  <a:gd name="T38" fmla="*/ 711 w 1617"/>
                  <a:gd name="T39" fmla="*/ 577 h 1215"/>
                  <a:gd name="T40" fmla="*/ 656 w 1617"/>
                  <a:gd name="T41" fmla="*/ 580 h 1215"/>
                  <a:gd name="T42" fmla="*/ 593 w 1617"/>
                  <a:gd name="T43" fmla="*/ 592 h 1215"/>
                  <a:gd name="T44" fmla="*/ 549 w 1617"/>
                  <a:gd name="T45" fmla="*/ 607 h 1215"/>
                  <a:gd name="T46" fmla="*/ 495 w 1617"/>
                  <a:gd name="T47" fmla="*/ 599 h 1215"/>
                  <a:gd name="T48" fmla="*/ 440 w 1617"/>
                  <a:gd name="T49" fmla="*/ 584 h 1215"/>
                  <a:gd name="T50" fmla="*/ 376 w 1617"/>
                  <a:gd name="T51" fmla="*/ 587 h 1215"/>
                  <a:gd name="T52" fmla="*/ 319 w 1617"/>
                  <a:gd name="T53" fmla="*/ 597 h 1215"/>
                  <a:gd name="T54" fmla="*/ 272 w 1617"/>
                  <a:gd name="T55" fmla="*/ 602 h 1215"/>
                  <a:gd name="T56" fmla="*/ 200 w 1617"/>
                  <a:gd name="T57" fmla="*/ 590 h 1215"/>
                  <a:gd name="T58" fmla="*/ 141 w 1617"/>
                  <a:gd name="T59" fmla="*/ 584 h 1215"/>
                  <a:gd name="T60" fmla="*/ 86 w 1617"/>
                  <a:gd name="T61" fmla="*/ 592 h 1215"/>
                  <a:gd name="T62" fmla="*/ 26 w 1617"/>
                  <a:gd name="T63" fmla="*/ 572 h 1215"/>
                  <a:gd name="T64" fmla="*/ 8 w 1617"/>
                  <a:gd name="T65" fmla="*/ 497 h 1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617" h="1215">
                    <a:moveTo>
                      <a:pt x="151" y="2"/>
                    </a:moveTo>
                    <a:lnTo>
                      <a:pt x="152" y="13"/>
                    </a:lnTo>
                    <a:lnTo>
                      <a:pt x="155" y="17"/>
                    </a:lnTo>
                    <a:lnTo>
                      <a:pt x="163" y="27"/>
                    </a:lnTo>
                    <a:lnTo>
                      <a:pt x="173" y="36"/>
                    </a:lnTo>
                    <a:lnTo>
                      <a:pt x="182" y="41"/>
                    </a:lnTo>
                    <a:lnTo>
                      <a:pt x="194" y="47"/>
                    </a:lnTo>
                    <a:lnTo>
                      <a:pt x="208" y="53"/>
                    </a:lnTo>
                    <a:lnTo>
                      <a:pt x="228" y="60"/>
                    </a:lnTo>
                    <a:lnTo>
                      <a:pt x="254" y="68"/>
                    </a:lnTo>
                    <a:lnTo>
                      <a:pt x="278" y="74"/>
                    </a:lnTo>
                    <a:lnTo>
                      <a:pt x="308" y="82"/>
                    </a:lnTo>
                    <a:lnTo>
                      <a:pt x="351" y="90"/>
                    </a:lnTo>
                    <a:lnTo>
                      <a:pt x="399" y="97"/>
                    </a:lnTo>
                    <a:lnTo>
                      <a:pt x="442" y="102"/>
                    </a:lnTo>
                    <a:lnTo>
                      <a:pt x="486" y="107"/>
                    </a:lnTo>
                    <a:lnTo>
                      <a:pt x="539" y="112"/>
                    </a:lnTo>
                    <a:lnTo>
                      <a:pt x="601" y="115"/>
                    </a:lnTo>
                    <a:lnTo>
                      <a:pt x="677" y="118"/>
                    </a:lnTo>
                    <a:lnTo>
                      <a:pt x="752" y="119"/>
                    </a:lnTo>
                    <a:lnTo>
                      <a:pt x="938" y="119"/>
                    </a:lnTo>
                    <a:lnTo>
                      <a:pt x="1055" y="115"/>
                    </a:lnTo>
                    <a:lnTo>
                      <a:pt x="1152" y="107"/>
                    </a:lnTo>
                    <a:lnTo>
                      <a:pt x="1240" y="97"/>
                    </a:lnTo>
                    <a:lnTo>
                      <a:pt x="1321" y="85"/>
                    </a:lnTo>
                    <a:lnTo>
                      <a:pt x="1348" y="79"/>
                    </a:lnTo>
                    <a:lnTo>
                      <a:pt x="1375" y="72"/>
                    </a:lnTo>
                    <a:lnTo>
                      <a:pt x="1408" y="63"/>
                    </a:lnTo>
                    <a:lnTo>
                      <a:pt x="1427" y="58"/>
                    </a:lnTo>
                    <a:lnTo>
                      <a:pt x="1447" y="50"/>
                    </a:lnTo>
                    <a:lnTo>
                      <a:pt x="1463" y="42"/>
                    </a:lnTo>
                    <a:lnTo>
                      <a:pt x="1472" y="36"/>
                    </a:lnTo>
                    <a:lnTo>
                      <a:pt x="1480" y="28"/>
                    </a:lnTo>
                    <a:lnTo>
                      <a:pt x="1489" y="24"/>
                    </a:lnTo>
                    <a:lnTo>
                      <a:pt x="1495" y="11"/>
                    </a:lnTo>
                    <a:lnTo>
                      <a:pt x="1496" y="0"/>
                    </a:lnTo>
                    <a:lnTo>
                      <a:pt x="1617" y="1062"/>
                    </a:lnTo>
                    <a:lnTo>
                      <a:pt x="1554" y="1094"/>
                    </a:lnTo>
                    <a:lnTo>
                      <a:pt x="1484" y="1130"/>
                    </a:lnTo>
                    <a:lnTo>
                      <a:pt x="1421" y="1155"/>
                    </a:lnTo>
                    <a:lnTo>
                      <a:pt x="1369" y="1164"/>
                    </a:lnTo>
                    <a:lnTo>
                      <a:pt x="1312" y="1160"/>
                    </a:lnTo>
                    <a:lnTo>
                      <a:pt x="1245" y="1160"/>
                    </a:lnTo>
                    <a:lnTo>
                      <a:pt x="1185" y="1185"/>
                    </a:lnTo>
                    <a:lnTo>
                      <a:pt x="1133" y="1205"/>
                    </a:lnTo>
                    <a:lnTo>
                      <a:pt x="1098" y="1215"/>
                    </a:lnTo>
                    <a:lnTo>
                      <a:pt x="1046" y="1210"/>
                    </a:lnTo>
                    <a:lnTo>
                      <a:pt x="989" y="1199"/>
                    </a:lnTo>
                    <a:lnTo>
                      <a:pt x="937" y="1185"/>
                    </a:lnTo>
                    <a:lnTo>
                      <a:pt x="880" y="1169"/>
                    </a:lnTo>
                    <a:lnTo>
                      <a:pt x="823" y="1160"/>
                    </a:lnTo>
                    <a:lnTo>
                      <a:pt x="752" y="1174"/>
                    </a:lnTo>
                    <a:lnTo>
                      <a:pt x="699" y="1185"/>
                    </a:lnTo>
                    <a:lnTo>
                      <a:pt x="637" y="1194"/>
                    </a:lnTo>
                    <a:lnTo>
                      <a:pt x="596" y="1199"/>
                    </a:lnTo>
                    <a:lnTo>
                      <a:pt x="544" y="1205"/>
                    </a:lnTo>
                    <a:lnTo>
                      <a:pt x="462" y="1190"/>
                    </a:lnTo>
                    <a:lnTo>
                      <a:pt x="400" y="1180"/>
                    </a:lnTo>
                    <a:lnTo>
                      <a:pt x="329" y="1164"/>
                    </a:lnTo>
                    <a:lnTo>
                      <a:pt x="281" y="1169"/>
                    </a:lnTo>
                    <a:lnTo>
                      <a:pt x="219" y="1185"/>
                    </a:lnTo>
                    <a:lnTo>
                      <a:pt x="172" y="1185"/>
                    </a:lnTo>
                    <a:lnTo>
                      <a:pt x="115" y="1169"/>
                    </a:lnTo>
                    <a:lnTo>
                      <a:pt x="52" y="1144"/>
                    </a:lnTo>
                    <a:lnTo>
                      <a:pt x="0" y="1094"/>
                    </a:lnTo>
                    <a:lnTo>
                      <a:pt x="15" y="995"/>
                    </a:lnTo>
                    <a:lnTo>
                      <a:pt x="151" y="2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7" name="Freeform 28"/>
            <p:cNvSpPr>
              <a:spLocks/>
            </p:cNvSpPr>
            <p:nvPr/>
          </p:nvSpPr>
          <p:spPr bwMode="auto">
            <a:xfrm>
              <a:off x="4372" y="2841"/>
              <a:ext cx="401" cy="225"/>
            </a:xfrm>
            <a:custGeom>
              <a:avLst/>
              <a:gdLst>
                <a:gd name="T0" fmla="*/ 0 w 801"/>
                <a:gd name="T1" fmla="*/ 167 h 449"/>
                <a:gd name="T2" fmla="*/ 14 w 801"/>
                <a:gd name="T3" fmla="*/ 204 h 449"/>
                <a:gd name="T4" fmla="*/ 20 w 801"/>
                <a:gd name="T5" fmla="*/ 219 h 449"/>
                <a:gd name="T6" fmla="*/ 26 w 801"/>
                <a:gd name="T7" fmla="*/ 225 h 449"/>
                <a:gd name="T8" fmla="*/ 32 w 801"/>
                <a:gd name="T9" fmla="*/ 223 h 449"/>
                <a:gd name="T10" fmla="*/ 40 w 801"/>
                <a:gd name="T11" fmla="*/ 219 h 449"/>
                <a:gd name="T12" fmla="*/ 238 w 801"/>
                <a:gd name="T13" fmla="*/ 99 h 449"/>
                <a:gd name="T14" fmla="*/ 247 w 801"/>
                <a:gd name="T15" fmla="*/ 98 h 449"/>
                <a:gd name="T16" fmla="*/ 259 w 801"/>
                <a:gd name="T17" fmla="*/ 105 h 449"/>
                <a:gd name="T18" fmla="*/ 272 w 801"/>
                <a:gd name="T19" fmla="*/ 105 h 449"/>
                <a:gd name="T20" fmla="*/ 288 w 801"/>
                <a:gd name="T21" fmla="*/ 102 h 449"/>
                <a:gd name="T22" fmla="*/ 310 w 801"/>
                <a:gd name="T23" fmla="*/ 97 h 449"/>
                <a:gd name="T24" fmla="*/ 321 w 801"/>
                <a:gd name="T25" fmla="*/ 91 h 449"/>
                <a:gd name="T26" fmla="*/ 386 w 801"/>
                <a:gd name="T27" fmla="*/ 83 h 449"/>
                <a:gd name="T28" fmla="*/ 398 w 801"/>
                <a:gd name="T29" fmla="*/ 80 h 449"/>
                <a:gd name="T30" fmla="*/ 395 w 801"/>
                <a:gd name="T31" fmla="*/ 73 h 449"/>
                <a:gd name="T32" fmla="*/ 389 w 801"/>
                <a:gd name="T33" fmla="*/ 69 h 449"/>
                <a:gd name="T34" fmla="*/ 364 w 801"/>
                <a:gd name="T35" fmla="*/ 65 h 449"/>
                <a:gd name="T36" fmla="*/ 333 w 801"/>
                <a:gd name="T37" fmla="*/ 67 h 449"/>
                <a:gd name="T38" fmla="*/ 334 w 801"/>
                <a:gd name="T39" fmla="*/ 63 h 449"/>
                <a:gd name="T40" fmla="*/ 364 w 801"/>
                <a:gd name="T41" fmla="*/ 60 h 449"/>
                <a:gd name="T42" fmla="*/ 390 w 801"/>
                <a:gd name="T43" fmla="*/ 54 h 449"/>
                <a:gd name="T44" fmla="*/ 400 w 801"/>
                <a:gd name="T45" fmla="*/ 49 h 449"/>
                <a:gd name="T46" fmla="*/ 401 w 801"/>
                <a:gd name="T47" fmla="*/ 38 h 449"/>
                <a:gd name="T48" fmla="*/ 386 w 801"/>
                <a:gd name="T49" fmla="*/ 34 h 449"/>
                <a:gd name="T50" fmla="*/ 328 w 801"/>
                <a:gd name="T51" fmla="*/ 44 h 449"/>
                <a:gd name="T52" fmla="*/ 328 w 801"/>
                <a:gd name="T53" fmla="*/ 39 h 449"/>
                <a:gd name="T54" fmla="*/ 382 w 801"/>
                <a:gd name="T55" fmla="*/ 22 h 449"/>
                <a:gd name="T56" fmla="*/ 395 w 801"/>
                <a:gd name="T57" fmla="*/ 16 h 449"/>
                <a:gd name="T58" fmla="*/ 394 w 801"/>
                <a:gd name="T59" fmla="*/ 6 h 449"/>
                <a:gd name="T60" fmla="*/ 386 w 801"/>
                <a:gd name="T61" fmla="*/ 1 h 449"/>
                <a:gd name="T62" fmla="*/ 380 w 801"/>
                <a:gd name="T63" fmla="*/ 0 h 449"/>
                <a:gd name="T64" fmla="*/ 315 w 801"/>
                <a:gd name="T65" fmla="*/ 21 h 4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01" h="449">
                  <a:moveTo>
                    <a:pt x="0" y="333"/>
                  </a:moveTo>
                  <a:lnTo>
                    <a:pt x="27" y="408"/>
                  </a:lnTo>
                  <a:lnTo>
                    <a:pt x="40" y="438"/>
                  </a:lnTo>
                  <a:lnTo>
                    <a:pt x="52" y="449"/>
                  </a:lnTo>
                  <a:lnTo>
                    <a:pt x="64" y="446"/>
                  </a:lnTo>
                  <a:lnTo>
                    <a:pt x="79" y="438"/>
                  </a:lnTo>
                  <a:lnTo>
                    <a:pt x="475" y="198"/>
                  </a:lnTo>
                  <a:lnTo>
                    <a:pt x="494" y="196"/>
                  </a:lnTo>
                  <a:lnTo>
                    <a:pt x="518" y="210"/>
                  </a:lnTo>
                  <a:lnTo>
                    <a:pt x="544" y="210"/>
                  </a:lnTo>
                  <a:lnTo>
                    <a:pt x="575" y="204"/>
                  </a:lnTo>
                  <a:lnTo>
                    <a:pt x="619" y="193"/>
                  </a:lnTo>
                  <a:lnTo>
                    <a:pt x="642" y="181"/>
                  </a:lnTo>
                  <a:lnTo>
                    <a:pt x="771" y="166"/>
                  </a:lnTo>
                  <a:lnTo>
                    <a:pt x="795" y="159"/>
                  </a:lnTo>
                  <a:lnTo>
                    <a:pt x="789" y="146"/>
                  </a:lnTo>
                  <a:lnTo>
                    <a:pt x="778" y="138"/>
                  </a:lnTo>
                  <a:lnTo>
                    <a:pt x="728" y="129"/>
                  </a:lnTo>
                  <a:lnTo>
                    <a:pt x="666" y="133"/>
                  </a:lnTo>
                  <a:lnTo>
                    <a:pt x="668" y="126"/>
                  </a:lnTo>
                  <a:lnTo>
                    <a:pt x="728" y="119"/>
                  </a:lnTo>
                  <a:lnTo>
                    <a:pt x="780" y="107"/>
                  </a:lnTo>
                  <a:lnTo>
                    <a:pt x="799" y="97"/>
                  </a:lnTo>
                  <a:lnTo>
                    <a:pt x="801" y="75"/>
                  </a:lnTo>
                  <a:lnTo>
                    <a:pt x="771" y="67"/>
                  </a:lnTo>
                  <a:lnTo>
                    <a:pt x="656" y="88"/>
                  </a:lnTo>
                  <a:lnTo>
                    <a:pt x="656" y="77"/>
                  </a:lnTo>
                  <a:lnTo>
                    <a:pt x="764" y="44"/>
                  </a:lnTo>
                  <a:lnTo>
                    <a:pt x="789" y="31"/>
                  </a:lnTo>
                  <a:lnTo>
                    <a:pt x="787" y="12"/>
                  </a:lnTo>
                  <a:lnTo>
                    <a:pt x="772" y="1"/>
                  </a:lnTo>
                  <a:lnTo>
                    <a:pt x="759" y="0"/>
                  </a:lnTo>
                  <a:lnTo>
                    <a:pt x="630" y="4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Freeform 29"/>
            <p:cNvSpPr>
              <a:spLocks/>
            </p:cNvSpPr>
            <p:nvPr/>
          </p:nvSpPr>
          <p:spPr bwMode="auto">
            <a:xfrm>
              <a:off x="3835" y="3312"/>
              <a:ext cx="490" cy="400"/>
            </a:xfrm>
            <a:custGeom>
              <a:avLst/>
              <a:gdLst>
                <a:gd name="T0" fmla="*/ 145 w 981"/>
                <a:gd name="T1" fmla="*/ 8 h 800"/>
                <a:gd name="T2" fmla="*/ 0 w 981"/>
                <a:gd name="T3" fmla="*/ 363 h 800"/>
                <a:gd name="T4" fmla="*/ 5 w 981"/>
                <a:gd name="T5" fmla="*/ 370 h 800"/>
                <a:gd name="T6" fmla="*/ 16 w 981"/>
                <a:gd name="T7" fmla="*/ 364 h 800"/>
                <a:gd name="T8" fmla="*/ 154 w 981"/>
                <a:gd name="T9" fmla="*/ 21 h 800"/>
                <a:gd name="T10" fmla="*/ 163 w 981"/>
                <a:gd name="T11" fmla="*/ 17 h 800"/>
                <a:gd name="T12" fmla="*/ 216 w 981"/>
                <a:gd name="T13" fmla="*/ 17 h 800"/>
                <a:gd name="T14" fmla="*/ 284 w 981"/>
                <a:gd name="T15" fmla="*/ 19 h 800"/>
                <a:gd name="T16" fmla="*/ 345 w 981"/>
                <a:gd name="T17" fmla="*/ 23 h 800"/>
                <a:gd name="T18" fmla="*/ 363 w 981"/>
                <a:gd name="T19" fmla="*/ 28 h 800"/>
                <a:gd name="T20" fmla="*/ 373 w 981"/>
                <a:gd name="T21" fmla="*/ 36 h 800"/>
                <a:gd name="T22" fmla="*/ 381 w 981"/>
                <a:gd name="T23" fmla="*/ 48 h 800"/>
                <a:gd name="T24" fmla="*/ 477 w 981"/>
                <a:gd name="T25" fmla="*/ 397 h 800"/>
                <a:gd name="T26" fmla="*/ 484 w 981"/>
                <a:gd name="T27" fmla="*/ 400 h 800"/>
                <a:gd name="T28" fmla="*/ 490 w 981"/>
                <a:gd name="T29" fmla="*/ 393 h 800"/>
                <a:gd name="T30" fmla="*/ 395 w 981"/>
                <a:gd name="T31" fmla="*/ 45 h 800"/>
                <a:gd name="T32" fmla="*/ 385 w 981"/>
                <a:gd name="T33" fmla="*/ 27 h 800"/>
                <a:gd name="T34" fmla="*/ 377 w 981"/>
                <a:gd name="T35" fmla="*/ 19 h 800"/>
                <a:gd name="T36" fmla="*/ 369 w 981"/>
                <a:gd name="T37" fmla="*/ 14 h 800"/>
                <a:gd name="T38" fmla="*/ 358 w 981"/>
                <a:gd name="T39" fmla="*/ 9 h 800"/>
                <a:gd name="T40" fmla="*/ 338 w 981"/>
                <a:gd name="T41" fmla="*/ 8 h 800"/>
                <a:gd name="T42" fmla="*/ 274 w 981"/>
                <a:gd name="T43" fmla="*/ 2 h 800"/>
                <a:gd name="T44" fmla="*/ 204 w 981"/>
                <a:gd name="T45" fmla="*/ 0 h 800"/>
                <a:gd name="T46" fmla="*/ 170 w 981"/>
                <a:gd name="T47" fmla="*/ 2 h 800"/>
                <a:gd name="T48" fmla="*/ 154 w 981"/>
                <a:gd name="T49" fmla="*/ 2 h 800"/>
                <a:gd name="T50" fmla="*/ 145 w 981"/>
                <a:gd name="T51" fmla="*/ 8 h 8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1" h="800">
                  <a:moveTo>
                    <a:pt x="290" y="15"/>
                  </a:moveTo>
                  <a:lnTo>
                    <a:pt x="0" y="726"/>
                  </a:lnTo>
                  <a:lnTo>
                    <a:pt x="10" y="740"/>
                  </a:lnTo>
                  <a:lnTo>
                    <a:pt x="33" y="727"/>
                  </a:lnTo>
                  <a:lnTo>
                    <a:pt x="309" y="42"/>
                  </a:lnTo>
                  <a:lnTo>
                    <a:pt x="326" y="34"/>
                  </a:lnTo>
                  <a:lnTo>
                    <a:pt x="432" y="33"/>
                  </a:lnTo>
                  <a:lnTo>
                    <a:pt x="569" y="37"/>
                  </a:lnTo>
                  <a:lnTo>
                    <a:pt x="691" y="45"/>
                  </a:lnTo>
                  <a:lnTo>
                    <a:pt x="726" y="55"/>
                  </a:lnTo>
                  <a:lnTo>
                    <a:pt x="747" y="72"/>
                  </a:lnTo>
                  <a:lnTo>
                    <a:pt x="762" y="96"/>
                  </a:lnTo>
                  <a:lnTo>
                    <a:pt x="954" y="793"/>
                  </a:lnTo>
                  <a:lnTo>
                    <a:pt x="969" y="800"/>
                  </a:lnTo>
                  <a:lnTo>
                    <a:pt x="981" y="785"/>
                  </a:lnTo>
                  <a:lnTo>
                    <a:pt x="791" y="89"/>
                  </a:lnTo>
                  <a:lnTo>
                    <a:pt x="771" y="53"/>
                  </a:lnTo>
                  <a:lnTo>
                    <a:pt x="755" y="37"/>
                  </a:lnTo>
                  <a:lnTo>
                    <a:pt x="738" y="28"/>
                  </a:lnTo>
                  <a:lnTo>
                    <a:pt x="717" y="17"/>
                  </a:lnTo>
                  <a:lnTo>
                    <a:pt x="677" y="15"/>
                  </a:lnTo>
                  <a:lnTo>
                    <a:pt x="549" y="4"/>
                  </a:lnTo>
                  <a:lnTo>
                    <a:pt x="408" y="0"/>
                  </a:lnTo>
                  <a:lnTo>
                    <a:pt x="341" y="3"/>
                  </a:lnTo>
                  <a:lnTo>
                    <a:pt x="308" y="4"/>
                  </a:lnTo>
                  <a:lnTo>
                    <a:pt x="290" y="15"/>
                  </a:lnTo>
                  <a:close/>
                </a:path>
              </a:pathLst>
            </a:custGeom>
            <a:solidFill>
              <a:srgbClr val="5F3F1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79" name="Group 30"/>
            <p:cNvGrpSpPr>
              <a:grpSpLocks/>
            </p:cNvGrpSpPr>
            <p:nvPr/>
          </p:nvGrpSpPr>
          <p:grpSpPr bwMode="auto">
            <a:xfrm>
              <a:off x="4443" y="3181"/>
              <a:ext cx="393" cy="241"/>
              <a:chOff x="4443" y="3181"/>
              <a:chExt cx="393" cy="241"/>
            </a:xfrm>
          </p:grpSpPr>
          <p:sp>
            <p:nvSpPr>
              <p:cNvPr id="11348" name="Freeform 31"/>
              <p:cNvSpPr>
                <a:spLocks/>
              </p:cNvSpPr>
              <p:nvPr/>
            </p:nvSpPr>
            <p:spPr bwMode="auto">
              <a:xfrm>
                <a:off x="4683" y="3248"/>
                <a:ext cx="153" cy="174"/>
              </a:xfrm>
              <a:custGeom>
                <a:avLst/>
                <a:gdLst>
                  <a:gd name="T0" fmla="*/ 83 w 304"/>
                  <a:gd name="T1" fmla="*/ 0 h 347"/>
                  <a:gd name="T2" fmla="*/ 52 w 304"/>
                  <a:gd name="T3" fmla="*/ 43 h 347"/>
                  <a:gd name="T4" fmla="*/ 0 w 304"/>
                  <a:gd name="T5" fmla="*/ 39 h 347"/>
                  <a:gd name="T6" fmla="*/ 41 w 304"/>
                  <a:gd name="T7" fmla="*/ 89 h 347"/>
                  <a:gd name="T8" fmla="*/ 3 w 304"/>
                  <a:gd name="T9" fmla="*/ 153 h 347"/>
                  <a:gd name="T10" fmla="*/ 72 w 304"/>
                  <a:gd name="T11" fmla="*/ 113 h 347"/>
                  <a:gd name="T12" fmla="*/ 120 w 304"/>
                  <a:gd name="T13" fmla="*/ 174 h 347"/>
                  <a:gd name="T14" fmla="*/ 108 w 304"/>
                  <a:gd name="T15" fmla="*/ 96 h 347"/>
                  <a:gd name="T16" fmla="*/ 153 w 304"/>
                  <a:gd name="T17" fmla="*/ 50 h 347"/>
                  <a:gd name="T18" fmla="*/ 98 w 304"/>
                  <a:gd name="T19" fmla="*/ 51 h 347"/>
                  <a:gd name="T20" fmla="*/ 83 w 304"/>
                  <a:gd name="T21" fmla="*/ 0 h 3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04" h="347">
                    <a:moveTo>
                      <a:pt x="164" y="0"/>
                    </a:moveTo>
                    <a:lnTo>
                      <a:pt x="103" y="86"/>
                    </a:lnTo>
                    <a:lnTo>
                      <a:pt x="0" y="77"/>
                    </a:lnTo>
                    <a:lnTo>
                      <a:pt x="82" y="177"/>
                    </a:lnTo>
                    <a:lnTo>
                      <a:pt x="6" y="305"/>
                    </a:lnTo>
                    <a:lnTo>
                      <a:pt x="143" y="225"/>
                    </a:lnTo>
                    <a:lnTo>
                      <a:pt x="239" y="347"/>
                    </a:lnTo>
                    <a:lnTo>
                      <a:pt x="215" y="192"/>
                    </a:lnTo>
                    <a:lnTo>
                      <a:pt x="304" y="99"/>
                    </a:lnTo>
                    <a:lnTo>
                      <a:pt x="195" y="102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9" name="Freeform 32"/>
              <p:cNvSpPr>
                <a:spLocks/>
              </p:cNvSpPr>
              <p:nvPr/>
            </p:nvSpPr>
            <p:spPr bwMode="auto">
              <a:xfrm>
                <a:off x="4443" y="3181"/>
                <a:ext cx="148" cy="173"/>
              </a:xfrm>
              <a:custGeom>
                <a:avLst/>
                <a:gdLst>
                  <a:gd name="T0" fmla="*/ 41 w 296"/>
                  <a:gd name="T1" fmla="*/ 2 h 346"/>
                  <a:gd name="T2" fmla="*/ 30 w 296"/>
                  <a:gd name="T3" fmla="*/ 9 h 346"/>
                  <a:gd name="T4" fmla="*/ 25 w 296"/>
                  <a:gd name="T5" fmla="*/ 15 h 346"/>
                  <a:gd name="T6" fmla="*/ 20 w 296"/>
                  <a:gd name="T7" fmla="*/ 19 h 346"/>
                  <a:gd name="T8" fmla="*/ 13 w 296"/>
                  <a:gd name="T9" fmla="*/ 30 h 346"/>
                  <a:gd name="T10" fmla="*/ 9 w 296"/>
                  <a:gd name="T11" fmla="*/ 39 h 346"/>
                  <a:gd name="T12" fmla="*/ 6 w 296"/>
                  <a:gd name="T13" fmla="*/ 47 h 346"/>
                  <a:gd name="T14" fmla="*/ 3 w 296"/>
                  <a:gd name="T15" fmla="*/ 61 h 346"/>
                  <a:gd name="T16" fmla="*/ 1 w 296"/>
                  <a:gd name="T17" fmla="*/ 68 h 346"/>
                  <a:gd name="T18" fmla="*/ 0 w 296"/>
                  <a:gd name="T19" fmla="*/ 74 h 346"/>
                  <a:gd name="T20" fmla="*/ 0 w 296"/>
                  <a:gd name="T21" fmla="*/ 85 h 346"/>
                  <a:gd name="T22" fmla="*/ 1 w 296"/>
                  <a:gd name="T23" fmla="*/ 96 h 346"/>
                  <a:gd name="T24" fmla="*/ 3 w 296"/>
                  <a:gd name="T25" fmla="*/ 107 h 346"/>
                  <a:gd name="T26" fmla="*/ 6 w 296"/>
                  <a:gd name="T27" fmla="*/ 115 h 346"/>
                  <a:gd name="T28" fmla="*/ 9 w 296"/>
                  <a:gd name="T29" fmla="*/ 123 h 346"/>
                  <a:gd name="T30" fmla="*/ 12 w 296"/>
                  <a:gd name="T31" fmla="*/ 131 h 346"/>
                  <a:gd name="T32" fmla="*/ 18 w 296"/>
                  <a:gd name="T33" fmla="*/ 139 h 346"/>
                  <a:gd name="T34" fmla="*/ 22 w 296"/>
                  <a:gd name="T35" fmla="*/ 144 h 346"/>
                  <a:gd name="T36" fmla="*/ 30 w 296"/>
                  <a:gd name="T37" fmla="*/ 151 h 346"/>
                  <a:gd name="T38" fmla="*/ 35 w 296"/>
                  <a:gd name="T39" fmla="*/ 156 h 346"/>
                  <a:gd name="T40" fmla="*/ 41 w 296"/>
                  <a:gd name="T41" fmla="*/ 161 h 346"/>
                  <a:gd name="T42" fmla="*/ 48 w 296"/>
                  <a:gd name="T43" fmla="*/ 165 h 346"/>
                  <a:gd name="T44" fmla="*/ 54 w 296"/>
                  <a:gd name="T45" fmla="*/ 169 h 346"/>
                  <a:gd name="T46" fmla="*/ 62 w 296"/>
                  <a:gd name="T47" fmla="*/ 171 h 346"/>
                  <a:gd name="T48" fmla="*/ 70 w 296"/>
                  <a:gd name="T49" fmla="*/ 172 h 346"/>
                  <a:gd name="T50" fmla="*/ 76 w 296"/>
                  <a:gd name="T51" fmla="*/ 173 h 346"/>
                  <a:gd name="T52" fmla="*/ 87 w 296"/>
                  <a:gd name="T53" fmla="*/ 173 h 346"/>
                  <a:gd name="T54" fmla="*/ 96 w 296"/>
                  <a:gd name="T55" fmla="*/ 172 h 346"/>
                  <a:gd name="T56" fmla="*/ 103 w 296"/>
                  <a:gd name="T57" fmla="*/ 172 h 346"/>
                  <a:gd name="T58" fmla="*/ 109 w 296"/>
                  <a:gd name="T59" fmla="*/ 170 h 346"/>
                  <a:gd name="T60" fmla="*/ 115 w 296"/>
                  <a:gd name="T61" fmla="*/ 168 h 346"/>
                  <a:gd name="T62" fmla="*/ 124 w 296"/>
                  <a:gd name="T63" fmla="*/ 165 h 346"/>
                  <a:gd name="T64" fmla="*/ 130 w 296"/>
                  <a:gd name="T65" fmla="*/ 160 h 346"/>
                  <a:gd name="T66" fmla="*/ 136 w 296"/>
                  <a:gd name="T67" fmla="*/ 154 h 346"/>
                  <a:gd name="T68" fmla="*/ 139 w 296"/>
                  <a:gd name="T69" fmla="*/ 149 h 346"/>
                  <a:gd name="T70" fmla="*/ 142 w 296"/>
                  <a:gd name="T71" fmla="*/ 142 h 346"/>
                  <a:gd name="T72" fmla="*/ 145 w 296"/>
                  <a:gd name="T73" fmla="*/ 133 h 346"/>
                  <a:gd name="T74" fmla="*/ 148 w 296"/>
                  <a:gd name="T75" fmla="*/ 121 h 346"/>
                  <a:gd name="T76" fmla="*/ 148 w 296"/>
                  <a:gd name="T77" fmla="*/ 110 h 346"/>
                  <a:gd name="T78" fmla="*/ 138 w 296"/>
                  <a:gd name="T79" fmla="*/ 114 h 346"/>
                  <a:gd name="T80" fmla="*/ 130 w 296"/>
                  <a:gd name="T81" fmla="*/ 119 h 346"/>
                  <a:gd name="T82" fmla="*/ 118 w 296"/>
                  <a:gd name="T83" fmla="*/ 122 h 346"/>
                  <a:gd name="T84" fmla="*/ 103 w 296"/>
                  <a:gd name="T85" fmla="*/ 125 h 346"/>
                  <a:gd name="T86" fmla="*/ 88 w 296"/>
                  <a:gd name="T87" fmla="*/ 125 h 346"/>
                  <a:gd name="T88" fmla="*/ 76 w 296"/>
                  <a:gd name="T89" fmla="*/ 123 h 346"/>
                  <a:gd name="T90" fmla="*/ 61 w 296"/>
                  <a:gd name="T91" fmla="*/ 116 h 346"/>
                  <a:gd name="T92" fmla="*/ 49 w 296"/>
                  <a:gd name="T93" fmla="*/ 106 h 346"/>
                  <a:gd name="T94" fmla="*/ 41 w 296"/>
                  <a:gd name="T95" fmla="*/ 92 h 346"/>
                  <a:gd name="T96" fmla="*/ 38 w 296"/>
                  <a:gd name="T97" fmla="*/ 80 h 346"/>
                  <a:gd name="T98" fmla="*/ 37 w 296"/>
                  <a:gd name="T99" fmla="*/ 64 h 346"/>
                  <a:gd name="T100" fmla="*/ 37 w 296"/>
                  <a:gd name="T101" fmla="*/ 51 h 346"/>
                  <a:gd name="T102" fmla="*/ 39 w 296"/>
                  <a:gd name="T103" fmla="*/ 33 h 346"/>
                  <a:gd name="T104" fmla="*/ 42 w 296"/>
                  <a:gd name="T105" fmla="*/ 15 h 346"/>
                  <a:gd name="T106" fmla="*/ 51 w 296"/>
                  <a:gd name="T107" fmla="*/ 0 h 346"/>
                  <a:gd name="T108" fmla="*/ 41 w 296"/>
                  <a:gd name="T109" fmla="*/ 2 h 34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96" h="346">
                    <a:moveTo>
                      <a:pt x="82" y="3"/>
                    </a:moveTo>
                    <a:lnTo>
                      <a:pt x="59" y="18"/>
                    </a:lnTo>
                    <a:lnTo>
                      <a:pt x="50" y="29"/>
                    </a:lnTo>
                    <a:lnTo>
                      <a:pt x="39" y="38"/>
                    </a:lnTo>
                    <a:lnTo>
                      <a:pt x="26" y="60"/>
                    </a:lnTo>
                    <a:lnTo>
                      <a:pt x="18" y="77"/>
                    </a:lnTo>
                    <a:lnTo>
                      <a:pt x="11" y="93"/>
                    </a:lnTo>
                    <a:lnTo>
                      <a:pt x="5" y="121"/>
                    </a:lnTo>
                    <a:lnTo>
                      <a:pt x="2" y="135"/>
                    </a:lnTo>
                    <a:lnTo>
                      <a:pt x="0" y="148"/>
                    </a:lnTo>
                    <a:lnTo>
                      <a:pt x="0" y="170"/>
                    </a:lnTo>
                    <a:lnTo>
                      <a:pt x="2" y="192"/>
                    </a:lnTo>
                    <a:lnTo>
                      <a:pt x="6" y="214"/>
                    </a:lnTo>
                    <a:lnTo>
                      <a:pt x="11" y="230"/>
                    </a:lnTo>
                    <a:lnTo>
                      <a:pt x="17" y="245"/>
                    </a:lnTo>
                    <a:lnTo>
                      <a:pt x="24" y="261"/>
                    </a:lnTo>
                    <a:lnTo>
                      <a:pt x="35" y="277"/>
                    </a:lnTo>
                    <a:lnTo>
                      <a:pt x="44" y="288"/>
                    </a:lnTo>
                    <a:lnTo>
                      <a:pt x="59" y="302"/>
                    </a:lnTo>
                    <a:lnTo>
                      <a:pt x="70" y="311"/>
                    </a:lnTo>
                    <a:lnTo>
                      <a:pt x="82" y="321"/>
                    </a:lnTo>
                    <a:lnTo>
                      <a:pt x="96" y="329"/>
                    </a:lnTo>
                    <a:lnTo>
                      <a:pt x="108" y="337"/>
                    </a:lnTo>
                    <a:lnTo>
                      <a:pt x="123" y="341"/>
                    </a:lnTo>
                    <a:lnTo>
                      <a:pt x="139" y="344"/>
                    </a:lnTo>
                    <a:lnTo>
                      <a:pt x="151" y="346"/>
                    </a:lnTo>
                    <a:lnTo>
                      <a:pt x="174" y="346"/>
                    </a:lnTo>
                    <a:lnTo>
                      <a:pt x="192" y="344"/>
                    </a:lnTo>
                    <a:lnTo>
                      <a:pt x="205" y="343"/>
                    </a:lnTo>
                    <a:lnTo>
                      <a:pt x="217" y="340"/>
                    </a:lnTo>
                    <a:lnTo>
                      <a:pt x="230" y="335"/>
                    </a:lnTo>
                    <a:lnTo>
                      <a:pt x="247" y="329"/>
                    </a:lnTo>
                    <a:lnTo>
                      <a:pt x="259" y="319"/>
                    </a:lnTo>
                    <a:lnTo>
                      <a:pt x="271" y="308"/>
                    </a:lnTo>
                    <a:lnTo>
                      <a:pt x="277" y="297"/>
                    </a:lnTo>
                    <a:lnTo>
                      <a:pt x="283" y="283"/>
                    </a:lnTo>
                    <a:lnTo>
                      <a:pt x="290" y="266"/>
                    </a:lnTo>
                    <a:lnTo>
                      <a:pt x="295" y="241"/>
                    </a:lnTo>
                    <a:lnTo>
                      <a:pt x="296" y="220"/>
                    </a:lnTo>
                    <a:lnTo>
                      <a:pt x="275" y="227"/>
                    </a:lnTo>
                    <a:lnTo>
                      <a:pt x="259" y="238"/>
                    </a:lnTo>
                    <a:lnTo>
                      <a:pt x="235" y="244"/>
                    </a:lnTo>
                    <a:lnTo>
                      <a:pt x="205" y="249"/>
                    </a:lnTo>
                    <a:lnTo>
                      <a:pt x="175" y="250"/>
                    </a:lnTo>
                    <a:lnTo>
                      <a:pt x="151" y="245"/>
                    </a:lnTo>
                    <a:lnTo>
                      <a:pt x="121" y="231"/>
                    </a:lnTo>
                    <a:lnTo>
                      <a:pt x="97" y="212"/>
                    </a:lnTo>
                    <a:lnTo>
                      <a:pt x="82" y="184"/>
                    </a:lnTo>
                    <a:lnTo>
                      <a:pt x="75" y="159"/>
                    </a:lnTo>
                    <a:lnTo>
                      <a:pt x="73" y="128"/>
                    </a:lnTo>
                    <a:lnTo>
                      <a:pt x="73" y="101"/>
                    </a:lnTo>
                    <a:lnTo>
                      <a:pt x="78" y="66"/>
                    </a:lnTo>
                    <a:lnTo>
                      <a:pt x="84" y="30"/>
                    </a:lnTo>
                    <a:lnTo>
                      <a:pt x="102" y="0"/>
                    </a:lnTo>
                    <a:lnTo>
                      <a:pt x="82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80" name="Group 33"/>
            <p:cNvGrpSpPr>
              <a:grpSpLocks/>
            </p:cNvGrpSpPr>
            <p:nvPr/>
          </p:nvGrpSpPr>
          <p:grpSpPr bwMode="auto">
            <a:xfrm>
              <a:off x="4424" y="3161"/>
              <a:ext cx="393" cy="241"/>
              <a:chOff x="4424" y="3161"/>
              <a:chExt cx="393" cy="241"/>
            </a:xfrm>
          </p:grpSpPr>
          <p:sp>
            <p:nvSpPr>
              <p:cNvPr id="11346" name="Freeform 34"/>
              <p:cNvSpPr>
                <a:spLocks/>
              </p:cNvSpPr>
              <p:nvPr/>
            </p:nvSpPr>
            <p:spPr bwMode="auto">
              <a:xfrm>
                <a:off x="4665" y="3228"/>
                <a:ext cx="152" cy="174"/>
              </a:xfrm>
              <a:custGeom>
                <a:avLst/>
                <a:gdLst>
                  <a:gd name="T0" fmla="*/ 82 w 305"/>
                  <a:gd name="T1" fmla="*/ 0 h 347"/>
                  <a:gd name="T2" fmla="*/ 51 w 305"/>
                  <a:gd name="T3" fmla="*/ 43 h 347"/>
                  <a:gd name="T4" fmla="*/ 0 w 305"/>
                  <a:gd name="T5" fmla="*/ 39 h 347"/>
                  <a:gd name="T6" fmla="*/ 41 w 305"/>
                  <a:gd name="T7" fmla="*/ 88 h 347"/>
                  <a:gd name="T8" fmla="*/ 3 w 305"/>
                  <a:gd name="T9" fmla="*/ 152 h 347"/>
                  <a:gd name="T10" fmla="*/ 72 w 305"/>
                  <a:gd name="T11" fmla="*/ 112 h 347"/>
                  <a:gd name="T12" fmla="*/ 119 w 305"/>
                  <a:gd name="T13" fmla="*/ 174 h 347"/>
                  <a:gd name="T14" fmla="*/ 107 w 305"/>
                  <a:gd name="T15" fmla="*/ 96 h 347"/>
                  <a:gd name="T16" fmla="*/ 152 w 305"/>
                  <a:gd name="T17" fmla="*/ 50 h 347"/>
                  <a:gd name="T18" fmla="*/ 98 w 305"/>
                  <a:gd name="T19" fmla="*/ 51 h 347"/>
                  <a:gd name="T20" fmla="*/ 82 w 305"/>
                  <a:gd name="T21" fmla="*/ 0 h 3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05" h="347">
                    <a:moveTo>
                      <a:pt x="165" y="0"/>
                    </a:moveTo>
                    <a:lnTo>
                      <a:pt x="103" y="86"/>
                    </a:lnTo>
                    <a:lnTo>
                      <a:pt x="0" y="77"/>
                    </a:lnTo>
                    <a:lnTo>
                      <a:pt x="82" y="176"/>
                    </a:lnTo>
                    <a:lnTo>
                      <a:pt x="6" y="304"/>
                    </a:lnTo>
                    <a:lnTo>
                      <a:pt x="144" y="224"/>
                    </a:lnTo>
                    <a:lnTo>
                      <a:pt x="239" y="347"/>
                    </a:lnTo>
                    <a:lnTo>
                      <a:pt x="215" y="191"/>
                    </a:lnTo>
                    <a:lnTo>
                      <a:pt x="305" y="99"/>
                    </a:lnTo>
                    <a:lnTo>
                      <a:pt x="196" y="102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7" name="Freeform 35"/>
              <p:cNvSpPr>
                <a:spLocks/>
              </p:cNvSpPr>
              <p:nvPr/>
            </p:nvSpPr>
            <p:spPr bwMode="auto">
              <a:xfrm>
                <a:off x="4424" y="3161"/>
                <a:ext cx="148" cy="173"/>
              </a:xfrm>
              <a:custGeom>
                <a:avLst/>
                <a:gdLst>
                  <a:gd name="T0" fmla="*/ 41 w 296"/>
                  <a:gd name="T1" fmla="*/ 2 h 348"/>
                  <a:gd name="T2" fmla="*/ 29 w 296"/>
                  <a:gd name="T3" fmla="*/ 9 h 348"/>
                  <a:gd name="T4" fmla="*/ 25 w 296"/>
                  <a:gd name="T5" fmla="*/ 14 h 348"/>
                  <a:gd name="T6" fmla="*/ 20 w 296"/>
                  <a:gd name="T7" fmla="*/ 19 h 348"/>
                  <a:gd name="T8" fmla="*/ 13 w 296"/>
                  <a:gd name="T9" fmla="*/ 31 h 348"/>
                  <a:gd name="T10" fmla="*/ 9 w 296"/>
                  <a:gd name="T11" fmla="*/ 38 h 348"/>
                  <a:gd name="T12" fmla="*/ 5 w 296"/>
                  <a:gd name="T13" fmla="*/ 47 h 348"/>
                  <a:gd name="T14" fmla="*/ 2 w 296"/>
                  <a:gd name="T15" fmla="*/ 62 h 348"/>
                  <a:gd name="T16" fmla="*/ 1 w 296"/>
                  <a:gd name="T17" fmla="*/ 68 h 348"/>
                  <a:gd name="T18" fmla="*/ 0 w 296"/>
                  <a:gd name="T19" fmla="*/ 75 h 348"/>
                  <a:gd name="T20" fmla="*/ 0 w 296"/>
                  <a:gd name="T21" fmla="*/ 85 h 348"/>
                  <a:gd name="T22" fmla="*/ 1 w 296"/>
                  <a:gd name="T23" fmla="*/ 95 h 348"/>
                  <a:gd name="T24" fmla="*/ 3 w 296"/>
                  <a:gd name="T25" fmla="*/ 106 h 348"/>
                  <a:gd name="T26" fmla="*/ 5 w 296"/>
                  <a:gd name="T27" fmla="*/ 115 h 348"/>
                  <a:gd name="T28" fmla="*/ 8 w 296"/>
                  <a:gd name="T29" fmla="*/ 123 h 348"/>
                  <a:gd name="T30" fmla="*/ 12 w 296"/>
                  <a:gd name="T31" fmla="*/ 130 h 348"/>
                  <a:gd name="T32" fmla="*/ 17 w 296"/>
                  <a:gd name="T33" fmla="*/ 138 h 348"/>
                  <a:gd name="T34" fmla="*/ 22 w 296"/>
                  <a:gd name="T35" fmla="*/ 144 h 348"/>
                  <a:gd name="T36" fmla="*/ 29 w 296"/>
                  <a:gd name="T37" fmla="*/ 151 h 348"/>
                  <a:gd name="T38" fmla="*/ 35 w 296"/>
                  <a:gd name="T39" fmla="*/ 156 h 348"/>
                  <a:gd name="T40" fmla="*/ 41 w 296"/>
                  <a:gd name="T41" fmla="*/ 161 h 348"/>
                  <a:gd name="T42" fmla="*/ 48 w 296"/>
                  <a:gd name="T43" fmla="*/ 164 h 348"/>
                  <a:gd name="T44" fmla="*/ 54 w 296"/>
                  <a:gd name="T45" fmla="*/ 168 h 348"/>
                  <a:gd name="T46" fmla="*/ 61 w 296"/>
                  <a:gd name="T47" fmla="*/ 170 h 348"/>
                  <a:gd name="T48" fmla="*/ 70 w 296"/>
                  <a:gd name="T49" fmla="*/ 172 h 348"/>
                  <a:gd name="T50" fmla="*/ 76 w 296"/>
                  <a:gd name="T51" fmla="*/ 173 h 348"/>
                  <a:gd name="T52" fmla="*/ 87 w 296"/>
                  <a:gd name="T53" fmla="*/ 173 h 348"/>
                  <a:gd name="T54" fmla="*/ 96 w 296"/>
                  <a:gd name="T55" fmla="*/ 172 h 348"/>
                  <a:gd name="T56" fmla="*/ 103 w 296"/>
                  <a:gd name="T57" fmla="*/ 171 h 348"/>
                  <a:gd name="T58" fmla="*/ 109 w 296"/>
                  <a:gd name="T59" fmla="*/ 169 h 348"/>
                  <a:gd name="T60" fmla="*/ 115 w 296"/>
                  <a:gd name="T61" fmla="*/ 168 h 348"/>
                  <a:gd name="T62" fmla="*/ 123 w 296"/>
                  <a:gd name="T63" fmla="*/ 164 h 348"/>
                  <a:gd name="T64" fmla="*/ 129 w 296"/>
                  <a:gd name="T65" fmla="*/ 160 h 348"/>
                  <a:gd name="T66" fmla="*/ 135 w 296"/>
                  <a:gd name="T67" fmla="*/ 153 h 348"/>
                  <a:gd name="T68" fmla="*/ 138 w 296"/>
                  <a:gd name="T69" fmla="*/ 148 h 348"/>
                  <a:gd name="T70" fmla="*/ 141 w 296"/>
                  <a:gd name="T71" fmla="*/ 142 h 348"/>
                  <a:gd name="T72" fmla="*/ 145 w 296"/>
                  <a:gd name="T73" fmla="*/ 133 h 348"/>
                  <a:gd name="T74" fmla="*/ 147 w 296"/>
                  <a:gd name="T75" fmla="*/ 120 h 348"/>
                  <a:gd name="T76" fmla="*/ 148 w 296"/>
                  <a:gd name="T77" fmla="*/ 110 h 348"/>
                  <a:gd name="T78" fmla="*/ 138 w 296"/>
                  <a:gd name="T79" fmla="*/ 113 h 348"/>
                  <a:gd name="T80" fmla="*/ 129 w 296"/>
                  <a:gd name="T81" fmla="*/ 118 h 348"/>
                  <a:gd name="T82" fmla="*/ 118 w 296"/>
                  <a:gd name="T83" fmla="*/ 122 h 348"/>
                  <a:gd name="T84" fmla="*/ 103 w 296"/>
                  <a:gd name="T85" fmla="*/ 124 h 348"/>
                  <a:gd name="T86" fmla="*/ 88 w 296"/>
                  <a:gd name="T87" fmla="*/ 124 h 348"/>
                  <a:gd name="T88" fmla="*/ 76 w 296"/>
                  <a:gd name="T89" fmla="*/ 123 h 348"/>
                  <a:gd name="T90" fmla="*/ 61 w 296"/>
                  <a:gd name="T91" fmla="*/ 115 h 348"/>
                  <a:gd name="T92" fmla="*/ 49 w 296"/>
                  <a:gd name="T93" fmla="*/ 106 h 348"/>
                  <a:gd name="T94" fmla="*/ 41 w 296"/>
                  <a:gd name="T95" fmla="*/ 92 h 348"/>
                  <a:gd name="T96" fmla="*/ 38 w 296"/>
                  <a:gd name="T97" fmla="*/ 80 h 348"/>
                  <a:gd name="T98" fmla="*/ 37 w 296"/>
                  <a:gd name="T99" fmla="*/ 65 h 348"/>
                  <a:gd name="T100" fmla="*/ 37 w 296"/>
                  <a:gd name="T101" fmla="*/ 51 h 348"/>
                  <a:gd name="T102" fmla="*/ 39 w 296"/>
                  <a:gd name="T103" fmla="*/ 33 h 348"/>
                  <a:gd name="T104" fmla="*/ 42 w 296"/>
                  <a:gd name="T105" fmla="*/ 16 h 348"/>
                  <a:gd name="T106" fmla="*/ 51 w 296"/>
                  <a:gd name="T107" fmla="*/ 0 h 348"/>
                  <a:gd name="T108" fmla="*/ 41 w 296"/>
                  <a:gd name="T109" fmla="*/ 2 h 34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96" h="348">
                    <a:moveTo>
                      <a:pt x="82" y="4"/>
                    </a:moveTo>
                    <a:lnTo>
                      <a:pt x="58" y="19"/>
                    </a:lnTo>
                    <a:lnTo>
                      <a:pt x="49" y="29"/>
                    </a:lnTo>
                    <a:lnTo>
                      <a:pt x="39" y="38"/>
                    </a:lnTo>
                    <a:lnTo>
                      <a:pt x="25" y="62"/>
                    </a:lnTo>
                    <a:lnTo>
                      <a:pt x="18" y="77"/>
                    </a:lnTo>
                    <a:lnTo>
                      <a:pt x="10" y="95"/>
                    </a:lnTo>
                    <a:lnTo>
                      <a:pt x="4" y="125"/>
                    </a:lnTo>
                    <a:lnTo>
                      <a:pt x="1" y="137"/>
                    </a:lnTo>
                    <a:lnTo>
                      <a:pt x="0" y="150"/>
                    </a:lnTo>
                    <a:lnTo>
                      <a:pt x="0" y="170"/>
                    </a:lnTo>
                    <a:lnTo>
                      <a:pt x="1" y="192"/>
                    </a:lnTo>
                    <a:lnTo>
                      <a:pt x="6" y="214"/>
                    </a:lnTo>
                    <a:lnTo>
                      <a:pt x="10" y="231"/>
                    </a:lnTo>
                    <a:lnTo>
                      <a:pt x="16" y="247"/>
                    </a:lnTo>
                    <a:lnTo>
                      <a:pt x="24" y="261"/>
                    </a:lnTo>
                    <a:lnTo>
                      <a:pt x="34" y="277"/>
                    </a:lnTo>
                    <a:lnTo>
                      <a:pt x="43" y="290"/>
                    </a:lnTo>
                    <a:lnTo>
                      <a:pt x="58" y="304"/>
                    </a:lnTo>
                    <a:lnTo>
                      <a:pt x="70" y="313"/>
                    </a:lnTo>
                    <a:lnTo>
                      <a:pt x="82" y="323"/>
                    </a:lnTo>
                    <a:lnTo>
                      <a:pt x="96" y="330"/>
                    </a:lnTo>
                    <a:lnTo>
                      <a:pt x="107" y="337"/>
                    </a:lnTo>
                    <a:lnTo>
                      <a:pt x="122" y="341"/>
                    </a:lnTo>
                    <a:lnTo>
                      <a:pt x="139" y="346"/>
                    </a:lnTo>
                    <a:lnTo>
                      <a:pt x="151" y="348"/>
                    </a:lnTo>
                    <a:lnTo>
                      <a:pt x="173" y="348"/>
                    </a:lnTo>
                    <a:lnTo>
                      <a:pt x="191" y="346"/>
                    </a:lnTo>
                    <a:lnTo>
                      <a:pt x="205" y="343"/>
                    </a:lnTo>
                    <a:lnTo>
                      <a:pt x="217" y="340"/>
                    </a:lnTo>
                    <a:lnTo>
                      <a:pt x="230" y="337"/>
                    </a:lnTo>
                    <a:lnTo>
                      <a:pt x="246" y="329"/>
                    </a:lnTo>
                    <a:lnTo>
                      <a:pt x="258" y="321"/>
                    </a:lnTo>
                    <a:lnTo>
                      <a:pt x="270" y="308"/>
                    </a:lnTo>
                    <a:lnTo>
                      <a:pt x="276" y="297"/>
                    </a:lnTo>
                    <a:lnTo>
                      <a:pt x="282" y="285"/>
                    </a:lnTo>
                    <a:lnTo>
                      <a:pt x="290" y="268"/>
                    </a:lnTo>
                    <a:lnTo>
                      <a:pt x="294" y="242"/>
                    </a:lnTo>
                    <a:lnTo>
                      <a:pt x="296" y="222"/>
                    </a:lnTo>
                    <a:lnTo>
                      <a:pt x="275" y="228"/>
                    </a:lnTo>
                    <a:lnTo>
                      <a:pt x="258" y="238"/>
                    </a:lnTo>
                    <a:lnTo>
                      <a:pt x="235" y="246"/>
                    </a:lnTo>
                    <a:lnTo>
                      <a:pt x="206" y="250"/>
                    </a:lnTo>
                    <a:lnTo>
                      <a:pt x="175" y="250"/>
                    </a:lnTo>
                    <a:lnTo>
                      <a:pt x="151" y="247"/>
                    </a:lnTo>
                    <a:lnTo>
                      <a:pt x="121" y="231"/>
                    </a:lnTo>
                    <a:lnTo>
                      <a:pt x="97" y="213"/>
                    </a:lnTo>
                    <a:lnTo>
                      <a:pt x="82" y="186"/>
                    </a:lnTo>
                    <a:lnTo>
                      <a:pt x="75" y="161"/>
                    </a:lnTo>
                    <a:lnTo>
                      <a:pt x="73" y="131"/>
                    </a:lnTo>
                    <a:lnTo>
                      <a:pt x="73" y="103"/>
                    </a:lnTo>
                    <a:lnTo>
                      <a:pt x="78" y="66"/>
                    </a:lnTo>
                    <a:lnTo>
                      <a:pt x="84" y="32"/>
                    </a:lnTo>
                    <a:lnTo>
                      <a:pt x="101" y="0"/>
                    </a:lnTo>
                    <a:lnTo>
                      <a:pt x="82" y="4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81" name="Group 36"/>
            <p:cNvGrpSpPr>
              <a:grpSpLocks/>
            </p:cNvGrpSpPr>
            <p:nvPr/>
          </p:nvGrpSpPr>
          <p:grpSpPr bwMode="auto">
            <a:xfrm>
              <a:off x="4964" y="3065"/>
              <a:ext cx="341" cy="568"/>
              <a:chOff x="4964" y="3065"/>
              <a:chExt cx="341" cy="568"/>
            </a:xfrm>
          </p:grpSpPr>
          <p:sp>
            <p:nvSpPr>
              <p:cNvPr id="11344" name="Freeform 37"/>
              <p:cNvSpPr>
                <a:spLocks/>
              </p:cNvSpPr>
              <p:nvPr/>
            </p:nvSpPr>
            <p:spPr bwMode="auto">
              <a:xfrm>
                <a:off x="5025" y="3065"/>
                <a:ext cx="280" cy="495"/>
              </a:xfrm>
              <a:custGeom>
                <a:avLst/>
                <a:gdLst>
                  <a:gd name="T0" fmla="*/ 259 w 560"/>
                  <a:gd name="T1" fmla="*/ 479 h 990"/>
                  <a:gd name="T2" fmla="*/ 226 w 560"/>
                  <a:gd name="T3" fmla="*/ 490 h 990"/>
                  <a:gd name="T4" fmla="*/ 181 w 560"/>
                  <a:gd name="T5" fmla="*/ 495 h 990"/>
                  <a:gd name="T6" fmla="*/ 135 w 560"/>
                  <a:gd name="T7" fmla="*/ 495 h 990"/>
                  <a:gd name="T8" fmla="*/ 105 w 560"/>
                  <a:gd name="T9" fmla="*/ 486 h 990"/>
                  <a:gd name="T10" fmla="*/ 88 w 560"/>
                  <a:gd name="T11" fmla="*/ 483 h 990"/>
                  <a:gd name="T12" fmla="*/ 69 w 560"/>
                  <a:gd name="T13" fmla="*/ 410 h 990"/>
                  <a:gd name="T14" fmla="*/ 57 w 560"/>
                  <a:gd name="T15" fmla="*/ 328 h 990"/>
                  <a:gd name="T16" fmla="*/ 40 w 560"/>
                  <a:gd name="T17" fmla="*/ 235 h 990"/>
                  <a:gd name="T18" fmla="*/ 21 w 560"/>
                  <a:gd name="T19" fmla="*/ 133 h 990"/>
                  <a:gd name="T20" fmla="*/ 2 w 560"/>
                  <a:gd name="T21" fmla="*/ 90 h 990"/>
                  <a:gd name="T22" fmla="*/ 0 w 560"/>
                  <a:gd name="T23" fmla="*/ 65 h 990"/>
                  <a:gd name="T24" fmla="*/ 5 w 560"/>
                  <a:gd name="T25" fmla="*/ 55 h 990"/>
                  <a:gd name="T26" fmla="*/ 19 w 560"/>
                  <a:gd name="T27" fmla="*/ 43 h 990"/>
                  <a:gd name="T28" fmla="*/ 28 w 560"/>
                  <a:gd name="T29" fmla="*/ 35 h 990"/>
                  <a:gd name="T30" fmla="*/ 57 w 560"/>
                  <a:gd name="T31" fmla="*/ 28 h 990"/>
                  <a:gd name="T32" fmla="*/ 109 w 560"/>
                  <a:gd name="T33" fmla="*/ 28 h 990"/>
                  <a:gd name="T34" fmla="*/ 157 w 560"/>
                  <a:gd name="T35" fmla="*/ 18 h 990"/>
                  <a:gd name="T36" fmla="*/ 204 w 560"/>
                  <a:gd name="T37" fmla="*/ 8 h 990"/>
                  <a:gd name="T38" fmla="*/ 244 w 560"/>
                  <a:gd name="T39" fmla="*/ 0 h 990"/>
                  <a:gd name="T40" fmla="*/ 280 w 560"/>
                  <a:gd name="T41" fmla="*/ 120 h 990"/>
                  <a:gd name="T42" fmla="*/ 131 w 560"/>
                  <a:gd name="T43" fmla="*/ 118 h 990"/>
                  <a:gd name="T44" fmla="*/ 109 w 560"/>
                  <a:gd name="T45" fmla="*/ 113 h 990"/>
                  <a:gd name="T46" fmla="*/ 109 w 560"/>
                  <a:gd name="T47" fmla="*/ 128 h 990"/>
                  <a:gd name="T48" fmla="*/ 126 w 560"/>
                  <a:gd name="T49" fmla="*/ 215 h 990"/>
                  <a:gd name="T50" fmla="*/ 141 w 560"/>
                  <a:gd name="T51" fmla="*/ 270 h 990"/>
                  <a:gd name="T52" fmla="*/ 169 w 560"/>
                  <a:gd name="T53" fmla="*/ 321 h 990"/>
                  <a:gd name="T54" fmla="*/ 209 w 560"/>
                  <a:gd name="T55" fmla="*/ 386 h 990"/>
                  <a:gd name="T56" fmla="*/ 259 w 560"/>
                  <a:gd name="T57" fmla="*/ 479 h 99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60" h="990">
                    <a:moveTo>
                      <a:pt x="517" y="957"/>
                    </a:moveTo>
                    <a:lnTo>
                      <a:pt x="451" y="979"/>
                    </a:lnTo>
                    <a:lnTo>
                      <a:pt x="361" y="990"/>
                    </a:lnTo>
                    <a:lnTo>
                      <a:pt x="270" y="990"/>
                    </a:lnTo>
                    <a:lnTo>
                      <a:pt x="209" y="971"/>
                    </a:lnTo>
                    <a:lnTo>
                      <a:pt x="176" y="966"/>
                    </a:lnTo>
                    <a:lnTo>
                      <a:pt x="137" y="820"/>
                    </a:lnTo>
                    <a:lnTo>
                      <a:pt x="113" y="655"/>
                    </a:lnTo>
                    <a:lnTo>
                      <a:pt x="80" y="470"/>
                    </a:lnTo>
                    <a:lnTo>
                      <a:pt x="41" y="265"/>
                    </a:lnTo>
                    <a:lnTo>
                      <a:pt x="4" y="180"/>
                    </a:lnTo>
                    <a:lnTo>
                      <a:pt x="0" y="130"/>
                    </a:lnTo>
                    <a:lnTo>
                      <a:pt x="9" y="110"/>
                    </a:lnTo>
                    <a:lnTo>
                      <a:pt x="37" y="86"/>
                    </a:lnTo>
                    <a:lnTo>
                      <a:pt x="56" y="70"/>
                    </a:lnTo>
                    <a:lnTo>
                      <a:pt x="113" y="55"/>
                    </a:lnTo>
                    <a:lnTo>
                      <a:pt x="218" y="55"/>
                    </a:lnTo>
                    <a:lnTo>
                      <a:pt x="314" y="36"/>
                    </a:lnTo>
                    <a:lnTo>
                      <a:pt x="408" y="15"/>
                    </a:lnTo>
                    <a:lnTo>
                      <a:pt x="488" y="0"/>
                    </a:lnTo>
                    <a:lnTo>
                      <a:pt x="560" y="240"/>
                    </a:lnTo>
                    <a:lnTo>
                      <a:pt x="261" y="235"/>
                    </a:lnTo>
                    <a:lnTo>
                      <a:pt x="218" y="226"/>
                    </a:lnTo>
                    <a:lnTo>
                      <a:pt x="218" y="256"/>
                    </a:lnTo>
                    <a:lnTo>
                      <a:pt x="252" y="430"/>
                    </a:lnTo>
                    <a:lnTo>
                      <a:pt x="281" y="540"/>
                    </a:lnTo>
                    <a:lnTo>
                      <a:pt x="337" y="641"/>
                    </a:lnTo>
                    <a:lnTo>
                      <a:pt x="417" y="771"/>
                    </a:lnTo>
                    <a:lnTo>
                      <a:pt x="517" y="957"/>
                    </a:lnTo>
                    <a:close/>
                  </a:path>
                </a:pathLst>
              </a:custGeom>
              <a:solidFill>
                <a:srgbClr val="3F5F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5" name="Freeform 38"/>
              <p:cNvSpPr>
                <a:spLocks/>
              </p:cNvSpPr>
              <p:nvPr/>
            </p:nvSpPr>
            <p:spPr bwMode="auto">
              <a:xfrm>
                <a:off x="4964" y="3546"/>
                <a:ext cx="332" cy="87"/>
              </a:xfrm>
              <a:custGeom>
                <a:avLst/>
                <a:gdLst>
                  <a:gd name="T0" fmla="*/ 152 w 665"/>
                  <a:gd name="T1" fmla="*/ 2 h 175"/>
                  <a:gd name="T2" fmla="*/ 98 w 665"/>
                  <a:gd name="T3" fmla="*/ 11 h 175"/>
                  <a:gd name="T4" fmla="*/ 55 w 665"/>
                  <a:gd name="T5" fmla="*/ 22 h 175"/>
                  <a:gd name="T6" fmla="*/ 33 w 665"/>
                  <a:gd name="T7" fmla="*/ 28 h 175"/>
                  <a:gd name="T8" fmla="*/ 14 w 665"/>
                  <a:gd name="T9" fmla="*/ 41 h 175"/>
                  <a:gd name="T10" fmla="*/ 5 w 665"/>
                  <a:gd name="T11" fmla="*/ 51 h 175"/>
                  <a:gd name="T12" fmla="*/ 0 w 665"/>
                  <a:gd name="T13" fmla="*/ 67 h 175"/>
                  <a:gd name="T14" fmla="*/ 1 w 665"/>
                  <a:gd name="T15" fmla="*/ 79 h 175"/>
                  <a:gd name="T16" fmla="*/ 7 w 665"/>
                  <a:gd name="T17" fmla="*/ 83 h 175"/>
                  <a:gd name="T18" fmla="*/ 18 w 665"/>
                  <a:gd name="T19" fmla="*/ 86 h 175"/>
                  <a:gd name="T20" fmla="*/ 56 w 665"/>
                  <a:gd name="T21" fmla="*/ 83 h 175"/>
                  <a:gd name="T22" fmla="*/ 115 w 665"/>
                  <a:gd name="T23" fmla="*/ 78 h 175"/>
                  <a:gd name="T24" fmla="*/ 178 w 665"/>
                  <a:gd name="T25" fmla="*/ 70 h 175"/>
                  <a:gd name="T26" fmla="*/ 217 w 665"/>
                  <a:gd name="T27" fmla="*/ 68 h 175"/>
                  <a:gd name="T28" fmla="*/ 222 w 665"/>
                  <a:gd name="T29" fmla="*/ 80 h 175"/>
                  <a:gd name="T30" fmla="*/ 264 w 665"/>
                  <a:gd name="T31" fmla="*/ 86 h 175"/>
                  <a:gd name="T32" fmla="*/ 303 w 665"/>
                  <a:gd name="T33" fmla="*/ 87 h 175"/>
                  <a:gd name="T34" fmla="*/ 327 w 665"/>
                  <a:gd name="T35" fmla="*/ 85 h 175"/>
                  <a:gd name="T36" fmla="*/ 332 w 665"/>
                  <a:gd name="T37" fmla="*/ 68 h 175"/>
                  <a:gd name="T38" fmla="*/ 329 w 665"/>
                  <a:gd name="T39" fmla="*/ 38 h 175"/>
                  <a:gd name="T40" fmla="*/ 317 w 665"/>
                  <a:gd name="T41" fmla="*/ 0 h 175"/>
                  <a:gd name="T42" fmla="*/ 166 w 665"/>
                  <a:gd name="T43" fmla="*/ 0 h 175"/>
                  <a:gd name="T44" fmla="*/ 152 w 665"/>
                  <a:gd name="T45" fmla="*/ 2 h 17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5" h="175">
                    <a:moveTo>
                      <a:pt x="304" y="5"/>
                    </a:moveTo>
                    <a:lnTo>
                      <a:pt x="196" y="22"/>
                    </a:lnTo>
                    <a:lnTo>
                      <a:pt x="111" y="44"/>
                    </a:lnTo>
                    <a:lnTo>
                      <a:pt x="66" y="57"/>
                    </a:lnTo>
                    <a:lnTo>
                      <a:pt x="28" y="82"/>
                    </a:lnTo>
                    <a:lnTo>
                      <a:pt x="11" y="103"/>
                    </a:lnTo>
                    <a:lnTo>
                      <a:pt x="0" y="134"/>
                    </a:lnTo>
                    <a:lnTo>
                      <a:pt x="3" y="158"/>
                    </a:lnTo>
                    <a:lnTo>
                      <a:pt x="14" y="167"/>
                    </a:lnTo>
                    <a:lnTo>
                      <a:pt x="37" y="173"/>
                    </a:lnTo>
                    <a:lnTo>
                      <a:pt x="112" y="167"/>
                    </a:lnTo>
                    <a:lnTo>
                      <a:pt x="230" y="156"/>
                    </a:lnTo>
                    <a:lnTo>
                      <a:pt x="357" y="140"/>
                    </a:lnTo>
                    <a:lnTo>
                      <a:pt x="435" y="136"/>
                    </a:lnTo>
                    <a:lnTo>
                      <a:pt x="444" y="161"/>
                    </a:lnTo>
                    <a:lnTo>
                      <a:pt x="528" y="173"/>
                    </a:lnTo>
                    <a:lnTo>
                      <a:pt x="607" y="175"/>
                    </a:lnTo>
                    <a:lnTo>
                      <a:pt x="655" y="170"/>
                    </a:lnTo>
                    <a:lnTo>
                      <a:pt x="665" y="136"/>
                    </a:lnTo>
                    <a:lnTo>
                      <a:pt x="658" y="77"/>
                    </a:lnTo>
                    <a:lnTo>
                      <a:pt x="634" y="0"/>
                    </a:lnTo>
                    <a:lnTo>
                      <a:pt x="332" y="0"/>
                    </a:lnTo>
                    <a:lnTo>
                      <a:pt x="304" y="5"/>
                    </a:lnTo>
                    <a:close/>
                  </a:path>
                </a:pathLst>
              </a:custGeom>
              <a:solidFill>
                <a:srgbClr val="7F5F3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82" name="Group 39"/>
            <p:cNvGrpSpPr>
              <a:grpSpLocks/>
            </p:cNvGrpSpPr>
            <p:nvPr/>
          </p:nvGrpSpPr>
          <p:grpSpPr bwMode="auto">
            <a:xfrm>
              <a:off x="4899" y="3063"/>
              <a:ext cx="580" cy="613"/>
              <a:chOff x="4899" y="3063"/>
              <a:chExt cx="580" cy="613"/>
            </a:xfrm>
          </p:grpSpPr>
          <p:sp>
            <p:nvSpPr>
              <p:cNvPr id="11342" name="Freeform 40"/>
              <p:cNvSpPr>
                <a:spLocks/>
              </p:cNvSpPr>
              <p:nvPr/>
            </p:nvSpPr>
            <p:spPr bwMode="auto">
              <a:xfrm>
                <a:off x="4899" y="3575"/>
                <a:ext cx="368" cy="101"/>
              </a:xfrm>
              <a:custGeom>
                <a:avLst/>
                <a:gdLst>
                  <a:gd name="T0" fmla="*/ 167 w 735"/>
                  <a:gd name="T1" fmla="*/ 4 h 202"/>
                  <a:gd name="T2" fmla="*/ 108 w 735"/>
                  <a:gd name="T3" fmla="*/ 14 h 202"/>
                  <a:gd name="T4" fmla="*/ 60 w 735"/>
                  <a:gd name="T5" fmla="*/ 27 h 202"/>
                  <a:gd name="T6" fmla="*/ 35 w 735"/>
                  <a:gd name="T7" fmla="*/ 34 h 202"/>
                  <a:gd name="T8" fmla="*/ 15 w 735"/>
                  <a:gd name="T9" fmla="*/ 48 h 202"/>
                  <a:gd name="T10" fmla="*/ 6 w 735"/>
                  <a:gd name="T11" fmla="*/ 59 h 202"/>
                  <a:gd name="T12" fmla="*/ 0 w 735"/>
                  <a:gd name="T13" fmla="*/ 76 h 202"/>
                  <a:gd name="T14" fmla="*/ 1 w 735"/>
                  <a:gd name="T15" fmla="*/ 90 h 202"/>
                  <a:gd name="T16" fmla="*/ 7 w 735"/>
                  <a:gd name="T17" fmla="*/ 95 h 202"/>
                  <a:gd name="T18" fmla="*/ 18 w 735"/>
                  <a:gd name="T19" fmla="*/ 99 h 202"/>
                  <a:gd name="T20" fmla="*/ 56 w 735"/>
                  <a:gd name="T21" fmla="*/ 101 h 202"/>
                  <a:gd name="T22" fmla="*/ 129 w 735"/>
                  <a:gd name="T23" fmla="*/ 97 h 202"/>
                  <a:gd name="T24" fmla="*/ 198 w 735"/>
                  <a:gd name="T25" fmla="*/ 88 h 202"/>
                  <a:gd name="T26" fmla="*/ 240 w 735"/>
                  <a:gd name="T27" fmla="*/ 78 h 202"/>
                  <a:gd name="T28" fmla="*/ 244 w 735"/>
                  <a:gd name="T29" fmla="*/ 91 h 202"/>
                  <a:gd name="T30" fmla="*/ 268 w 735"/>
                  <a:gd name="T31" fmla="*/ 95 h 202"/>
                  <a:gd name="T32" fmla="*/ 291 w 735"/>
                  <a:gd name="T33" fmla="*/ 97 h 202"/>
                  <a:gd name="T34" fmla="*/ 336 w 735"/>
                  <a:gd name="T35" fmla="*/ 99 h 202"/>
                  <a:gd name="T36" fmla="*/ 362 w 735"/>
                  <a:gd name="T37" fmla="*/ 97 h 202"/>
                  <a:gd name="T38" fmla="*/ 368 w 735"/>
                  <a:gd name="T39" fmla="*/ 78 h 202"/>
                  <a:gd name="T40" fmla="*/ 362 w 735"/>
                  <a:gd name="T41" fmla="*/ 45 h 202"/>
                  <a:gd name="T42" fmla="*/ 350 w 735"/>
                  <a:gd name="T43" fmla="*/ 0 h 202"/>
                  <a:gd name="T44" fmla="*/ 182 w 735"/>
                  <a:gd name="T45" fmla="*/ 0 h 202"/>
                  <a:gd name="T46" fmla="*/ 167 w 735"/>
                  <a:gd name="T47" fmla="*/ 4 h 20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35" h="202">
                    <a:moveTo>
                      <a:pt x="334" y="7"/>
                    </a:moveTo>
                    <a:lnTo>
                      <a:pt x="215" y="28"/>
                    </a:lnTo>
                    <a:lnTo>
                      <a:pt x="119" y="53"/>
                    </a:lnTo>
                    <a:lnTo>
                      <a:pt x="70" y="67"/>
                    </a:lnTo>
                    <a:lnTo>
                      <a:pt x="29" y="95"/>
                    </a:lnTo>
                    <a:lnTo>
                      <a:pt x="11" y="117"/>
                    </a:lnTo>
                    <a:lnTo>
                      <a:pt x="0" y="152"/>
                    </a:lnTo>
                    <a:lnTo>
                      <a:pt x="1" y="180"/>
                    </a:lnTo>
                    <a:lnTo>
                      <a:pt x="13" y="190"/>
                    </a:lnTo>
                    <a:lnTo>
                      <a:pt x="35" y="198"/>
                    </a:lnTo>
                    <a:lnTo>
                      <a:pt x="112" y="202"/>
                    </a:lnTo>
                    <a:lnTo>
                      <a:pt x="258" y="193"/>
                    </a:lnTo>
                    <a:lnTo>
                      <a:pt x="396" y="176"/>
                    </a:lnTo>
                    <a:lnTo>
                      <a:pt x="479" y="155"/>
                    </a:lnTo>
                    <a:lnTo>
                      <a:pt x="488" y="182"/>
                    </a:lnTo>
                    <a:lnTo>
                      <a:pt x="536" y="190"/>
                    </a:lnTo>
                    <a:lnTo>
                      <a:pt x="581" y="194"/>
                    </a:lnTo>
                    <a:lnTo>
                      <a:pt x="671" y="198"/>
                    </a:lnTo>
                    <a:lnTo>
                      <a:pt x="723" y="193"/>
                    </a:lnTo>
                    <a:lnTo>
                      <a:pt x="735" y="155"/>
                    </a:lnTo>
                    <a:lnTo>
                      <a:pt x="724" y="89"/>
                    </a:lnTo>
                    <a:lnTo>
                      <a:pt x="699" y="0"/>
                    </a:lnTo>
                    <a:lnTo>
                      <a:pt x="364" y="0"/>
                    </a:lnTo>
                    <a:lnTo>
                      <a:pt x="334" y="7"/>
                    </a:lnTo>
                    <a:close/>
                  </a:path>
                </a:pathLst>
              </a:custGeom>
              <a:solidFill>
                <a:srgbClr val="7F5F3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3" name="Freeform 41"/>
              <p:cNvSpPr>
                <a:spLocks/>
              </p:cNvSpPr>
              <p:nvPr/>
            </p:nvSpPr>
            <p:spPr bwMode="auto">
              <a:xfrm>
                <a:off x="5008" y="3063"/>
                <a:ext cx="471" cy="542"/>
              </a:xfrm>
              <a:custGeom>
                <a:avLst/>
                <a:gdLst>
                  <a:gd name="T0" fmla="*/ 448 w 943"/>
                  <a:gd name="T1" fmla="*/ 33 h 1084"/>
                  <a:gd name="T2" fmla="*/ 466 w 943"/>
                  <a:gd name="T3" fmla="*/ 76 h 1084"/>
                  <a:gd name="T4" fmla="*/ 468 w 943"/>
                  <a:gd name="T5" fmla="*/ 91 h 1084"/>
                  <a:gd name="T6" fmla="*/ 471 w 943"/>
                  <a:gd name="T7" fmla="*/ 113 h 1084"/>
                  <a:gd name="T8" fmla="*/ 466 w 943"/>
                  <a:gd name="T9" fmla="*/ 141 h 1084"/>
                  <a:gd name="T10" fmla="*/ 452 w 943"/>
                  <a:gd name="T11" fmla="*/ 156 h 1084"/>
                  <a:gd name="T12" fmla="*/ 438 w 943"/>
                  <a:gd name="T13" fmla="*/ 166 h 1084"/>
                  <a:gd name="T14" fmla="*/ 416 w 943"/>
                  <a:gd name="T15" fmla="*/ 168 h 1084"/>
                  <a:gd name="T16" fmla="*/ 374 w 943"/>
                  <a:gd name="T17" fmla="*/ 168 h 1084"/>
                  <a:gd name="T18" fmla="*/ 330 w 943"/>
                  <a:gd name="T19" fmla="*/ 170 h 1084"/>
                  <a:gd name="T20" fmla="*/ 290 w 943"/>
                  <a:gd name="T21" fmla="*/ 163 h 1084"/>
                  <a:gd name="T22" fmla="*/ 266 w 943"/>
                  <a:gd name="T23" fmla="*/ 158 h 1084"/>
                  <a:gd name="T24" fmla="*/ 219 w 943"/>
                  <a:gd name="T25" fmla="*/ 148 h 1084"/>
                  <a:gd name="T26" fmla="*/ 184 w 943"/>
                  <a:gd name="T27" fmla="*/ 135 h 1084"/>
                  <a:gd name="T28" fmla="*/ 148 w 943"/>
                  <a:gd name="T29" fmla="*/ 123 h 1084"/>
                  <a:gd name="T30" fmla="*/ 114 w 943"/>
                  <a:gd name="T31" fmla="*/ 103 h 1084"/>
                  <a:gd name="T32" fmla="*/ 124 w 943"/>
                  <a:gd name="T33" fmla="*/ 131 h 1084"/>
                  <a:gd name="T34" fmla="*/ 138 w 943"/>
                  <a:gd name="T35" fmla="*/ 170 h 1084"/>
                  <a:gd name="T36" fmla="*/ 143 w 943"/>
                  <a:gd name="T37" fmla="*/ 225 h 1084"/>
                  <a:gd name="T38" fmla="*/ 148 w 943"/>
                  <a:gd name="T39" fmla="*/ 267 h 1084"/>
                  <a:gd name="T40" fmla="*/ 164 w 943"/>
                  <a:gd name="T41" fmla="*/ 326 h 1084"/>
                  <a:gd name="T42" fmla="*/ 188 w 943"/>
                  <a:gd name="T43" fmla="*/ 398 h 1084"/>
                  <a:gd name="T44" fmla="*/ 210 w 943"/>
                  <a:gd name="T45" fmla="*/ 456 h 1084"/>
                  <a:gd name="T46" fmla="*/ 238 w 943"/>
                  <a:gd name="T47" fmla="*/ 515 h 1084"/>
                  <a:gd name="T48" fmla="*/ 210 w 943"/>
                  <a:gd name="T49" fmla="*/ 538 h 1084"/>
                  <a:gd name="T50" fmla="*/ 141 w 943"/>
                  <a:gd name="T51" fmla="*/ 542 h 1084"/>
                  <a:gd name="T52" fmla="*/ 91 w 943"/>
                  <a:gd name="T53" fmla="*/ 538 h 1084"/>
                  <a:gd name="T54" fmla="*/ 67 w 943"/>
                  <a:gd name="T55" fmla="*/ 530 h 1084"/>
                  <a:gd name="T56" fmla="*/ 55 w 943"/>
                  <a:gd name="T57" fmla="*/ 523 h 1084"/>
                  <a:gd name="T58" fmla="*/ 62 w 943"/>
                  <a:gd name="T59" fmla="*/ 465 h 1084"/>
                  <a:gd name="T60" fmla="*/ 57 w 943"/>
                  <a:gd name="T61" fmla="*/ 388 h 1084"/>
                  <a:gd name="T62" fmla="*/ 50 w 943"/>
                  <a:gd name="T63" fmla="*/ 278 h 1084"/>
                  <a:gd name="T64" fmla="*/ 45 w 943"/>
                  <a:gd name="T65" fmla="*/ 208 h 1084"/>
                  <a:gd name="T66" fmla="*/ 36 w 943"/>
                  <a:gd name="T67" fmla="*/ 158 h 1084"/>
                  <a:gd name="T68" fmla="*/ 31 w 943"/>
                  <a:gd name="T69" fmla="*/ 148 h 1084"/>
                  <a:gd name="T70" fmla="*/ 12 w 943"/>
                  <a:gd name="T71" fmla="*/ 135 h 1084"/>
                  <a:gd name="T72" fmla="*/ 3 w 943"/>
                  <a:gd name="T73" fmla="*/ 110 h 1084"/>
                  <a:gd name="T74" fmla="*/ 0 w 943"/>
                  <a:gd name="T75" fmla="*/ 76 h 1084"/>
                  <a:gd name="T76" fmla="*/ 3 w 943"/>
                  <a:gd name="T77" fmla="*/ 48 h 1084"/>
                  <a:gd name="T78" fmla="*/ 12 w 943"/>
                  <a:gd name="T79" fmla="*/ 30 h 1084"/>
                  <a:gd name="T80" fmla="*/ 67 w 943"/>
                  <a:gd name="T81" fmla="*/ 23 h 1084"/>
                  <a:gd name="T82" fmla="*/ 184 w 943"/>
                  <a:gd name="T83" fmla="*/ 13 h 1084"/>
                  <a:gd name="T84" fmla="*/ 233 w 943"/>
                  <a:gd name="T85" fmla="*/ 0 h 1084"/>
                  <a:gd name="T86" fmla="*/ 314 w 943"/>
                  <a:gd name="T87" fmla="*/ 8 h 1084"/>
                  <a:gd name="T88" fmla="*/ 380 w 943"/>
                  <a:gd name="T89" fmla="*/ 13 h 1084"/>
                  <a:gd name="T90" fmla="*/ 448 w 943"/>
                  <a:gd name="T91" fmla="*/ 33 h 108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943" h="1084">
                    <a:moveTo>
                      <a:pt x="896" y="66"/>
                    </a:moveTo>
                    <a:lnTo>
                      <a:pt x="933" y="151"/>
                    </a:lnTo>
                    <a:lnTo>
                      <a:pt x="937" y="181"/>
                    </a:lnTo>
                    <a:lnTo>
                      <a:pt x="943" y="226"/>
                    </a:lnTo>
                    <a:lnTo>
                      <a:pt x="933" y="281"/>
                    </a:lnTo>
                    <a:lnTo>
                      <a:pt x="905" y="311"/>
                    </a:lnTo>
                    <a:lnTo>
                      <a:pt x="876" y="332"/>
                    </a:lnTo>
                    <a:lnTo>
                      <a:pt x="833" y="335"/>
                    </a:lnTo>
                    <a:lnTo>
                      <a:pt x="748" y="335"/>
                    </a:lnTo>
                    <a:lnTo>
                      <a:pt x="661" y="339"/>
                    </a:lnTo>
                    <a:lnTo>
                      <a:pt x="580" y="325"/>
                    </a:lnTo>
                    <a:lnTo>
                      <a:pt x="532" y="316"/>
                    </a:lnTo>
                    <a:lnTo>
                      <a:pt x="438" y="295"/>
                    </a:lnTo>
                    <a:lnTo>
                      <a:pt x="368" y="270"/>
                    </a:lnTo>
                    <a:lnTo>
                      <a:pt x="296" y="245"/>
                    </a:lnTo>
                    <a:lnTo>
                      <a:pt x="229" y="206"/>
                    </a:lnTo>
                    <a:lnTo>
                      <a:pt x="248" y="261"/>
                    </a:lnTo>
                    <a:lnTo>
                      <a:pt x="277" y="339"/>
                    </a:lnTo>
                    <a:lnTo>
                      <a:pt x="287" y="449"/>
                    </a:lnTo>
                    <a:lnTo>
                      <a:pt x="296" y="534"/>
                    </a:lnTo>
                    <a:lnTo>
                      <a:pt x="329" y="651"/>
                    </a:lnTo>
                    <a:lnTo>
                      <a:pt x="377" y="795"/>
                    </a:lnTo>
                    <a:lnTo>
                      <a:pt x="420" y="911"/>
                    </a:lnTo>
                    <a:lnTo>
                      <a:pt x="476" y="1029"/>
                    </a:lnTo>
                    <a:lnTo>
                      <a:pt x="420" y="1075"/>
                    </a:lnTo>
                    <a:lnTo>
                      <a:pt x="283" y="1084"/>
                    </a:lnTo>
                    <a:lnTo>
                      <a:pt x="183" y="1075"/>
                    </a:lnTo>
                    <a:lnTo>
                      <a:pt x="135" y="1059"/>
                    </a:lnTo>
                    <a:lnTo>
                      <a:pt x="111" y="1045"/>
                    </a:lnTo>
                    <a:lnTo>
                      <a:pt x="124" y="930"/>
                    </a:lnTo>
                    <a:lnTo>
                      <a:pt x="115" y="776"/>
                    </a:lnTo>
                    <a:lnTo>
                      <a:pt x="100" y="555"/>
                    </a:lnTo>
                    <a:lnTo>
                      <a:pt x="91" y="415"/>
                    </a:lnTo>
                    <a:lnTo>
                      <a:pt x="72" y="316"/>
                    </a:lnTo>
                    <a:lnTo>
                      <a:pt x="63" y="295"/>
                    </a:lnTo>
                    <a:lnTo>
                      <a:pt x="24" y="270"/>
                    </a:lnTo>
                    <a:lnTo>
                      <a:pt x="6" y="220"/>
                    </a:lnTo>
                    <a:lnTo>
                      <a:pt x="0" y="151"/>
                    </a:lnTo>
                    <a:lnTo>
                      <a:pt x="6" y="96"/>
                    </a:lnTo>
                    <a:lnTo>
                      <a:pt x="24" y="60"/>
                    </a:lnTo>
                    <a:lnTo>
                      <a:pt x="135" y="46"/>
                    </a:lnTo>
                    <a:lnTo>
                      <a:pt x="368" y="25"/>
                    </a:lnTo>
                    <a:lnTo>
                      <a:pt x="467" y="0"/>
                    </a:lnTo>
                    <a:lnTo>
                      <a:pt x="628" y="16"/>
                    </a:lnTo>
                    <a:lnTo>
                      <a:pt x="761" y="25"/>
                    </a:lnTo>
                    <a:lnTo>
                      <a:pt x="896" y="66"/>
                    </a:lnTo>
                    <a:close/>
                  </a:path>
                </a:pathLst>
              </a:custGeom>
              <a:solidFill>
                <a:srgbClr val="3F5F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83" name="Freeform 42"/>
            <p:cNvSpPr>
              <a:spLocks/>
            </p:cNvSpPr>
            <p:nvPr/>
          </p:nvSpPr>
          <p:spPr bwMode="auto">
            <a:xfrm>
              <a:off x="5184" y="3293"/>
              <a:ext cx="490" cy="400"/>
            </a:xfrm>
            <a:custGeom>
              <a:avLst/>
              <a:gdLst>
                <a:gd name="T0" fmla="*/ 345 w 981"/>
                <a:gd name="T1" fmla="*/ 8 h 800"/>
                <a:gd name="T2" fmla="*/ 490 w 981"/>
                <a:gd name="T3" fmla="*/ 363 h 800"/>
                <a:gd name="T4" fmla="*/ 485 w 981"/>
                <a:gd name="T5" fmla="*/ 371 h 800"/>
                <a:gd name="T6" fmla="*/ 474 w 981"/>
                <a:gd name="T7" fmla="*/ 364 h 800"/>
                <a:gd name="T8" fmla="*/ 335 w 981"/>
                <a:gd name="T9" fmla="*/ 22 h 800"/>
                <a:gd name="T10" fmla="*/ 327 w 981"/>
                <a:gd name="T11" fmla="*/ 18 h 800"/>
                <a:gd name="T12" fmla="*/ 274 w 981"/>
                <a:gd name="T13" fmla="*/ 16 h 800"/>
                <a:gd name="T14" fmla="*/ 205 w 981"/>
                <a:gd name="T15" fmla="*/ 19 h 800"/>
                <a:gd name="T16" fmla="*/ 145 w 981"/>
                <a:gd name="T17" fmla="*/ 22 h 800"/>
                <a:gd name="T18" fmla="*/ 127 w 981"/>
                <a:gd name="T19" fmla="*/ 28 h 800"/>
                <a:gd name="T20" fmla="*/ 116 w 981"/>
                <a:gd name="T21" fmla="*/ 37 h 800"/>
                <a:gd name="T22" fmla="*/ 109 w 981"/>
                <a:gd name="T23" fmla="*/ 48 h 800"/>
                <a:gd name="T24" fmla="*/ 13 w 981"/>
                <a:gd name="T25" fmla="*/ 396 h 800"/>
                <a:gd name="T26" fmla="*/ 6 w 981"/>
                <a:gd name="T27" fmla="*/ 400 h 800"/>
                <a:gd name="T28" fmla="*/ 0 w 981"/>
                <a:gd name="T29" fmla="*/ 393 h 800"/>
                <a:gd name="T30" fmla="*/ 95 w 981"/>
                <a:gd name="T31" fmla="*/ 45 h 800"/>
                <a:gd name="T32" fmla="*/ 104 w 981"/>
                <a:gd name="T33" fmla="*/ 26 h 800"/>
                <a:gd name="T34" fmla="*/ 113 w 981"/>
                <a:gd name="T35" fmla="*/ 19 h 800"/>
                <a:gd name="T36" fmla="*/ 121 w 981"/>
                <a:gd name="T37" fmla="*/ 14 h 800"/>
                <a:gd name="T38" fmla="*/ 131 w 981"/>
                <a:gd name="T39" fmla="*/ 9 h 800"/>
                <a:gd name="T40" fmla="*/ 151 w 981"/>
                <a:gd name="T41" fmla="*/ 8 h 800"/>
                <a:gd name="T42" fmla="*/ 216 w 981"/>
                <a:gd name="T43" fmla="*/ 3 h 800"/>
                <a:gd name="T44" fmla="*/ 286 w 981"/>
                <a:gd name="T45" fmla="*/ 0 h 800"/>
                <a:gd name="T46" fmla="*/ 320 w 981"/>
                <a:gd name="T47" fmla="*/ 1 h 800"/>
                <a:gd name="T48" fmla="*/ 336 w 981"/>
                <a:gd name="T49" fmla="*/ 3 h 800"/>
                <a:gd name="T50" fmla="*/ 345 w 981"/>
                <a:gd name="T51" fmla="*/ 8 h 8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1" h="800">
                  <a:moveTo>
                    <a:pt x="691" y="15"/>
                  </a:moveTo>
                  <a:lnTo>
                    <a:pt x="981" y="725"/>
                  </a:lnTo>
                  <a:lnTo>
                    <a:pt x="970" y="741"/>
                  </a:lnTo>
                  <a:lnTo>
                    <a:pt x="948" y="728"/>
                  </a:lnTo>
                  <a:lnTo>
                    <a:pt x="671" y="43"/>
                  </a:lnTo>
                  <a:lnTo>
                    <a:pt x="655" y="35"/>
                  </a:lnTo>
                  <a:lnTo>
                    <a:pt x="549" y="32"/>
                  </a:lnTo>
                  <a:lnTo>
                    <a:pt x="411" y="37"/>
                  </a:lnTo>
                  <a:lnTo>
                    <a:pt x="290" y="44"/>
                  </a:lnTo>
                  <a:lnTo>
                    <a:pt x="254" y="55"/>
                  </a:lnTo>
                  <a:lnTo>
                    <a:pt x="232" y="73"/>
                  </a:lnTo>
                  <a:lnTo>
                    <a:pt x="218" y="95"/>
                  </a:lnTo>
                  <a:lnTo>
                    <a:pt x="27" y="792"/>
                  </a:lnTo>
                  <a:lnTo>
                    <a:pt x="12" y="800"/>
                  </a:lnTo>
                  <a:lnTo>
                    <a:pt x="0" y="785"/>
                  </a:lnTo>
                  <a:lnTo>
                    <a:pt x="190" y="90"/>
                  </a:lnTo>
                  <a:lnTo>
                    <a:pt x="209" y="52"/>
                  </a:lnTo>
                  <a:lnTo>
                    <a:pt x="226" y="37"/>
                  </a:lnTo>
                  <a:lnTo>
                    <a:pt x="242" y="27"/>
                  </a:lnTo>
                  <a:lnTo>
                    <a:pt x="263" y="18"/>
                  </a:lnTo>
                  <a:lnTo>
                    <a:pt x="303" y="15"/>
                  </a:lnTo>
                  <a:lnTo>
                    <a:pt x="432" y="5"/>
                  </a:lnTo>
                  <a:lnTo>
                    <a:pt x="573" y="0"/>
                  </a:lnTo>
                  <a:lnTo>
                    <a:pt x="640" y="2"/>
                  </a:lnTo>
                  <a:lnTo>
                    <a:pt x="673" y="5"/>
                  </a:lnTo>
                  <a:lnTo>
                    <a:pt x="691" y="15"/>
                  </a:lnTo>
                  <a:close/>
                </a:path>
              </a:pathLst>
            </a:custGeom>
            <a:solidFill>
              <a:srgbClr val="5F3F1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84" name="Group 43"/>
            <p:cNvGrpSpPr>
              <a:grpSpLocks/>
            </p:cNvGrpSpPr>
            <p:nvPr/>
          </p:nvGrpSpPr>
          <p:grpSpPr bwMode="auto">
            <a:xfrm>
              <a:off x="4511" y="2657"/>
              <a:ext cx="395" cy="409"/>
              <a:chOff x="4511" y="2657"/>
              <a:chExt cx="395" cy="409"/>
            </a:xfrm>
          </p:grpSpPr>
          <p:grpSp>
            <p:nvGrpSpPr>
              <p:cNvPr id="11337" name="Group 44"/>
              <p:cNvGrpSpPr>
                <a:grpSpLocks/>
              </p:cNvGrpSpPr>
              <p:nvPr/>
            </p:nvGrpSpPr>
            <p:grpSpPr bwMode="auto">
              <a:xfrm>
                <a:off x="4511" y="2657"/>
                <a:ext cx="395" cy="409"/>
                <a:chOff x="4511" y="2657"/>
                <a:chExt cx="395" cy="409"/>
              </a:xfrm>
            </p:grpSpPr>
            <p:sp>
              <p:nvSpPr>
                <p:cNvPr id="11339" name="Oval 45"/>
                <p:cNvSpPr>
                  <a:spLocks noChangeArrowheads="1"/>
                </p:cNvSpPr>
                <p:nvPr/>
              </p:nvSpPr>
              <p:spPr bwMode="auto">
                <a:xfrm>
                  <a:off x="4511" y="2657"/>
                  <a:ext cx="395" cy="409"/>
                </a:xfrm>
                <a:prstGeom prst="ellipse">
                  <a:avLst/>
                </a:prstGeom>
                <a:solidFill>
                  <a:srgbClr val="9F9FB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340" name="Oval 46"/>
                <p:cNvSpPr>
                  <a:spLocks noChangeArrowheads="1"/>
                </p:cNvSpPr>
                <p:nvPr/>
              </p:nvSpPr>
              <p:spPr bwMode="auto">
                <a:xfrm>
                  <a:off x="4535" y="2660"/>
                  <a:ext cx="355" cy="364"/>
                </a:xfrm>
                <a:prstGeom prst="ellipse">
                  <a:avLst/>
                </a:prstGeom>
                <a:solidFill>
                  <a:srgbClr val="BFBF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341" name="Oval 47"/>
                <p:cNvSpPr>
                  <a:spLocks noChangeArrowheads="1"/>
                </p:cNvSpPr>
                <p:nvPr/>
              </p:nvSpPr>
              <p:spPr bwMode="auto">
                <a:xfrm>
                  <a:off x="4599" y="2681"/>
                  <a:ext cx="275" cy="277"/>
                </a:xfrm>
                <a:prstGeom prst="ellipse">
                  <a:avLst/>
                </a:prstGeom>
                <a:solidFill>
                  <a:srgbClr val="DFD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1338" name="Oval 48"/>
              <p:cNvSpPr>
                <a:spLocks noChangeArrowheads="1"/>
              </p:cNvSpPr>
              <p:nvPr/>
            </p:nvSpPr>
            <p:spPr bwMode="auto">
              <a:xfrm>
                <a:off x="4736" y="2722"/>
                <a:ext cx="71" cy="7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1285" name="Group 49"/>
            <p:cNvGrpSpPr>
              <a:grpSpLocks/>
            </p:cNvGrpSpPr>
            <p:nvPr/>
          </p:nvGrpSpPr>
          <p:grpSpPr bwMode="auto">
            <a:xfrm>
              <a:off x="4237" y="2792"/>
              <a:ext cx="556" cy="293"/>
              <a:chOff x="4237" y="2792"/>
              <a:chExt cx="556" cy="293"/>
            </a:xfrm>
          </p:grpSpPr>
          <p:sp>
            <p:nvSpPr>
              <p:cNvPr id="11334" name="Freeform 50"/>
              <p:cNvSpPr>
                <a:spLocks/>
              </p:cNvSpPr>
              <p:nvPr/>
            </p:nvSpPr>
            <p:spPr bwMode="auto">
              <a:xfrm>
                <a:off x="4368" y="2792"/>
                <a:ext cx="425" cy="275"/>
              </a:xfrm>
              <a:custGeom>
                <a:avLst/>
                <a:gdLst>
                  <a:gd name="T0" fmla="*/ 15 w 850"/>
                  <a:gd name="T1" fmla="*/ 264 h 550"/>
                  <a:gd name="T2" fmla="*/ 21 w 850"/>
                  <a:gd name="T3" fmla="*/ 273 h 550"/>
                  <a:gd name="T4" fmla="*/ 33 w 850"/>
                  <a:gd name="T5" fmla="*/ 275 h 550"/>
                  <a:gd name="T6" fmla="*/ 242 w 850"/>
                  <a:gd name="T7" fmla="*/ 151 h 550"/>
                  <a:gd name="T8" fmla="*/ 262 w 850"/>
                  <a:gd name="T9" fmla="*/ 154 h 550"/>
                  <a:gd name="T10" fmla="*/ 297 w 850"/>
                  <a:gd name="T11" fmla="*/ 155 h 550"/>
                  <a:gd name="T12" fmla="*/ 339 w 850"/>
                  <a:gd name="T13" fmla="*/ 141 h 550"/>
                  <a:gd name="T14" fmla="*/ 408 w 850"/>
                  <a:gd name="T15" fmla="*/ 133 h 550"/>
                  <a:gd name="T16" fmla="*/ 410 w 850"/>
                  <a:gd name="T17" fmla="*/ 120 h 550"/>
                  <a:gd name="T18" fmla="*/ 342 w 850"/>
                  <a:gd name="T19" fmla="*/ 121 h 550"/>
                  <a:gd name="T20" fmla="*/ 412 w 850"/>
                  <a:gd name="T21" fmla="*/ 110 h 550"/>
                  <a:gd name="T22" fmla="*/ 423 w 850"/>
                  <a:gd name="T23" fmla="*/ 99 h 550"/>
                  <a:gd name="T24" fmla="*/ 388 w 850"/>
                  <a:gd name="T25" fmla="*/ 94 h 550"/>
                  <a:gd name="T26" fmla="*/ 341 w 850"/>
                  <a:gd name="T27" fmla="*/ 94 h 550"/>
                  <a:gd name="T28" fmla="*/ 423 w 850"/>
                  <a:gd name="T29" fmla="*/ 77 h 550"/>
                  <a:gd name="T30" fmla="*/ 422 w 850"/>
                  <a:gd name="T31" fmla="*/ 66 h 550"/>
                  <a:gd name="T32" fmla="*/ 396 w 850"/>
                  <a:gd name="T33" fmla="*/ 62 h 550"/>
                  <a:gd name="T34" fmla="*/ 333 w 850"/>
                  <a:gd name="T35" fmla="*/ 78 h 550"/>
                  <a:gd name="T36" fmla="*/ 400 w 850"/>
                  <a:gd name="T37" fmla="*/ 47 h 550"/>
                  <a:gd name="T38" fmla="*/ 404 w 850"/>
                  <a:gd name="T39" fmla="*/ 30 h 550"/>
                  <a:gd name="T40" fmla="*/ 388 w 850"/>
                  <a:gd name="T41" fmla="*/ 22 h 550"/>
                  <a:gd name="T42" fmla="*/ 314 w 850"/>
                  <a:gd name="T43" fmla="*/ 55 h 550"/>
                  <a:gd name="T44" fmla="*/ 295 w 850"/>
                  <a:gd name="T45" fmla="*/ 64 h 550"/>
                  <a:gd name="T46" fmla="*/ 306 w 850"/>
                  <a:gd name="T47" fmla="*/ 44 h 550"/>
                  <a:gd name="T48" fmla="*/ 304 w 850"/>
                  <a:gd name="T49" fmla="*/ 9 h 550"/>
                  <a:gd name="T50" fmla="*/ 273 w 850"/>
                  <a:gd name="T51" fmla="*/ 3 h 550"/>
                  <a:gd name="T52" fmla="*/ 262 w 850"/>
                  <a:gd name="T53" fmla="*/ 48 h 550"/>
                  <a:gd name="T54" fmla="*/ 242 w 850"/>
                  <a:gd name="T55" fmla="*/ 77 h 550"/>
                  <a:gd name="T56" fmla="*/ 230 w 850"/>
                  <a:gd name="T57" fmla="*/ 107 h 550"/>
                  <a:gd name="T58" fmla="*/ 230 w 850"/>
                  <a:gd name="T59" fmla="*/ 129 h 550"/>
                  <a:gd name="T60" fmla="*/ 34 w 850"/>
                  <a:gd name="T61" fmla="*/ 240 h 550"/>
                  <a:gd name="T62" fmla="*/ 28 w 850"/>
                  <a:gd name="T63" fmla="*/ 210 h 55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850" h="550">
                    <a:moveTo>
                      <a:pt x="0" y="453"/>
                    </a:moveTo>
                    <a:lnTo>
                      <a:pt x="30" y="528"/>
                    </a:lnTo>
                    <a:lnTo>
                      <a:pt x="36" y="541"/>
                    </a:lnTo>
                    <a:lnTo>
                      <a:pt x="42" y="546"/>
                    </a:lnTo>
                    <a:lnTo>
                      <a:pt x="51" y="550"/>
                    </a:lnTo>
                    <a:lnTo>
                      <a:pt x="65" y="550"/>
                    </a:lnTo>
                    <a:lnTo>
                      <a:pt x="82" y="544"/>
                    </a:lnTo>
                    <a:lnTo>
                      <a:pt x="484" y="302"/>
                    </a:lnTo>
                    <a:lnTo>
                      <a:pt x="508" y="294"/>
                    </a:lnTo>
                    <a:lnTo>
                      <a:pt x="523" y="307"/>
                    </a:lnTo>
                    <a:lnTo>
                      <a:pt x="550" y="318"/>
                    </a:lnTo>
                    <a:lnTo>
                      <a:pt x="593" y="310"/>
                    </a:lnTo>
                    <a:lnTo>
                      <a:pt x="642" y="294"/>
                    </a:lnTo>
                    <a:lnTo>
                      <a:pt x="677" y="282"/>
                    </a:lnTo>
                    <a:lnTo>
                      <a:pt x="784" y="271"/>
                    </a:lnTo>
                    <a:lnTo>
                      <a:pt x="816" y="266"/>
                    </a:lnTo>
                    <a:lnTo>
                      <a:pt x="826" y="255"/>
                    </a:lnTo>
                    <a:lnTo>
                      <a:pt x="819" y="239"/>
                    </a:lnTo>
                    <a:lnTo>
                      <a:pt x="784" y="235"/>
                    </a:lnTo>
                    <a:lnTo>
                      <a:pt x="684" y="242"/>
                    </a:lnTo>
                    <a:lnTo>
                      <a:pt x="681" y="231"/>
                    </a:lnTo>
                    <a:lnTo>
                      <a:pt x="823" y="219"/>
                    </a:lnTo>
                    <a:lnTo>
                      <a:pt x="846" y="209"/>
                    </a:lnTo>
                    <a:lnTo>
                      <a:pt x="846" y="198"/>
                    </a:lnTo>
                    <a:lnTo>
                      <a:pt x="831" y="186"/>
                    </a:lnTo>
                    <a:lnTo>
                      <a:pt x="776" y="187"/>
                    </a:lnTo>
                    <a:lnTo>
                      <a:pt x="681" y="198"/>
                    </a:lnTo>
                    <a:lnTo>
                      <a:pt x="681" y="187"/>
                    </a:lnTo>
                    <a:lnTo>
                      <a:pt x="835" y="159"/>
                    </a:lnTo>
                    <a:lnTo>
                      <a:pt x="846" y="154"/>
                    </a:lnTo>
                    <a:lnTo>
                      <a:pt x="850" y="143"/>
                    </a:lnTo>
                    <a:lnTo>
                      <a:pt x="843" y="131"/>
                    </a:lnTo>
                    <a:lnTo>
                      <a:pt x="829" y="126"/>
                    </a:lnTo>
                    <a:lnTo>
                      <a:pt x="792" y="123"/>
                    </a:lnTo>
                    <a:lnTo>
                      <a:pt x="714" y="140"/>
                    </a:lnTo>
                    <a:lnTo>
                      <a:pt x="666" y="156"/>
                    </a:lnTo>
                    <a:lnTo>
                      <a:pt x="665" y="148"/>
                    </a:lnTo>
                    <a:lnTo>
                      <a:pt x="799" y="93"/>
                    </a:lnTo>
                    <a:lnTo>
                      <a:pt x="807" y="76"/>
                    </a:lnTo>
                    <a:lnTo>
                      <a:pt x="807" y="59"/>
                    </a:lnTo>
                    <a:lnTo>
                      <a:pt x="799" y="44"/>
                    </a:lnTo>
                    <a:lnTo>
                      <a:pt x="776" y="44"/>
                    </a:lnTo>
                    <a:lnTo>
                      <a:pt x="747" y="52"/>
                    </a:lnTo>
                    <a:lnTo>
                      <a:pt x="628" y="110"/>
                    </a:lnTo>
                    <a:lnTo>
                      <a:pt x="604" y="123"/>
                    </a:lnTo>
                    <a:lnTo>
                      <a:pt x="590" y="128"/>
                    </a:lnTo>
                    <a:lnTo>
                      <a:pt x="590" y="115"/>
                    </a:lnTo>
                    <a:lnTo>
                      <a:pt x="611" y="87"/>
                    </a:lnTo>
                    <a:lnTo>
                      <a:pt x="617" y="49"/>
                    </a:lnTo>
                    <a:lnTo>
                      <a:pt x="608" y="18"/>
                    </a:lnTo>
                    <a:lnTo>
                      <a:pt x="581" y="0"/>
                    </a:lnTo>
                    <a:lnTo>
                      <a:pt x="545" y="5"/>
                    </a:lnTo>
                    <a:lnTo>
                      <a:pt x="529" y="49"/>
                    </a:lnTo>
                    <a:lnTo>
                      <a:pt x="524" y="95"/>
                    </a:lnTo>
                    <a:lnTo>
                      <a:pt x="505" y="134"/>
                    </a:lnTo>
                    <a:lnTo>
                      <a:pt x="484" y="154"/>
                    </a:lnTo>
                    <a:lnTo>
                      <a:pt x="469" y="180"/>
                    </a:lnTo>
                    <a:lnTo>
                      <a:pt x="459" y="213"/>
                    </a:lnTo>
                    <a:lnTo>
                      <a:pt x="456" y="247"/>
                    </a:lnTo>
                    <a:lnTo>
                      <a:pt x="459" y="258"/>
                    </a:lnTo>
                    <a:lnTo>
                      <a:pt x="77" y="488"/>
                    </a:lnTo>
                    <a:lnTo>
                      <a:pt x="68" y="480"/>
                    </a:lnTo>
                    <a:lnTo>
                      <a:pt x="61" y="456"/>
                    </a:lnTo>
                    <a:lnTo>
                      <a:pt x="55" y="420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FF9F9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5" name="Freeform 51"/>
              <p:cNvSpPr>
                <a:spLocks/>
              </p:cNvSpPr>
              <p:nvPr/>
            </p:nvSpPr>
            <p:spPr bwMode="auto">
              <a:xfrm>
                <a:off x="4237" y="2797"/>
                <a:ext cx="177" cy="288"/>
              </a:xfrm>
              <a:custGeom>
                <a:avLst/>
                <a:gdLst>
                  <a:gd name="T0" fmla="*/ 166 w 354"/>
                  <a:gd name="T1" fmla="*/ 231 h 575"/>
                  <a:gd name="T2" fmla="*/ 171 w 354"/>
                  <a:gd name="T3" fmla="*/ 210 h 575"/>
                  <a:gd name="T4" fmla="*/ 174 w 354"/>
                  <a:gd name="T5" fmla="*/ 200 h 575"/>
                  <a:gd name="T6" fmla="*/ 176 w 354"/>
                  <a:gd name="T7" fmla="*/ 195 h 575"/>
                  <a:gd name="T8" fmla="*/ 177 w 354"/>
                  <a:gd name="T9" fmla="*/ 187 h 575"/>
                  <a:gd name="T10" fmla="*/ 174 w 354"/>
                  <a:gd name="T11" fmla="*/ 179 h 575"/>
                  <a:gd name="T12" fmla="*/ 168 w 354"/>
                  <a:gd name="T13" fmla="*/ 171 h 575"/>
                  <a:gd name="T14" fmla="*/ 158 w 354"/>
                  <a:gd name="T15" fmla="*/ 164 h 575"/>
                  <a:gd name="T16" fmla="*/ 148 w 354"/>
                  <a:gd name="T17" fmla="*/ 157 h 575"/>
                  <a:gd name="T18" fmla="*/ 138 w 354"/>
                  <a:gd name="T19" fmla="*/ 143 h 575"/>
                  <a:gd name="T20" fmla="*/ 122 w 354"/>
                  <a:gd name="T21" fmla="*/ 115 h 575"/>
                  <a:gd name="T22" fmla="*/ 113 w 354"/>
                  <a:gd name="T23" fmla="*/ 95 h 575"/>
                  <a:gd name="T24" fmla="*/ 102 w 354"/>
                  <a:gd name="T25" fmla="*/ 72 h 575"/>
                  <a:gd name="T26" fmla="*/ 94 w 354"/>
                  <a:gd name="T27" fmla="*/ 49 h 575"/>
                  <a:gd name="T28" fmla="*/ 87 w 354"/>
                  <a:gd name="T29" fmla="*/ 34 h 575"/>
                  <a:gd name="T30" fmla="*/ 78 w 354"/>
                  <a:gd name="T31" fmla="*/ 24 h 575"/>
                  <a:gd name="T32" fmla="*/ 70 w 354"/>
                  <a:gd name="T33" fmla="*/ 14 h 575"/>
                  <a:gd name="T34" fmla="*/ 59 w 354"/>
                  <a:gd name="T35" fmla="*/ 5 h 575"/>
                  <a:gd name="T36" fmla="*/ 50 w 354"/>
                  <a:gd name="T37" fmla="*/ 1 h 575"/>
                  <a:gd name="T38" fmla="*/ 38 w 354"/>
                  <a:gd name="T39" fmla="*/ 0 h 575"/>
                  <a:gd name="T40" fmla="*/ 26 w 354"/>
                  <a:gd name="T41" fmla="*/ 0 h 575"/>
                  <a:gd name="T42" fmla="*/ 18 w 354"/>
                  <a:gd name="T43" fmla="*/ 5 h 575"/>
                  <a:gd name="T44" fmla="*/ 15 w 354"/>
                  <a:gd name="T45" fmla="*/ 11 h 575"/>
                  <a:gd name="T46" fmla="*/ 6 w 354"/>
                  <a:gd name="T47" fmla="*/ 21 h 575"/>
                  <a:gd name="T48" fmla="*/ 0 w 354"/>
                  <a:gd name="T49" fmla="*/ 39 h 575"/>
                  <a:gd name="T50" fmla="*/ 0 w 354"/>
                  <a:gd name="T51" fmla="*/ 54 h 575"/>
                  <a:gd name="T52" fmla="*/ 0 w 354"/>
                  <a:gd name="T53" fmla="*/ 72 h 575"/>
                  <a:gd name="T54" fmla="*/ 4 w 354"/>
                  <a:gd name="T55" fmla="*/ 91 h 575"/>
                  <a:gd name="T56" fmla="*/ 14 w 354"/>
                  <a:gd name="T57" fmla="*/ 117 h 575"/>
                  <a:gd name="T58" fmla="*/ 28 w 354"/>
                  <a:gd name="T59" fmla="*/ 153 h 575"/>
                  <a:gd name="T60" fmla="*/ 40 w 354"/>
                  <a:gd name="T61" fmla="*/ 186 h 575"/>
                  <a:gd name="T62" fmla="*/ 50 w 354"/>
                  <a:gd name="T63" fmla="*/ 201 h 575"/>
                  <a:gd name="T64" fmla="*/ 69 w 354"/>
                  <a:gd name="T65" fmla="*/ 233 h 575"/>
                  <a:gd name="T66" fmla="*/ 84 w 354"/>
                  <a:gd name="T67" fmla="*/ 259 h 575"/>
                  <a:gd name="T68" fmla="*/ 101 w 354"/>
                  <a:gd name="T69" fmla="*/ 279 h 575"/>
                  <a:gd name="T70" fmla="*/ 109 w 354"/>
                  <a:gd name="T71" fmla="*/ 288 h 575"/>
                  <a:gd name="T72" fmla="*/ 114 w 354"/>
                  <a:gd name="T73" fmla="*/ 274 h 575"/>
                  <a:gd name="T74" fmla="*/ 120 w 354"/>
                  <a:gd name="T75" fmla="*/ 248 h 575"/>
                  <a:gd name="T76" fmla="*/ 126 w 354"/>
                  <a:gd name="T77" fmla="*/ 234 h 575"/>
                  <a:gd name="T78" fmla="*/ 136 w 354"/>
                  <a:gd name="T79" fmla="*/ 221 h 575"/>
                  <a:gd name="T80" fmla="*/ 158 w 354"/>
                  <a:gd name="T81" fmla="*/ 208 h 575"/>
                  <a:gd name="T82" fmla="*/ 160 w 354"/>
                  <a:gd name="T83" fmla="*/ 206 h 575"/>
                  <a:gd name="T84" fmla="*/ 166 w 354"/>
                  <a:gd name="T85" fmla="*/ 231 h 57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54" h="575">
                    <a:moveTo>
                      <a:pt x="332" y="462"/>
                    </a:moveTo>
                    <a:lnTo>
                      <a:pt x="342" y="419"/>
                    </a:lnTo>
                    <a:lnTo>
                      <a:pt x="348" y="399"/>
                    </a:lnTo>
                    <a:lnTo>
                      <a:pt x="351" y="390"/>
                    </a:lnTo>
                    <a:lnTo>
                      <a:pt x="354" y="374"/>
                    </a:lnTo>
                    <a:lnTo>
                      <a:pt x="347" y="357"/>
                    </a:lnTo>
                    <a:lnTo>
                      <a:pt x="335" y="341"/>
                    </a:lnTo>
                    <a:lnTo>
                      <a:pt x="316" y="328"/>
                    </a:lnTo>
                    <a:lnTo>
                      <a:pt x="296" y="314"/>
                    </a:lnTo>
                    <a:lnTo>
                      <a:pt x="275" y="286"/>
                    </a:lnTo>
                    <a:lnTo>
                      <a:pt x="244" y="229"/>
                    </a:lnTo>
                    <a:lnTo>
                      <a:pt x="226" y="190"/>
                    </a:lnTo>
                    <a:lnTo>
                      <a:pt x="203" y="143"/>
                    </a:lnTo>
                    <a:lnTo>
                      <a:pt x="187" y="97"/>
                    </a:lnTo>
                    <a:lnTo>
                      <a:pt x="174" y="67"/>
                    </a:lnTo>
                    <a:lnTo>
                      <a:pt x="156" y="47"/>
                    </a:lnTo>
                    <a:lnTo>
                      <a:pt x="139" y="27"/>
                    </a:lnTo>
                    <a:lnTo>
                      <a:pt x="118" y="9"/>
                    </a:lnTo>
                    <a:lnTo>
                      <a:pt x="100" y="1"/>
                    </a:lnTo>
                    <a:lnTo>
                      <a:pt x="75" y="0"/>
                    </a:lnTo>
                    <a:lnTo>
                      <a:pt x="52" y="0"/>
                    </a:lnTo>
                    <a:lnTo>
                      <a:pt x="36" y="9"/>
                    </a:lnTo>
                    <a:lnTo>
                      <a:pt x="29" y="22"/>
                    </a:lnTo>
                    <a:lnTo>
                      <a:pt x="12" y="42"/>
                    </a:lnTo>
                    <a:lnTo>
                      <a:pt x="0" y="77"/>
                    </a:lnTo>
                    <a:lnTo>
                      <a:pt x="0" y="107"/>
                    </a:lnTo>
                    <a:lnTo>
                      <a:pt x="0" y="144"/>
                    </a:lnTo>
                    <a:lnTo>
                      <a:pt x="8" y="182"/>
                    </a:lnTo>
                    <a:lnTo>
                      <a:pt x="27" y="234"/>
                    </a:lnTo>
                    <a:lnTo>
                      <a:pt x="55" y="306"/>
                    </a:lnTo>
                    <a:lnTo>
                      <a:pt x="79" y="372"/>
                    </a:lnTo>
                    <a:lnTo>
                      <a:pt x="100" y="402"/>
                    </a:lnTo>
                    <a:lnTo>
                      <a:pt x="138" y="465"/>
                    </a:lnTo>
                    <a:lnTo>
                      <a:pt x="168" y="517"/>
                    </a:lnTo>
                    <a:lnTo>
                      <a:pt x="202" y="558"/>
                    </a:lnTo>
                    <a:lnTo>
                      <a:pt x="218" y="575"/>
                    </a:lnTo>
                    <a:lnTo>
                      <a:pt x="227" y="547"/>
                    </a:lnTo>
                    <a:lnTo>
                      <a:pt x="239" y="496"/>
                    </a:lnTo>
                    <a:lnTo>
                      <a:pt x="251" y="467"/>
                    </a:lnTo>
                    <a:lnTo>
                      <a:pt x="271" y="441"/>
                    </a:lnTo>
                    <a:lnTo>
                      <a:pt x="316" y="415"/>
                    </a:lnTo>
                    <a:lnTo>
                      <a:pt x="320" y="412"/>
                    </a:lnTo>
                    <a:lnTo>
                      <a:pt x="332" y="462"/>
                    </a:lnTo>
                    <a:close/>
                  </a:path>
                </a:pathLst>
              </a:custGeom>
              <a:solidFill>
                <a:srgbClr val="9F3FD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6" name="Freeform 52"/>
              <p:cNvSpPr>
                <a:spLocks/>
              </p:cNvSpPr>
              <p:nvPr/>
            </p:nvSpPr>
            <p:spPr bwMode="auto">
              <a:xfrm>
                <a:off x="4346" y="3022"/>
                <a:ext cx="39" cy="62"/>
              </a:xfrm>
              <a:custGeom>
                <a:avLst/>
                <a:gdLst>
                  <a:gd name="T0" fmla="*/ 24 w 78"/>
                  <a:gd name="T1" fmla="*/ 0 h 122"/>
                  <a:gd name="T2" fmla="*/ 16 w 78"/>
                  <a:gd name="T3" fmla="*/ 11 h 122"/>
                  <a:gd name="T4" fmla="*/ 11 w 78"/>
                  <a:gd name="T5" fmla="*/ 25 h 122"/>
                  <a:gd name="T6" fmla="*/ 5 w 78"/>
                  <a:gd name="T7" fmla="*/ 49 h 122"/>
                  <a:gd name="T8" fmla="*/ 0 w 78"/>
                  <a:gd name="T9" fmla="*/ 61 h 122"/>
                  <a:gd name="T10" fmla="*/ 0 w 78"/>
                  <a:gd name="T11" fmla="*/ 62 h 122"/>
                  <a:gd name="T12" fmla="*/ 12 w 78"/>
                  <a:gd name="T13" fmla="*/ 60 h 122"/>
                  <a:gd name="T14" fmla="*/ 29 w 78"/>
                  <a:gd name="T15" fmla="*/ 49 h 122"/>
                  <a:gd name="T16" fmla="*/ 36 w 78"/>
                  <a:gd name="T17" fmla="*/ 41 h 122"/>
                  <a:gd name="T18" fmla="*/ 39 w 78"/>
                  <a:gd name="T19" fmla="*/ 36 h 122"/>
                  <a:gd name="T20" fmla="*/ 33 w 78"/>
                  <a:gd name="T21" fmla="*/ 21 h 122"/>
                  <a:gd name="T22" fmla="*/ 24 w 78"/>
                  <a:gd name="T23" fmla="*/ 0 h 12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8" h="122">
                    <a:moveTo>
                      <a:pt x="48" y="0"/>
                    </a:moveTo>
                    <a:lnTo>
                      <a:pt x="32" y="22"/>
                    </a:lnTo>
                    <a:lnTo>
                      <a:pt x="21" y="50"/>
                    </a:lnTo>
                    <a:lnTo>
                      <a:pt x="9" y="97"/>
                    </a:lnTo>
                    <a:lnTo>
                      <a:pt x="0" y="121"/>
                    </a:lnTo>
                    <a:lnTo>
                      <a:pt x="0" y="122"/>
                    </a:lnTo>
                    <a:lnTo>
                      <a:pt x="24" y="118"/>
                    </a:lnTo>
                    <a:lnTo>
                      <a:pt x="57" y="96"/>
                    </a:lnTo>
                    <a:lnTo>
                      <a:pt x="72" y="80"/>
                    </a:lnTo>
                    <a:lnTo>
                      <a:pt x="78" y="71"/>
                    </a:lnTo>
                    <a:lnTo>
                      <a:pt x="66" y="4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F00D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86" name="Group 53"/>
            <p:cNvGrpSpPr>
              <a:grpSpLocks/>
            </p:cNvGrpSpPr>
            <p:nvPr/>
          </p:nvGrpSpPr>
          <p:grpSpPr bwMode="auto">
            <a:xfrm>
              <a:off x="4977" y="2678"/>
              <a:ext cx="533" cy="495"/>
              <a:chOff x="4977" y="2678"/>
              <a:chExt cx="533" cy="495"/>
            </a:xfrm>
          </p:grpSpPr>
          <p:sp>
            <p:nvSpPr>
              <p:cNvPr id="11327" name="Freeform 54"/>
              <p:cNvSpPr>
                <a:spLocks/>
              </p:cNvSpPr>
              <p:nvPr/>
            </p:nvSpPr>
            <p:spPr bwMode="auto">
              <a:xfrm>
                <a:off x="4977" y="2762"/>
                <a:ext cx="288" cy="298"/>
              </a:xfrm>
              <a:custGeom>
                <a:avLst/>
                <a:gdLst>
                  <a:gd name="T0" fmla="*/ 0 w 575"/>
                  <a:gd name="T1" fmla="*/ 45 h 597"/>
                  <a:gd name="T2" fmla="*/ 96 w 575"/>
                  <a:gd name="T3" fmla="*/ 0 h 597"/>
                  <a:gd name="T4" fmla="*/ 130 w 575"/>
                  <a:gd name="T5" fmla="*/ 122 h 597"/>
                  <a:gd name="T6" fmla="*/ 155 w 575"/>
                  <a:gd name="T7" fmla="*/ 186 h 597"/>
                  <a:gd name="T8" fmla="*/ 197 w 575"/>
                  <a:gd name="T9" fmla="*/ 135 h 597"/>
                  <a:gd name="T10" fmla="*/ 221 w 575"/>
                  <a:gd name="T11" fmla="*/ 103 h 597"/>
                  <a:gd name="T12" fmla="*/ 242 w 575"/>
                  <a:gd name="T13" fmla="*/ 88 h 597"/>
                  <a:gd name="T14" fmla="*/ 256 w 575"/>
                  <a:gd name="T15" fmla="*/ 83 h 597"/>
                  <a:gd name="T16" fmla="*/ 270 w 575"/>
                  <a:gd name="T17" fmla="*/ 85 h 597"/>
                  <a:gd name="T18" fmla="*/ 284 w 575"/>
                  <a:gd name="T19" fmla="*/ 98 h 597"/>
                  <a:gd name="T20" fmla="*/ 288 w 575"/>
                  <a:gd name="T21" fmla="*/ 111 h 597"/>
                  <a:gd name="T22" fmla="*/ 285 w 575"/>
                  <a:gd name="T23" fmla="*/ 161 h 597"/>
                  <a:gd name="T24" fmla="*/ 162 w 575"/>
                  <a:gd name="T25" fmla="*/ 298 h 597"/>
                  <a:gd name="T26" fmla="*/ 145 w 575"/>
                  <a:gd name="T27" fmla="*/ 298 h 597"/>
                  <a:gd name="T28" fmla="*/ 123 w 575"/>
                  <a:gd name="T29" fmla="*/ 285 h 597"/>
                  <a:gd name="T30" fmla="*/ 104 w 575"/>
                  <a:gd name="T31" fmla="*/ 265 h 597"/>
                  <a:gd name="T32" fmla="*/ 53 w 575"/>
                  <a:gd name="T33" fmla="*/ 180 h 597"/>
                  <a:gd name="T34" fmla="*/ 0 w 575"/>
                  <a:gd name="T35" fmla="*/ 45 h 59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75" h="597">
                    <a:moveTo>
                      <a:pt x="0" y="91"/>
                    </a:moveTo>
                    <a:lnTo>
                      <a:pt x="191" y="0"/>
                    </a:lnTo>
                    <a:lnTo>
                      <a:pt x="260" y="244"/>
                    </a:lnTo>
                    <a:lnTo>
                      <a:pt x="309" y="373"/>
                    </a:lnTo>
                    <a:lnTo>
                      <a:pt x="393" y="270"/>
                    </a:lnTo>
                    <a:lnTo>
                      <a:pt x="441" y="206"/>
                    </a:lnTo>
                    <a:lnTo>
                      <a:pt x="484" y="176"/>
                    </a:lnTo>
                    <a:lnTo>
                      <a:pt x="511" y="167"/>
                    </a:lnTo>
                    <a:lnTo>
                      <a:pt x="540" y="171"/>
                    </a:lnTo>
                    <a:lnTo>
                      <a:pt x="568" y="197"/>
                    </a:lnTo>
                    <a:lnTo>
                      <a:pt x="575" y="223"/>
                    </a:lnTo>
                    <a:lnTo>
                      <a:pt x="569" y="322"/>
                    </a:lnTo>
                    <a:lnTo>
                      <a:pt x="324" y="596"/>
                    </a:lnTo>
                    <a:lnTo>
                      <a:pt x="290" y="597"/>
                    </a:lnTo>
                    <a:lnTo>
                      <a:pt x="245" y="571"/>
                    </a:lnTo>
                    <a:lnTo>
                      <a:pt x="208" y="530"/>
                    </a:lnTo>
                    <a:lnTo>
                      <a:pt x="105" y="360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3F5F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328" name="Group 55"/>
              <p:cNvGrpSpPr>
                <a:grpSpLocks/>
              </p:cNvGrpSpPr>
              <p:nvPr/>
            </p:nvGrpSpPr>
            <p:grpSpPr bwMode="auto">
              <a:xfrm>
                <a:off x="5127" y="2678"/>
                <a:ext cx="383" cy="495"/>
                <a:chOff x="5127" y="2678"/>
                <a:chExt cx="383" cy="495"/>
              </a:xfrm>
            </p:grpSpPr>
            <p:sp>
              <p:nvSpPr>
                <p:cNvPr id="11329" name="Freeform 56"/>
                <p:cNvSpPr>
                  <a:spLocks/>
                </p:cNvSpPr>
                <p:nvPr/>
              </p:nvSpPr>
              <p:spPr bwMode="auto">
                <a:xfrm>
                  <a:off x="5127" y="2748"/>
                  <a:ext cx="55" cy="320"/>
                </a:xfrm>
                <a:custGeom>
                  <a:avLst/>
                  <a:gdLst>
                    <a:gd name="T0" fmla="*/ 27 w 110"/>
                    <a:gd name="T1" fmla="*/ 0 h 640"/>
                    <a:gd name="T2" fmla="*/ 10 w 110"/>
                    <a:gd name="T3" fmla="*/ 10 h 640"/>
                    <a:gd name="T4" fmla="*/ 10 w 110"/>
                    <a:gd name="T5" fmla="*/ 43 h 640"/>
                    <a:gd name="T6" fmla="*/ 24 w 110"/>
                    <a:gd name="T7" fmla="*/ 53 h 640"/>
                    <a:gd name="T8" fmla="*/ 10 w 110"/>
                    <a:gd name="T9" fmla="*/ 75 h 640"/>
                    <a:gd name="T10" fmla="*/ 0 w 110"/>
                    <a:gd name="T11" fmla="*/ 103 h 640"/>
                    <a:gd name="T12" fmla="*/ 0 w 110"/>
                    <a:gd name="T13" fmla="*/ 173 h 640"/>
                    <a:gd name="T14" fmla="*/ 10 w 110"/>
                    <a:gd name="T15" fmla="*/ 247 h 640"/>
                    <a:gd name="T16" fmla="*/ 27 w 110"/>
                    <a:gd name="T17" fmla="*/ 308 h 640"/>
                    <a:gd name="T18" fmla="*/ 45 w 110"/>
                    <a:gd name="T19" fmla="*/ 320 h 640"/>
                    <a:gd name="T20" fmla="*/ 55 w 110"/>
                    <a:gd name="T21" fmla="*/ 290 h 640"/>
                    <a:gd name="T22" fmla="*/ 43 w 110"/>
                    <a:gd name="T23" fmla="*/ 192 h 640"/>
                    <a:gd name="T24" fmla="*/ 41 w 110"/>
                    <a:gd name="T25" fmla="*/ 60 h 640"/>
                    <a:gd name="T26" fmla="*/ 27 w 110"/>
                    <a:gd name="T27" fmla="*/ 0 h 64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10" h="640">
                      <a:moveTo>
                        <a:pt x="53" y="0"/>
                      </a:moveTo>
                      <a:lnTo>
                        <a:pt x="20" y="19"/>
                      </a:lnTo>
                      <a:lnTo>
                        <a:pt x="20" y="85"/>
                      </a:lnTo>
                      <a:lnTo>
                        <a:pt x="48" y="106"/>
                      </a:lnTo>
                      <a:lnTo>
                        <a:pt x="20" y="150"/>
                      </a:lnTo>
                      <a:lnTo>
                        <a:pt x="0" y="205"/>
                      </a:lnTo>
                      <a:lnTo>
                        <a:pt x="0" y="345"/>
                      </a:lnTo>
                      <a:lnTo>
                        <a:pt x="20" y="494"/>
                      </a:lnTo>
                      <a:lnTo>
                        <a:pt x="53" y="615"/>
                      </a:lnTo>
                      <a:lnTo>
                        <a:pt x="90" y="640"/>
                      </a:lnTo>
                      <a:lnTo>
                        <a:pt x="110" y="580"/>
                      </a:lnTo>
                      <a:lnTo>
                        <a:pt x="86" y="384"/>
                      </a:lnTo>
                      <a:lnTo>
                        <a:pt x="81" y="120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0" name="Freeform 57"/>
                <p:cNvSpPr>
                  <a:spLocks/>
                </p:cNvSpPr>
                <p:nvPr/>
              </p:nvSpPr>
              <p:spPr bwMode="auto">
                <a:xfrm>
                  <a:off x="5151" y="2678"/>
                  <a:ext cx="90" cy="125"/>
                </a:xfrm>
                <a:custGeom>
                  <a:avLst/>
                  <a:gdLst>
                    <a:gd name="T0" fmla="*/ 90 w 180"/>
                    <a:gd name="T1" fmla="*/ 27 h 251"/>
                    <a:gd name="T2" fmla="*/ 59 w 180"/>
                    <a:gd name="T3" fmla="*/ 0 h 251"/>
                    <a:gd name="T4" fmla="*/ 5 w 180"/>
                    <a:gd name="T5" fmla="*/ 50 h 251"/>
                    <a:gd name="T6" fmla="*/ 0 w 180"/>
                    <a:gd name="T7" fmla="*/ 73 h 251"/>
                    <a:gd name="T8" fmla="*/ 12 w 180"/>
                    <a:gd name="T9" fmla="*/ 125 h 251"/>
                    <a:gd name="T10" fmla="*/ 90 w 180"/>
                    <a:gd name="T11" fmla="*/ 27 h 25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80" h="251">
                      <a:moveTo>
                        <a:pt x="180" y="55"/>
                      </a:moveTo>
                      <a:lnTo>
                        <a:pt x="118" y="0"/>
                      </a:lnTo>
                      <a:lnTo>
                        <a:pt x="9" y="101"/>
                      </a:lnTo>
                      <a:lnTo>
                        <a:pt x="0" y="146"/>
                      </a:lnTo>
                      <a:lnTo>
                        <a:pt x="24" y="251"/>
                      </a:lnTo>
                      <a:lnTo>
                        <a:pt x="180" y="55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331" name="Group 58"/>
                <p:cNvGrpSpPr>
                  <a:grpSpLocks/>
                </p:cNvGrpSpPr>
                <p:nvPr/>
              </p:nvGrpSpPr>
              <p:grpSpPr bwMode="auto">
                <a:xfrm>
                  <a:off x="5151" y="2703"/>
                  <a:ext cx="359" cy="470"/>
                  <a:chOff x="5151" y="2703"/>
                  <a:chExt cx="359" cy="470"/>
                </a:xfrm>
              </p:grpSpPr>
              <p:sp>
                <p:nvSpPr>
                  <p:cNvPr id="11332" name="Freeform 59"/>
                  <p:cNvSpPr>
                    <a:spLocks/>
                  </p:cNvSpPr>
                  <p:nvPr/>
                </p:nvSpPr>
                <p:spPr bwMode="auto">
                  <a:xfrm>
                    <a:off x="5151" y="2703"/>
                    <a:ext cx="359" cy="470"/>
                  </a:xfrm>
                  <a:custGeom>
                    <a:avLst/>
                    <a:gdLst>
                      <a:gd name="T0" fmla="*/ 78 w 718"/>
                      <a:gd name="T1" fmla="*/ 5 h 942"/>
                      <a:gd name="T2" fmla="*/ 100 w 718"/>
                      <a:gd name="T3" fmla="*/ 0 h 942"/>
                      <a:gd name="T4" fmla="*/ 118 w 718"/>
                      <a:gd name="T5" fmla="*/ 5 h 942"/>
                      <a:gd name="T6" fmla="*/ 133 w 718"/>
                      <a:gd name="T7" fmla="*/ 18 h 942"/>
                      <a:gd name="T8" fmla="*/ 149 w 718"/>
                      <a:gd name="T9" fmla="*/ 48 h 942"/>
                      <a:gd name="T10" fmla="*/ 166 w 718"/>
                      <a:gd name="T11" fmla="*/ 108 h 942"/>
                      <a:gd name="T12" fmla="*/ 197 w 718"/>
                      <a:gd name="T13" fmla="*/ 183 h 942"/>
                      <a:gd name="T14" fmla="*/ 240 w 718"/>
                      <a:gd name="T15" fmla="*/ 277 h 942"/>
                      <a:gd name="T16" fmla="*/ 281 w 718"/>
                      <a:gd name="T17" fmla="*/ 329 h 942"/>
                      <a:gd name="T18" fmla="*/ 325 w 718"/>
                      <a:gd name="T19" fmla="*/ 382 h 942"/>
                      <a:gd name="T20" fmla="*/ 343 w 718"/>
                      <a:gd name="T21" fmla="*/ 407 h 942"/>
                      <a:gd name="T22" fmla="*/ 359 w 718"/>
                      <a:gd name="T23" fmla="*/ 430 h 942"/>
                      <a:gd name="T24" fmla="*/ 328 w 718"/>
                      <a:gd name="T25" fmla="*/ 455 h 942"/>
                      <a:gd name="T26" fmla="*/ 311 w 718"/>
                      <a:gd name="T27" fmla="*/ 468 h 942"/>
                      <a:gd name="T28" fmla="*/ 287 w 718"/>
                      <a:gd name="T29" fmla="*/ 440 h 942"/>
                      <a:gd name="T30" fmla="*/ 285 w 718"/>
                      <a:gd name="T31" fmla="*/ 470 h 942"/>
                      <a:gd name="T32" fmla="*/ 233 w 718"/>
                      <a:gd name="T33" fmla="*/ 468 h 942"/>
                      <a:gd name="T34" fmla="*/ 187 w 718"/>
                      <a:gd name="T35" fmla="*/ 470 h 942"/>
                      <a:gd name="T36" fmla="*/ 123 w 718"/>
                      <a:gd name="T37" fmla="*/ 465 h 942"/>
                      <a:gd name="T38" fmla="*/ 43 w 718"/>
                      <a:gd name="T39" fmla="*/ 450 h 942"/>
                      <a:gd name="T40" fmla="*/ 12 w 718"/>
                      <a:gd name="T41" fmla="*/ 425 h 942"/>
                      <a:gd name="T42" fmla="*/ 9 w 718"/>
                      <a:gd name="T43" fmla="*/ 407 h 942"/>
                      <a:gd name="T44" fmla="*/ 33 w 718"/>
                      <a:gd name="T45" fmla="*/ 365 h 942"/>
                      <a:gd name="T46" fmla="*/ 38 w 718"/>
                      <a:gd name="T47" fmla="*/ 327 h 942"/>
                      <a:gd name="T48" fmla="*/ 29 w 718"/>
                      <a:gd name="T49" fmla="*/ 277 h 942"/>
                      <a:gd name="T50" fmla="*/ 5 w 718"/>
                      <a:gd name="T51" fmla="*/ 210 h 942"/>
                      <a:gd name="T52" fmla="*/ 0 w 718"/>
                      <a:gd name="T53" fmla="*/ 168 h 942"/>
                      <a:gd name="T54" fmla="*/ 3 w 718"/>
                      <a:gd name="T55" fmla="*/ 138 h 942"/>
                      <a:gd name="T56" fmla="*/ 12 w 718"/>
                      <a:gd name="T57" fmla="*/ 111 h 942"/>
                      <a:gd name="T58" fmla="*/ 27 w 718"/>
                      <a:gd name="T59" fmla="*/ 78 h 942"/>
                      <a:gd name="T60" fmla="*/ 45 w 718"/>
                      <a:gd name="T61" fmla="*/ 43 h 942"/>
                      <a:gd name="T62" fmla="*/ 59 w 718"/>
                      <a:gd name="T63" fmla="*/ 23 h 942"/>
                      <a:gd name="T64" fmla="*/ 78 w 718"/>
                      <a:gd name="T65" fmla="*/ 5 h 942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718" h="942">
                        <a:moveTo>
                          <a:pt x="156" y="11"/>
                        </a:moveTo>
                        <a:lnTo>
                          <a:pt x="199" y="0"/>
                        </a:lnTo>
                        <a:lnTo>
                          <a:pt x="236" y="11"/>
                        </a:lnTo>
                        <a:lnTo>
                          <a:pt x="265" y="37"/>
                        </a:lnTo>
                        <a:lnTo>
                          <a:pt x="298" y="96"/>
                        </a:lnTo>
                        <a:lnTo>
                          <a:pt x="332" y="216"/>
                        </a:lnTo>
                        <a:lnTo>
                          <a:pt x="393" y="366"/>
                        </a:lnTo>
                        <a:lnTo>
                          <a:pt x="480" y="555"/>
                        </a:lnTo>
                        <a:lnTo>
                          <a:pt x="561" y="660"/>
                        </a:lnTo>
                        <a:lnTo>
                          <a:pt x="650" y="766"/>
                        </a:lnTo>
                        <a:lnTo>
                          <a:pt x="685" y="816"/>
                        </a:lnTo>
                        <a:lnTo>
                          <a:pt x="718" y="861"/>
                        </a:lnTo>
                        <a:lnTo>
                          <a:pt x="656" y="912"/>
                        </a:lnTo>
                        <a:lnTo>
                          <a:pt x="622" y="937"/>
                        </a:lnTo>
                        <a:lnTo>
                          <a:pt x="574" y="882"/>
                        </a:lnTo>
                        <a:lnTo>
                          <a:pt x="570" y="942"/>
                        </a:lnTo>
                        <a:lnTo>
                          <a:pt x="465" y="937"/>
                        </a:lnTo>
                        <a:lnTo>
                          <a:pt x="374" y="942"/>
                        </a:lnTo>
                        <a:lnTo>
                          <a:pt x="245" y="932"/>
                        </a:lnTo>
                        <a:lnTo>
                          <a:pt x="85" y="901"/>
                        </a:lnTo>
                        <a:lnTo>
                          <a:pt x="24" y="852"/>
                        </a:lnTo>
                        <a:lnTo>
                          <a:pt x="18" y="816"/>
                        </a:lnTo>
                        <a:lnTo>
                          <a:pt x="66" y="731"/>
                        </a:lnTo>
                        <a:lnTo>
                          <a:pt x="76" y="656"/>
                        </a:lnTo>
                        <a:lnTo>
                          <a:pt x="57" y="555"/>
                        </a:lnTo>
                        <a:lnTo>
                          <a:pt x="9" y="420"/>
                        </a:lnTo>
                        <a:lnTo>
                          <a:pt x="0" y="337"/>
                        </a:lnTo>
                        <a:lnTo>
                          <a:pt x="5" y="277"/>
                        </a:lnTo>
                        <a:lnTo>
                          <a:pt x="24" y="222"/>
                        </a:lnTo>
                        <a:lnTo>
                          <a:pt x="53" y="156"/>
                        </a:lnTo>
                        <a:lnTo>
                          <a:pt x="90" y="87"/>
                        </a:lnTo>
                        <a:lnTo>
                          <a:pt x="118" y="46"/>
                        </a:lnTo>
                        <a:lnTo>
                          <a:pt x="156" y="11"/>
                        </a:lnTo>
                        <a:close/>
                      </a:path>
                    </a:pathLst>
                  </a:custGeom>
                  <a:solidFill>
                    <a:srgbClr val="3F5F0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33" name="Freeform 60"/>
                  <p:cNvSpPr>
                    <a:spLocks/>
                  </p:cNvSpPr>
                  <p:nvPr/>
                </p:nvSpPr>
                <p:spPr bwMode="auto">
                  <a:xfrm>
                    <a:off x="5182" y="2705"/>
                    <a:ext cx="72" cy="243"/>
                  </a:xfrm>
                  <a:custGeom>
                    <a:avLst/>
                    <a:gdLst>
                      <a:gd name="T0" fmla="*/ 72 w 143"/>
                      <a:gd name="T1" fmla="*/ 0 h 486"/>
                      <a:gd name="T2" fmla="*/ 66 w 143"/>
                      <a:gd name="T3" fmla="*/ 33 h 486"/>
                      <a:gd name="T4" fmla="*/ 49 w 143"/>
                      <a:gd name="T5" fmla="*/ 84 h 486"/>
                      <a:gd name="T6" fmla="*/ 24 w 143"/>
                      <a:gd name="T7" fmla="*/ 58 h 486"/>
                      <a:gd name="T8" fmla="*/ 36 w 143"/>
                      <a:gd name="T9" fmla="*/ 96 h 486"/>
                      <a:gd name="T10" fmla="*/ 0 w 143"/>
                      <a:gd name="T11" fmla="*/ 243 h 48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43" h="486">
                        <a:moveTo>
                          <a:pt x="143" y="0"/>
                        </a:moveTo>
                        <a:lnTo>
                          <a:pt x="131" y="66"/>
                        </a:lnTo>
                        <a:lnTo>
                          <a:pt x="98" y="167"/>
                        </a:lnTo>
                        <a:lnTo>
                          <a:pt x="47" y="116"/>
                        </a:lnTo>
                        <a:lnTo>
                          <a:pt x="71" y="192"/>
                        </a:lnTo>
                        <a:lnTo>
                          <a:pt x="0" y="486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287" name="Group 61"/>
            <p:cNvGrpSpPr>
              <a:grpSpLocks/>
            </p:cNvGrpSpPr>
            <p:nvPr/>
          </p:nvGrpSpPr>
          <p:grpSpPr bwMode="auto">
            <a:xfrm>
              <a:off x="4789" y="2975"/>
              <a:ext cx="205" cy="132"/>
              <a:chOff x="4789" y="2975"/>
              <a:chExt cx="205" cy="132"/>
            </a:xfrm>
          </p:grpSpPr>
          <p:sp>
            <p:nvSpPr>
              <p:cNvPr id="11322" name="Freeform 62"/>
              <p:cNvSpPr>
                <a:spLocks/>
              </p:cNvSpPr>
              <p:nvPr/>
            </p:nvSpPr>
            <p:spPr bwMode="auto">
              <a:xfrm>
                <a:off x="4789" y="2975"/>
                <a:ext cx="205" cy="132"/>
              </a:xfrm>
              <a:custGeom>
                <a:avLst/>
                <a:gdLst>
                  <a:gd name="T0" fmla="*/ 151 w 411"/>
                  <a:gd name="T1" fmla="*/ 1 h 266"/>
                  <a:gd name="T2" fmla="*/ 40 w 411"/>
                  <a:gd name="T3" fmla="*/ 15 h 266"/>
                  <a:gd name="T4" fmla="*/ 11 w 411"/>
                  <a:gd name="T5" fmla="*/ 19 h 266"/>
                  <a:gd name="T6" fmla="*/ 4 w 411"/>
                  <a:gd name="T7" fmla="*/ 22 h 266"/>
                  <a:gd name="T8" fmla="*/ 0 w 411"/>
                  <a:gd name="T9" fmla="*/ 26 h 266"/>
                  <a:gd name="T10" fmla="*/ 1 w 411"/>
                  <a:gd name="T11" fmla="*/ 36 h 266"/>
                  <a:gd name="T12" fmla="*/ 10 w 411"/>
                  <a:gd name="T13" fmla="*/ 50 h 266"/>
                  <a:gd name="T14" fmla="*/ 17 w 411"/>
                  <a:gd name="T15" fmla="*/ 63 h 266"/>
                  <a:gd name="T16" fmla="*/ 16 w 411"/>
                  <a:gd name="T17" fmla="*/ 83 h 266"/>
                  <a:gd name="T18" fmla="*/ 45 w 411"/>
                  <a:gd name="T19" fmla="*/ 104 h 266"/>
                  <a:gd name="T20" fmla="*/ 51 w 411"/>
                  <a:gd name="T21" fmla="*/ 108 h 266"/>
                  <a:gd name="T22" fmla="*/ 59 w 411"/>
                  <a:gd name="T23" fmla="*/ 107 h 266"/>
                  <a:gd name="T24" fmla="*/ 73 w 411"/>
                  <a:gd name="T25" fmla="*/ 113 h 266"/>
                  <a:gd name="T26" fmla="*/ 88 w 411"/>
                  <a:gd name="T27" fmla="*/ 122 h 266"/>
                  <a:gd name="T28" fmla="*/ 102 w 411"/>
                  <a:gd name="T29" fmla="*/ 132 h 266"/>
                  <a:gd name="T30" fmla="*/ 111 w 411"/>
                  <a:gd name="T31" fmla="*/ 131 h 266"/>
                  <a:gd name="T32" fmla="*/ 122 w 411"/>
                  <a:gd name="T33" fmla="*/ 124 h 266"/>
                  <a:gd name="T34" fmla="*/ 122 w 411"/>
                  <a:gd name="T35" fmla="*/ 114 h 266"/>
                  <a:gd name="T36" fmla="*/ 113 w 411"/>
                  <a:gd name="T37" fmla="*/ 105 h 266"/>
                  <a:gd name="T38" fmla="*/ 99 w 411"/>
                  <a:gd name="T39" fmla="*/ 97 h 266"/>
                  <a:gd name="T40" fmla="*/ 90 w 411"/>
                  <a:gd name="T41" fmla="*/ 94 h 266"/>
                  <a:gd name="T42" fmla="*/ 102 w 411"/>
                  <a:gd name="T43" fmla="*/ 79 h 266"/>
                  <a:gd name="T44" fmla="*/ 115 w 411"/>
                  <a:gd name="T45" fmla="*/ 72 h 266"/>
                  <a:gd name="T46" fmla="*/ 117 w 411"/>
                  <a:gd name="T47" fmla="*/ 75 h 266"/>
                  <a:gd name="T48" fmla="*/ 127 w 411"/>
                  <a:gd name="T49" fmla="*/ 78 h 266"/>
                  <a:gd name="T50" fmla="*/ 140 w 411"/>
                  <a:gd name="T51" fmla="*/ 78 h 266"/>
                  <a:gd name="T52" fmla="*/ 149 w 411"/>
                  <a:gd name="T53" fmla="*/ 74 h 266"/>
                  <a:gd name="T54" fmla="*/ 164 w 411"/>
                  <a:gd name="T55" fmla="*/ 67 h 266"/>
                  <a:gd name="T56" fmla="*/ 169 w 411"/>
                  <a:gd name="T57" fmla="*/ 62 h 266"/>
                  <a:gd name="T58" fmla="*/ 173 w 411"/>
                  <a:gd name="T59" fmla="*/ 52 h 266"/>
                  <a:gd name="T60" fmla="*/ 181 w 411"/>
                  <a:gd name="T61" fmla="*/ 45 h 266"/>
                  <a:gd name="T62" fmla="*/ 192 w 411"/>
                  <a:gd name="T63" fmla="*/ 42 h 266"/>
                  <a:gd name="T64" fmla="*/ 205 w 411"/>
                  <a:gd name="T65" fmla="*/ 42 h 266"/>
                  <a:gd name="T66" fmla="*/ 193 w 411"/>
                  <a:gd name="T67" fmla="*/ 0 h 266"/>
                  <a:gd name="T68" fmla="*/ 151 w 411"/>
                  <a:gd name="T69" fmla="*/ 1 h 26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11" h="266">
                    <a:moveTo>
                      <a:pt x="302" y="2"/>
                    </a:moveTo>
                    <a:lnTo>
                      <a:pt x="81" y="31"/>
                    </a:lnTo>
                    <a:lnTo>
                      <a:pt x="23" y="39"/>
                    </a:lnTo>
                    <a:lnTo>
                      <a:pt x="8" y="44"/>
                    </a:lnTo>
                    <a:lnTo>
                      <a:pt x="0" y="52"/>
                    </a:lnTo>
                    <a:lnTo>
                      <a:pt x="2" y="72"/>
                    </a:lnTo>
                    <a:lnTo>
                      <a:pt x="20" y="101"/>
                    </a:lnTo>
                    <a:lnTo>
                      <a:pt x="35" y="127"/>
                    </a:lnTo>
                    <a:lnTo>
                      <a:pt x="33" y="167"/>
                    </a:lnTo>
                    <a:lnTo>
                      <a:pt x="91" y="209"/>
                    </a:lnTo>
                    <a:lnTo>
                      <a:pt x="103" y="217"/>
                    </a:lnTo>
                    <a:lnTo>
                      <a:pt x="118" y="215"/>
                    </a:lnTo>
                    <a:lnTo>
                      <a:pt x="147" y="228"/>
                    </a:lnTo>
                    <a:lnTo>
                      <a:pt x="177" y="245"/>
                    </a:lnTo>
                    <a:lnTo>
                      <a:pt x="204" y="266"/>
                    </a:lnTo>
                    <a:lnTo>
                      <a:pt x="222" y="264"/>
                    </a:lnTo>
                    <a:lnTo>
                      <a:pt x="244" y="250"/>
                    </a:lnTo>
                    <a:lnTo>
                      <a:pt x="244" y="229"/>
                    </a:lnTo>
                    <a:lnTo>
                      <a:pt x="227" y="212"/>
                    </a:lnTo>
                    <a:lnTo>
                      <a:pt x="198" y="196"/>
                    </a:lnTo>
                    <a:lnTo>
                      <a:pt x="180" y="190"/>
                    </a:lnTo>
                    <a:lnTo>
                      <a:pt x="205" y="159"/>
                    </a:lnTo>
                    <a:lnTo>
                      <a:pt x="230" y="145"/>
                    </a:lnTo>
                    <a:lnTo>
                      <a:pt x="235" y="152"/>
                    </a:lnTo>
                    <a:lnTo>
                      <a:pt x="254" y="157"/>
                    </a:lnTo>
                    <a:lnTo>
                      <a:pt x="281" y="157"/>
                    </a:lnTo>
                    <a:lnTo>
                      <a:pt x="299" y="149"/>
                    </a:lnTo>
                    <a:lnTo>
                      <a:pt x="328" y="135"/>
                    </a:lnTo>
                    <a:lnTo>
                      <a:pt x="338" y="124"/>
                    </a:lnTo>
                    <a:lnTo>
                      <a:pt x="347" y="105"/>
                    </a:lnTo>
                    <a:lnTo>
                      <a:pt x="362" y="90"/>
                    </a:lnTo>
                    <a:lnTo>
                      <a:pt x="384" y="85"/>
                    </a:lnTo>
                    <a:lnTo>
                      <a:pt x="411" y="85"/>
                    </a:lnTo>
                    <a:lnTo>
                      <a:pt x="386" y="0"/>
                    </a:lnTo>
                    <a:lnTo>
                      <a:pt x="302" y="2"/>
                    </a:lnTo>
                    <a:close/>
                  </a:path>
                </a:pathLst>
              </a:custGeom>
              <a:solidFill>
                <a:srgbClr val="FFBFB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323" name="Group 63"/>
              <p:cNvGrpSpPr>
                <a:grpSpLocks/>
              </p:cNvGrpSpPr>
              <p:nvPr/>
            </p:nvGrpSpPr>
            <p:grpSpPr bwMode="auto">
              <a:xfrm>
                <a:off x="4805" y="3004"/>
                <a:ext cx="72" cy="80"/>
                <a:chOff x="4805" y="3004"/>
                <a:chExt cx="72" cy="80"/>
              </a:xfrm>
            </p:grpSpPr>
            <p:sp>
              <p:nvSpPr>
                <p:cNvPr id="11324" name="Freeform 64"/>
                <p:cNvSpPr>
                  <a:spLocks/>
                </p:cNvSpPr>
                <p:nvPr/>
              </p:nvSpPr>
              <p:spPr bwMode="auto">
                <a:xfrm>
                  <a:off x="4805" y="3004"/>
                  <a:ext cx="59" cy="36"/>
                </a:xfrm>
                <a:custGeom>
                  <a:avLst/>
                  <a:gdLst>
                    <a:gd name="T0" fmla="*/ 59 w 118"/>
                    <a:gd name="T1" fmla="*/ 3 h 72"/>
                    <a:gd name="T2" fmla="*/ 30 w 118"/>
                    <a:gd name="T3" fmla="*/ 0 h 72"/>
                    <a:gd name="T4" fmla="*/ 3 w 118"/>
                    <a:gd name="T5" fmla="*/ 16 h 72"/>
                    <a:gd name="T6" fmla="*/ 0 w 118"/>
                    <a:gd name="T7" fmla="*/ 30 h 72"/>
                    <a:gd name="T8" fmla="*/ 2 w 118"/>
                    <a:gd name="T9" fmla="*/ 36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8" h="72">
                      <a:moveTo>
                        <a:pt x="118" y="5"/>
                      </a:moveTo>
                      <a:lnTo>
                        <a:pt x="60" y="0"/>
                      </a:lnTo>
                      <a:lnTo>
                        <a:pt x="6" y="32"/>
                      </a:lnTo>
                      <a:lnTo>
                        <a:pt x="0" y="60"/>
                      </a:lnTo>
                      <a:lnTo>
                        <a:pt x="3" y="7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5" name="Freeform 65"/>
                <p:cNvSpPr>
                  <a:spLocks/>
                </p:cNvSpPr>
                <p:nvPr/>
              </p:nvSpPr>
              <p:spPr bwMode="auto">
                <a:xfrm>
                  <a:off x="4840" y="3025"/>
                  <a:ext cx="37" cy="59"/>
                </a:xfrm>
                <a:custGeom>
                  <a:avLst/>
                  <a:gdLst>
                    <a:gd name="T0" fmla="*/ 37 w 74"/>
                    <a:gd name="T1" fmla="*/ 0 h 117"/>
                    <a:gd name="T2" fmla="*/ 4 w 74"/>
                    <a:gd name="T3" fmla="*/ 36 h 117"/>
                    <a:gd name="T4" fmla="*/ 0 w 74"/>
                    <a:gd name="T5" fmla="*/ 43 h 117"/>
                    <a:gd name="T6" fmla="*/ 4 w 74"/>
                    <a:gd name="T7" fmla="*/ 51 h 117"/>
                    <a:gd name="T8" fmla="*/ 7 w 74"/>
                    <a:gd name="T9" fmla="*/ 57 h 117"/>
                    <a:gd name="T10" fmla="*/ 9 w 74"/>
                    <a:gd name="T11" fmla="*/ 59 h 1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4" h="117">
                      <a:moveTo>
                        <a:pt x="74" y="0"/>
                      </a:moveTo>
                      <a:lnTo>
                        <a:pt x="8" y="72"/>
                      </a:lnTo>
                      <a:lnTo>
                        <a:pt x="0" y="86"/>
                      </a:lnTo>
                      <a:lnTo>
                        <a:pt x="8" y="102"/>
                      </a:lnTo>
                      <a:lnTo>
                        <a:pt x="14" y="114"/>
                      </a:lnTo>
                      <a:lnTo>
                        <a:pt x="18" y="11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6" name="Freeform 66"/>
                <p:cNvSpPr>
                  <a:spLocks/>
                </p:cNvSpPr>
                <p:nvPr/>
              </p:nvSpPr>
              <p:spPr bwMode="auto">
                <a:xfrm>
                  <a:off x="4822" y="3016"/>
                  <a:ext cx="48" cy="67"/>
                </a:xfrm>
                <a:custGeom>
                  <a:avLst/>
                  <a:gdLst>
                    <a:gd name="T0" fmla="*/ 48 w 95"/>
                    <a:gd name="T1" fmla="*/ 0 h 134"/>
                    <a:gd name="T2" fmla="*/ 25 w 95"/>
                    <a:gd name="T3" fmla="*/ 6 h 134"/>
                    <a:gd name="T4" fmla="*/ 4 w 95"/>
                    <a:gd name="T5" fmla="*/ 20 h 134"/>
                    <a:gd name="T6" fmla="*/ 0 w 95"/>
                    <a:gd name="T7" fmla="*/ 34 h 134"/>
                    <a:gd name="T8" fmla="*/ 18 w 95"/>
                    <a:gd name="T9" fmla="*/ 64 h 134"/>
                    <a:gd name="T10" fmla="*/ 25 w 95"/>
                    <a:gd name="T11" fmla="*/ 67 h 1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5" h="134">
                      <a:moveTo>
                        <a:pt x="95" y="0"/>
                      </a:moveTo>
                      <a:lnTo>
                        <a:pt x="50" y="11"/>
                      </a:lnTo>
                      <a:lnTo>
                        <a:pt x="7" y="40"/>
                      </a:lnTo>
                      <a:lnTo>
                        <a:pt x="0" y="68"/>
                      </a:lnTo>
                      <a:lnTo>
                        <a:pt x="35" y="128"/>
                      </a:lnTo>
                      <a:lnTo>
                        <a:pt x="49" y="13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288" name="Freeform 67"/>
            <p:cNvSpPr>
              <a:spLocks/>
            </p:cNvSpPr>
            <p:nvPr/>
          </p:nvSpPr>
          <p:spPr bwMode="auto">
            <a:xfrm>
              <a:off x="4938" y="2964"/>
              <a:ext cx="61" cy="67"/>
            </a:xfrm>
            <a:custGeom>
              <a:avLst/>
              <a:gdLst>
                <a:gd name="T0" fmla="*/ 0 w 121"/>
                <a:gd name="T1" fmla="*/ 1 h 133"/>
                <a:gd name="T2" fmla="*/ 27 w 121"/>
                <a:gd name="T3" fmla="*/ 67 h 133"/>
                <a:gd name="T4" fmla="*/ 61 w 121"/>
                <a:gd name="T5" fmla="*/ 65 h 133"/>
                <a:gd name="T6" fmla="*/ 42 w 121"/>
                <a:gd name="T7" fmla="*/ 0 h 133"/>
                <a:gd name="T8" fmla="*/ 0 w 121"/>
                <a:gd name="T9" fmla="*/ 1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133">
                  <a:moveTo>
                    <a:pt x="0" y="1"/>
                  </a:moveTo>
                  <a:lnTo>
                    <a:pt x="54" y="133"/>
                  </a:lnTo>
                  <a:lnTo>
                    <a:pt x="121" y="130"/>
                  </a:lnTo>
                  <a:lnTo>
                    <a:pt x="8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9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Freeform 68"/>
            <p:cNvSpPr>
              <a:spLocks/>
            </p:cNvSpPr>
            <p:nvPr/>
          </p:nvSpPr>
          <p:spPr bwMode="auto">
            <a:xfrm>
              <a:off x="4958" y="2799"/>
              <a:ext cx="326" cy="252"/>
            </a:xfrm>
            <a:custGeom>
              <a:avLst/>
              <a:gdLst>
                <a:gd name="T0" fmla="*/ 2 w 651"/>
                <a:gd name="T1" fmla="*/ 166 h 502"/>
                <a:gd name="T2" fmla="*/ 7 w 651"/>
                <a:gd name="T3" fmla="*/ 189 h 502"/>
                <a:gd name="T4" fmla="*/ 15 w 651"/>
                <a:gd name="T5" fmla="*/ 215 h 502"/>
                <a:gd name="T6" fmla="*/ 20 w 651"/>
                <a:gd name="T7" fmla="*/ 235 h 502"/>
                <a:gd name="T8" fmla="*/ 75 w 651"/>
                <a:gd name="T9" fmla="*/ 237 h 502"/>
                <a:gd name="T10" fmla="*/ 119 w 651"/>
                <a:gd name="T11" fmla="*/ 240 h 502"/>
                <a:gd name="T12" fmla="*/ 165 w 651"/>
                <a:gd name="T13" fmla="*/ 248 h 502"/>
                <a:gd name="T14" fmla="*/ 191 w 651"/>
                <a:gd name="T15" fmla="*/ 252 h 502"/>
                <a:gd name="T16" fmla="*/ 229 w 651"/>
                <a:gd name="T17" fmla="*/ 219 h 502"/>
                <a:gd name="T18" fmla="*/ 277 w 651"/>
                <a:gd name="T19" fmla="*/ 152 h 502"/>
                <a:gd name="T20" fmla="*/ 306 w 651"/>
                <a:gd name="T21" fmla="*/ 101 h 502"/>
                <a:gd name="T22" fmla="*/ 322 w 651"/>
                <a:gd name="T23" fmla="*/ 64 h 502"/>
                <a:gd name="T24" fmla="*/ 326 w 651"/>
                <a:gd name="T25" fmla="*/ 29 h 502"/>
                <a:gd name="T26" fmla="*/ 315 w 651"/>
                <a:gd name="T27" fmla="*/ 11 h 502"/>
                <a:gd name="T28" fmla="*/ 293 w 651"/>
                <a:gd name="T29" fmla="*/ 0 h 502"/>
                <a:gd name="T30" fmla="*/ 268 w 651"/>
                <a:gd name="T31" fmla="*/ 6 h 502"/>
                <a:gd name="T32" fmla="*/ 244 w 651"/>
                <a:gd name="T33" fmla="*/ 28 h 502"/>
                <a:gd name="T34" fmla="*/ 220 w 651"/>
                <a:gd name="T35" fmla="*/ 61 h 502"/>
                <a:gd name="T36" fmla="*/ 197 w 651"/>
                <a:gd name="T37" fmla="*/ 89 h 502"/>
                <a:gd name="T38" fmla="*/ 176 w 651"/>
                <a:gd name="T39" fmla="*/ 119 h 502"/>
                <a:gd name="T40" fmla="*/ 167 w 651"/>
                <a:gd name="T41" fmla="*/ 139 h 502"/>
                <a:gd name="T42" fmla="*/ 169 w 651"/>
                <a:gd name="T43" fmla="*/ 150 h 502"/>
                <a:gd name="T44" fmla="*/ 164 w 651"/>
                <a:gd name="T45" fmla="*/ 156 h 502"/>
                <a:gd name="T46" fmla="*/ 158 w 651"/>
                <a:gd name="T47" fmla="*/ 160 h 502"/>
                <a:gd name="T48" fmla="*/ 137 w 651"/>
                <a:gd name="T49" fmla="*/ 162 h 502"/>
                <a:gd name="T50" fmla="*/ 69 w 651"/>
                <a:gd name="T51" fmla="*/ 153 h 502"/>
                <a:gd name="T52" fmla="*/ 0 w 651"/>
                <a:gd name="T53" fmla="*/ 147 h 502"/>
                <a:gd name="T54" fmla="*/ 2 w 651"/>
                <a:gd name="T55" fmla="*/ 166 h 50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651" h="502">
                  <a:moveTo>
                    <a:pt x="4" y="331"/>
                  </a:moveTo>
                  <a:lnTo>
                    <a:pt x="13" y="377"/>
                  </a:lnTo>
                  <a:lnTo>
                    <a:pt x="29" y="429"/>
                  </a:lnTo>
                  <a:lnTo>
                    <a:pt x="40" y="469"/>
                  </a:lnTo>
                  <a:lnTo>
                    <a:pt x="149" y="473"/>
                  </a:lnTo>
                  <a:lnTo>
                    <a:pt x="237" y="479"/>
                  </a:lnTo>
                  <a:lnTo>
                    <a:pt x="330" y="495"/>
                  </a:lnTo>
                  <a:lnTo>
                    <a:pt x="381" y="502"/>
                  </a:lnTo>
                  <a:lnTo>
                    <a:pt x="457" y="436"/>
                  </a:lnTo>
                  <a:lnTo>
                    <a:pt x="553" y="303"/>
                  </a:lnTo>
                  <a:lnTo>
                    <a:pt x="612" y="201"/>
                  </a:lnTo>
                  <a:lnTo>
                    <a:pt x="644" y="127"/>
                  </a:lnTo>
                  <a:lnTo>
                    <a:pt x="651" y="58"/>
                  </a:lnTo>
                  <a:lnTo>
                    <a:pt x="630" y="22"/>
                  </a:lnTo>
                  <a:lnTo>
                    <a:pt x="586" y="0"/>
                  </a:lnTo>
                  <a:lnTo>
                    <a:pt x="535" y="12"/>
                  </a:lnTo>
                  <a:lnTo>
                    <a:pt x="487" y="56"/>
                  </a:lnTo>
                  <a:lnTo>
                    <a:pt x="439" y="122"/>
                  </a:lnTo>
                  <a:lnTo>
                    <a:pt x="394" y="177"/>
                  </a:lnTo>
                  <a:lnTo>
                    <a:pt x="351" y="238"/>
                  </a:lnTo>
                  <a:lnTo>
                    <a:pt x="333" y="276"/>
                  </a:lnTo>
                  <a:lnTo>
                    <a:pt x="337" y="298"/>
                  </a:lnTo>
                  <a:lnTo>
                    <a:pt x="327" y="311"/>
                  </a:lnTo>
                  <a:lnTo>
                    <a:pt x="315" y="319"/>
                  </a:lnTo>
                  <a:lnTo>
                    <a:pt x="273" y="322"/>
                  </a:lnTo>
                  <a:lnTo>
                    <a:pt x="137" y="304"/>
                  </a:lnTo>
                  <a:lnTo>
                    <a:pt x="0" y="293"/>
                  </a:lnTo>
                  <a:lnTo>
                    <a:pt x="4" y="331"/>
                  </a:lnTo>
                  <a:close/>
                </a:path>
              </a:pathLst>
            </a:custGeom>
            <a:solidFill>
              <a:srgbClr val="3F5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90" name="Group 69"/>
            <p:cNvGrpSpPr>
              <a:grpSpLocks/>
            </p:cNvGrpSpPr>
            <p:nvPr/>
          </p:nvGrpSpPr>
          <p:grpSpPr bwMode="auto">
            <a:xfrm>
              <a:off x="4913" y="2610"/>
              <a:ext cx="151" cy="168"/>
              <a:chOff x="4913" y="2610"/>
              <a:chExt cx="151" cy="168"/>
            </a:xfrm>
          </p:grpSpPr>
          <p:sp>
            <p:nvSpPr>
              <p:cNvPr id="11319" name="Freeform 70"/>
              <p:cNvSpPr>
                <a:spLocks/>
              </p:cNvSpPr>
              <p:nvPr/>
            </p:nvSpPr>
            <p:spPr bwMode="auto">
              <a:xfrm>
                <a:off x="4913" y="2610"/>
                <a:ext cx="151" cy="168"/>
              </a:xfrm>
              <a:custGeom>
                <a:avLst/>
                <a:gdLst>
                  <a:gd name="T0" fmla="*/ 69 w 302"/>
                  <a:gd name="T1" fmla="*/ 159 h 336"/>
                  <a:gd name="T2" fmla="*/ 65 w 302"/>
                  <a:gd name="T3" fmla="*/ 152 h 336"/>
                  <a:gd name="T4" fmla="*/ 53 w 302"/>
                  <a:gd name="T5" fmla="*/ 146 h 336"/>
                  <a:gd name="T6" fmla="*/ 38 w 302"/>
                  <a:gd name="T7" fmla="*/ 139 h 336"/>
                  <a:gd name="T8" fmla="*/ 17 w 302"/>
                  <a:gd name="T9" fmla="*/ 97 h 336"/>
                  <a:gd name="T10" fmla="*/ 0 w 302"/>
                  <a:gd name="T11" fmla="*/ 58 h 336"/>
                  <a:gd name="T12" fmla="*/ 0 w 302"/>
                  <a:gd name="T13" fmla="*/ 38 h 336"/>
                  <a:gd name="T14" fmla="*/ 30 w 302"/>
                  <a:gd name="T15" fmla="*/ 6 h 336"/>
                  <a:gd name="T16" fmla="*/ 53 w 302"/>
                  <a:gd name="T17" fmla="*/ 4 h 336"/>
                  <a:gd name="T18" fmla="*/ 59 w 302"/>
                  <a:gd name="T19" fmla="*/ 9 h 336"/>
                  <a:gd name="T20" fmla="*/ 79 w 302"/>
                  <a:gd name="T21" fmla="*/ 0 h 336"/>
                  <a:gd name="T22" fmla="*/ 87 w 302"/>
                  <a:gd name="T23" fmla="*/ 1 h 336"/>
                  <a:gd name="T24" fmla="*/ 93 w 302"/>
                  <a:gd name="T25" fmla="*/ 7 h 336"/>
                  <a:gd name="T26" fmla="*/ 95 w 302"/>
                  <a:gd name="T27" fmla="*/ 14 h 336"/>
                  <a:gd name="T28" fmla="*/ 91 w 302"/>
                  <a:gd name="T29" fmla="*/ 21 h 336"/>
                  <a:gd name="T30" fmla="*/ 55 w 302"/>
                  <a:gd name="T31" fmla="*/ 40 h 336"/>
                  <a:gd name="T32" fmla="*/ 47 w 302"/>
                  <a:gd name="T33" fmla="*/ 68 h 336"/>
                  <a:gd name="T34" fmla="*/ 60 w 302"/>
                  <a:gd name="T35" fmla="*/ 47 h 336"/>
                  <a:gd name="T36" fmla="*/ 94 w 302"/>
                  <a:gd name="T37" fmla="*/ 36 h 336"/>
                  <a:gd name="T38" fmla="*/ 99 w 302"/>
                  <a:gd name="T39" fmla="*/ 36 h 336"/>
                  <a:gd name="T40" fmla="*/ 104 w 302"/>
                  <a:gd name="T41" fmla="*/ 41 h 336"/>
                  <a:gd name="T42" fmla="*/ 107 w 302"/>
                  <a:gd name="T43" fmla="*/ 52 h 336"/>
                  <a:gd name="T44" fmla="*/ 103 w 302"/>
                  <a:gd name="T45" fmla="*/ 59 h 336"/>
                  <a:gd name="T46" fmla="*/ 75 w 302"/>
                  <a:gd name="T47" fmla="*/ 71 h 336"/>
                  <a:gd name="T48" fmla="*/ 74 w 302"/>
                  <a:gd name="T49" fmla="*/ 83 h 336"/>
                  <a:gd name="T50" fmla="*/ 92 w 302"/>
                  <a:gd name="T51" fmla="*/ 106 h 336"/>
                  <a:gd name="T52" fmla="*/ 100 w 302"/>
                  <a:gd name="T53" fmla="*/ 106 h 336"/>
                  <a:gd name="T54" fmla="*/ 109 w 302"/>
                  <a:gd name="T55" fmla="*/ 104 h 336"/>
                  <a:gd name="T56" fmla="*/ 119 w 302"/>
                  <a:gd name="T57" fmla="*/ 97 h 336"/>
                  <a:gd name="T58" fmla="*/ 124 w 302"/>
                  <a:gd name="T59" fmla="*/ 89 h 336"/>
                  <a:gd name="T60" fmla="*/ 133 w 302"/>
                  <a:gd name="T61" fmla="*/ 84 h 336"/>
                  <a:gd name="T62" fmla="*/ 141 w 302"/>
                  <a:gd name="T63" fmla="*/ 85 h 336"/>
                  <a:gd name="T64" fmla="*/ 147 w 302"/>
                  <a:gd name="T65" fmla="*/ 88 h 336"/>
                  <a:gd name="T66" fmla="*/ 150 w 302"/>
                  <a:gd name="T67" fmla="*/ 97 h 336"/>
                  <a:gd name="T68" fmla="*/ 151 w 302"/>
                  <a:gd name="T69" fmla="*/ 104 h 336"/>
                  <a:gd name="T70" fmla="*/ 147 w 302"/>
                  <a:gd name="T71" fmla="*/ 109 h 336"/>
                  <a:gd name="T72" fmla="*/ 135 w 302"/>
                  <a:gd name="T73" fmla="*/ 116 h 336"/>
                  <a:gd name="T74" fmla="*/ 119 w 302"/>
                  <a:gd name="T75" fmla="*/ 121 h 336"/>
                  <a:gd name="T76" fmla="*/ 112 w 302"/>
                  <a:gd name="T77" fmla="*/ 127 h 336"/>
                  <a:gd name="T78" fmla="*/ 124 w 302"/>
                  <a:gd name="T79" fmla="*/ 149 h 336"/>
                  <a:gd name="T80" fmla="*/ 74 w 302"/>
                  <a:gd name="T81" fmla="*/ 168 h 336"/>
                  <a:gd name="T82" fmla="*/ 69 w 302"/>
                  <a:gd name="T83" fmla="*/ 159 h 3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02" h="336">
                    <a:moveTo>
                      <a:pt x="137" y="317"/>
                    </a:moveTo>
                    <a:lnTo>
                      <a:pt x="130" y="303"/>
                    </a:lnTo>
                    <a:lnTo>
                      <a:pt x="105" y="292"/>
                    </a:lnTo>
                    <a:lnTo>
                      <a:pt x="75" y="278"/>
                    </a:lnTo>
                    <a:lnTo>
                      <a:pt x="34" y="193"/>
                    </a:lnTo>
                    <a:lnTo>
                      <a:pt x="0" y="115"/>
                    </a:lnTo>
                    <a:lnTo>
                      <a:pt x="0" y="75"/>
                    </a:lnTo>
                    <a:lnTo>
                      <a:pt x="60" y="11"/>
                    </a:lnTo>
                    <a:lnTo>
                      <a:pt x="105" y="8"/>
                    </a:lnTo>
                    <a:lnTo>
                      <a:pt x="117" y="17"/>
                    </a:lnTo>
                    <a:lnTo>
                      <a:pt x="157" y="0"/>
                    </a:lnTo>
                    <a:lnTo>
                      <a:pt x="173" y="2"/>
                    </a:lnTo>
                    <a:lnTo>
                      <a:pt x="185" y="13"/>
                    </a:lnTo>
                    <a:lnTo>
                      <a:pt x="190" y="27"/>
                    </a:lnTo>
                    <a:lnTo>
                      <a:pt x="181" y="42"/>
                    </a:lnTo>
                    <a:lnTo>
                      <a:pt x="109" y="80"/>
                    </a:lnTo>
                    <a:lnTo>
                      <a:pt x="93" y="135"/>
                    </a:lnTo>
                    <a:lnTo>
                      <a:pt x="119" y="94"/>
                    </a:lnTo>
                    <a:lnTo>
                      <a:pt x="188" y="72"/>
                    </a:lnTo>
                    <a:lnTo>
                      <a:pt x="197" y="72"/>
                    </a:lnTo>
                    <a:lnTo>
                      <a:pt x="208" y="82"/>
                    </a:lnTo>
                    <a:lnTo>
                      <a:pt x="214" y="104"/>
                    </a:lnTo>
                    <a:lnTo>
                      <a:pt x="205" y="118"/>
                    </a:lnTo>
                    <a:lnTo>
                      <a:pt x="149" y="141"/>
                    </a:lnTo>
                    <a:lnTo>
                      <a:pt x="148" y="165"/>
                    </a:lnTo>
                    <a:lnTo>
                      <a:pt x="184" y="212"/>
                    </a:lnTo>
                    <a:lnTo>
                      <a:pt x="200" y="211"/>
                    </a:lnTo>
                    <a:lnTo>
                      <a:pt x="217" y="207"/>
                    </a:lnTo>
                    <a:lnTo>
                      <a:pt x="238" y="193"/>
                    </a:lnTo>
                    <a:lnTo>
                      <a:pt x="248" y="178"/>
                    </a:lnTo>
                    <a:lnTo>
                      <a:pt x="266" y="168"/>
                    </a:lnTo>
                    <a:lnTo>
                      <a:pt x="282" y="170"/>
                    </a:lnTo>
                    <a:lnTo>
                      <a:pt x="294" y="176"/>
                    </a:lnTo>
                    <a:lnTo>
                      <a:pt x="300" y="193"/>
                    </a:lnTo>
                    <a:lnTo>
                      <a:pt x="302" y="207"/>
                    </a:lnTo>
                    <a:lnTo>
                      <a:pt x="294" y="218"/>
                    </a:lnTo>
                    <a:lnTo>
                      <a:pt x="269" y="231"/>
                    </a:lnTo>
                    <a:lnTo>
                      <a:pt x="238" y="242"/>
                    </a:lnTo>
                    <a:lnTo>
                      <a:pt x="224" y="253"/>
                    </a:lnTo>
                    <a:lnTo>
                      <a:pt x="247" y="298"/>
                    </a:lnTo>
                    <a:lnTo>
                      <a:pt x="148" y="336"/>
                    </a:lnTo>
                    <a:lnTo>
                      <a:pt x="137" y="317"/>
                    </a:lnTo>
                    <a:close/>
                  </a:path>
                </a:pathLst>
              </a:custGeom>
              <a:solidFill>
                <a:srgbClr val="FFBFB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0" name="Freeform 71"/>
              <p:cNvSpPr>
                <a:spLocks/>
              </p:cNvSpPr>
              <p:nvPr/>
            </p:nvSpPr>
            <p:spPr bwMode="auto">
              <a:xfrm>
                <a:off x="5043" y="2704"/>
                <a:ext cx="6" cy="14"/>
              </a:xfrm>
              <a:custGeom>
                <a:avLst/>
                <a:gdLst>
                  <a:gd name="T0" fmla="*/ 0 w 13"/>
                  <a:gd name="T1" fmla="*/ 0 h 28"/>
                  <a:gd name="T2" fmla="*/ 0 w 13"/>
                  <a:gd name="T3" fmla="*/ 7 h 28"/>
                  <a:gd name="T4" fmla="*/ 3 w 13"/>
                  <a:gd name="T5" fmla="*/ 11 h 28"/>
                  <a:gd name="T6" fmla="*/ 6 w 13"/>
                  <a:gd name="T7" fmla="*/ 14 h 2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" h="28">
                    <a:moveTo>
                      <a:pt x="0" y="0"/>
                    </a:moveTo>
                    <a:lnTo>
                      <a:pt x="1" y="14"/>
                    </a:lnTo>
                    <a:lnTo>
                      <a:pt x="7" y="22"/>
                    </a:lnTo>
                    <a:lnTo>
                      <a:pt x="13" y="2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1" name="Freeform 72"/>
              <p:cNvSpPr>
                <a:spLocks/>
              </p:cNvSpPr>
              <p:nvPr/>
            </p:nvSpPr>
            <p:spPr bwMode="auto">
              <a:xfrm>
                <a:off x="4937" y="2620"/>
                <a:ext cx="34" cy="43"/>
              </a:xfrm>
              <a:custGeom>
                <a:avLst/>
                <a:gdLst>
                  <a:gd name="T0" fmla="*/ 34 w 67"/>
                  <a:gd name="T1" fmla="*/ 0 h 85"/>
                  <a:gd name="T2" fmla="*/ 14 w 67"/>
                  <a:gd name="T3" fmla="*/ 9 h 85"/>
                  <a:gd name="T4" fmla="*/ 8 w 67"/>
                  <a:gd name="T5" fmla="*/ 17 h 85"/>
                  <a:gd name="T6" fmla="*/ 4 w 67"/>
                  <a:gd name="T7" fmla="*/ 28 h 85"/>
                  <a:gd name="T8" fmla="*/ 0 w 67"/>
                  <a:gd name="T9" fmla="*/ 41 h 85"/>
                  <a:gd name="T10" fmla="*/ 0 w 67"/>
                  <a:gd name="T11" fmla="*/ 43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7" h="85">
                    <a:moveTo>
                      <a:pt x="67" y="0"/>
                    </a:moveTo>
                    <a:lnTo>
                      <a:pt x="27" y="18"/>
                    </a:lnTo>
                    <a:lnTo>
                      <a:pt x="15" y="33"/>
                    </a:lnTo>
                    <a:lnTo>
                      <a:pt x="7" y="55"/>
                    </a:lnTo>
                    <a:lnTo>
                      <a:pt x="0" y="81"/>
                    </a:lnTo>
                    <a:lnTo>
                      <a:pt x="0" y="8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91" name="Freeform 73"/>
            <p:cNvSpPr>
              <a:spLocks/>
            </p:cNvSpPr>
            <p:nvPr/>
          </p:nvSpPr>
          <p:spPr bwMode="auto">
            <a:xfrm>
              <a:off x="4975" y="2738"/>
              <a:ext cx="89" cy="64"/>
            </a:xfrm>
            <a:custGeom>
              <a:avLst/>
              <a:gdLst>
                <a:gd name="T0" fmla="*/ 13 w 178"/>
                <a:gd name="T1" fmla="*/ 64 h 127"/>
                <a:gd name="T2" fmla="*/ 0 w 178"/>
                <a:gd name="T3" fmla="*/ 32 h 127"/>
                <a:gd name="T4" fmla="*/ 75 w 178"/>
                <a:gd name="T5" fmla="*/ 0 h 127"/>
                <a:gd name="T6" fmla="*/ 89 w 178"/>
                <a:gd name="T7" fmla="*/ 28 h 127"/>
                <a:gd name="T8" fmla="*/ 13 w 178"/>
                <a:gd name="T9" fmla="*/ 64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" h="127">
                  <a:moveTo>
                    <a:pt x="26" y="127"/>
                  </a:moveTo>
                  <a:lnTo>
                    <a:pt x="0" y="63"/>
                  </a:lnTo>
                  <a:lnTo>
                    <a:pt x="150" y="0"/>
                  </a:lnTo>
                  <a:lnTo>
                    <a:pt x="178" y="55"/>
                  </a:lnTo>
                  <a:lnTo>
                    <a:pt x="26" y="127"/>
                  </a:lnTo>
                  <a:close/>
                </a:path>
              </a:pathLst>
            </a:custGeom>
            <a:solidFill>
              <a:srgbClr val="FFFFB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92" name="Group 74"/>
            <p:cNvGrpSpPr>
              <a:grpSpLocks/>
            </p:cNvGrpSpPr>
            <p:nvPr/>
          </p:nvGrpSpPr>
          <p:grpSpPr bwMode="auto">
            <a:xfrm>
              <a:off x="3940" y="2267"/>
              <a:ext cx="623" cy="906"/>
              <a:chOff x="3940" y="2267"/>
              <a:chExt cx="623" cy="906"/>
            </a:xfrm>
          </p:grpSpPr>
          <p:grpSp>
            <p:nvGrpSpPr>
              <p:cNvPr id="11299" name="Group 75"/>
              <p:cNvGrpSpPr>
                <a:grpSpLocks/>
              </p:cNvGrpSpPr>
              <p:nvPr/>
            </p:nvGrpSpPr>
            <p:grpSpPr bwMode="auto">
              <a:xfrm>
                <a:off x="4215" y="2325"/>
                <a:ext cx="348" cy="451"/>
                <a:chOff x="4215" y="2325"/>
                <a:chExt cx="348" cy="451"/>
              </a:xfrm>
            </p:grpSpPr>
            <p:sp>
              <p:nvSpPr>
                <p:cNvPr id="11305" name="Freeform 76"/>
                <p:cNvSpPr>
                  <a:spLocks/>
                </p:cNvSpPr>
                <p:nvPr/>
              </p:nvSpPr>
              <p:spPr bwMode="auto">
                <a:xfrm>
                  <a:off x="4247" y="2652"/>
                  <a:ext cx="75" cy="124"/>
                </a:xfrm>
                <a:custGeom>
                  <a:avLst/>
                  <a:gdLst>
                    <a:gd name="T0" fmla="*/ 29 w 151"/>
                    <a:gd name="T1" fmla="*/ 0 h 246"/>
                    <a:gd name="T2" fmla="*/ 25 w 151"/>
                    <a:gd name="T3" fmla="*/ 43 h 246"/>
                    <a:gd name="T4" fmla="*/ 12 w 151"/>
                    <a:gd name="T5" fmla="*/ 84 h 246"/>
                    <a:gd name="T6" fmla="*/ 0 w 151"/>
                    <a:gd name="T7" fmla="*/ 104 h 246"/>
                    <a:gd name="T8" fmla="*/ 38 w 151"/>
                    <a:gd name="T9" fmla="*/ 124 h 246"/>
                    <a:gd name="T10" fmla="*/ 59 w 151"/>
                    <a:gd name="T11" fmla="*/ 78 h 246"/>
                    <a:gd name="T12" fmla="*/ 66 w 151"/>
                    <a:gd name="T13" fmla="*/ 47 h 246"/>
                    <a:gd name="T14" fmla="*/ 75 w 151"/>
                    <a:gd name="T15" fmla="*/ 6 h 246"/>
                    <a:gd name="T16" fmla="*/ 29 w 151"/>
                    <a:gd name="T17" fmla="*/ 0 h 2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1" h="246">
                      <a:moveTo>
                        <a:pt x="58" y="0"/>
                      </a:moveTo>
                      <a:lnTo>
                        <a:pt x="50" y="86"/>
                      </a:lnTo>
                      <a:lnTo>
                        <a:pt x="25" y="166"/>
                      </a:lnTo>
                      <a:lnTo>
                        <a:pt x="0" y="207"/>
                      </a:lnTo>
                      <a:lnTo>
                        <a:pt x="76" y="246"/>
                      </a:lnTo>
                      <a:lnTo>
                        <a:pt x="119" y="154"/>
                      </a:lnTo>
                      <a:lnTo>
                        <a:pt x="133" y="93"/>
                      </a:lnTo>
                      <a:lnTo>
                        <a:pt x="151" y="1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306" name="Group 77"/>
                <p:cNvGrpSpPr>
                  <a:grpSpLocks/>
                </p:cNvGrpSpPr>
                <p:nvPr/>
              </p:nvGrpSpPr>
              <p:grpSpPr bwMode="auto">
                <a:xfrm>
                  <a:off x="4215" y="2325"/>
                  <a:ext cx="348" cy="425"/>
                  <a:chOff x="4215" y="2325"/>
                  <a:chExt cx="348" cy="425"/>
                </a:xfrm>
              </p:grpSpPr>
              <p:grpSp>
                <p:nvGrpSpPr>
                  <p:cNvPr id="11307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4371" y="2604"/>
                    <a:ext cx="45" cy="60"/>
                    <a:chOff x="4371" y="2604"/>
                    <a:chExt cx="45" cy="60"/>
                  </a:xfrm>
                </p:grpSpPr>
                <p:sp>
                  <p:nvSpPr>
                    <p:cNvPr id="11317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4371" y="2604"/>
                      <a:ext cx="45" cy="27"/>
                    </a:xfrm>
                    <a:custGeom>
                      <a:avLst/>
                      <a:gdLst>
                        <a:gd name="T0" fmla="*/ 45 w 91"/>
                        <a:gd name="T1" fmla="*/ 3 h 53"/>
                        <a:gd name="T2" fmla="*/ 43 w 91"/>
                        <a:gd name="T3" fmla="*/ 27 h 53"/>
                        <a:gd name="T4" fmla="*/ 0 w 91"/>
                        <a:gd name="T5" fmla="*/ 21 h 53"/>
                        <a:gd name="T6" fmla="*/ 7 w 91"/>
                        <a:gd name="T7" fmla="*/ 0 h 53"/>
                        <a:gd name="T8" fmla="*/ 45 w 91"/>
                        <a:gd name="T9" fmla="*/ 3 h 5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91" h="53">
                          <a:moveTo>
                            <a:pt x="91" y="6"/>
                          </a:moveTo>
                          <a:lnTo>
                            <a:pt x="86" y="53"/>
                          </a:lnTo>
                          <a:lnTo>
                            <a:pt x="0" y="41"/>
                          </a:lnTo>
                          <a:lnTo>
                            <a:pt x="15" y="0"/>
                          </a:lnTo>
                          <a:lnTo>
                            <a:pt x="91" y="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8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4371" y="2629"/>
                      <a:ext cx="32" cy="35"/>
                    </a:xfrm>
                    <a:custGeom>
                      <a:avLst/>
                      <a:gdLst>
                        <a:gd name="T0" fmla="*/ 32 w 64"/>
                        <a:gd name="T1" fmla="*/ 2 h 70"/>
                        <a:gd name="T2" fmla="*/ 30 w 64"/>
                        <a:gd name="T3" fmla="*/ 12 h 70"/>
                        <a:gd name="T4" fmla="*/ 30 w 64"/>
                        <a:gd name="T5" fmla="*/ 17 h 70"/>
                        <a:gd name="T6" fmla="*/ 30 w 64"/>
                        <a:gd name="T7" fmla="*/ 23 h 70"/>
                        <a:gd name="T8" fmla="*/ 32 w 64"/>
                        <a:gd name="T9" fmla="*/ 35 h 70"/>
                        <a:gd name="T10" fmla="*/ 2 w 64"/>
                        <a:gd name="T11" fmla="*/ 20 h 70"/>
                        <a:gd name="T12" fmla="*/ 0 w 64"/>
                        <a:gd name="T13" fmla="*/ 0 h 70"/>
                        <a:gd name="T14" fmla="*/ 32 w 64"/>
                        <a:gd name="T15" fmla="*/ 2 h 70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64" h="70">
                          <a:moveTo>
                            <a:pt x="64" y="3"/>
                          </a:moveTo>
                          <a:lnTo>
                            <a:pt x="59" y="23"/>
                          </a:lnTo>
                          <a:lnTo>
                            <a:pt x="59" y="34"/>
                          </a:lnTo>
                          <a:lnTo>
                            <a:pt x="59" y="45"/>
                          </a:lnTo>
                          <a:lnTo>
                            <a:pt x="64" y="70"/>
                          </a:lnTo>
                          <a:lnTo>
                            <a:pt x="3" y="39"/>
                          </a:lnTo>
                          <a:lnTo>
                            <a:pt x="0" y="0"/>
                          </a:lnTo>
                          <a:lnTo>
                            <a:pt x="64" y="3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08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4215" y="2325"/>
                    <a:ext cx="348" cy="425"/>
                    <a:chOff x="4215" y="2325"/>
                    <a:chExt cx="348" cy="425"/>
                  </a:xfrm>
                </p:grpSpPr>
                <p:sp>
                  <p:nvSpPr>
                    <p:cNvPr id="11314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4215" y="2325"/>
                      <a:ext cx="348" cy="425"/>
                    </a:xfrm>
                    <a:custGeom>
                      <a:avLst/>
                      <a:gdLst>
                        <a:gd name="T0" fmla="*/ 238 w 697"/>
                        <a:gd name="T1" fmla="*/ 35 h 850"/>
                        <a:gd name="T2" fmla="*/ 264 w 697"/>
                        <a:gd name="T3" fmla="*/ 57 h 850"/>
                        <a:gd name="T4" fmla="*/ 288 w 697"/>
                        <a:gd name="T5" fmla="*/ 93 h 850"/>
                        <a:gd name="T6" fmla="*/ 290 w 697"/>
                        <a:gd name="T7" fmla="*/ 131 h 850"/>
                        <a:gd name="T8" fmla="*/ 288 w 697"/>
                        <a:gd name="T9" fmla="*/ 154 h 850"/>
                        <a:gd name="T10" fmla="*/ 310 w 697"/>
                        <a:gd name="T11" fmla="*/ 185 h 850"/>
                        <a:gd name="T12" fmla="*/ 332 w 697"/>
                        <a:gd name="T13" fmla="*/ 222 h 850"/>
                        <a:gd name="T14" fmla="*/ 346 w 697"/>
                        <a:gd name="T15" fmla="*/ 251 h 850"/>
                        <a:gd name="T16" fmla="*/ 344 w 697"/>
                        <a:gd name="T17" fmla="*/ 282 h 850"/>
                        <a:gd name="T18" fmla="*/ 336 w 697"/>
                        <a:gd name="T19" fmla="*/ 297 h 850"/>
                        <a:gd name="T20" fmla="*/ 316 w 697"/>
                        <a:gd name="T21" fmla="*/ 303 h 850"/>
                        <a:gd name="T22" fmla="*/ 282 w 697"/>
                        <a:gd name="T23" fmla="*/ 284 h 850"/>
                        <a:gd name="T24" fmla="*/ 264 w 697"/>
                        <a:gd name="T25" fmla="*/ 254 h 850"/>
                        <a:gd name="T26" fmla="*/ 250 w 697"/>
                        <a:gd name="T27" fmla="*/ 303 h 850"/>
                        <a:gd name="T28" fmla="*/ 222 w 697"/>
                        <a:gd name="T29" fmla="*/ 284 h 850"/>
                        <a:gd name="T30" fmla="*/ 180 w 697"/>
                        <a:gd name="T31" fmla="*/ 284 h 850"/>
                        <a:gd name="T32" fmla="*/ 160 w 697"/>
                        <a:gd name="T33" fmla="*/ 303 h 850"/>
                        <a:gd name="T34" fmla="*/ 164 w 697"/>
                        <a:gd name="T35" fmla="*/ 318 h 850"/>
                        <a:gd name="T36" fmla="*/ 202 w 697"/>
                        <a:gd name="T37" fmla="*/ 333 h 850"/>
                        <a:gd name="T38" fmla="*/ 236 w 697"/>
                        <a:gd name="T39" fmla="*/ 339 h 850"/>
                        <a:gd name="T40" fmla="*/ 234 w 697"/>
                        <a:gd name="T41" fmla="*/ 377 h 850"/>
                        <a:gd name="T42" fmla="*/ 226 w 697"/>
                        <a:gd name="T43" fmla="*/ 413 h 850"/>
                        <a:gd name="T44" fmla="*/ 214 w 697"/>
                        <a:gd name="T45" fmla="*/ 425 h 850"/>
                        <a:gd name="T46" fmla="*/ 186 w 697"/>
                        <a:gd name="T47" fmla="*/ 415 h 850"/>
                        <a:gd name="T48" fmla="*/ 109 w 697"/>
                        <a:gd name="T49" fmla="*/ 364 h 850"/>
                        <a:gd name="T50" fmla="*/ 72 w 697"/>
                        <a:gd name="T51" fmla="*/ 333 h 850"/>
                        <a:gd name="T52" fmla="*/ 68 w 697"/>
                        <a:gd name="T53" fmla="*/ 318 h 850"/>
                        <a:gd name="T54" fmla="*/ 44 w 697"/>
                        <a:gd name="T55" fmla="*/ 320 h 850"/>
                        <a:gd name="T56" fmla="*/ 28 w 697"/>
                        <a:gd name="T57" fmla="*/ 306 h 850"/>
                        <a:gd name="T58" fmla="*/ 24 w 697"/>
                        <a:gd name="T59" fmla="*/ 268 h 850"/>
                        <a:gd name="T60" fmla="*/ 12 w 697"/>
                        <a:gd name="T61" fmla="*/ 229 h 850"/>
                        <a:gd name="T62" fmla="*/ 0 w 697"/>
                        <a:gd name="T63" fmla="*/ 158 h 850"/>
                        <a:gd name="T64" fmla="*/ 16 w 697"/>
                        <a:gd name="T65" fmla="*/ 75 h 850"/>
                        <a:gd name="T66" fmla="*/ 43 w 697"/>
                        <a:gd name="T67" fmla="*/ 36 h 850"/>
                        <a:gd name="T68" fmla="*/ 85 w 697"/>
                        <a:gd name="T69" fmla="*/ 9 h 850"/>
                        <a:gd name="T70" fmla="*/ 132 w 697"/>
                        <a:gd name="T71" fmla="*/ 0 h 850"/>
                        <a:gd name="T72" fmla="*/ 172 w 697"/>
                        <a:gd name="T73" fmla="*/ 5 h 850"/>
                        <a:gd name="T74" fmla="*/ 211 w 697"/>
                        <a:gd name="T75" fmla="*/ 20 h 850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0" t="0" r="r" b="b"/>
                      <a:pathLst>
                        <a:path w="697" h="850">
                          <a:moveTo>
                            <a:pt x="423" y="39"/>
                          </a:moveTo>
                          <a:lnTo>
                            <a:pt x="476" y="69"/>
                          </a:lnTo>
                          <a:lnTo>
                            <a:pt x="506" y="94"/>
                          </a:lnTo>
                          <a:lnTo>
                            <a:pt x="528" y="114"/>
                          </a:lnTo>
                          <a:lnTo>
                            <a:pt x="558" y="152"/>
                          </a:lnTo>
                          <a:lnTo>
                            <a:pt x="576" y="185"/>
                          </a:lnTo>
                          <a:lnTo>
                            <a:pt x="582" y="216"/>
                          </a:lnTo>
                          <a:lnTo>
                            <a:pt x="580" y="262"/>
                          </a:lnTo>
                          <a:lnTo>
                            <a:pt x="573" y="287"/>
                          </a:lnTo>
                          <a:lnTo>
                            <a:pt x="577" y="308"/>
                          </a:lnTo>
                          <a:lnTo>
                            <a:pt x="592" y="334"/>
                          </a:lnTo>
                          <a:lnTo>
                            <a:pt x="621" y="370"/>
                          </a:lnTo>
                          <a:lnTo>
                            <a:pt x="645" y="405"/>
                          </a:lnTo>
                          <a:lnTo>
                            <a:pt x="665" y="443"/>
                          </a:lnTo>
                          <a:lnTo>
                            <a:pt x="685" y="477"/>
                          </a:lnTo>
                          <a:lnTo>
                            <a:pt x="692" y="502"/>
                          </a:lnTo>
                          <a:lnTo>
                            <a:pt x="697" y="529"/>
                          </a:lnTo>
                          <a:lnTo>
                            <a:pt x="689" y="564"/>
                          </a:lnTo>
                          <a:lnTo>
                            <a:pt x="682" y="581"/>
                          </a:lnTo>
                          <a:lnTo>
                            <a:pt x="673" y="594"/>
                          </a:lnTo>
                          <a:lnTo>
                            <a:pt x="657" y="606"/>
                          </a:lnTo>
                          <a:lnTo>
                            <a:pt x="633" y="605"/>
                          </a:lnTo>
                          <a:lnTo>
                            <a:pt x="601" y="589"/>
                          </a:lnTo>
                          <a:lnTo>
                            <a:pt x="564" y="567"/>
                          </a:lnTo>
                          <a:lnTo>
                            <a:pt x="525" y="543"/>
                          </a:lnTo>
                          <a:lnTo>
                            <a:pt x="528" y="507"/>
                          </a:lnTo>
                          <a:lnTo>
                            <a:pt x="520" y="598"/>
                          </a:lnTo>
                          <a:lnTo>
                            <a:pt x="501" y="606"/>
                          </a:lnTo>
                          <a:lnTo>
                            <a:pt x="482" y="586"/>
                          </a:lnTo>
                          <a:lnTo>
                            <a:pt x="444" y="567"/>
                          </a:lnTo>
                          <a:lnTo>
                            <a:pt x="408" y="561"/>
                          </a:lnTo>
                          <a:lnTo>
                            <a:pt x="361" y="568"/>
                          </a:lnTo>
                          <a:lnTo>
                            <a:pt x="332" y="581"/>
                          </a:lnTo>
                          <a:lnTo>
                            <a:pt x="320" y="605"/>
                          </a:lnTo>
                          <a:lnTo>
                            <a:pt x="320" y="623"/>
                          </a:lnTo>
                          <a:lnTo>
                            <a:pt x="328" y="636"/>
                          </a:lnTo>
                          <a:lnTo>
                            <a:pt x="365" y="656"/>
                          </a:lnTo>
                          <a:lnTo>
                            <a:pt x="404" y="666"/>
                          </a:lnTo>
                          <a:lnTo>
                            <a:pt x="441" y="677"/>
                          </a:lnTo>
                          <a:lnTo>
                            <a:pt x="473" y="677"/>
                          </a:lnTo>
                          <a:lnTo>
                            <a:pt x="477" y="669"/>
                          </a:lnTo>
                          <a:lnTo>
                            <a:pt x="468" y="754"/>
                          </a:lnTo>
                          <a:lnTo>
                            <a:pt x="458" y="799"/>
                          </a:lnTo>
                          <a:lnTo>
                            <a:pt x="453" y="825"/>
                          </a:lnTo>
                          <a:lnTo>
                            <a:pt x="447" y="837"/>
                          </a:lnTo>
                          <a:lnTo>
                            <a:pt x="428" y="850"/>
                          </a:lnTo>
                          <a:lnTo>
                            <a:pt x="405" y="846"/>
                          </a:lnTo>
                          <a:lnTo>
                            <a:pt x="372" y="829"/>
                          </a:lnTo>
                          <a:lnTo>
                            <a:pt x="295" y="779"/>
                          </a:lnTo>
                          <a:lnTo>
                            <a:pt x="219" y="727"/>
                          </a:lnTo>
                          <a:lnTo>
                            <a:pt x="159" y="685"/>
                          </a:lnTo>
                          <a:lnTo>
                            <a:pt x="145" y="666"/>
                          </a:lnTo>
                          <a:lnTo>
                            <a:pt x="138" y="647"/>
                          </a:lnTo>
                          <a:lnTo>
                            <a:pt x="136" y="636"/>
                          </a:lnTo>
                          <a:lnTo>
                            <a:pt x="112" y="639"/>
                          </a:lnTo>
                          <a:lnTo>
                            <a:pt x="88" y="639"/>
                          </a:lnTo>
                          <a:lnTo>
                            <a:pt x="72" y="634"/>
                          </a:lnTo>
                          <a:lnTo>
                            <a:pt x="56" y="611"/>
                          </a:lnTo>
                          <a:lnTo>
                            <a:pt x="45" y="581"/>
                          </a:lnTo>
                          <a:lnTo>
                            <a:pt x="48" y="535"/>
                          </a:lnTo>
                          <a:lnTo>
                            <a:pt x="44" y="502"/>
                          </a:lnTo>
                          <a:lnTo>
                            <a:pt x="24" y="457"/>
                          </a:lnTo>
                          <a:lnTo>
                            <a:pt x="5" y="408"/>
                          </a:lnTo>
                          <a:lnTo>
                            <a:pt x="0" y="315"/>
                          </a:lnTo>
                          <a:lnTo>
                            <a:pt x="8" y="229"/>
                          </a:lnTo>
                          <a:lnTo>
                            <a:pt x="33" y="149"/>
                          </a:lnTo>
                          <a:lnTo>
                            <a:pt x="57" y="106"/>
                          </a:lnTo>
                          <a:lnTo>
                            <a:pt x="86" y="72"/>
                          </a:lnTo>
                          <a:lnTo>
                            <a:pt x="120" y="39"/>
                          </a:lnTo>
                          <a:lnTo>
                            <a:pt x="171" y="17"/>
                          </a:lnTo>
                          <a:lnTo>
                            <a:pt x="213" y="4"/>
                          </a:lnTo>
                          <a:lnTo>
                            <a:pt x="265" y="0"/>
                          </a:lnTo>
                          <a:lnTo>
                            <a:pt x="311" y="4"/>
                          </a:lnTo>
                          <a:lnTo>
                            <a:pt x="344" y="9"/>
                          </a:lnTo>
                          <a:lnTo>
                            <a:pt x="380" y="22"/>
                          </a:lnTo>
                          <a:lnTo>
                            <a:pt x="423" y="39"/>
                          </a:lnTo>
                          <a:close/>
                        </a:path>
                      </a:pathLst>
                    </a:custGeom>
                    <a:solidFill>
                      <a:srgbClr val="FF9F9F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5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4372" y="2402"/>
                      <a:ext cx="83" cy="56"/>
                    </a:xfrm>
                    <a:custGeom>
                      <a:avLst/>
                      <a:gdLst>
                        <a:gd name="T0" fmla="*/ 2 w 164"/>
                        <a:gd name="T1" fmla="*/ 35 h 111"/>
                        <a:gd name="T2" fmla="*/ 20 w 164"/>
                        <a:gd name="T3" fmla="*/ 20 h 111"/>
                        <a:gd name="T4" fmla="*/ 40 w 164"/>
                        <a:gd name="T5" fmla="*/ 8 h 111"/>
                        <a:gd name="T6" fmla="*/ 60 w 164"/>
                        <a:gd name="T7" fmla="*/ 2 h 111"/>
                        <a:gd name="T8" fmla="*/ 69 w 164"/>
                        <a:gd name="T9" fmla="*/ 0 h 111"/>
                        <a:gd name="T10" fmla="*/ 77 w 164"/>
                        <a:gd name="T11" fmla="*/ 0 h 111"/>
                        <a:gd name="T12" fmla="*/ 81 w 164"/>
                        <a:gd name="T13" fmla="*/ 4 h 111"/>
                        <a:gd name="T14" fmla="*/ 83 w 164"/>
                        <a:gd name="T15" fmla="*/ 10 h 111"/>
                        <a:gd name="T16" fmla="*/ 81 w 164"/>
                        <a:gd name="T17" fmla="*/ 16 h 111"/>
                        <a:gd name="T18" fmla="*/ 75 w 164"/>
                        <a:gd name="T19" fmla="*/ 19 h 111"/>
                        <a:gd name="T20" fmla="*/ 63 w 164"/>
                        <a:gd name="T21" fmla="*/ 23 h 111"/>
                        <a:gd name="T22" fmla="*/ 45 w 164"/>
                        <a:gd name="T23" fmla="*/ 31 h 111"/>
                        <a:gd name="T24" fmla="*/ 31 w 164"/>
                        <a:gd name="T25" fmla="*/ 39 h 111"/>
                        <a:gd name="T26" fmla="*/ 20 w 164"/>
                        <a:gd name="T27" fmla="*/ 46 h 111"/>
                        <a:gd name="T28" fmla="*/ 12 w 164"/>
                        <a:gd name="T29" fmla="*/ 54 h 111"/>
                        <a:gd name="T30" fmla="*/ 4 w 164"/>
                        <a:gd name="T31" fmla="*/ 56 h 111"/>
                        <a:gd name="T32" fmla="*/ 0 w 164"/>
                        <a:gd name="T33" fmla="*/ 46 h 111"/>
                        <a:gd name="T34" fmla="*/ 2 w 164"/>
                        <a:gd name="T35" fmla="*/ 35 h 111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0" t="0" r="r" b="b"/>
                      <a:pathLst>
                        <a:path w="164" h="111">
                          <a:moveTo>
                            <a:pt x="4" y="70"/>
                          </a:moveTo>
                          <a:lnTo>
                            <a:pt x="40" y="40"/>
                          </a:lnTo>
                          <a:lnTo>
                            <a:pt x="80" y="15"/>
                          </a:lnTo>
                          <a:lnTo>
                            <a:pt x="119" y="3"/>
                          </a:lnTo>
                          <a:lnTo>
                            <a:pt x="137" y="0"/>
                          </a:lnTo>
                          <a:lnTo>
                            <a:pt x="152" y="0"/>
                          </a:lnTo>
                          <a:lnTo>
                            <a:pt x="161" y="7"/>
                          </a:lnTo>
                          <a:lnTo>
                            <a:pt x="164" y="20"/>
                          </a:lnTo>
                          <a:lnTo>
                            <a:pt x="161" y="31"/>
                          </a:lnTo>
                          <a:lnTo>
                            <a:pt x="148" y="37"/>
                          </a:lnTo>
                          <a:lnTo>
                            <a:pt x="124" y="45"/>
                          </a:lnTo>
                          <a:lnTo>
                            <a:pt x="89" y="61"/>
                          </a:lnTo>
                          <a:lnTo>
                            <a:pt x="61" y="78"/>
                          </a:lnTo>
                          <a:lnTo>
                            <a:pt x="40" y="92"/>
                          </a:lnTo>
                          <a:lnTo>
                            <a:pt x="24" y="108"/>
                          </a:lnTo>
                          <a:lnTo>
                            <a:pt x="7" y="111"/>
                          </a:lnTo>
                          <a:lnTo>
                            <a:pt x="0" y="92"/>
                          </a:lnTo>
                          <a:lnTo>
                            <a:pt x="4" y="70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6" name="Freeform 84"/>
                    <p:cNvSpPr>
                      <a:spLocks/>
                    </p:cNvSpPr>
                    <p:nvPr/>
                  </p:nvSpPr>
                  <p:spPr bwMode="auto">
                    <a:xfrm>
                      <a:off x="4265" y="2523"/>
                      <a:ext cx="97" cy="114"/>
                    </a:xfrm>
                    <a:custGeom>
                      <a:avLst/>
                      <a:gdLst>
                        <a:gd name="T0" fmla="*/ 87 w 193"/>
                        <a:gd name="T1" fmla="*/ 0 h 227"/>
                        <a:gd name="T2" fmla="*/ 91 w 193"/>
                        <a:gd name="T3" fmla="*/ 22 h 227"/>
                        <a:gd name="T4" fmla="*/ 95 w 193"/>
                        <a:gd name="T5" fmla="*/ 40 h 227"/>
                        <a:gd name="T6" fmla="*/ 97 w 193"/>
                        <a:gd name="T7" fmla="*/ 63 h 227"/>
                        <a:gd name="T8" fmla="*/ 91 w 193"/>
                        <a:gd name="T9" fmla="*/ 83 h 227"/>
                        <a:gd name="T10" fmla="*/ 73 w 193"/>
                        <a:gd name="T11" fmla="*/ 69 h 227"/>
                        <a:gd name="T12" fmla="*/ 73 w 193"/>
                        <a:gd name="T13" fmla="*/ 101 h 227"/>
                        <a:gd name="T14" fmla="*/ 53 w 193"/>
                        <a:gd name="T15" fmla="*/ 89 h 227"/>
                        <a:gd name="T16" fmla="*/ 47 w 193"/>
                        <a:gd name="T17" fmla="*/ 114 h 227"/>
                        <a:gd name="T18" fmla="*/ 32 w 193"/>
                        <a:gd name="T19" fmla="*/ 109 h 227"/>
                        <a:gd name="T20" fmla="*/ 21 w 193"/>
                        <a:gd name="T21" fmla="*/ 99 h 227"/>
                        <a:gd name="T22" fmla="*/ 11 w 193"/>
                        <a:gd name="T23" fmla="*/ 84 h 227"/>
                        <a:gd name="T24" fmla="*/ 0 w 193"/>
                        <a:gd name="T25" fmla="*/ 61 h 227"/>
                        <a:gd name="T26" fmla="*/ 87 w 193"/>
                        <a:gd name="T27" fmla="*/ 0 h 22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0" t="0" r="r" b="b"/>
                      <a:pathLst>
                        <a:path w="193" h="227">
                          <a:moveTo>
                            <a:pt x="173" y="0"/>
                          </a:moveTo>
                          <a:lnTo>
                            <a:pt x="182" y="44"/>
                          </a:lnTo>
                          <a:lnTo>
                            <a:pt x="190" y="80"/>
                          </a:lnTo>
                          <a:lnTo>
                            <a:pt x="193" y="125"/>
                          </a:lnTo>
                          <a:lnTo>
                            <a:pt x="182" y="165"/>
                          </a:lnTo>
                          <a:lnTo>
                            <a:pt x="146" y="138"/>
                          </a:lnTo>
                          <a:lnTo>
                            <a:pt x="145" y="201"/>
                          </a:lnTo>
                          <a:lnTo>
                            <a:pt x="106" y="177"/>
                          </a:lnTo>
                          <a:lnTo>
                            <a:pt x="94" y="227"/>
                          </a:lnTo>
                          <a:lnTo>
                            <a:pt x="63" y="218"/>
                          </a:lnTo>
                          <a:lnTo>
                            <a:pt x="42" y="198"/>
                          </a:lnTo>
                          <a:lnTo>
                            <a:pt x="22" y="168"/>
                          </a:lnTo>
                          <a:lnTo>
                            <a:pt x="0" y="122"/>
                          </a:lnTo>
                          <a:lnTo>
                            <a:pt x="173" y="0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309" name="Arc 85"/>
                  <p:cNvSpPr>
                    <a:spLocks/>
                  </p:cNvSpPr>
                  <p:nvPr/>
                </p:nvSpPr>
                <p:spPr bwMode="auto">
                  <a:xfrm>
                    <a:off x="4233" y="2609"/>
                    <a:ext cx="43" cy="77"/>
                  </a:xfrm>
                  <a:custGeom>
                    <a:avLst/>
                    <a:gdLst>
                      <a:gd name="T0" fmla="*/ 43 w 43200"/>
                      <a:gd name="T1" fmla="*/ 36 h 43200"/>
                      <a:gd name="T2" fmla="*/ 22 w 43200"/>
                      <a:gd name="T3" fmla="*/ 0 h 43200"/>
                      <a:gd name="T4" fmla="*/ 22 w 43200"/>
                      <a:gd name="T5" fmla="*/ 39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170" y="20470"/>
                        </a:moveTo>
                        <a:cubicBezTo>
                          <a:pt x="43190" y="20846"/>
                          <a:pt x="43200" y="21223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</a:path>
                      <a:path w="43200" h="43200" stroke="0" extrusionOk="0">
                        <a:moveTo>
                          <a:pt x="43170" y="20470"/>
                        </a:moveTo>
                        <a:cubicBezTo>
                          <a:pt x="43190" y="20846"/>
                          <a:pt x="43200" y="21223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43170" y="2047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FF9F1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1310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4397" y="2438"/>
                    <a:ext cx="84" cy="101"/>
                    <a:chOff x="4397" y="2438"/>
                    <a:chExt cx="84" cy="101"/>
                  </a:xfrm>
                </p:grpSpPr>
                <p:sp>
                  <p:nvSpPr>
                    <p:cNvPr id="11311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4407" y="2447"/>
                      <a:ext cx="74" cy="92"/>
                    </a:xfrm>
                    <a:custGeom>
                      <a:avLst/>
                      <a:gdLst>
                        <a:gd name="T0" fmla="*/ 66 w 148"/>
                        <a:gd name="T1" fmla="*/ 13 h 186"/>
                        <a:gd name="T2" fmla="*/ 73 w 148"/>
                        <a:gd name="T3" fmla="*/ 26 h 186"/>
                        <a:gd name="T4" fmla="*/ 74 w 148"/>
                        <a:gd name="T5" fmla="*/ 36 h 186"/>
                        <a:gd name="T6" fmla="*/ 74 w 148"/>
                        <a:gd name="T7" fmla="*/ 46 h 186"/>
                        <a:gd name="T8" fmla="*/ 73 w 148"/>
                        <a:gd name="T9" fmla="*/ 55 h 186"/>
                        <a:gd name="T10" fmla="*/ 71 w 148"/>
                        <a:gd name="T11" fmla="*/ 63 h 186"/>
                        <a:gd name="T12" fmla="*/ 66 w 148"/>
                        <a:gd name="T13" fmla="*/ 73 h 186"/>
                        <a:gd name="T14" fmla="*/ 60 w 148"/>
                        <a:gd name="T15" fmla="*/ 82 h 186"/>
                        <a:gd name="T16" fmla="*/ 53 w 148"/>
                        <a:gd name="T17" fmla="*/ 88 h 186"/>
                        <a:gd name="T18" fmla="*/ 45 w 148"/>
                        <a:gd name="T19" fmla="*/ 92 h 186"/>
                        <a:gd name="T20" fmla="*/ 34 w 148"/>
                        <a:gd name="T21" fmla="*/ 92 h 186"/>
                        <a:gd name="T22" fmla="*/ 26 w 148"/>
                        <a:gd name="T23" fmla="*/ 90 h 186"/>
                        <a:gd name="T24" fmla="*/ 19 w 148"/>
                        <a:gd name="T25" fmla="*/ 86 h 186"/>
                        <a:gd name="T26" fmla="*/ 14 w 148"/>
                        <a:gd name="T27" fmla="*/ 80 h 186"/>
                        <a:gd name="T28" fmla="*/ 8 w 148"/>
                        <a:gd name="T29" fmla="*/ 72 h 186"/>
                        <a:gd name="T30" fmla="*/ 3 w 148"/>
                        <a:gd name="T31" fmla="*/ 63 h 186"/>
                        <a:gd name="T32" fmla="*/ 0 w 148"/>
                        <a:gd name="T33" fmla="*/ 51 h 186"/>
                        <a:gd name="T34" fmla="*/ 0 w 148"/>
                        <a:gd name="T35" fmla="*/ 40 h 186"/>
                        <a:gd name="T36" fmla="*/ 3 w 148"/>
                        <a:gd name="T37" fmla="*/ 30 h 186"/>
                        <a:gd name="T38" fmla="*/ 5 w 148"/>
                        <a:gd name="T39" fmla="*/ 22 h 186"/>
                        <a:gd name="T40" fmla="*/ 10 w 148"/>
                        <a:gd name="T41" fmla="*/ 15 h 186"/>
                        <a:gd name="T42" fmla="*/ 17 w 148"/>
                        <a:gd name="T43" fmla="*/ 7 h 186"/>
                        <a:gd name="T44" fmla="*/ 28 w 148"/>
                        <a:gd name="T45" fmla="*/ 1 h 186"/>
                        <a:gd name="T46" fmla="*/ 40 w 148"/>
                        <a:gd name="T47" fmla="*/ 0 h 186"/>
                        <a:gd name="T48" fmla="*/ 51 w 148"/>
                        <a:gd name="T49" fmla="*/ 1 h 186"/>
                        <a:gd name="T50" fmla="*/ 59 w 148"/>
                        <a:gd name="T51" fmla="*/ 6 h 186"/>
                        <a:gd name="T52" fmla="*/ 66 w 148"/>
                        <a:gd name="T53" fmla="*/ 13 h 18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</a:gdLst>
                      <a:ahLst/>
                      <a:cxnLst>
                        <a:cxn ang="T54">
                          <a:pos x="T0" y="T1"/>
                        </a:cxn>
                        <a:cxn ang="T55">
                          <a:pos x="T2" y="T3"/>
                        </a:cxn>
                        <a:cxn ang="T56">
                          <a:pos x="T4" y="T5"/>
                        </a:cxn>
                        <a:cxn ang="T57">
                          <a:pos x="T6" y="T7"/>
                        </a:cxn>
                        <a:cxn ang="T58">
                          <a:pos x="T8" y="T9"/>
                        </a:cxn>
                        <a:cxn ang="T59">
                          <a:pos x="T10" y="T11"/>
                        </a:cxn>
                        <a:cxn ang="T60">
                          <a:pos x="T12" y="T13"/>
                        </a:cxn>
                        <a:cxn ang="T61">
                          <a:pos x="T14" y="T15"/>
                        </a:cxn>
                        <a:cxn ang="T62">
                          <a:pos x="T16" y="T17"/>
                        </a:cxn>
                        <a:cxn ang="T63">
                          <a:pos x="T18" y="T19"/>
                        </a:cxn>
                        <a:cxn ang="T64">
                          <a:pos x="T20" y="T21"/>
                        </a:cxn>
                        <a:cxn ang="T65">
                          <a:pos x="T22" y="T23"/>
                        </a:cxn>
                        <a:cxn ang="T66">
                          <a:pos x="T24" y="T25"/>
                        </a:cxn>
                        <a:cxn ang="T67">
                          <a:pos x="T26" y="T27"/>
                        </a:cxn>
                        <a:cxn ang="T68">
                          <a:pos x="T28" y="T29"/>
                        </a:cxn>
                        <a:cxn ang="T69">
                          <a:pos x="T30" y="T31"/>
                        </a:cxn>
                        <a:cxn ang="T70">
                          <a:pos x="T32" y="T33"/>
                        </a:cxn>
                        <a:cxn ang="T71">
                          <a:pos x="T34" y="T35"/>
                        </a:cxn>
                        <a:cxn ang="T72">
                          <a:pos x="T36" y="T37"/>
                        </a:cxn>
                        <a:cxn ang="T73">
                          <a:pos x="T38" y="T39"/>
                        </a:cxn>
                        <a:cxn ang="T74">
                          <a:pos x="T40" y="T41"/>
                        </a:cxn>
                        <a:cxn ang="T75">
                          <a:pos x="T42" y="T43"/>
                        </a:cxn>
                        <a:cxn ang="T76">
                          <a:pos x="T44" y="T45"/>
                        </a:cxn>
                        <a:cxn ang="T77">
                          <a:pos x="T46" y="T47"/>
                        </a:cxn>
                        <a:cxn ang="T78">
                          <a:pos x="T48" y="T49"/>
                        </a:cxn>
                        <a:cxn ang="T79">
                          <a:pos x="T50" y="T51"/>
                        </a:cxn>
                        <a:cxn ang="T80">
                          <a:pos x="T52" y="T53"/>
                        </a:cxn>
                      </a:cxnLst>
                      <a:rect l="0" t="0" r="r" b="b"/>
                      <a:pathLst>
                        <a:path w="148" h="186">
                          <a:moveTo>
                            <a:pt x="132" y="27"/>
                          </a:moveTo>
                          <a:lnTo>
                            <a:pt x="145" y="52"/>
                          </a:lnTo>
                          <a:lnTo>
                            <a:pt x="148" y="72"/>
                          </a:lnTo>
                          <a:lnTo>
                            <a:pt x="148" y="93"/>
                          </a:lnTo>
                          <a:lnTo>
                            <a:pt x="145" y="112"/>
                          </a:lnTo>
                          <a:lnTo>
                            <a:pt x="141" y="127"/>
                          </a:lnTo>
                          <a:lnTo>
                            <a:pt x="132" y="148"/>
                          </a:lnTo>
                          <a:lnTo>
                            <a:pt x="120" y="165"/>
                          </a:lnTo>
                          <a:lnTo>
                            <a:pt x="105" y="178"/>
                          </a:lnTo>
                          <a:lnTo>
                            <a:pt x="89" y="186"/>
                          </a:lnTo>
                          <a:lnTo>
                            <a:pt x="68" y="186"/>
                          </a:lnTo>
                          <a:lnTo>
                            <a:pt x="51" y="181"/>
                          </a:lnTo>
                          <a:lnTo>
                            <a:pt x="38" y="173"/>
                          </a:lnTo>
                          <a:lnTo>
                            <a:pt x="27" y="162"/>
                          </a:lnTo>
                          <a:lnTo>
                            <a:pt x="15" y="146"/>
                          </a:lnTo>
                          <a:lnTo>
                            <a:pt x="5" y="127"/>
                          </a:lnTo>
                          <a:lnTo>
                            <a:pt x="0" y="104"/>
                          </a:lnTo>
                          <a:lnTo>
                            <a:pt x="0" y="80"/>
                          </a:lnTo>
                          <a:lnTo>
                            <a:pt x="6" y="60"/>
                          </a:lnTo>
                          <a:lnTo>
                            <a:pt x="9" y="44"/>
                          </a:lnTo>
                          <a:lnTo>
                            <a:pt x="20" y="30"/>
                          </a:lnTo>
                          <a:lnTo>
                            <a:pt x="33" y="14"/>
                          </a:lnTo>
                          <a:lnTo>
                            <a:pt x="56" y="2"/>
                          </a:lnTo>
                          <a:lnTo>
                            <a:pt x="80" y="0"/>
                          </a:lnTo>
                          <a:lnTo>
                            <a:pt x="102" y="3"/>
                          </a:lnTo>
                          <a:lnTo>
                            <a:pt x="117" y="13"/>
                          </a:lnTo>
                          <a:lnTo>
                            <a:pt x="132" y="2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2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4436" y="2498"/>
                      <a:ext cx="30" cy="37"/>
                    </a:xfrm>
                    <a:custGeom>
                      <a:avLst/>
                      <a:gdLst>
                        <a:gd name="T0" fmla="*/ 27 w 60"/>
                        <a:gd name="T1" fmla="*/ 5 h 76"/>
                        <a:gd name="T2" fmla="*/ 30 w 60"/>
                        <a:gd name="T3" fmla="*/ 10 h 76"/>
                        <a:gd name="T4" fmla="*/ 30 w 60"/>
                        <a:gd name="T5" fmla="*/ 14 h 76"/>
                        <a:gd name="T6" fmla="*/ 30 w 60"/>
                        <a:gd name="T7" fmla="*/ 19 h 76"/>
                        <a:gd name="T8" fmla="*/ 30 w 60"/>
                        <a:gd name="T9" fmla="*/ 22 h 76"/>
                        <a:gd name="T10" fmla="*/ 29 w 60"/>
                        <a:gd name="T11" fmla="*/ 26 h 76"/>
                        <a:gd name="T12" fmla="*/ 27 w 60"/>
                        <a:gd name="T13" fmla="*/ 29 h 76"/>
                        <a:gd name="T14" fmla="*/ 24 w 60"/>
                        <a:gd name="T15" fmla="*/ 33 h 76"/>
                        <a:gd name="T16" fmla="*/ 22 w 60"/>
                        <a:gd name="T17" fmla="*/ 36 h 76"/>
                        <a:gd name="T18" fmla="*/ 18 w 60"/>
                        <a:gd name="T19" fmla="*/ 37 h 76"/>
                        <a:gd name="T20" fmla="*/ 14 w 60"/>
                        <a:gd name="T21" fmla="*/ 37 h 76"/>
                        <a:gd name="T22" fmla="*/ 10 w 60"/>
                        <a:gd name="T23" fmla="*/ 36 h 76"/>
                        <a:gd name="T24" fmla="*/ 8 w 60"/>
                        <a:gd name="T25" fmla="*/ 35 h 76"/>
                        <a:gd name="T26" fmla="*/ 5 w 60"/>
                        <a:gd name="T27" fmla="*/ 32 h 76"/>
                        <a:gd name="T28" fmla="*/ 3 w 60"/>
                        <a:gd name="T29" fmla="*/ 29 h 76"/>
                        <a:gd name="T30" fmla="*/ 1 w 60"/>
                        <a:gd name="T31" fmla="*/ 26 h 76"/>
                        <a:gd name="T32" fmla="*/ 0 w 60"/>
                        <a:gd name="T33" fmla="*/ 21 h 76"/>
                        <a:gd name="T34" fmla="*/ 0 w 60"/>
                        <a:gd name="T35" fmla="*/ 16 h 76"/>
                        <a:gd name="T36" fmla="*/ 1 w 60"/>
                        <a:gd name="T37" fmla="*/ 12 h 76"/>
                        <a:gd name="T38" fmla="*/ 2 w 60"/>
                        <a:gd name="T39" fmla="*/ 9 h 76"/>
                        <a:gd name="T40" fmla="*/ 4 w 60"/>
                        <a:gd name="T41" fmla="*/ 6 h 76"/>
                        <a:gd name="T42" fmla="*/ 7 w 60"/>
                        <a:gd name="T43" fmla="*/ 2 h 76"/>
                        <a:gd name="T44" fmla="*/ 11 w 60"/>
                        <a:gd name="T45" fmla="*/ 0 h 76"/>
                        <a:gd name="T46" fmla="*/ 17 w 60"/>
                        <a:gd name="T47" fmla="*/ 0 h 76"/>
                        <a:gd name="T48" fmla="*/ 21 w 60"/>
                        <a:gd name="T49" fmla="*/ 1 h 76"/>
                        <a:gd name="T50" fmla="*/ 23 w 60"/>
                        <a:gd name="T51" fmla="*/ 2 h 76"/>
                        <a:gd name="T52" fmla="*/ 27 w 60"/>
                        <a:gd name="T53" fmla="*/ 5 h 7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</a:gdLst>
                      <a:ahLst/>
                      <a:cxnLst>
                        <a:cxn ang="T54">
                          <a:pos x="T0" y="T1"/>
                        </a:cxn>
                        <a:cxn ang="T55">
                          <a:pos x="T2" y="T3"/>
                        </a:cxn>
                        <a:cxn ang="T56">
                          <a:pos x="T4" y="T5"/>
                        </a:cxn>
                        <a:cxn ang="T57">
                          <a:pos x="T6" y="T7"/>
                        </a:cxn>
                        <a:cxn ang="T58">
                          <a:pos x="T8" y="T9"/>
                        </a:cxn>
                        <a:cxn ang="T59">
                          <a:pos x="T10" y="T11"/>
                        </a:cxn>
                        <a:cxn ang="T60">
                          <a:pos x="T12" y="T13"/>
                        </a:cxn>
                        <a:cxn ang="T61">
                          <a:pos x="T14" y="T15"/>
                        </a:cxn>
                        <a:cxn ang="T62">
                          <a:pos x="T16" y="T17"/>
                        </a:cxn>
                        <a:cxn ang="T63">
                          <a:pos x="T18" y="T19"/>
                        </a:cxn>
                        <a:cxn ang="T64">
                          <a:pos x="T20" y="T21"/>
                        </a:cxn>
                        <a:cxn ang="T65">
                          <a:pos x="T22" y="T23"/>
                        </a:cxn>
                        <a:cxn ang="T66">
                          <a:pos x="T24" y="T25"/>
                        </a:cxn>
                        <a:cxn ang="T67">
                          <a:pos x="T26" y="T27"/>
                        </a:cxn>
                        <a:cxn ang="T68">
                          <a:pos x="T28" y="T29"/>
                        </a:cxn>
                        <a:cxn ang="T69">
                          <a:pos x="T30" y="T31"/>
                        </a:cxn>
                        <a:cxn ang="T70">
                          <a:pos x="T32" y="T33"/>
                        </a:cxn>
                        <a:cxn ang="T71">
                          <a:pos x="T34" y="T35"/>
                        </a:cxn>
                        <a:cxn ang="T72">
                          <a:pos x="T36" y="T37"/>
                        </a:cxn>
                        <a:cxn ang="T73">
                          <a:pos x="T38" y="T39"/>
                        </a:cxn>
                        <a:cxn ang="T74">
                          <a:pos x="T40" y="T41"/>
                        </a:cxn>
                        <a:cxn ang="T75">
                          <a:pos x="T42" y="T43"/>
                        </a:cxn>
                        <a:cxn ang="T76">
                          <a:pos x="T44" y="T45"/>
                        </a:cxn>
                        <a:cxn ang="T77">
                          <a:pos x="T46" y="T47"/>
                        </a:cxn>
                        <a:cxn ang="T78">
                          <a:pos x="T48" y="T49"/>
                        </a:cxn>
                        <a:cxn ang="T79">
                          <a:pos x="T50" y="T51"/>
                        </a:cxn>
                        <a:cxn ang="T80">
                          <a:pos x="T52" y="T53"/>
                        </a:cxn>
                      </a:cxnLst>
                      <a:rect l="0" t="0" r="r" b="b"/>
                      <a:pathLst>
                        <a:path w="60" h="76">
                          <a:moveTo>
                            <a:pt x="54" y="11"/>
                          </a:moveTo>
                          <a:lnTo>
                            <a:pt x="60" y="21"/>
                          </a:lnTo>
                          <a:lnTo>
                            <a:pt x="60" y="29"/>
                          </a:lnTo>
                          <a:lnTo>
                            <a:pt x="60" y="38"/>
                          </a:lnTo>
                          <a:lnTo>
                            <a:pt x="60" y="46"/>
                          </a:lnTo>
                          <a:lnTo>
                            <a:pt x="57" y="54"/>
                          </a:lnTo>
                          <a:lnTo>
                            <a:pt x="54" y="60"/>
                          </a:lnTo>
                          <a:lnTo>
                            <a:pt x="48" y="68"/>
                          </a:lnTo>
                          <a:lnTo>
                            <a:pt x="43" y="74"/>
                          </a:lnTo>
                          <a:lnTo>
                            <a:pt x="36" y="76"/>
                          </a:lnTo>
                          <a:lnTo>
                            <a:pt x="27" y="76"/>
                          </a:lnTo>
                          <a:lnTo>
                            <a:pt x="19" y="74"/>
                          </a:lnTo>
                          <a:lnTo>
                            <a:pt x="15" y="71"/>
                          </a:lnTo>
                          <a:lnTo>
                            <a:pt x="10" y="66"/>
                          </a:lnTo>
                          <a:lnTo>
                            <a:pt x="6" y="60"/>
                          </a:lnTo>
                          <a:lnTo>
                            <a:pt x="1" y="54"/>
                          </a:lnTo>
                          <a:lnTo>
                            <a:pt x="0" y="43"/>
                          </a:lnTo>
                          <a:lnTo>
                            <a:pt x="0" y="32"/>
                          </a:lnTo>
                          <a:lnTo>
                            <a:pt x="1" y="24"/>
                          </a:lnTo>
                          <a:lnTo>
                            <a:pt x="4" y="19"/>
                          </a:lnTo>
                          <a:lnTo>
                            <a:pt x="7" y="13"/>
                          </a:lnTo>
                          <a:lnTo>
                            <a:pt x="13" y="5"/>
                          </a:lnTo>
                          <a:lnTo>
                            <a:pt x="22" y="0"/>
                          </a:lnTo>
                          <a:lnTo>
                            <a:pt x="33" y="0"/>
                          </a:lnTo>
                          <a:lnTo>
                            <a:pt x="42" y="2"/>
                          </a:lnTo>
                          <a:lnTo>
                            <a:pt x="46" y="5"/>
                          </a:lnTo>
                          <a:lnTo>
                            <a:pt x="54" y="1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3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4397" y="2438"/>
                      <a:ext cx="80" cy="76"/>
                    </a:xfrm>
                    <a:custGeom>
                      <a:avLst/>
                      <a:gdLst>
                        <a:gd name="T0" fmla="*/ 80 w 160"/>
                        <a:gd name="T1" fmla="*/ 19 h 152"/>
                        <a:gd name="T2" fmla="*/ 70 w 160"/>
                        <a:gd name="T3" fmla="*/ 10 h 152"/>
                        <a:gd name="T4" fmla="*/ 59 w 160"/>
                        <a:gd name="T5" fmla="*/ 3 h 152"/>
                        <a:gd name="T6" fmla="*/ 49 w 160"/>
                        <a:gd name="T7" fmla="*/ 0 h 152"/>
                        <a:gd name="T8" fmla="*/ 39 w 160"/>
                        <a:gd name="T9" fmla="*/ 0 h 152"/>
                        <a:gd name="T10" fmla="*/ 29 w 160"/>
                        <a:gd name="T11" fmla="*/ 3 h 152"/>
                        <a:gd name="T12" fmla="*/ 23 w 160"/>
                        <a:gd name="T13" fmla="*/ 6 h 152"/>
                        <a:gd name="T14" fmla="*/ 17 w 160"/>
                        <a:gd name="T15" fmla="*/ 10 h 152"/>
                        <a:gd name="T16" fmla="*/ 11 w 160"/>
                        <a:gd name="T17" fmla="*/ 17 h 152"/>
                        <a:gd name="T18" fmla="*/ 6 w 160"/>
                        <a:gd name="T19" fmla="*/ 30 h 152"/>
                        <a:gd name="T20" fmla="*/ 5 w 160"/>
                        <a:gd name="T21" fmla="*/ 40 h 152"/>
                        <a:gd name="T22" fmla="*/ 2 w 160"/>
                        <a:gd name="T23" fmla="*/ 50 h 152"/>
                        <a:gd name="T24" fmla="*/ 0 w 160"/>
                        <a:gd name="T25" fmla="*/ 58 h 152"/>
                        <a:gd name="T26" fmla="*/ 0 w 160"/>
                        <a:gd name="T27" fmla="*/ 70 h 152"/>
                        <a:gd name="T28" fmla="*/ 0 w 160"/>
                        <a:gd name="T29" fmla="*/ 76 h 152"/>
                        <a:gd name="T30" fmla="*/ 80 w 160"/>
                        <a:gd name="T31" fmla="*/ 19 h 152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0" t="0" r="r" b="b"/>
                      <a:pathLst>
                        <a:path w="160" h="152">
                          <a:moveTo>
                            <a:pt x="160" y="38"/>
                          </a:moveTo>
                          <a:lnTo>
                            <a:pt x="139" y="19"/>
                          </a:lnTo>
                          <a:lnTo>
                            <a:pt x="117" y="6"/>
                          </a:lnTo>
                          <a:lnTo>
                            <a:pt x="97" y="0"/>
                          </a:lnTo>
                          <a:lnTo>
                            <a:pt x="78" y="0"/>
                          </a:lnTo>
                          <a:lnTo>
                            <a:pt x="58" y="5"/>
                          </a:lnTo>
                          <a:lnTo>
                            <a:pt x="46" y="11"/>
                          </a:lnTo>
                          <a:lnTo>
                            <a:pt x="33" y="20"/>
                          </a:lnTo>
                          <a:lnTo>
                            <a:pt x="22" y="34"/>
                          </a:lnTo>
                          <a:lnTo>
                            <a:pt x="12" y="60"/>
                          </a:lnTo>
                          <a:lnTo>
                            <a:pt x="9" y="80"/>
                          </a:lnTo>
                          <a:lnTo>
                            <a:pt x="3" y="99"/>
                          </a:lnTo>
                          <a:lnTo>
                            <a:pt x="0" y="116"/>
                          </a:lnTo>
                          <a:lnTo>
                            <a:pt x="0" y="140"/>
                          </a:lnTo>
                          <a:lnTo>
                            <a:pt x="0" y="152"/>
                          </a:lnTo>
                          <a:lnTo>
                            <a:pt x="160" y="38"/>
                          </a:lnTo>
                          <a:close/>
                        </a:path>
                      </a:pathLst>
                    </a:custGeom>
                    <a:solidFill>
                      <a:srgbClr val="FF9F9F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1300" name="Group 90"/>
              <p:cNvGrpSpPr>
                <a:grpSpLocks/>
              </p:cNvGrpSpPr>
              <p:nvPr/>
            </p:nvGrpSpPr>
            <p:grpSpPr bwMode="auto">
              <a:xfrm>
                <a:off x="3940" y="2267"/>
                <a:ext cx="521" cy="906"/>
                <a:chOff x="3940" y="2267"/>
                <a:chExt cx="521" cy="906"/>
              </a:xfrm>
            </p:grpSpPr>
            <p:sp>
              <p:nvSpPr>
                <p:cNvPr id="11301" name="Freeform 91"/>
                <p:cNvSpPr>
                  <a:spLocks/>
                </p:cNvSpPr>
                <p:nvPr/>
              </p:nvSpPr>
              <p:spPr bwMode="auto">
                <a:xfrm>
                  <a:off x="3940" y="2267"/>
                  <a:ext cx="521" cy="906"/>
                </a:xfrm>
                <a:custGeom>
                  <a:avLst/>
                  <a:gdLst>
                    <a:gd name="T0" fmla="*/ 511 w 1040"/>
                    <a:gd name="T1" fmla="*/ 108 h 1812"/>
                    <a:gd name="T2" fmla="*/ 521 w 1040"/>
                    <a:gd name="T3" fmla="*/ 91 h 1812"/>
                    <a:gd name="T4" fmla="*/ 519 w 1040"/>
                    <a:gd name="T5" fmla="*/ 73 h 1812"/>
                    <a:gd name="T6" fmla="*/ 507 w 1040"/>
                    <a:gd name="T7" fmla="*/ 50 h 1812"/>
                    <a:gd name="T8" fmla="*/ 480 w 1040"/>
                    <a:gd name="T9" fmla="*/ 25 h 1812"/>
                    <a:gd name="T10" fmla="*/ 442 w 1040"/>
                    <a:gd name="T11" fmla="*/ 10 h 1812"/>
                    <a:gd name="T12" fmla="*/ 397 w 1040"/>
                    <a:gd name="T13" fmla="*/ 8 h 1812"/>
                    <a:gd name="T14" fmla="*/ 363 w 1040"/>
                    <a:gd name="T15" fmla="*/ 0 h 1812"/>
                    <a:gd name="T16" fmla="*/ 321 w 1040"/>
                    <a:gd name="T17" fmla="*/ 10 h 1812"/>
                    <a:gd name="T18" fmla="*/ 297 w 1040"/>
                    <a:gd name="T19" fmla="*/ 15 h 1812"/>
                    <a:gd name="T20" fmla="*/ 267 w 1040"/>
                    <a:gd name="T21" fmla="*/ 31 h 1812"/>
                    <a:gd name="T22" fmla="*/ 242 w 1040"/>
                    <a:gd name="T23" fmla="*/ 46 h 1812"/>
                    <a:gd name="T24" fmla="*/ 226 w 1040"/>
                    <a:gd name="T25" fmla="*/ 78 h 1812"/>
                    <a:gd name="T26" fmla="*/ 197 w 1040"/>
                    <a:gd name="T27" fmla="*/ 131 h 1812"/>
                    <a:gd name="T28" fmla="*/ 162 w 1040"/>
                    <a:gd name="T29" fmla="*/ 213 h 1812"/>
                    <a:gd name="T30" fmla="*/ 150 w 1040"/>
                    <a:gd name="T31" fmla="*/ 259 h 1812"/>
                    <a:gd name="T32" fmla="*/ 147 w 1040"/>
                    <a:gd name="T33" fmla="*/ 296 h 1812"/>
                    <a:gd name="T34" fmla="*/ 164 w 1040"/>
                    <a:gd name="T35" fmla="*/ 348 h 1812"/>
                    <a:gd name="T36" fmla="*/ 188 w 1040"/>
                    <a:gd name="T37" fmla="*/ 388 h 1812"/>
                    <a:gd name="T38" fmla="*/ 190 w 1040"/>
                    <a:gd name="T39" fmla="*/ 446 h 1812"/>
                    <a:gd name="T40" fmla="*/ 180 w 1040"/>
                    <a:gd name="T41" fmla="*/ 494 h 1812"/>
                    <a:gd name="T42" fmla="*/ 154 w 1040"/>
                    <a:gd name="T43" fmla="*/ 581 h 1812"/>
                    <a:gd name="T44" fmla="*/ 140 w 1040"/>
                    <a:gd name="T45" fmla="*/ 604 h 1812"/>
                    <a:gd name="T46" fmla="*/ 80 w 1040"/>
                    <a:gd name="T47" fmla="*/ 676 h 1812"/>
                    <a:gd name="T48" fmla="*/ 29 w 1040"/>
                    <a:gd name="T49" fmla="*/ 718 h 1812"/>
                    <a:gd name="T50" fmla="*/ 10 w 1040"/>
                    <a:gd name="T51" fmla="*/ 738 h 1812"/>
                    <a:gd name="T52" fmla="*/ 0 w 1040"/>
                    <a:gd name="T53" fmla="*/ 758 h 1812"/>
                    <a:gd name="T54" fmla="*/ 68 w 1040"/>
                    <a:gd name="T55" fmla="*/ 743 h 1812"/>
                    <a:gd name="T56" fmla="*/ 19 w 1040"/>
                    <a:gd name="T57" fmla="*/ 786 h 1812"/>
                    <a:gd name="T58" fmla="*/ 0 w 1040"/>
                    <a:gd name="T59" fmla="*/ 836 h 1812"/>
                    <a:gd name="T60" fmla="*/ 31 w 1040"/>
                    <a:gd name="T61" fmla="*/ 818 h 1812"/>
                    <a:gd name="T62" fmla="*/ 76 w 1040"/>
                    <a:gd name="T63" fmla="*/ 773 h 1812"/>
                    <a:gd name="T64" fmla="*/ 106 w 1040"/>
                    <a:gd name="T65" fmla="*/ 748 h 1812"/>
                    <a:gd name="T66" fmla="*/ 52 w 1040"/>
                    <a:gd name="T67" fmla="*/ 838 h 1812"/>
                    <a:gd name="T68" fmla="*/ 29 w 1040"/>
                    <a:gd name="T69" fmla="*/ 906 h 1812"/>
                    <a:gd name="T70" fmla="*/ 82 w 1040"/>
                    <a:gd name="T71" fmla="*/ 851 h 1812"/>
                    <a:gd name="T72" fmla="*/ 130 w 1040"/>
                    <a:gd name="T73" fmla="*/ 776 h 1812"/>
                    <a:gd name="T74" fmla="*/ 130 w 1040"/>
                    <a:gd name="T75" fmla="*/ 828 h 1812"/>
                    <a:gd name="T76" fmla="*/ 176 w 1040"/>
                    <a:gd name="T77" fmla="*/ 733 h 1812"/>
                    <a:gd name="T78" fmla="*/ 218 w 1040"/>
                    <a:gd name="T79" fmla="*/ 636 h 1812"/>
                    <a:gd name="T80" fmla="*/ 230 w 1040"/>
                    <a:gd name="T81" fmla="*/ 601 h 1812"/>
                    <a:gd name="T82" fmla="*/ 247 w 1040"/>
                    <a:gd name="T83" fmla="*/ 513 h 1812"/>
                    <a:gd name="T84" fmla="*/ 269 w 1040"/>
                    <a:gd name="T85" fmla="*/ 466 h 1812"/>
                    <a:gd name="T86" fmla="*/ 281 w 1040"/>
                    <a:gd name="T87" fmla="*/ 398 h 1812"/>
                    <a:gd name="T88" fmla="*/ 283 w 1040"/>
                    <a:gd name="T89" fmla="*/ 383 h 1812"/>
                    <a:gd name="T90" fmla="*/ 295 w 1040"/>
                    <a:gd name="T91" fmla="*/ 361 h 1812"/>
                    <a:gd name="T92" fmla="*/ 309 w 1040"/>
                    <a:gd name="T93" fmla="*/ 355 h 1812"/>
                    <a:gd name="T94" fmla="*/ 323 w 1040"/>
                    <a:gd name="T95" fmla="*/ 348 h 1812"/>
                    <a:gd name="T96" fmla="*/ 353 w 1040"/>
                    <a:gd name="T97" fmla="*/ 333 h 1812"/>
                    <a:gd name="T98" fmla="*/ 375 w 1040"/>
                    <a:gd name="T99" fmla="*/ 315 h 1812"/>
                    <a:gd name="T100" fmla="*/ 406 w 1040"/>
                    <a:gd name="T101" fmla="*/ 291 h 1812"/>
                    <a:gd name="T102" fmla="*/ 439 w 1040"/>
                    <a:gd name="T103" fmla="*/ 244 h 1812"/>
                    <a:gd name="T104" fmla="*/ 465 w 1040"/>
                    <a:gd name="T105" fmla="*/ 193 h 1812"/>
                    <a:gd name="T106" fmla="*/ 501 w 1040"/>
                    <a:gd name="T107" fmla="*/ 138 h 1812"/>
                    <a:gd name="T108" fmla="*/ 511 w 1040"/>
                    <a:gd name="T109" fmla="*/ 108 h 181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1040" h="1812">
                      <a:moveTo>
                        <a:pt x="1021" y="215"/>
                      </a:moveTo>
                      <a:lnTo>
                        <a:pt x="1040" y="181"/>
                      </a:lnTo>
                      <a:lnTo>
                        <a:pt x="1036" y="146"/>
                      </a:lnTo>
                      <a:lnTo>
                        <a:pt x="1012" y="100"/>
                      </a:lnTo>
                      <a:lnTo>
                        <a:pt x="959" y="50"/>
                      </a:lnTo>
                      <a:lnTo>
                        <a:pt x="883" y="20"/>
                      </a:lnTo>
                      <a:lnTo>
                        <a:pt x="792" y="16"/>
                      </a:lnTo>
                      <a:lnTo>
                        <a:pt x="725" y="0"/>
                      </a:lnTo>
                      <a:lnTo>
                        <a:pt x="641" y="20"/>
                      </a:lnTo>
                      <a:lnTo>
                        <a:pt x="593" y="30"/>
                      </a:lnTo>
                      <a:lnTo>
                        <a:pt x="532" y="61"/>
                      </a:lnTo>
                      <a:lnTo>
                        <a:pt x="484" y="91"/>
                      </a:lnTo>
                      <a:lnTo>
                        <a:pt x="451" y="155"/>
                      </a:lnTo>
                      <a:lnTo>
                        <a:pt x="393" y="261"/>
                      </a:lnTo>
                      <a:lnTo>
                        <a:pt x="323" y="426"/>
                      </a:lnTo>
                      <a:lnTo>
                        <a:pt x="299" y="517"/>
                      </a:lnTo>
                      <a:lnTo>
                        <a:pt x="293" y="592"/>
                      </a:lnTo>
                      <a:lnTo>
                        <a:pt x="327" y="696"/>
                      </a:lnTo>
                      <a:lnTo>
                        <a:pt x="375" y="776"/>
                      </a:lnTo>
                      <a:lnTo>
                        <a:pt x="379" y="891"/>
                      </a:lnTo>
                      <a:lnTo>
                        <a:pt x="360" y="987"/>
                      </a:lnTo>
                      <a:lnTo>
                        <a:pt x="308" y="1161"/>
                      </a:lnTo>
                      <a:lnTo>
                        <a:pt x="279" y="1207"/>
                      </a:lnTo>
                      <a:lnTo>
                        <a:pt x="160" y="1351"/>
                      </a:lnTo>
                      <a:lnTo>
                        <a:pt x="57" y="1436"/>
                      </a:lnTo>
                      <a:lnTo>
                        <a:pt x="19" y="1475"/>
                      </a:lnTo>
                      <a:lnTo>
                        <a:pt x="0" y="1516"/>
                      </a:lnTo>
                      <a:lnTo>
                        <a:pt x="136" y="1486"/>
                      </a:lnTo>
                      <a:lnTo>
                        <a:pt x="37" y="1571"/>
                      </a:lnTo>
                      <a:lnTo>
                        <a:pt x="0" y="1672"/>
                      </a:lnTo>
                      <a:lnTo>
                        <a:pt x="61" y="1636"/>
                      </a:lnTo>
                      <a:lnTo>
                        <a:pt x="151" y="1546"/>
                      </a:lnTo>
                      <a:lnTo>
                        <a:pt x="212" y="1496"/>
                      </a:lnTo>
                      <a:lnTo>
                        <a:pt x="103" y="1676"/>
                      </a:lnTo>
                      <a:lnTo>
                        <a:pt x="57" y="1812"/>
                      </a:lnTo>
                      <a:lnTo>
                        <a:pt x="164" y="1702"/>
                      </a:lnTo>
                      <a:lnTo>
                        <a:pt x="260" y="1551"/>
                      </a:lnTo>
                      <a:lnTo>
                        <a:pt x="260" y="1656"/>
                      </a:lnTo>
                      <a:lnTo>
                        <a:pt x="351" y="1466"/>
                      </a:lnTo>
                      <a:lnTo>
                        <a:pt x="436" y="1271"/>
                      </a:lnTo>
                      <a:lnTo>
                        <a:pt x="460" y="1202"/>
                      </a:lnTo>
                      <a:lnTo>
                        <a:pt x="493" y="1026"/>
                      </a:lnTo>
                      <a:lnTo>
                        <a:pt x="536" y="932"/>
                      </a:lnTo>
                      <a:lnTo>
                        <a:pt x="560" y="795"/>
                      </a:lnTo>
                      <a:lnTo>
                        <a:pt x="565" y="765"/>
                      </a:lnTo>
                      <a:lnTo>
                        <a:pt x="589" y="721"/>
                      </a:lnTo>
                      <a:lnTo>
                        <a:pt x="617" y="710"/>
                      </a:lnTo>
                      <a:lnTo>
                        <a:pt x="645" y="696"/>
                      </a:lnTo>
                      <a:lnTo>
                        <a:pt x="704" y="665"/>
                      </a:lnTo>
                      <a:lnTo>
                        <a:pt x="749" y="630"/>
                      </a:lnTo>
                      <a:lnTo>
                        <a:pt x="811" y="581"/>
                      </a:lnTo>
                      <a:lnTo>
                        <a:pt x="877" y="487"/>
                      </a:lnTo>
                      <a:lnTo>
                        <a:pt x="929" y="386"/>
                      </a:lnTo>
                      <a:lnTo>
                        <a:pt x="1001" y="276"/>
                      </a:lnTo>
                      <a:lnTo>
                        <a:pt x="1021" y="215"/>
                      </a:lnTo>
                      <a:close/>
                    </a:path>
                  </a:pathLst>
                </a:custGeom>
                <a:solidFill>
                  <a:srgbClr val="FF00F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2" name="Oval 92"/>
                <p:cNvSpPr>
                  <a:spLocks noChangeArrowheads="1"/>
                </p:cNvSpPr>
                <p:nvPr/>
              </p:nvSpPr>
              <p:spPr bwMode="auto">
                <a:xfrm>
                  <a:off x="4112" y="2627"/>
                  <a:ext cx="117" cy="124"/>
                </a:xfrm>
                <a:prstGeom prst="ellipse">
                  <a:avLst/>
                </a:prstGeom>
                <a:solidFill>
                  <a:srgbClr val="FF00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303" name="Freeform 93"/>
                <p:cNvSpPr>
                  <a:spLocks/>
                </p:cNvSpPr>
                <p:nvPr/>
              </p:nvSpPr>
              <p:spPr bwMode="auto">
                <a:xfrm>
                  <a:off x="4180" y="2285"/>
                  <a:ext cx="221" cy="335"/>
                </a:xfrm>
                <a:custGeom>
                  <a:avLst/>
                  <a:gdLst>
                    <a:gd name="T0" fmla="*/ 221 w 440"/>
                    <a:gd name="T1" fmla="*/ 0 h 669"/>
                    <a:gd name="T2" fmla="*/ 205 w 440"/>
                    <a:gd name="T3" fmla="*/ 18 h 669"/>
                    <a:gd name="T4" fmla="*/ 185 w 440"/>
                    <a:gd name="T5" fmla="*/ 37 h 669"/>
                    <a:gd name="T6" fmla="*/ 172 w 440"/>
                    <a:gd name="T7" fmla="*/ 52 h 669"/>
                    <a:gd name="T8" fmla="*/ 161 w 440"/>
                    <a:gd name="T9" fmla="*/ 70 h 669"/>
                    <a:gd name="T10" fmla="*/ 153 w 440"/>
                    <a:gd name="T11" fmla="*/ 84 h 669"/>
                    <a:gd name="T12" fmla="*/ 147 w 440"/>
                    <a:gd name="T13" fmla="*/ 102 h 669"/>
                    <a:gd name="T14" fmla="*/ 141 w 440"/>
                    <a:gd name="T15" fmla="*/ 125 h 669"/>
                    <a:gd name="T16" fmla="*/ 133 w 440"/>
                    <a:gd name="T17" fmla="*/ 158 h 669"/>
                    <a:gd name="T18" fmla="*/ 129 w 440"/>
                    <a:gd name="T19" fmla="*/ 179 h 669"/>
                    <a:gd name="T20" fmla="*/ 123 w 440"/>
                    <a:gd name="T21" fmla="*/ 201 h 669"/>
                    <a:gd name="T22" fmla="*/ 114 w 440"/>
                    <a:gd name="T23" fmla="*/ 220 h 669"/>
                    <a:gd name="T24" fmla="*/ 103 w 440"/>
                    <a:gd name="T25" fmla="*/ 239 h 669"/>
                    <a:gd name="T26" fmla="*/ 91 w 440"/>
                    <a:gd name="T27" fmla="*/ 254 h 669"/>
                    <a:gd name="T28" fmla="*/ 76 w 440"/>
                    <a:gd name="T29" fmla="*/ 268 h 669"/>
                    <a:gd name="T30" fmla="*/ 62 w 440"/>
                    <a:gd name="T31" fmla="*/ 282 h 669"/>
                    <a:gd name="T32" fmla="*/ 44 w 440"/>
                    <a:gd name="T33" fmla="*/ 296 h 669"/>
                    <a:gd name="T34" fmla="*/ 31 w 440"/>
                    <a:gd name="T35" fmla="*/ 306 h 669"/>
                    <a:gd name="T36" fmla="*/ 18 w 440"/>
                    <a:gd name="T37" fmla="*/ 315 h 669"/>
                    <a:gd name="T38" fmla="*/ 7 w 440"/>
                    <a:gd name="T39" fmla="*/ 325 h 669"/>
                    <a:gd name="T40" fmla="*/ 0 w 440"/>
                    <a:gd name="T41" fmla="*/ 335 h 66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40" h="669">
                      <a:moveTo>
                        <a:pt x="440" y="0"/>
                      </a:moveTo>
                      <a:lnTo>
                        <a:pt x="408" y="35"/>
                      </a:lnTo>
                      <a:lnTo>
                        <a:pt x="369" y="74"/>
                      </a:lnTo>
                      <a:lnTo>
                        <a:pt x="343" y="104"/>
                      </a:lnTo>
                      <a:lnTo>
                        <a:pt x="321" y="140"/>
                      </a:lnTo>
                      <a:lnTo>
                        <a:pt x="304" y="168"/>
                      </a:lnTo>
                      <a:lnTo>
                        <a:pt x="293" y="204"/>
                      </a:lnTo>
                      <a:lnTo>
                        <a:pt x="281" y="250"/>
                      </a:lnTo>
                      <a:lnTo>
                        <a:pt x="264" y="316"/>
                      </a:lnTo>
                      <a:lnTo>
                        <a:pt x="257" y="357"/>
                      </a:lnTo>
                      <a:lnTo>
                        <a:pt x="245" y="402"/>
                      </a:lnTo>
                      <a:lnTo>
                        <a:pt x="227" y="440"/>
                      </a:lnTo>
                      <a:lnTo>
                        <a:pt x="206" y="478"/>
                      </a:lnTo>
                      <a:lnTo>
                        <a:pt x="182" y="508"/>
                      </a:lnTo>
                      <a:lnTo>
                        <a:pt x="152" y="536"/>
                      </a:lnTo>
                      <a:lnTo>
                        <a:pt x="124" y="563"/>
                      </a:lnTo>
                      <a:lnTo>
                        <a:pt x="88" y="591"/>
                      </a:lnTo>
                      <a:lnTo>
                        <a:pt x="61" y="611"/>
                      </a:lnTo>
                      <a:lnTo>
                        <a:pt x="35" y="629"/>
                      </a:lnTo>
                      <a:lnTo>
                        <a:pt x="13" y="649"/>
                      </a:lnTo>
                      <a:lnTo>
                        <a:pt x="0" y="66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4" name="Freeform 94"/>
                <p:cNvSpPr>
                  <a:spLocks/>
                </p:cNvSpPr>
                <p:nvPr/>
              </p:nvSpPr>
              <p:spPr bwMode="auto">
                <a:xfrm>
                  <a:off x="4142" y="2273"/>
                  <a:ext cx="164" cy="345"/>
                </a:xfrm>
                <a:custGeom>
                  <a:avLst/>
                  <a:gdLst>
                    <a:gd name="T0" fmla="*/ 164 w 328"/>
                    <a:gd name="T1" fmla="*/ 0 h 690"/>
                    <a:gd name="T2" fmla="*/ 130 w 328"/>
                    <a:gd name="T3" fmla="*/ 26 h 690"/>
                    <a:gd name="T4" fmla="*/ 113 w 328"/>
                    <a:gd name="T5" fmla="*/ 43 h 690"/>
                    <a:gd name="T6" fmla="*/ 101 w 328"/>
                    <a:gd name="T7" fmla="*/ 62 h 690"/>
                    <a:gd name="T8" fmla="*/ 92 w 328"/>
                    <a:gd name="T9" fmla="*/ 81 h 690"/>
                    <a:gd name="T10" fmla="*/ 83 w 328"/>
                    <a:gd name="T11" fmla="*/ 103 h 690"/>
                    <a:gd name="T12" fmla="*/ 75 w 328"/>
                    <a:gd name="T13" fmla="*/ 138 h 690"/>
                    <a:gd name="T14" fmla="*/ 71 w 328"/>
                    <a:gd name="T15" fmla="*/ 162 h 690"/>
                    <a:gd name="T16" fmla="*/ 62 w 328"/>
                    <a:gd name="T17" fmla="*/ 184 h 690"/>
                    <a:gd name="T18" fmla="*/ 50 w 328"/>
                    <a:gd name="T19" fmla="*/ 207 h 690"/>
                    <a:gd name="T20" fmla="*/ 41 w 328"/>
                    <a:gd name="T21" fmla="*/ 228 h 690"/>
                    <a:gd name="T22" fmla="*/ 33 w 328"/>
                    <a:gd name="T23" fmla="*/ 244 h 690"/>
                    <a:gd name="T24" fmla="*/ 24 w 328"/>
                    <a:gd name="T25" fmla="*/ 268 h 690"/>
                    <a:gd name="T26" fmla="*/ 15 w 328"/>
                    <a:gd name="T27" fmla="*/ 291 h 690"/>
                    <a:gd name="T28" fmla="*/ 5 w 328"/>
                    <a:gd name="T29" fmla="*/ 320 h 690"/>
                    <a:gd name="T30" fmla="*/ 0 w 328"/>
                    <a:gd name="T31" fmla="*/ 345 h 69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328" h="690">
                      <a:moveTo>
                        <a:pt x="328" y="0"/>
                      </a:moveTo>
                      <a:lnTo>
                        <a:pt x="259" y="52"/>
                      </a:lnTo>
                      <a:lnTo>
                        <a:pt x="226" y="86"/>
                      </a:lnTo>
                      <a:lnTo>
                        <a:pt x="201" y="124"/>
                      </a:lnTo>
                      <a:lnTo>
                        <a:pt x="183" y="162"/>
                      </a:lnTo>
                      <a:lnTo>
                        <a:pt x="166" y="206"/>
                      </a:lnTo>
                      <a:lnTo>
                        <a:pt x="150" y="275"/>
                      </a:lnTo>
                      <a:lnTo>
                        <a:pt x="141" y="324"/>
                      </a:lnTo>
                      <a:lnTo>
                        <a:pt x="124" y="368"/>
                      </a:lnTo>
                      <a:lnTo>
                        <a:pt x="100" y="413"/>
                      </a:lnTo>
                      <a:lnTo>
                        <a:pt x="81" y="456"/>
                      </a:lnTo>
                      <a:lnTo>
                        <a:pt x="65" y="487"/>
                      </a:lnTo>
                      <a:lnTo>
                        <a:pt x="48" y="536"/>
                      </a:lnTo>
                      <a:lnTo>
                        <a:pt x="29" y="581"/>
                      </a:lnTo>
                      <a:lnTo>
                        <a:pt x="9" y="639"/>
                      </a:lnTo>
                      <a:lnTo>
                        <a:pt x="0" y="69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293" name="Group 95"/>
            <p:cNvGrpSpPr>
              <a:grpSpLocks/>
            </p:cNvGrpSpPr>
            <p:nvPr/>
          </p:nvGrpSpPr>
          <p:grpSpPr bwMode="auto">
            <a:xfrm>
              <a:off x="4230" y="2736"/>
              <a:ext cx="127" cy="71"/>
              <a:chOff x="4230" y="2736"/>
              <a:chExt cx="127" cy="71"/>
            </a:xfrm>
          </p:grpSpPr>
          <p:sp>
            <p:nvSpPr>
              <p:cNvPr id="11295" name="Oval 96"/>
              <p:cNvSpPr>
                <a:spLocks noChangeArrowheads="1"/>
              </p:cNvSpPr>
              <p:nvPr/>
            </p:nvSpPr>
            <p:spPr bwMode="auto">
              <a:xfrm>
                <a:off x="4230" y="2736"/>
                <a:ext cx="34" cy="36"/>
              </a:xfrm>
              <a:prstGeom prst="ellipse">
                <a:avLst/>
              </a:prstGeom>
              <a:solidFill>
                <a:srgbClr val="FF9F1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96" name="Oval 97"/>
              <p:cNvSpPr>
                <a:spLocks noChangeArrowheads="1"/>
              </p:cNvSpPr>
              <p:nvPr/>
            </p:nvSpPr>
            <p:spPr bwMode="auto">
              <a:xfrm>
                <a:off x="4265" y="2755"/>
                <a:ext cx="34" cy="37"/>
              </a:xfrm>
              <a:prstGeom prst="ellipse">
                <a:avLst/>
              </a:prstGeom>
              <a:solidFill>
                <a:srgbClr val="FF9F1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97" name="Oval 98"/>
              <p:cNvSpPr>
                <a:spLocks noChangeArrowheads="1"/>
              </p:cNvSpPr>
              <p:nvPr/>
            </p:nvSpPr>
            <p:spPr bwMode="auto">
              <a:xfrm>
                <a:off x="4322" y="2746"/>
                <a:ext cx="35" cy="35"/>
              </a:xfrm>
              <a:prstGeom prst="ellipse">
                <a:avLst/>
              </a:prstGeom>
              <a:solidFill>
                <a:srgbClr val="FF9F1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98" name="Oval 99"/>
              <p:cNvSpPr>
                <a:spLocks noChangeArrowheads="1"/>
              </p:cNvSpPr>
              <p:nvPr/>
            </p:nvSpPr>
            <p:spPr bwMode="auto">
              <a:xfrm>
                <a:off x="4301" y="2770"/>
                <a:ext cx="34" cy="37"/>
              </a:xfrm>
              <a:prstGeom prst="ellipse">
                <a:avLst/>
              </a:prstGeom>
              <a:solidFill>
                <a:srgbClr val="FF9F1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294" name="Rectangle 100"/>
            <p:cNvSpPr>
              <a:spLocks noChangeArrowheads="1"/>
            </p:cNvSpPr>
            <p:nvPr/>
          </p:nvSpPr>
          <p:spPr bwMode="auto">
            <a:xfrm>
              <a:off x="4137" y="1940"/>
              <a:ext cx="169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I see that you will</a:t>
              </a:r>
              <a:br>
                <a:rPr lang="en-US" altLang="en-US" sz="1600"/>
              </a:br>
              <a:r>
                <a:rPr lang="en-US" altLang="en-US" sz="1600"/>
                <a:t>get an A this semester.</a:t>
              </a:r>
            </a:p>
          </p:txBody>
        </p:sp>
      </p:grpSp>
      <p:sp>
        <p:nvSpPr>
          <p:cNvPr id="18533" name="Rectangle 101"/>
          <p:cNvSpPr>
            <a:spLocks noGrp="1" noChangeArrowheads="1"/>
          </p:cNvSpPr>
          <p:nvPr>
            <p:ph type="title"/>
          </p:nvPr>
        </p:nvSpPr>
        <p:spPr>
          <a:xfrm>
            <a:off x="762000" y="176213"/>
            <a:ext cx="7772400" cy="776287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Features of Forecasts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09A9F801-23A9-49F1-BC4A-3264B9935F1B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2413"/>
            <a:ext cx="7772400" cy="6858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Elements of a Good Forecast</a:t>
            </a:r>
            <a:endParaRPr lang="en-US" altLang="en-US" sz="4100" b="1">
              <a:solidFill>
                <a:srgbClr val="2D8AD8"/>
              </a:solidFill>
            </a:endParaRP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1981200" y="1447800"/>
            <a:ext cx="5276850" cy="4510088"/>
            <a:chOff x="1226" y="1116"/>
            <a:chExt cx="3324" cy="2841"/>
          </a:xfrm>
        </p:grpSpPr>
        <p:grpSp>
          <p:nvGrpSpPr>
            <p:cNvPr id="12293" name="Group 4"/>
            <p:cNvGrpSpPr>
              <a:grpSpLocks/>
            </p:cNvGrpSpPr>
            <p:nvPr/>
          </p:nvGrpSpPr>
          <p:grpSpPr bwMode="auto">
            <a:xfrm>
              <a:off x="1349" y="2915"/>
              <a:ext cx="1158" cy="1042"/>
              <a:chOff x="1349" y="2915"/>
              <a:chExt cx="1158" cy="1042"/>
            </a:xfrm>
          </p:grpSpPr>
          <p:sp>
            <p:nvSpPr>
              <p:cNvPr id="12320" name="Rectangle 5"/>
              <p:cNvSpPr>
                <a:spLocks noChangeArrowheads="1"/>
              </p:cNvSpPr>
              <p:nvPr/>
            </p:nvSpPr>
            <p:spPr bwMode="auto">
              <a:xfrm>
                <a:off x="1349" y="3058"/>
                <a:ext cx="891" cy="89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21" name="Freeform 6"/>
              <p:cNvSpPr>
                <a:spLocks/>
              </p:cNvSpPr>
              <p:nvPr/>
            </p:nvSpPr>
            <p:spPr bwMode="auto">
              <a:xfrm>
                <a:off x="2248" y="2919"/>
                <a:ext cx="255" cy="1038"/>
              </a:xfrm>
              <a:custGeom>
                <a:avLst/>
                <a:gdLst>
                  <a:gd name="T0" fmla="*/ 0 w 255"/>
                  <a:gd name="T1" fmla="*/ 140 h 1038"/>
                  <a:gd name="T2" fmla="*/ 0 w 255"/>
                  <a:gd name="T3" fmla="*/ 1037 h 1038"/>
                  <a:gd name="T4" fmla="*/ 254 w 255"/>
                  <a:gd name="T5" fmla="*/ 861 h 1038"/>
                  <a:gd name="T6" fmla="*/ 254 w 255"/>
                  <a:gd name="T7" fmla="*/ 0 h 1038"/>
                  <a:gd name="T8" fmla="*/ 0 w 255"/>
                  <a:gd name="T9" fmla="*/ 140 h 10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5" h="1038">
                    <a:moveTo>
                      <a:pt x="0" y="140"/>
                    </a:moveTo>
                    <a:lnTo>
                      <a:pt x="0" y="1037"/>
                    </a:lnTo>
                    <a:lnTo>
                      <a:pt x="254" y="861"/>
                    </a:lnTo>
                    <a:lnTo>
                      <a:pt x="254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8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2" name="Freeform 7"/>
              <p:cNvSpPr>
                <a:spLocks/>
              </p:cNvSpPr>
              <p:nvPr/>
            </p:nvSpPr>
            <p:spPr bwMode="auto">
              <a:xfrm>
                <a:off x="1351" y="2915"/>
                <a:ext cx="1156" cy="145"/>
              </a:xfrm>
              <a:custGeom>
                <a:avLst/>
                <a:gdLst>
                  <a:gd name="T0" fmla="*/ 0 w 1156"/>
                  <a:gd name="T1" fmla="*/ 144 h 145"/>
                  <a:gd name="T2" fmla="*/ 897 w 1156"/>
                  <a:gd name="T3" fmla="*/ 144 h 145"/>
                  <a:gd name="T4" fmla="*/ 1155 w 1156"/>
                  <a:gd name="T5" fmla="*/ 0 h 145"/>
                  <a:gd name="T6" fmla="*/ 290 w 1156"/>
                  <a:gd name="T7" fmla="*/ 0 h 145"/>
                  <a:gd name="T8" fmla="*/ 0 w 1156"/>
                  <a:gd name="T9" fmla="*/ 144 h 1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56" h="145">
                    <a:moveTo>
                      <a:pt x="0" y="144"/>
                    </a:moveTo>
                    <a:lnTo>
                      <a:pt x="897" y="144"/>
                    </a:lnTo>
                    <a:lnTo>
                      <a:pt x="1155" y="0"/>
                    </a:lnTo>
                    <a:lnTo>
                      <a:pt x="290" y="0"/>
                    </a:lnTo>
                    <a:lnTo>
                      <a:pt x="0" y="144"/>
                    </a:lnTo>
                  </a:path>
                </a:pathLst>
              </a:custGeom>
              <a:solidFill>
                <a:srgbClr val="FFFF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294" name="Group 8"/>
            <p:cNvGrpSpPr>
              <a:grpSpLocks/>
            </p:cNvGrpSpPr>
            <p:nvPr/>
          </p:nvGrpSpPr>
          <p:grpSpPr bwMode="auto">
            <a:xfrm>
              <a:off x="2351" y="2891"/>
              <a:ext cx="1157" cy="1042"/>
              <a:chOff x="2351" y="2891"/>
              <a:chExt cx="1157" cy="1042"/>
            </a:xfrm>
          </p:grpSpPr>
          <p:sp>
            <p:nvSpPr>
              <p:cNvPr id="12317" name="Rectangle 9"/>
              <p:cNvSpPr>
                <a:spLocks noChangeArrowheads="1"/>
              </p:cNvSpPr>
              <p:nvPr/>
            </p:nvSpPr>
            <p:spPr bwMode="auto">
              <a:xfrm>
                <a:off x="2351" y="3034"/>
                <a:ext cx="890" cy="890"/>
              </a:xfrm>
              <a:prstGeom prst="rect">
                <a:avLst/>
              </a:prstGeom>
              <a:solidFill>
                <a:srgbClr val="0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18" name="Freeform 10"/>
              <p:cNvSpPr>
                <a:spLocks/>
              </p:cNvSpPr>
              <p:nvPr/>
            </p:nvSpPr>
            <p:spPr bwMode="auto">
              <a:xfrm>
                <a:off x="3249" y="2895"/>
                <a:ext cx="255" cy="1038"/>
              </a:xfrm>
              <a:custGeom>
                <a:avLst/>
                <a:gdLst>
                  <a:gd name="T0" fmla="*/ 0 w 255"/>
                  <a:gd name="T1" fmla="*/ 140 h 1038"/>
                  <a:gd name="T2" fmla="*/ 0 w 255"/>
                  <a:gd name="T3" fmla="*/ 1037 h 1038"/>
                  <a:gd name="T4" fmla="*/ 254 w 255"/>
                  <a:gd name="T5" fmla="*/ 861 h 1038"/>
                  <a:gd name="T6" fmla="*/ 254 w 255"/>
                  <a:gd name="T7" fmla="*/ 0 h 1038"/>
                  <a:gd name="T8" fmla="*/ 0 w 255"/>
                  <a:gd name="T9" fmla="*/ 140 h 10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5" h="1038">
                    <a:moveTo>
                      <a:pt x="0" y="140"/>
                    </a:moveTo>
                    <a:lnTo>
                      <a:pt x="0" y="1037"/>
                    </a:lnTo>
                    <a:lnTo>
                      <a:pt x="254" y="861"/>
                    </a:lnTo>
                    <a:lnTo>
                      <a:pt x="254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9" name="Freeform 11"/>
              <p:cNvSpPr>
                <a:spLocks/>
              </p:cNvSpPr>
              <p:nvPr/>
            </p:nvSpPr>
            <p:spPr bwMode="auto">
              <a:xfrm>
                <a:off x="2353" y="2891"/>
                <a:ext cx="1155" cy="145"/>
              </a:xfrm>
              <a:custGeom>
                <a:avLst/>
                <a:gdLst>
                  <a:gd name="T0" fmla="*/ 0 w 1155"/>
                  <a:gd name="T1" fmla="*/ 144 h 145"/>
                  <a:gd name="T2" fmla="*/ 896 w 1155"/>
                  <a:gd name="T3" fmla="*/ 144 h 145"/>
                  <a:gd name="T4" fmla="*/ 1154 w 1155"/>
                  <a:gd name="T5" fmla="*/ 0 h 145"/>
                  <a:gd name="T6" fmla="*/ 290 w 1155"/>
                  <a:gd name="T7" fmla="*/ 0 h 145"/>
                  <a:gd name="T8" fmla="*/ 0 w 1155"/>
                  <a:gd name="T9" fmla="*/ 144 h 1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55" h="145">
                    <a:moveTo>
                      <a:pt x="0" y="144"/>
                    </a:moveTo>
                    <a:lnTo>
                      <a:pt x="896" y="144"/>
                    </a:lnTo>
                    <a:lnTo>
                      <a:pt x="1154" y="0"/>
                    </a:lnTo>
                    <a:lnTo>
                      <a:pt x="290" y="0"/>
                    </a:lnTo>
                    <a:lnTo>
                      <a:pt x="0" y="144"/>
                    </a:lnTo>
                  </a:path>
                </a:pathLst>
              </a:custGeom>
              <a:solidFill>
                <a:srgbClr val="40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295" name="Group 12"/>
            <p:cNvGrpSpPr>
              <a:grpSpLocks/>
            </p:cNvGrpSpPr>
            <p:nvPr/>
          </p:nvGrpSpPr>
          <p:grpSpPr bwMode="auto">
            <a:xfrm>
              <a:off x="3392" y="2811"/>
              <a:ext cx="1158" cy="1042"/>
              <a:chOff x="3392" y="2811"/>
              <a:chExt cx="1158" cy="1042"/>
            </a:xfrm>
          </p:grpSpPr>
          <p:sp>
            <p:nvSpPr>
              <p:cNvPr id="12314" name="Rectangle 13"/>
              <p:cNvSpPr>
                <a:spLocks noChangeArrowheads="1"/>
              </p:cNvSpPr>
              <p:nvPr/>
            </p:nvSpPr>
            <p:spPr bwMode="auto">
              <a:xfrm>
                <a:off x="3392" y="2953"/>
                <a:ext cx="891" cy="891"/>
              </a:xfrm>
              <a:prstGeom prst="rect">
                <a:avLst/>
              </a:prstGeom>
              <a:solidFill>
                <a:srgbClr val="FF00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15" name="Freeform 14"/>
              <p:cNvSpPr>
                <a:spLocks/>
              </p:cNvSpPr>
              <p:nvPr/>
            </p:nvSpPr>
            <p:spPr bwMode="auto">
              <a:xfrm>
                <a:off x="4291" y="2815"/>
                <a:ext cx="255" cy="1038"/>
              </a:xfrm>
              <a:custGeom>
                <a:avLst/>
                <a:gdLst>
                  <a:gd name="T0" fmla="*/ 0 w 255"/>
                  <a:gd name="T1" fmla="*/ 140 h 1038"/>
                  <a:gd name="T2" fmla="*/ 0 w 255"/>
                  <a:gd name="T3" fmla="*/ 1037 h 1038"/>
                  <a:gd name="T4" fmla="*/ 254 w 255"/>
                  <a:gd name="T5" fmla="*/ 861 h 1038"/>
                  <a:gd name="T6" fmla="*/ 254 w 255"/>
                  <a:gd name="T7" fmla="*/ 0 h 1038"/>
                  <a:gd name="T8" fmla="*/ 0 w 255"/>
                  <a:gd name="T9" fmla="*/ 140 h 10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5" h="1038">
                    <a:moveTo>
                      <a:pt x="0" y="140"/>
                    </a:moveTo>
                    <a:lnTo>
                      <a:pt x="0" y="1037"/>
                    </a:lnTo>
                    <a:lnTo>
                      <a:pt x="254" y="861"/>
                    </a:lnTo>
                    <a:lnTo>
                      <a:pt x="254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800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6" name="Freeform 15"/>
              <p:cNvSpPr>
                <a:spLocks/>
              </p:cNvSpPr>
              <p:nvPr/>
            </p:nvSpPr>
            <p:spPr bwMode="auto">
              <a:xfrm>
                <a:off x="3394" y="2811"/>
                <a:ext cx="1156" cy="145"/>
              </a:xfrm>
              <a:custGeom>
                <a:avLst/>
                <a:gdLst>
                  <a:gd name="T0" fmla="*/ 0 w 1156"/>
                  <a:gd name="T1" fmla="*/ 144 h 145"/>
                  <a:gd name="T2" fmla="*/ 897 w 1156"/>
                  <a:gd name="T3" fmla="*/ 144 h 145"/>
                  <a:gd name="T4" fmla="*/ 1155 w 1156"/>
                  <a:gd name="T5" fmla="*/ 0 h 145"/>
                  <a:gd name="T6" fmla="*/ 290 w 1156"/>
                  <a:gd name="T7" fmla="*/ 0 h 145"/>
                  <a:gd name="T8" fmla="*/ 0 w 1156"/>
                  <a:gd name="T9" fmla="*/ 144 h 1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56" h="145">
                    <a:moveTo>
                      <a:pt x="0" y="144"/>
                    </a:moveTo>
                    <a:lnTo>
                      <a:pt x="897" y="144"/>
                    </a:lnTo>
                    <a:lnTo>
                      <a:pt x="1155" y="0"/>
                    </a:lnTo>
                    <a:lnTo>
                      <a:pt x="290" y="0"/>
                    </a:lnTo>
                    <a:lnTo>
                      <a:pt x="0" y="144"/>
                    </a:lnTo>
                  </a:path>
                </a:pathLst>
              </a:custGeom>
              <a:solidFill>
                <a:srgbClr val="FF4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296" name="Group 16"/>
            <p:cNvGrpSpPr>
              <a:grpSpLocks/>
            </p:cNvGrpSpPr>
            <p:nvPr/>
          </p:nvGrpSpPr>
          <p:grpSpPr bwMode="auto">
            <a:xfrm>
              <a:off x="1566" y="1993"/>
              <a:ext cx="1158" cy="1011"/>
              <a:chOff x="1566" y="1993"/>
              <a:chExt cx="1158" cy="1011"/>
            </a:xfrm>
          </p:grpSpPr>
          <p:sp>
            <p:nvSpPr>
              <p:cNvPr id="12311" name="Rectangle 17"/>
              <p:cNvSpPr>
                <a:spLocks noChangeArrowheads="1"/>
              </p:cNvSpPr>
              <p:nvPr/>
            </p:nvSpPr>
            <p:spPr bwMode="auto">
              <a:xfrm>
                <a:off x="1566" y="2105"/>
                <a:ext cx="890" cy="889"/>
              </a:xfrm>
              <a:prstGeom prst="rect">
                <a:avLst/>
              </a:prstGeom>
              <a:solidFill>
                <a:srgbClr val="FF8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12" name="Freeform 18"/>
              <p:cNvSpPr>
                <a:spLocks/>
              </p:cNvSpPr>
              <p:nvPr/>
            </p:nvSpPr>
            <p:spPr bwMode="auto">
              <a:xfrm>
                <a:off x="2465" y="1993"/>
                <a:ext cx="255" cy="1011"/>
              </a:xfrm>
              <a:custGeom>
                <a:avLst/>
                <a:gdLst>
                  <a:gd name="T0" fmla="*/ 0 w 255"/>
                  <a:gd name="T1" fmla="*/ 114 h 1011"/>
                  <a:gd name="T2" fmla="*/ 0 w 255"/>
                  <a:gd name="T3" fmla="*/ 1010 h 1011"/>
                  <a:gd name="T4" fmla="*/ 254 w 255"/>
                  <a:gd name="T5" fmla="*/ 860 h 1011"/>
                  <a:gd name="T6" fmla="*/ 254 w 255"/>
                  <a:gd name="T7" fmla="*/ 0 h 1011"/>
                  <a:gd name="T8" fmla="*/ 0 w 255"/>
                  <a:gd name="T9" fmla="*/ 114 h 10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5" h="1011">
                    <a:moveTo>
                      <a:pt x="0" y="114"/>
                    </a:moveTo>
                    <a:lnTo>
                      <a:pt x="0" y="1010"/>
                    </a:lnTo>
                    <a:lnTo>
                      <a:pt x="254" y="860"/>
                    </a:lnTo>
                    <a:lnTo>
                      <a:pt x="254" y="0"/>
                    </a:lnTo>
                    <a:lnTo>
                      <a:pt x="0" y="114"/>
                    </a:lnTo>
                  </a:path>
                </a:pathLst>
              </a:custGeom>
              <a:solidFill>
                <a:srgbClr val="804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3" name="Freeform 19"/>
              <p:cNvSpPr>
                <a:spLocks/>
              </p:cNvSpPr>
              <p:nvPr/>
            </p:nvSpPr>
            <p:spPr bwMode="auto">
              <a:xfrm>
                <a:off x="1567" y="1993"/>
                <a:ext cx="1157" cy="115"/>
              </a:xfrm>
              <a:custGeom>
                <a:avLst/>
                <a:gdLst>
                  <a:gd name="T0" fmla="*/ 0 w 1157"/>
                  <a:gd name="T1" fmla="*/ 114 h 115"/>
                  <a:gd name="T2" fmla="*/ 898 w 1157"/>
                  <a:gd name="T3" fmla="*/ 114 h 115"/>
                  <a:gd name="T4" fmla="*/ 1156 w 1157"/>
                  <a:gd name="T5" fmla="*/ 0 h 115"/>
                  <a:gd name="T6" fmla="*/ 290 w 1157"/>
                  <a:gd name="T7" fmla="*/ 0 h 115"/>
                  <a:gd name="T8" fmla="*/ 0 w 1157"/>
                  <a:gd name="T9" fmla="*/ 114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57" h="115">
                    <a:moveTo>
                      <a:pt x="0" y="114"/>
                    </a:moveTo>
                    <a:lnTo>
                      <a:pt x="898" y="114"/>
                    </a:lnTo>
                    <a:lnTo>
                      <a:pt x="1156" y="0"/>
                    </a:lnTo>
                    <a:lnTo>
                      <a:pt x="290" y="0"/>
                    </a:lnTo>
                    <a:lnTo>
                      <a:pt x="0" y="114"/>
                    </a:lnTo>
                  </a:path>
                </a:pathLst>
              </a:custGeom>
              <a:solidFill>
                <a:srgbClr val="FFA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297" name="Group 20"/>
            <p:cNvGrpSpPr>
              <a:grpSpLocks/>
            </p:cNvGrpSpPr>
            <p:nvPr/>
          </p:nvGrpSpPr>
          <p:grpSpPr bwMode="auto">
            <a:xfrm>
              <a:off x="2672" y="1977"/>
              <a:ext cx="1157" cy="1011"/>
              <a:chOff x="2672" y="1977"/>
              <a:chExt cx="1157" cy="1011"/>
            </a:xfrm>
          </p:grpSpPr>
          <p:sp>
            <p:nvSpPr>
              <p:cNvPr id="12308" name="Rectangle 21"/>
              <p:cNvSpPr>
                <a:spLocks noChangeArrowheads="1"/>
              </p:cNvSpPr>
              <p:nvPr/>
            </p:nvSpPr>
            <p:spPr bwMode="auto">
              <a:xfrm>
                <a:off x="2672" y="2089"/>
                <a:ext cx="889" cy="889"/>
              </a:xfrm>
              <a:prstGeom prst="rect">
                <a:avLst/>
              </a:prstGeom>
              <a:solidFill>
                <a:srgbClr val="00E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09" name="Freeform 22"/>
              <p:cNvSpPr>
                <a:spLocks/>
              </p:cNvSpPr>
              <p:nvPr/>
            </p:nvSpPr>
            <p:spPr bwMode="auto">
              <a:xfrm>
                <a:off x="3570" y="1977"/>
                <a:ext cx="255" cy="1011"/>
              </a:xfrm>
              <a:custGeom>
                <a:avLst/>
                <a:gdLst>
                  <a:gd name="T0" fmla="*/ 0 w 255"/>
                  <a:gd name="T1" fmla="*/ 113 h 1011"/>
                  <a:gd name="T2" fmla="*/ 0 w 255"/>
                  <a:gd name="T3" fmla="*/ 1010 h 1011"/>
                  <a:gd name="T4" fmla="*/ 254 w 255"/>
                  <a:gd name="T5" fmla="*/ 860 h 1011"/>
                  <a:gd name="T6" fmla="*/ 254 w 255"/>
                  <a:gd name="T7" fmla="*/ 0 h 1011"/>
                  <a:gd name="T8" fmla="*/ 0 w 255"/>
                  <a:gd name="T9" fmla="*/ 113 h 10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5" h="1011">
                    <a:moveTo>
                      <a:pt x="0" y="113"/>
                    </a:moveTo>
                    <a:lnTo>
                      <a:pt x="0" y="1010"/>
                    </a:lnTo>
                    <a:lnTo>
                      <a:pt x="254" y="860"/>
                    </a:lnTo>
                    <a:lnTo>
                      <a:pt x="254" y="0"/>
                    </a:lnTo>
                    <a:lnTo>
                      <a:pt x="0" y="113"/>
                    </a:lnTo>
                  </a:path>
                </a:pathLst>
              </a:custGeom>
              <a:solidFill>
                <a:srgbClr val="006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0" name="Freeform 23"/>
              <p:cNvSpPr>
                <a:spLocks/>
              </p:cNvSpPr>
              <p:nvPr/>
            </p:nvSpPr>
            <p:spPr bwMode="auto">
              <a:xfrm>
                <a:off x="2673" y="1977"/>
                <a:ext cx="1156" cy="114"/>
              </a:xfrm>
              <a:custGeom>
                <a:avLst/>
                <a:gdLst>
                  <a:gd name="T0" fmla="*/ 0 w 1156"/>
                  <a:gd name="T1" fmla="*/ 113 h 114"/>
                  <a:gd name="T2" fmla="*/ 897 w 1156"/>
                  <a:gd name="T3" fmla="*/ 113 h 114"/>
                  <a:gd name="T4" fmla="*/ 1155 w 1156"/>
                  <a:gd name="T5" fmla="*/ 0 h 114"/>
                  <a:gd name="T6" fmla="*/ 289 w 1156"/>
                  <a:gd name="T7" fmla="*/ 0 h 114"/>
                  <a:gd name="T8" fmla="*/ 0 w 1156"/>
                  <a:gd name="T9" fmla="*/ 113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56" h="114">
                    <a:moveTo>
                      <a:pt x="0" y="113"/>
                    </a:moveTo>
                    <a:lnTo>
                      <a:pt x="897" y="113"/>
                    </a:lnTo>
                    <a:lnTo>
                      <a:pt x="1155" y="0"/>
                    </a:lnTo>
                    <a:lnTo>
                      <a:pt x="289" y="0"/>
                    </a:lnTo>
                    <a:lnTo>
                      <a:pt x="0" y="113"/>
                    </a:lnTo>
                  </a:path>
                </a:pathLst>
              </a:custGeom>
              <a:solidFill>
                <a:srgbClr val="80FF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298" name="Group 24"/>
            <p:cNvGrpSpPr>
              <a:grpSpLocks/>
            </p:cNvGrpSpPr>
            <p:nvPr/>
          </p:nvGrpSpPr>
          <p:grpSpPr bwMode="auto">
            <a:xfrm>
              <a:off x="2081" y="1116"/>
              <a:ext cx="1156" cy="970"/>
              <a:chOff x="2081" y="1116"/>
              <a:chExt cx="1156" cy="970"/>
            </a:xfrm>
          </p:grpSpPr>
          <p:sp>
            <p:nvSpPr>
              <p:cNvPr id="12305" name="Rectangle 25"/>
              <p:cNvSpPr>
                <a:spLocks noChangeArrowheads="1"/>
              </p:cNvSpPr>
              <p:nvPr/>
            </p:nvSpPr>
            <p:spPr bwMode="auto">
              <a:xfrm>
                <a:off x="2081" y="1186"/>
                <a:ext cx="890" cy="89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06" name="Freeform 26"/>
              <p:cNvSpPr>
                <a:spLocks/>
              </p:cNvSpPr>
              <p:nvPr/>
            </p:nvSpPr>
            <p:spPr bwMode="auto">
              <a:xfrm>
                <a:off x="2980" y="1116"/>
                <a:ext cx="256" cy="970"/>
              </a:xfrm>
              <a:custGeom>
                <a:avLst/>
                <a:gdLst>
                  <a:gd name="T0" fmla="*/ 0 w 256"/>
                  <a:gd name="T1" fmla="*/ 72 h 970"/>
                  <a:gd name="T2" fmla="*/ 0 w 256"/>
                  <a:gd name="T3" fmla="*/ 969 h 970"/>
                  <a:gd name="T4" fmla="*/ 255 w 256"/>
                  <a:gd name="T5" fmla="*/ 852 h 970"/>
                  <a:gd name="T6" fmla="*/ 255 w 256"/>
                  <a:gd name="T7" fmla="*/ 0 h 970"/>
                  <a:gd name="T8" fmla="*/ 0 w 256"/>
                  <a:gd name="T9" fmla="*/ 72 h 9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6" h="970">
                    <a:moveTo>
                      <a:pt x="0" y="72"/>
                    </a:moveTo>
                    <a:lnTo>
                      <a:pt x="0" y="969"/>
                    </a:lnTo>
                    <a:lnTo>
                      <a:pt x="255" y="852"/>
                    </a:lnTo>
                    <a:lnTo>
                      <a:pt x="255" y="0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C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7" name="Freeform 27"/>
              <p:cNvSpPr>
                <a:spLocks/>
              </p:cNvSpPr>
              <p:nvPr/>
            </p:nvSpPr>
            <p:spPr bwMode="auto">
              <a:xfrm>
                <a:off x="2083" y="1116"/>
                <a:ext cx="1154" cy="73"/>
              </a:xfrm>
              <a:custGeom>
                <a:avLst/>
                <a:gdLst>
                  <a:gd name="T0" fmla="*/ 0 w 1154"/>
                  <a:gd name="T1" fmla="*/ 72 h 73"/>
                  <a:gd name="T2" fmla="*/ 897 w 1154"/>
                  <a:gd name="T3" fmla="*/ 72 h 73"/>
                  <a:gd name="T4" fmla="*/ 1153 w 1154"/>
                  <a:gd name="T5" fmla="*/ 0 h 73"/>
                  <a:gd name="T6" fmla="*/ 283 w 1154"/>
                  <a:gd name="T7" fmla="*/ 0 h 73"/>
                  <a:gd name="T8" fmla="*/ 0 w 1154"/>
                  <a:gd name="T9" fmla="*/ 72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54" h="73">
                    <a:moveTo>
                      <a:pt x="0" y="72"/>
                    </a:moveTo>
                    <a:lnTo>
                      <a:pt x="897" y="72"/>
                    </a:lnTo>
                    <a:lnTo>
                      <a:pt x="1153" y="0"/>
                    </a:lnTo>
                    <a:lnTo>
                      <a:pt x="283" y="0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9" name="Rectangle 28"/>
            <p:cNvSpPr>
              <a:spLocks noChangeArrowheads="1"/>
            </p:cNvSpPr>
            <p:nvPr/>
          </p:nvSpPr>
          <p:spPr bwMode="auto">
            <a:xfrm>
              <a:off x="2164" y="1467"/>
              <a:ext cx="72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Timely</a:t>
              </a:r>
              <a:endParaRPr lang="en-US" altLang="en-US" sz="2400"/>
            </a:p>
          </p:txBody>
        </p:sp>
        <p:sp>
          <p:nvSpPr>
            <p:cNvPr id="12300" name="Rectangle 29"/>
            <p:cNvSpPr>
              <a:spLocks noChangeArrowheads="1"/>
            </p:cNvSpPr>
            <p:nvPr/>
          </p:nvSpPr>
          <p:spPr bwMode="auto">
            <a:xfrm>
              <a:off x="2640" y="2410"/>
              <a:ext cx="9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Accurate</a:t>
              </a:r>
              <a:endParaRPr lang="en-US" altLang="en-US" sz="2400"/>
            </a:p>
          </p:txBody>
        </p:sp>
        <p:sp>
          <p:nvSpPr>
            <p:cNvPr id="12301" name="Rectangle 30"/>
            <p:cNvSpPr>
              <a:spLocks noChangeArrowheads="1"/>
            </p:cNvSpPr>
            <p:nvPr/>
          </p:nvSpPr>
          <p:spPr bwMode="auto">
            <a:xfrm>
              <a:off x="1562" y="2427"/>
              <a:ext cx="85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Reliable</a:t>
              </a:r>
              <a:endParaRPr lang="en-US" altLang="en-US" sz="2400"/>
            </a:p>
          </p:txBody>
        </p:sp>
        <p:sp>
          <p:nvSpPr>
            <p:cNvPr id="12302" name="Rectangle 31"/>
            <p:cNvSpPr>
              <a:spLocks noChangeArrowheads="1"/>
            </p:cNvSpPr>
            <p:nvPr/>
          </p:nvSpPr>
          <p:spPr bwMode="auto">
            <a:xfrm rot="-2520000">
              <a:off x="1226" y="3315"/>
              <a:ext cx="112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Meaningful</a:t>
              </a:r>
              <a:endParaRPr lang="en-US" altLang="en-US" sz="2400"/>
            </a:p>
          </p:txBody>
        </p:sp>
        <p:sp>
          <p:nvSpPr>
            <p:cNvPr id="12303" name="Rectangle 32"/>
            <p:cNvSpPr>
              <a:spLocks noChangeArrowheads="1"/>
            </p:cNvSpPr>
            <p:nvPr/>
          </p:nvSpPr>
          <p:spPr bwMode="auto">
            <a:xfrm>
              <a:off x="2415" y="3277"/>
              <a:ext cx="77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Written</a:t>
              </a:r>
              <a:endParaRPr lang="en-US" altLang="en-US" sz="2400"/>
            </a:p>
          </p:txBody>
        </p:sp>
        <p:sp>
          <p:nvSpPr>
            <p:cNvPr id="12304" name="Rectangle 33"/>
            <p:cNvSpPr>
              <a:spLocks noChangeArrowheads="1"/>
            </p:cNvSpPr>
            <p:nvPr/>
          </p:nvSpPr>
          <p:spPr bwMode="auto">
            <a:xfrm rot="-2520000">
              <a:off x="3259" y="3234"/>
              <a:ext cx="118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Easy to use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</a:t>
            </a:r>
            <a:fld id="{2F022176-BE36-4ADF-90A8-453D3C186818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7813"/>
            <a:ext cx="7772400" cy="6350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 sz="3600"/>
              <a:t>Steps in the Forecasting Process</a:t>
            </a:r>
            <a:endParaRPr lang="en-US" altLang="en-US" sz="3600" b="1">
              <a:solidFill>
                <a:srgbClr val="2D8AD8"/>
              </a:solidFill>
            </a:endParaRPr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1395413" y="1447800"/>
            <a:ext cx="6529387" cy="4584700"/>
            <a:chOff x="864" y="891"/>
            <a:chExt cx="4113" cy="2888"/>
          </a:xfrm>
        </p:grpSpPr>
        <p:grpSp>
          <p:nvGrpSpPr>
            <p:cNvPr id="13317" name="Group 4"/>
            <p:cNvGrpSpPr>
              <a:grpSpLocks/>
            </p:cNvGrpSpPr>
            <p:nvPr/>
          </p:nvGrpSpPr>
          <p:grpSpPr bwMode="auto">
            <a:xfrm>
              <a:off x="864" y="1196"/>
              <a:ext cx="4023" cy="2583"/>
              <a:chOff x="857" y="1296"/>
              <a:chExt cx="4023" cy="2583"/>
            </a:xfrm>
          </p:grpSpPr>
          <p:sp>
            <p:nvSpPr>
              <p:cNvPr id="13326" name="Freeform 5"/>
              <p:cNvSpPr>
                <a:spLocks/>
              </p:cNvSpPr>
              <p:nvPr/>
            </p:nvSpPr>
            <p:spPr bwMode="auto">
              <a:xfrm>
                <a:off x="1288" y="1440"/>
                <a:ext cx="3592" cy="2439"/>
              </a:xfrm>
              <a:custGeom>
                <a:avLst/>
                <a:gdLst>
                  <a:gd name="T0" fmla="*/ 0 w 3592"/>
                  <a:gd name="T1" fmla="*/ 2438 h 2439"/>
                  <a:gd name="T2" fmla="*/ 0 w 3592"/>
                  <a:gd name="T3" fmla="*/ 2151 h 2439"/>
                  <a:gd name="T4" fmla="*/ 288 w 3592"/>
                  <a:gd name="T5" fmla="*/ 2151 h 2439"/>
                  <a:gd name="T6" fmla="*/ 288 w 3592"/>
                  <a:gd name="T7" fmla="*/ 1935 h 2439"/>
                  <a:gd name="T8" fmla="*/ 575 w 3592"/>
                  <a:gd name="T9" fmla="*/ 1935 h 2439"/>
                  <a:gd name="T10" fmla="*/ 575 w 3592"/>
                  <a:gd name="T11" fmla="*/ 1721 h 2439"/>
                  <a:gd name="T12" fmla="*/ 863 w 3592"/>
                  <a:gd name="T13" fmla="*/ 1721 h 2439"/>
                  <a:gd name="T14" fmla="*/ 863 w 3592"/>
                  <a:gd name="T15" fmla="*/ 1505 h 2439"/>
                  <a:gd name="T16" fmla="*/ 1151 w 3592"/>
                  <a:gd name="T17" fmla="*/ 1505 h 2439"/>
                  <a:gd name="T18" fmla="*/ 1151 w 3592"/>
                  <a:gd name="T19" fmla="*/ 1290 h 2439"/>
                  <a:gd name="T20" fmla="*/ 1437 w 3592"/>
                  <a:gd name="T21" fmla="*/ 1290 h 2439"/>
                  <a:gd name="T22" fmla="*/ 1437 w 3592"/>
                  <a:gd name="T23" fmla="*/ 1076 h 2439"/>
                  <a:gd name="T24" fmla="*/ 1724 w 3592"/>
                  <a:gd name="T25" fmla="*/ 1076 h 2439"/>
                  <a:gd name="T26" fmla="*/ 1724 w 3592"/>
                  <a:gd name="T27" fmla="*/ 861 h 2439"/>
                  <a:gd name="T28" fmla="*/ 2010 w 3592"/>
                  <a:gd name="T29" fmla="*/ 861 h 2439"/>
                  <a:gd name="T30" fmla="*/ 2010 w 3592"/>
                  <a:gd name="T31" fmla="*/ 645 h 2439"/>
                  <a:gd name="T32" fmla="*/ 2298 w 3592"/>
                  <a:gd name="T33" fmla="*/ 645 h 2439"/>
                  <a:gd name="T34" fmla="*/ 2298 w 3592"/>
                  <a:gd name="T35" fmla="*/ 431 h 2439"/>
                  <a:gd name="T36" fmla="*/ 2586 w 3592"/>
                  <a:gd name="T37" fmla="*/ 431 h 2439"/>
                  <a:gd name="T38" fmla="*/ 2586 w 3592"/>
                  <a:gd name="T39" fmla="*/ 215 h 2439"/>
                  <a:gd name="T40" fmla="*/ 2873 w 3592"/>
                  <a:gd name="T41" fmla="*/ 215 h 2439"/>
                  <a:gd name="T42" fmla="*/ 2873 w 3592"/>
                  <a:gd name="T43" fmla="*/ 0 h 2439"/>
                  <a:gd name="T44" fmla="*/ 3591 w 3592"/>
                  <a:gd name="T45" fmla="*/ 0 h 2439"/>
                  <a:gd name="T46" fmla="*/ 3591 w 3592"/>
                  <a:gd name="T47" fmla="*/ 2438 h 2439"/>
                  <a:gd name="T48" fmla="*/ 0 w 3592"/>
                  <a:gd name="T49" fmla="*/ 2438 h 243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592" h="2439">
                    <a:moveTo>
                      <a:pt x="0" y="2438"/>
                    </a:moveTo>
                    <a:lnTo>
                      <a:pt x="0" y="2151"/>
                    </a:lnTo>
                    <a:lnTo>
                      <a:pt x="288" y="2151"/>
                    </a:lnTo>
                    <a:lnTo>
                      <a:pt x="288" y="1935"/>
                    </a:lnTo>
                    <a:lnTo>
                      <a:pt x="575" y="1935"/>
                    </a:lnTo>
                    <a:lnTo>
                      <a:pt x="575" y="1721"/>
                    </a:lnTo>
                    <a:lnTo>
                      <a:pt x="863" y="1721"/>
                    </a:lnTo>
                    <a:lnTo>
                      <a:pt x="863" y="1505"/>
                    </a:lnTo>
                    <a:lnTo>
                      <a:pt x="1151" y="1505"/>
                    </a:lnTo>
                    <a:lnTo>
                      <a:pt x="1151" y="1290"/>
                    </a:lnTo>
                    <a:lnTo>
                      <a:pt x="1437" y="1290"/>
                    </a:lnTo>
                    <a:lnTo>
                      <a:pt x="1437" y="1076"/>
                    </a:lnTo>
                    <a:lnTo>
                      <a:pt x="1724" y="1076"/>
                    </a:lnTo>
                    <a:lnTo>
                      <a:pt x="1724" y="861"/>
                    </a:lnTo>
                    <a:lnTo>
                      <a:pt x="2010" y="861"/>
                    </a:lnTo>
                    <a:lnTo>
                      <a:pt x="2010" y="645"/>
                    </a:lnTo>
                    <a:lnTo>
                      <a:pt x="2298" y="645"/>
                    </a:lnTo>
                    <a:lnTo>
                      <a:pt x="2298" y="431"/>
                    </a:lnTo>
                    <a:lnTo>
                      <a:pt x="2586" y="431"/>
                    </a:lnTo>
                    <a:lnTo>
                      <a:pt x="2586" y="215"/>
                    </a:lnTo>
                    <a:lnTo>
                      <a:pt x="2873" y="215"/>
                    </a:lnTo>
                    <a:lnTo>
                      <a:pt x="2873" y="0"/>
                    </a:lnTo>
                    <a:lnTo>
                      <a:pt x="3591" y="0"/>
                    </a:lnTo>
                    <a:lnTo>
                      <a:pt x="3591" y="2438"/>
                    </a:lnTo>
                    <a:lnTo>
                      <a:pt x="0" y="2438"/>
                    </a:lnTo>
                  </a:path>
                </a:pathLst>
              </a:custGeom>
              <a:solidFill>
                <a:srgbClr val="066D8C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27" name="Group 6"/>
              <p:cNvGrpSpPr>
                <a:grpSpLocks/>
              </p:cNvGrpSpPr>
              <p:nvPr/>
            </p:nvGrpSpPr>
            <p:grpSpPr bwMode="auto">
              <a:xfrm>
                <a:off x="857" y="1296"/>
                <a:ext cx="4023" cy="2583"/>
                <a:chOff x="857" y="1296"/>
                <a:chExt cx="4023" cy="2583"/>
              </a:xfrm>
            </p:grpSpPr>
            <p:grpSp>
              <p:nvGrpSpPr>
                <p:cNvPr id="13328" name="Group 7"/>
                <p:cNvGrpSpPr>
                  <a:grpSpLocks/>
                </p:cNvGrpSpPr>
                <p:nvPr/>
              </p:nvGrpSpPr>
              <p:grpSpPr bwMode="auto">
                <a:xfrm>
                  <a:off x="857" y="1296"/>
                  <a:ext cx="4023" cy="2296"/>
                  <a:chOff x="857" y="1296"/>
                  <a:chExt cx="4023" cy="2296"/>
                </a:xfrm>
              </p:grpSpPr>
              <p:sp>
                <p:nvSpPr>
                  <p:cNvPr id="13341" name="Freeform 8"/>
                  <p:cNvSpPr>
                    <a:spLocks/>
                  </p:cNvSpPr>
                  <p:nvPr/>
                </p:nvSpPr>
                <p:spPr bwMode="auto">
                  <a:xfrm>
                    <a:off x="3730" y="1296"/>
                    <a:ext cx="1150" cy="145"/>
                  </a:xfrm>
                  <a:custGeom>
                    <a:avLst/>
                    <a:gdLst>
                      <a:gd name="T0" fmla="*/ 719 w 1150"/>
                      <a:gd name="T1" fmla="*/ 0 h 145"/>
                      <a:gd name="T2" fmla="*/ 1149 w 1150"/>
                      <a:gd name="T3" fmla="*/ 144 h 145"/>
                      <a:gd name="T4" fmla="*/ 431 w 1150"/>
                      <a:gd name="T5" fmla="*/ 144 h 145"/>
                      <a:gd name="T6" fmla="*/ 0 w 1150"/>
                      <a:gd name="T7" fmla="*/ 0 h 145"/>
                      <a:gd name="T8" fmla="*/ 719 w 1150"/>
                      <a:gd name="T9" fmla="*/ 0 h 1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50" h="145">
                        <a:moveTo>
                          <a:pt x="719" y="0"/>
                        </a:moveTo>
                        <a:lnTo>
                          <a:pt x="1149" y="144"/>
                        </a:lnTo>
                        <a:lnTo>
                          <a:pt x="431" y="144"/>
                        </a:lnTo>
                        <a:lnTo>
                          <a:pt x="0" y="0"/>
                        </a:lnTo>
                        <a:lnTo>
                          <a:pt x="719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42" name="Freeform 9"/>
                  <p:cNvSpPr>
                    <a:spLocks/>
                  </p:cNvSpPr>
                  <p:nvPr/>
                </p:nvSpPr>
                <p:spPr bwMode="auto">
                  <a:xfrm>
                    <a:off x="3442" y="1511"/>
                    <a:ext cx="719" cy="145"/>
                  </a:xfrm>
                  <a:custGeom>
                    <a:avLst/>
                    <a:gdLst>
                      <a:gd name="T0" fmla="*/ 288 w 719"/>
                      <a:gd name="T1" fmla="*/ 0 h 145"/>
                      <a:gd name="T2" fmla="*/ 718 w 719"/>
                      <a:gd name="T3" fmla="*/ 144 h 145"/>
                      <a:gd name="T4" fmla="*/ 432 w 719"/>
                      <a:gd name="T5" fmla="*/ 144 h 145"/>
                      <a:gd name="T6" fmla="*/ 0 w 719"/>
                      <a:gd name="T7" fmla="*/ 0 h 145"/>
                      <a:gd name="T8" fmla="*/ 288 w 719"/>
                      <a:gd name="T9" fmla="*/ 0 h 1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19" h="145">
                        <a:moveTo>
                          <a:pt x="288" y="0"/>
                        </a:moveTo>
                        <a:lnTo>
                          <a:pt x="718" y="144"/>
                        </a:lnTo>
                        <a:lnTo>
                          <a:pt x="432" y="144"/>
                        </a:lnTo>
                        <a:lnTo>
                          <a:pt x="0" y="0"/>
                        </a:lnTo>
                        <a:lnTo>
                          <a:pt x="288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43" name="Freeform 10"/>
                  <p:cNvSpPr>
                    <a:spLocks/>
                  </p:cNvSpPr>
                  <p:nvPr/>
                </p:nvSpPr>
                <p:spPr bwMode="auto">
                  <a:xfrm>
                    <a:off x="3155" y="1727"/>
                    <a:ext cx="720" cy="145"/>
                  </a:xfrm>
                  <a:custGeom>
                    <a:avLst/>
                    <a:gdLst>
                      <a:gd name="T0" fmla="*/ 0 w 720"/>
                      <a:gd name="T1" fmla="*/ 0 h 145"/>
                      <a:gd name="T2" fmla="*/ 287 w 720"/>
                      <a:gd name="T3" fmla="*/ 0 h 145"/>
                      <a:gd name="T4" fmla="*/ 719 w 720"/>
                      <a:gd name="T5" fmla="*/ 144 h 145"/>
                      <a:gd name="T6" fmla="*/ 431 w 720"/>
                      <a:gd name="T7" fmla="*/ 144 h 145"/>
                      <a:gd name="T8" fmla="*/ 0 w 720"/>
                      <a:gd name="T9" fmla="*/ 0 h 1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20" h="145">
                        <a:moveTo>
                          <a:pt x="0" y="0"/>
                        </a:moveTo>
                        <a:lnTo>
                          <a:pt x="287" y="0"/>
                        </a:lnTo>
                        <a:lnTo>
                          <a:pt x="719" y="144"/>
                        </a:lnTo>
                        <a:lnTo>
                          <a:pt x="431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44" name="Freeform 11"/>
                  <p:cNvSpPr>
                    <a:spLocks/>
                  </p:cNvSpPr>
                  <p:nvPr/>
                </p:nvSpPr>
                <p:spPr bwMode="auto">
                  <a:xfrm>
                    <a:off x="2869" y="1941"/>
                    <a:ext cx="718" cy="145"/>
                  </a:xfrm>
                  <a:custGeom>
                    <a:avLst/>
                    <a:gdLst>
                      <a:gd name="T0" fmla="*/ 0 w 718"/>
                      <a:gd name="T1" fmla="*/ 0 h 145"/>
                      <a:gd name="T2" fmla="*/ 287 w 718"/>
                      <a:gd name="T3" fmla="*/ 0 h 145"/>
                      <a:gd name="T4" fmla="*/ 717 w 718"/>
                      <a:gd name="T5" fmla="*/ 144 h 145"/>
                      <a:gd name="T6" fmla="*/ 429 w 718"/>
                      <a:gd name="T7" fmla="*/ 144 h 145"/>
                      <a:gd name="T8" fmla="*/ 0 w 718"/>
                      <a:gd name="T9" fmla="*/ 0 h 1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18" h="145">
                        <a:moveTo>
                          <a:pt x="0" y="0"/>
                        </a:moveTo>
                        <a:lnTo>
                          <a:pt x="287" y="0"/>
                        </a:lnTo>
                        <a:lnTo>
                          <a:pt x="717" y="144"/>
                        </a:lnTo>
                        <a:lnTo>
                          <a:pt x="429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45" name="Freeform 12"/>
                  <p:cNvSpPr>
                    <a:spLocks/>
                  </p:cNvSpPr>
                  <p:nvPr/>
                </p:nvSpPr>
                <p:spPr bwMode="auto">
                  <a:xfrm>
                    <a:off x="2581" y="2157"/>
                    <a:ext cx="718" cy="145"/>
                  </a:xfrm>
                  <a:custGeom>
                    <a:avLst/>
                    <a:gdLst>
                      <a:gd name="T0" fmla="*/ 0 w 718"/>
                      <a:gd name="T1" fmla="*/ 0 h 145"/>
                      <a:gd name="T2" fmla="*/ 288 w 718"/>
                      <a:gd name="T3" fmla="*/ 0 h 145"/>
                      <a:gd name="T4" fmla="*/ 717 w 718"/>
                      <a:gd name="T5" fmla="*/ 144 h 145"/>
                      <a:gd name="T6" fmla="*/ 431 w 718"/>
                      <a:gd name="T7" fmla="*/ 144 h 145"/>
                      <a:gd name="T8" fmla="*/ 0 w 718"/>
                      <a:gd name="T9" fmla="*/ 0 h 1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18" h="145">
                        <a:moveTo>
                          <a:pt x="0" y="0"/>
                        </a:moveTo>
                        <a:lnTo>
                          <a:pt x="288" y="0"/>
                        </a:lnTo>
                        <a:lnTo>
                          <a:pt x="717" y="144"/>
                        </a:lnTo>
                        <a:lnTo>
                          <a:pt x="431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46" name="Freeform 13"/>
                  <p:cNvSpPr>
                    <a:spLocks/>
                  </p:cNvSpPr>
                  <p:nvPr/>
                </p:nvSpPr>
                <p:spPr bwMode="auto">
                  <a:xfrm>
                    <a:off x="2294" y="2372"/>
                    <a:ext cx="718" cy="145"/>
                  </a:xfrm>
                  <a:custGeom>
                    <a:avLst/>
                    <a:gdLst>
                      <a:gd name="T0" fmla="*/ 0 w 718"/>
                      <a:gd name="T1" fmla="*/ 0 h 145"/>
                      <a:gd name="T2" fmla="*/ 287 w 718"/>
                      <a:gd name="T3" fmla="*/ 0 h 145"/>
                      <a:gd name="T4" fmla="*/ 717 w 718"/>
                      <a:gd name="T5" fmla="*/ 144 h 145"/>
                      <a:gd name="T6" fmla="*/ 431 w 718"/>
                      <a:gd name="T7" fmla="*/ 144 h 145"/>
                      <a:gd name="T8" fmla="*/ 0 w 718"/>
                      <a:gd name="T9" fmla="*/ 0 h 1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18" h="145">
                        <a:moveTo>
                          <a:pt x="0" y="0"/>
                        </a:moveTo>
                        <a:lnTo>
                          <a:pt x="287" y="0"/>
                        </a:lnTo>
                        <a:lnTo>
                          <a:pt x="717" y="144"/>
                        </a:lnTo>
                        <a:lnTo>
                          <a:pt x="431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47" name="Freeform 14"/>
                  <p:cNvSpPr>
                    <a:spLocks/>
                  </p:cNvSpPr>
                  <p:nvPr/>
                </p:nvSpPr>
                <p:spPr bwMode="auto">
                  <a:xfrm>
                    <a:off x="2006" y="2588"/>
                    <a:ext cx="720" cy="143"/>
                  </a:xfrm>
                  <a:custGeom>
                    <a:avLst/>
                    <a:gdLst>
                      <a:gd name="T0" fmla="*/ 0 w 720"/>
                      <a:gd name="T1" fmla="*/ 0 h 143"/>
                      <a:gd name="T2" fmla="*/ 288 w 720"/>
                      <a:gd name="T3" fmla="*/ 0 h 143"/>
                      <a:gd name="T4" fmla="*/ 719 w 720"/>
                      <a:gd name="T5" fmla="*/ 142 h 143"/>
                      <a:gd name="T6" fmla="*/ 432 w 720"/>
                      <a:gd name="T7" fmla="*/ 142 h 143"/>
                      <a:gd name="T8" fmla="*/ 0 w 720"/>
                      <a:gd name="T9" fmla="*/ 0 h 1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20" h="143">
                        <a:moveTo>
                          <a:pt x="0" y="0"/>
                        </a:moveTo>
                        <a:lnTo>
                          <a:pt x="288" y="0"/>
                        </a:lnTo>
                        <a:lnTo>
                          <a:pt x="719" y="142"/>
                        </a:lnTo>
                        <a:lnTo>
                          <a:pt x="432" y="1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48" name="Freeform 15"/>
                  <p:cNvSpPr>
                    <a:spLocks/>
                  </p:cNvSpPr>
                  <p:nvPr/>
                </p:nvSpPr>
                <p:spPr bwMode="auto">
                  <a:xfrm>
                    <a:off x="1720" y="2802"/>
                    <a:ext cx="719" cy="144"/>
                  </a:xfrm>
                  <a:custGeom>
                    <a:avLst/>
                    <a:gdLst>
                      <a:gd name="T0" fmla="*/ 0 w 719"/>
                      <a:gd name="T1" fmla="*/ 0 h 144"/>
                      <a:gd name="T2" fmla="*/ 286 w 719"/>
                      <a:gd name="T3" fmla="*/ 0 h 144"/>
                      <a:gd name="T4" fmla="*/ 718 w 719"/>
                      <a:gd name="T5" fmla="*/ 143 h 144"/>
                      <a:gd name="T6" fmla="*/ 430 w 719"/>
                      <a:gd name="T7" fmla="*/ 143 h 144"/>
                      <a:gd name="T8" fmla="*/ 0 w 719"/>
                      <a:gd name="T9" fmla="*/ 0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19" h="144">
                        <a:moveTo>
                          <a:pt x="0" y="0"/>
                        </a:moveTo>
                        <a:lnTo>
                          <a:pt x="286" y="0"/>
                        </a:lnTo>
                        <a:lnTo>
                          <a:pt x="718" y="143"/>
                        </a:lnTo>
                        <a:lnTo>
                          <a:pt x="430" y="14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49" name="Freeform 16"/>
                  <p:cNvSpPr>
                    <a:spLocks/>
                  </p:cNvSpPr>
                  <p:nvPr/>
                </p:nvSpPr>
                <p:spPr bwMode="auto">
                  <a:xfrm>
                    <a:off x="1432" y="3017"/>
                    <a:ext cx="719" cy="145"/>
                  </a:xfrm>
                  <a:custGeom>
                    <a:avLst/>
                    <a:gdLst>
                      <a:gd name="T0" fmla="*/ 0 w 719"/>
                      <a:gd name="T1" fmla="*/ 0 h 145"/>
                      <a:gd name="T2" fmla="*/ 288 w 719"/>
                      <a:gd name="T3" fmla="*/ 0 h 145"/>
                      <a:gd name="T4" fmla="*/ 718 w 719"/>
                      <a:gd name="T5" fmla="*/ 144 h 145"/>
                      <a:gd name="T6" fmla="*/ 430 w 719"/>
                      <a:gd name="T7" fmla="*/ 144 h 145"/>
                      <a:gd name="T8" fmla="*/ 0 w 719"/>
                      <a:gd name="T9" fmla="*/ 0 h 1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19" h="145">
                        <a:moveTo>
                          <a:pt x="0" y="0"/>
                        </a:moveTo>
                        <a:lnTo>
                          <a:pt x="288" y="0"/>
                        </a:lnTo>
                        <a:lnTo>
                          <a:pt x="718" y="144"/>
                        </a:lnTo>
                        <a:lnTo>
                          <a:pt x="430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50" name="Freeform 17"/>
                  <p:cNvSpPr>
                    <a:spLocks/>
                  </p:cNvSpPr>
                  <p:nvPr/>
                </p:nvSpPr>
                <p:spPr bwMode="auto">
                  <a:xfrm>
                    <a:off x="1145" y="3233"/>
                    <a:ext cx="718" cy="143"/>
                  </a:xfrm>
                  <a:custGeom>
                    <a:avLst/>
                    <a:gdLst>
                      <a:gd name="T0" fmla="*/ 0 w 718"/>
                      <a:gd name="T1" fmla="*/ 0 h 143"/>
                      <a:gd name="T2" fmla="*/ 287 w 718"/>
                      <a:gd name="T3" fmla="*/ 0 h 143"/>
                      <a:gd name="T4" fmla="*/ 717 w 718"/>
                      <a:gd name="T5" fmla="*/ 142 h 143"/>
                      <a:gd name="T6" fmla="*/ 431 w 718"/>
                      <a:gd name="T7" fmla="*/ 142 h 143"/>
                      <a:gd name="T8" fmla="*/ 0 w 718"/>
                      <a:gd name="T9" fmla="*/ 0 h 1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18" h="143">
                        <a:moveTo>
                          <a:pt x="0" y="0"/>
                        </a:moveTo>
                        <a:lnTo>
                          <a:pt x="287" y="0"/>
                        </a:lnTo>
                        <a:lnTo>
                          <a:pt x="717" y="142"/>
                        </a:lnTo>
                        <a:lnTo>
                          <a:pt x="431" y="1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51" name="Freeform 18"/>
                  <p:cNvSpPr>
                    <a:spLocks/>
                  </p:cNvSpPr>
                  <p:nvPr/>
                </p:nvSpPr>
                <p:spPr bwMode="auto">
                  <a:xfrm>
                    <a:off x="857" y="3447"/>
                    <a:ext cx="720" cy="145"/>
                  </a:xfrm>
                  <a:custGeom>
                    <a:avLst/>
                    <a:gdLst>
                      <a:gd name="T0" fmla="*/ 0 w 720"/>
                      <a:gd name="T1" fmla="*/ 0 h 145"/>
                      <a:gd name="T2" fmla="*/ 288 w 720"/>
                      <a:gd name="T3" fmla="*/ 0 h 145"/>
                      <a:gd name="T4" fmla="*/ 719 w 720"/>
                      <a:gd name="T5" fmla="*/ 144 h 145"/>
                      <a:gd name="T6" fmla="*/ 431 w 720"/>
                      <a:gd name="T7" fmla="*/ 144 h 145"/>
                      <a:gd name="T8" fmla="*/ 0 w 720"/>
                      <a:gd name="T9" fmla="*/ 0 h 1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20" h="145">
                        <a:moveTo>
                          <a:pt x="0" y="0"/>
                        </a:moveTo>
                        <a:lnTo>
                          <a:pt x="288" y="0"/>
                        </a:lnTo>
                        <a:lnTo>
                          <a:pt x="719" y="144"/>
                        </a:lnTo>
                        <a:lnTo>
                          <a:pt x="431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329" name="Group 19"/>
                <p:cNvGrpSpPr>
                  <a:grpSpLocks/>
                </p:cNvGrpSpPr>
                <p:nvPr/>
              </p:nvGrpSpPr>
              <p:grpSpPr bwMode="auto">
                <a:xfrm>
                  <a:off x="857" y="1296"/>
                  <a:ext cx="3304" cy="2583"/>
                  <a:chOff x="857" y="1296"/>
                  <a:chExt cx="3304" cy="2583"/>
                </a:xfrm>
              </p:grpSpPr>
              <p:sp>
                <p:nvSpPr>
                  <p:cNvPr id="13330" name="Freeform 20"/>
                  <p:cNvSpPr>
                    <a:spLocks/>
                  </p:cNvSpPr>
                  <p:nvPr/>
                </p:nvSpPr>
                <p:spPr bwMode="auto">
                  <a:xfrm>
                    <a:off x="857" y="3447"/>
                    <a:ext cx="432" cy="432"/>
                  </a:xfrm>
                  <a:custGeom>
                    <a:avLst/>
                    <a:gdLst>
                      <a:gd name="T0" fmla="*/ 0 w 432"/>
                      <a:gd name="T1" fmla="*/ 0 h 432"/>
                      <a:gd name="T2" fmla="*/ 431 w 432"/>
                      <a:gd name="T3" fmla="*/ 144 h 432"/>
                      <a:gd name="T4" fmla="*/ 431 w 432"/>
                      <a:gd name="T5" fmla="*/ 431 h 432"/>
                      <a:gd name="T6" fmla="*/ 0 w 432"/>
                      <a:gd name="T7" fmla="*/ 287 h 432"/>
                      <a:gd name="T8" fmla="*/ 0 w 432"/>
                      <a:gd name="T9" fmla="*/ 0 h 4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32" h="432">
                        <a:moveTo>
                          <a:pt x="0" y="0"/>
                        </a:moveTo>
                        <a:lnTo>
                          <a:pt x="431" y="144"/>
                        </a:lnTo>
                        <a:lnTo>
                          <a:pt x="431" y="431"/>
                        </a:lnTo>
                        <a:lnTo>
                          <a:pt x="0" y="28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31" name="Freeform 21"/>
                  <p:cNvSpPr>
                    <a:spLocks/>
                  </p:cNvSpPr>
                  <p:nvPr/>
                </p:nvSpPr>
                <p:spPr bwMode="auto">
                  <a:xfrm>
                    <a:off x="1145" y="3233"/>
                    <a:ext cx="432" cy="359"/>
                  </a:xfrm>
                  <a:custGeom>
                    <a:avLst/>
                    <a:gdLst>
                      <a:gd name="T0" fmla="*/ 0 w 432"/>
                      <a:gd name="T1" fmla="*/ 0 h 359"/>
                      <a:gd name="T2" fmla="*/ 0 w 432"/>
                      <a:gd name="T3" fmla="*/ 214 h 359"/>
                      <a:gd name="T4" fmla="*/ 431 w 432"/>
                      <a:gd name="T5" fmla="*/ 358 h 359"/>
                      <a:gd name="T6" fmla="*/ 431 w 432"/>
                      <a:gd name="T7" fmla="*/ 142 h 359"/>
                      <a:gd name="T8" fmla="*/ 0 w 432"/>
                      <a:gd name="T9" fmla="*/ 0 h 3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32" h="359">
                        <a:moveTo>
                          <a:pt x="0" y="0"/>
                        </a:moveTo>
                        <a:lnTo>
                          <a:pt x="0" y="214"/>
                        </a:lnTo>
                        <a:lnTo>
                          <a:pt x="431" y="358"/>
                        </a:lnTo>
                        <a:lnTo>
                          <a:pt x="431" y="1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32" name="Freeform 22"/>
                  <p:cNvSpPr>
                    <a:spLocks/>
                  </p:cNvSpPr>
                  <p:nvPr/>
                </p:nvSpPr>
                <p:spPr bwMode="auto">
                  <a:xfrm>
                    <a:off x="1432" y="3017"/>
                    <a:ext cx="431" cy="359"/>
                  </a:xfrm>
                  <a:custGeom>
                    <a:avLst/>
                    <a:gdLst>
                      <a:gd name="T0" fmla="*/ 0 w 431"/>
                      <a:gd name="T1" fmla="*/ 0 h 359"/>
                      <a:gd name="T2" fmla="*/ 0 w 431"/>
                      <a:gd name="T3" fmla="*/ 216 h 359"/>
                      <a:gd name="T4" fmla="*/ 430 w 431"/>
                      <a:gd name="T5" fmla="*/ 358 h 359"/>
                      <a:gd name="T6" fmla="*/ 430 w 431"/>
                      <a:gd name="T7" fmla="*/ 144 h 359"/>
                      <a:gd name="T8" fmla="*/ 0 w 431"/>
                      <a:gd name="T9" fmla="*/ 0 h 3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31" h="359">
                        <a:moveTo>
                          <a:pt x="0" y="0"/>
                        </a:moveTo>
                        <a:lnTo>
                          <a:pt x="0" y="216"/>
                        </a:lnTo>
                        <a:lnTo>
                          <a:pt x="430" y="358"/>
                        </a:lnTo>
                        <a:lnTo>
                          <a:pt x="430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33" name="Freeform 23"/>
                  <p:cNvSpPr>
                    <a:spLocks/>
                  </p:cNvSpPr>
                  <p:nvPr/>
                </p:nvSpPr>
                <p:spPr bwMode="auto">
                  <a:xfrm>
                    <a:off x="1720" y="2802"/>
                    <a:ext cx="431" cy="360"/>
                  </a:xfrm>
                  <a:custGeom>
                    <a:avLst/>
                    <a:gdLst>
                      <a:gd name="T0" fmla="*/ 0 w 431"/>
                      <a:gd name="T1" fmla="*/ 0 h 360"/>
                      <a:gd name="T2" fmla="*/ 0 w 431"/>
                      <a:gd name="T3" fmla="*/ 215 h 360"/>
                      <a:gd name="T4" fmla="*/ 430 w 431"/>
                      <a:gd name="T5" fmla="*/ 359 h 360"/>
                      <a:gd name="T6" fmla="*/ 430 w 431"/>
                      <a:gd name="T7" fmla="*/ 143 h 360"/>
                      <a:gd name="T8" fmla="*/ 0 w 431"/>
                      <a:gd name="T9" fmla="*/ 0 h 3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31" h="360">
                        <a:moveTo>
                          <a:pt x="0" y="0"/>
                        </a:moveTo>
                        <a:lnTo>
                          <a:pt x="0" y="215"/>
                        </a:lnTo>
                        <a:lnTo>
                          <a:pt x="430" y="359"/>
                        </a:lnTo>
                        <a:lnTo>
                          <a:pt x="430" y="14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34" name="Freeform 24"/>
                  <p:cNvSpPr>
                    <a:spLocks/>
                  </p:cNvSpPr>
                  <p:nvPr/>
                </p:nvSpPr>
                <p:spPr bwMode="auto">
                  <a:xfrm>
                    <a:off x="2006" y="2588"/>
                    <a:ext cx="433" cy="358"/>
                  </a:xfrm>
                  <a:custGeom>
                    <a:avLst/>
                    <a:gdLst>
                      <a:gd name="T0" fmla="*/ 0 w 433"/>
                      <a:gd name="T1" fmla="*/ 0 h 358"/>
                      <a:gd name="T2" fmla="*/ 0 w 433"/>
                      <a:gd name="T3" fmla="*/ 215 h 358"/>
                      <a:gd name="T4" fmla="*/ 432 w 433"/>
                      <a:gd name="T5" fmla="*/ 357 h 358"/>
                      <a:gd name="T6" fmla="*/ 432 w 433"/>
                      <a:gd name="T7" fmla="*/ 143 h 358"/>
                      <a:gd name="T8" fmla="*/ 0 w 433"/>
                      <a:gd name="T9" fmla="*/ 0 h 35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33" h="358">
                        <a:moveTo>
                          <a:pt x="0" y="0"/>
                        </a:moveTo>
                        <a:lnTo>
                          <a:pt x="0" y="215"/>
                        </a:lnTo>
                        <a:lnTo>
                          <a:pt x="432" y="357"/>
                        </a:lnTo>
                        <a:lnTo>
                          <a:pt x="432" y="14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35" name="Freeform 25"/>
                  <p:cNvSpPr>
                    <a:spLocks/>
                  </p:cNvSpPr>
                  <p:nvPr/>
                </p:nvSpPr>
                <p:spPr bwMode="auto">
                  <a:xfrm>
                    <a:off x="2294" y="2372"/>
                    <a:ext cx="432" cy="359"/>
                  </a:xfrm>
                  <a:custGeom>
                    <a:avLst/>
                    <a:gdLst>
                      <a:gd name="T0" fmla="*/ 0 w 432"/>
                      <a:gd name="T1" fmla="*/ 216 h 359"/>
                      <a:gd name="T2" fmla="*/ 431 w 432"/>
                      <a:gd name="T3" fmla="*/ 358 h 359"/>
                      <a:gd name="T4" fmla="*/ 431 w 432"/>
                      <a:gd name="T5" fmla="*/ 144 h 359"/>
                      <a:gd name="T6" fmla="*/ 0 w 432"/>
                      <a:gd name="T7" fmla="*/ 0 h 359"/>
                      <a:gd name="T8" fmla="*/ 0 w 432"/>
                      <a:gd name="T9" fmla="*/ 216 h 3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32" h="359">
                        <a:moveTo>
                          <a:pt x="0" y="216"/>
                        </a:moveTo>
                        <a:lnTo>
                          <a:pt x="431" y="358"/>
                        </a:lnTo>
                        <a:lnTo>
                          <a:pt x="431" y="144"/>
                        </a:lnTo>
                        <a:lnTo>
                          <a:pt x="0" y="0"/>
                        </a:lnTo>
                        <a:lnTo>
                          <a:pt x="0" y="216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36" name="Freeform 26"/>
                  <p:cNvSpPr>
                    <a:spLocks/>
                  </p:cNvSpPr>
                  <p:nvPr/>
                </p:nvSpPr>
                <p:spPr bwMode="auto">
                  <a:xfrm>
                    <a:off x="2581" y="2157"/>
                    <a:ext cx="431" cy="360"/>
                  </a:xfrm>
                  <a:custGeom>
                    <a:avLst/>
                    <a:gdLst>
                      <a:gd name="T0" fmla="*/ 0 w 431"/>
                      <a:gd name="T1" fmla="*/ 0 h 360"/>
                      <a:gd name="T2" fmla="*/ 0 w 431"/>
                      <a:gd name="T3" fmla="*/ 215 h 360"/>
                      <a:gd name="T4" fmla="*/ 430 w 431"/>
                      <a:gd name="T5" fmla="*/ 359 h 360"/>
                      <a:gd name="T6" fmla="*/ 430 w 431"/>
                      <a:gd name="T7" fmla="*/ 144 h 360"/>
                      <a:gd name="T8" fmla="*/ 0 w 431"/>
                      <a:gd name="T9" fmla="*/ 0 h 3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31" h="360">
                        <a:moveTo>
                          <a:pt x="0" y="0"/>
                        </a:moveTo>
                        <a:lnTo>
                          <a:pt x="0" y="215"/>
                        </a:lnTo>
                        <a:lnTo>
                          <a:pt x="430" y="359"/>
                        </a:lnTo>
                        <a:lnTo>
                          <a:pt x="430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37" name="Freeform 27"/>
                  <p:cNvSpPr>
                    <a:spLocks/>
                  </p:cNvSpPr>
                  <p:nvPr/>
                </p:nvSpPr>
                <p:spPr bwMode="auto">
                  <a:xfrm>
                    <a:off x="2869" y="1941"/>
                    <a:ext cx="430" cy="361"/>
                  </a:xfrm>
                  <a:custGeom>
                    <a:avLst/>
                    <a:gdLst>
                      <a:gd name="T0" fmla="*/ 0 w 430"/>
                      <a:gd name="T1" fmla="*/ 0 h 361"/>
                      <a:gd name="T2" fmla="*/ 0 w 430"/>
                      <a:gd name="T3" fmla="*/ 216 h 361"/>
                      <a:gd name="T4" fmla="*/ 429 w 430"/>
                      <a:gd name="T5" fmla="*/ 360 h 361"/>
                      <a:gd name="T6" fmla="*/ 429 w 430"/>
                      <a:gd name="T7" fmla="*/ 144 h 361"/>
                      <a:gd name="T8" fmla="*/ 0 w 430"/>
                      <a:gd name="T9" fmla="*/ 0 h 36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30" h="361">
                        <a:moveTo>
                          <a:pt x="0" y="0"/>
                        </a:moveTo>
                        <a:lnTo>
                          <a:pt x="0" y="216"/>
                        </a:lnTo>
                        <a:lnTo>
                          <a:pt x="429" y="360"/>
                        </a:lnTo>
                        <a:lnTo>
                          <a:pt x="429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38" name="Freeform 28"/>
                  <p:cNvSpPr>
                    <a:spLocks/>
                  </p:cNvSpPr>
                  <p:nvPr/>
                </p:nvSpPr>
                <p:spPr bwMode="auto">
                  <a:xfrm>
                    <a:off x="3155" y="1727"/>
                    <a:ext cx="432" cy="359"/>
                  </a:xfrm>
                  <a:custGeom>
                    <a:avLst/>
                    <a:gdLst>
                      <a:gd name="T0" fmla="*/ 0 w 432"/>
                      <a:gd name="T1" fmla="*/ 0 h 359"/>
                      <a:gd name="T2" fmla="*/ 0 w 432"/>
                      <a:gd name="T3" fmla="*/ 214 h 359"/>
                      <a:gd name="T4" fmla="*/ 431 w 432"/>
                      <a:gd name="T5" fmla="*/ 358 h 359"/>
                      <a:gd name="T6" fmla="*/ 431 w 432"/>
                      <a:gd name="T7" fmla="*/ 144 h 359"/>
                      <a:gd name="T8" fmla="*/ 0 w 432"/>
                      <a:gd name="T9" fmla="*/ 0 h 3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32" h="359">
                        <a:moveTo>
                          <a:pt x="0" y="0"/>
                        </a:moveTo>
                        <a:lnTo>
                          <a:pt x="0" y="214"/>
                        </a:lnTo>
                        <a:lnTo>
                          <a:pt x="431" y="358"/>
                        </a:lnTo>
                        <a:lnTo>
                          <a:pt x="431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39" name="Freeform 29"/>
                  <p:cNvSpPr>
                    <a:spLocks/>
                  </p:cNvSpPr>
                  <p:nvPr/>
                </p:nvSpPr>
                <p:spPr bwMode="auto">
                  <a:xfrm>
                    <a:off x="3442" y="1511"/>
                    <a:ext cx="433" cy="361"/>
                  </a:xfrm>
                  <a:custGeom>
                    <a:avLst/>
                    <a:gdLst>
                      <a:gd name="T0" fmla="*/ 0 w 433"/>
                      <a:gd name="T1" fmla="*/ 0 h 361"/>
                      <a:gd name="T2" fmla="*/ 0 w 433"/>
                      <a:gd name="T3" fmla="*/ 216 h 361"/>
                      <a:gd name="T4" fmla="*/ 432 w 433"/>
                      <a:gd name="T5" fmla="*/ 360 h 361"/>
                      <a:gd name="T6" fmla="*/ 432 w 433"/>
                      <a:gd name="T7" fmla="*/ 144 h 361"/>
                      <a:gd name="T8" fmla="*/ 0 w 433"/>
                      <a:gd name="T9" fmla="*/ 0 h 36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33" h="361">
                        <a:moveTo>
                          <a:pt x="0" y="0"/>
                        </a:moveTo>
                        <a:lnTo>
                          <a:pt x="0" y="216"/>
                        </a:lnTo>
                        <a:lnTo>
                          <a:pt x="432" y="360"/>
                        </a:lnTo>
                        <a:lnTo>
                          <a:pt x="432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40" name="Freeform 30"/>
                  <p:cNvSpPr>
                    <a:spLocks/>
                  </p:cNvSpPr>
                  <p:nvPr/>
                </p:nvSpPr>
                <p:spPr bwMode="auto">
                  <a:xfrm>
                    <a:off x="3730" y="1296"/>
                    <a:ext cx="431" cy="360"/>
                  </a:xfrm>
                  <a:custGeom>
                    <a:avLst/>
                    <a:gdLst>
                      <a:gd name="T0" fmla="*/ 0 w 431"/>
                      <a:gd name="T1" fmla="*/ 0 h 360"/>
                      <a:gd name="T2" fmla="*/ 0 w 431"/>
                      <a:gd name="T3" fmla="*/ 215 h 360"/>
                      <a:gd name="T4" fmla="*/ 430 w 431"/>
                      <a:gd name="T5" fmla="*/ 359 h 360"/>
                      <a:gd name="T6" fmla="*/ 430 w 431"/>
                      <a:gd name="T7" fmla="*/ 144 h 360"/>
                      <a:gd name="T8" fmla="*/ 0 w 431"/>
                      <a:gd name="T9" fmla="*/ 0 h 3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31" h="360">
                        <a:moveTo>
                          <a:pt x="0" y="0"/>
                        </a:moveTo>
                        <a:lnTo>
                          <a:pt x="0" y="215"/>
                        </a:lnTo>
                        <a:lnTo>
                          <a:pt x="430" y="359"/>
                        </a:lnTo>
                        <a:lnTo>
                          <a:pt x="430" y="1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3318" name="Rectangle 31"/>
            <p:cNvSpPr>
              <a:spLocks noChangeArrowheads="1"/>
            </p:cNvSpPr>
            <p:nvPr/>
          </p:nvSpPr>
          <p:spPr bwMode="auto">
            <a:xfrm>
              <a:off x="1274" y="3522"/>
              <a:ext cx="26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FFCC"/>
                  </a:solidFill>
                </a:rPr>
                <a:t>Step 1 Determine purpose of forecast</a:t>
              </a:r>
              <a:endParaRPr lang="en-US" altLang="en-US">
                <a:solidFill>
                  <a:srgbClr val="FFFFCC"/>
                </a:solidFill>
              </a:endParaRPr>
            </a:p>
          </p:txBody>
        </p:sp>
        <p:sp>
          <p:nvSpPr>
            <p:cNvPr id="13319" name="Rectangle 32"/>
            <p:cNvSpPr>
              <a:spLocks noChangeArrowheads="1"/>
            </p:cNvSpPr>
            <p:nvPr/>
          </p:nvSpPr>
          <p:spPr bwMode="auto">
            <a:xfrm>
              <a:off x="1610" y="3294"/>
              <a:ext cx="224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FFCC"/>
                  </a:solidFill>
                </a:rPr>
                <a:t>Step 2 Establish a time horizon</a:t>
              </a:r>
              <a:endParaRPr lang="en-US" altLang="en-US">
                <a:solidFill>
                  <a:srgbClr val="FFFFCC"/>
                </a:solidFill>
              </a:endParaRPr>
            </a:p>
          </p:txBody>
        </p:sp>
        <p:sp>
          <p:nvSpPr>
            <p:cNvPr id="13320" name="Rectangle 33"/>
            <p:cNvSpPr>
              <a:spLocks noChangeArrowheads="1"/>
            </p:cNvSpPr>
            <p:nvPr/>
          </p:nvSpPr>
          <p:spPr bwMode="auto">
            <a:xfrm>
              <a:off x="1862" y="3054"/>
              <a:ext cx="26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FFCC"/>
                  </a:solidFill>
                </a:rPr>
                <a:t>Step 3 Select a forecasting technique</a:t>
              </a:r>
            </a:p>
          </p:txBody>
        </p:sp>
        <p:sp>
          <p:nvSpPr>
            <p:cNvPr id="13321" name="Rectangle 34"/>
            <p:cNvSpPr>
              <a:spLocks noChangeArrowheads="1"/>
            </p:cNvSpPr>
            <p:nvPr/>
          </p:nvSpPr>
          <p:spPr bwMode="auto">
            <a:xfrm>
              <a:off x="2186" y="2850"/>
              <a:ext cx="268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FFCC"/>
                  </a:solidFill>
                </a:rPr>
                <a:t>Step 4 Obtain, clean and analyze data</a:t>
              </a:r>
            </a:p>
          </p:txBody>
        </p:sp>
        <p:sp>
          <p:nvSpPr>
            <p:cNvPr id="13322" name="Rectangle 35"/>
            <p:cNvSpPr>
              <a:spLocks noChangeArrowheads="1"/>
            </p:cNvSpPr>
            <p:nvPr/>
          </p:nvSpPr>
          <p:spPr bwMode="auto">
            <a:xfrm>
              <a:off x="2438" y="2646"/>
              <a:ext cx="18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FFCC"/>
                  </a:solidFill>
                </a:rPr>
                <a:t>Step 5 Make the forecast</a:t>
              </a:r>
              <a:endParaRPr lang="en-US" altLang="en-US">
                <a:solidFill>
                  <a:srgbClr val="FFFFCC"/>
                </a:solidFill>
              </a:endParaRPr>
            </a:p>
          </p:txBody>
        </p:sp>
        <p:sp>
          <p:nvSpPr>
            <p:cNvPr id="13323" name="Rectangle 36"/>
            <p:cNvSpPr>
              <a:spLocks noChangeArrowheads="1"/>
            </p:cNvSpPr>
            <p:nvPr/>
          </p:nvSpPr>
          <p:spPr bwMode="auto">
            <a:xfrm>
              <a:off x="2750" y="2418"/>
              <a:ext cx="197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FFCC"/>
                  </a:solidFill>
                </a:rPr>
                <a:t>Step 6 Monitor the forecast</a:t>
              </a:r>
              <a:endParaRPr lang="en-US" altLang="en-US">
                <a:solidFill>
                  <a:srgbClr val="FFFFCC"/>
                </a:solidFill>
              </a:endParaRPr>
            </a:p>
          </p:txBody>
        </p:sp>
        <p:graphicFrame>
          <p:nvGraphicFramePr>
            <p:cNvPr id="13324" name="Object 37"/>
            <p:cNvGraphicFramePr>
              <a:graphicFrameLocks/>
            </p:cNvGraphicFramePr>
            <p:nvPr/>
          </p:nvGraphicFramePr>
          <p:xfrm>
            <a:off x="2246" y="891"/>
            <a:ext cx="2731" cy="1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2" name="Clip" r:id="rId3" imgW="4335463" imgH="2433638" progId="MS_ClipArt_Gallery.2">
                    <p:embed/>
                  </p:oleObj>
                </mc:Choice>
                <mc:Fallback>
                  <p:oleObj name="Clip" r:id="rId3" imgW="4335463" imgH="2433638" progId="MS_ClipArt_Gallery.2">
                    <p:embed/>
                    <p:pic>
                      <p:nvPicPr>
                        <p:cNvPr id="0" name="Object 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6" y="891"/>
                          <a:ext cx="2731" cy="1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D8B1CF"/>
                                  </a:gs>
                                  <a:gs pos="100000">
                                    <a:srgbClr val="F1C5E7"/>
                                  </a:gs>
                                </a:gsLst>
                                <a:path path="shape">
                                  <a:fillToRect l="50000" t="50000" r="50000" b="50000"/>
                                </a:path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701A5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5" name="Rectangle 38"/>
            <p:cNvSpPr>
              <a:spLocks noChangeArrowheads="1"/>
            </p:cNvSpPr>
            <p:nvPr/>
          </p:nvSpPr>
          <p:spPr bwMode="auto">
            <a:xfrm>
              <a:off x="2837" y="1347"/>
              <a:ext cx="144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“The forecast”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1010</Words>
  <Application>Microsoft Office PowerPoint</Application>
  <PresentationFormat>On-screen Show (4:3)</PresentationFormat>
  <Paragraphs>312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7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Wingdings</vt:lpstr>
      <vt:lpstr>Book Antiqua</vt:lpstr>
      <vt:lpstr>Times New Roman</vt:lpstr>
      <vt:lpstr>Symbol</vt:lpstr>
      <vt:lpstr>Century Gothic</vt:lpstr>
      <vt:lpstr>Default Design</vt:lpstr>
      <vt:lpstr>Clip</vt:lpstr>
      <vt:lpstr>Microsoft Clip Gallery</vt:lpstr>
      <vt:lpstr>Microsoft Office Excel Chart</vt:lpstr>
      <vt:lpstr>Microsoft Excel Worksheet</vt:lpstr>
      <vt:lpstr>Document</vt:lpstr>
      <vt:lpstr>Microsoft Excel Chart</vt:lpstr>
      <vt:lpstr>Worksheet</vt:lpstr>
      <vt:lpstr>3</vt:lpstr>
      <vt:lpstr>Learning Objectives</vt:lpstr>
      <vt:lpstr>Learning Objectives</vt:lpstr>
      <vt:lpstr>PowerPoint Presentation</vt:lpstr>
      <vt:lpstr>Forecasts</vt:lpstr>
      <vt:lpstr>Uses of Forecasts</vt:lpstr>
      <vt:lpstr>Features of Forecasts</vt:lpstr>
      <vt:lpstr>Elements of a Good Forecast</vt:lpstr>
      <vt:lpstr>Steps in the Forecasting Process</vt:lpstr>
      <vt:lpstr>Types of Forecasts</vt:lpstr>
      <vt:lpstr>Judgmental Forecasts</vt:lpstr>
      <vt:lpstr>Time Series Forecasts</vt:lpstr>
      <vt:lpstr>Forecast Variations</vt:lpstr>
      <vt:lpstr>Naive Forecasts</vt:lpstr>
      <vt:lpstr>Naïve Forecasts</vt:lpstr>
      <vt:lpstr>Uses for Naïve Forecasts</vt:lpstr>
      <vt:lpstr>Techniques for Averaging</vt:lpstr>
      <vt:lpstr>Moving Averages</vt:lpstr>
      <vt:lpstr>Simple Moving Average</vt:lpstr>
      <vt:lpstr>Exponential Smoothing</vt:lpstr>
      <vt:lpstr>Exponential Smoothing</vt:lpstr>
      <vt:lpstr>PowerPoint Presentation</vt:lpstr>
      <vt:lpstr>Linear Trend Equation</vt:lpstr>
      <vt:lpstr>Calculating a and b</vt:lpstr>
      <vt:lpstr>Linear Trend Equation Example</vt:lpstr>
      <vt:lpstr>Linear Trend Calculation</vt:lpstr>
      <vt:lpstr>Associative Forecasting</vt:lpstr>
      <vt:lpstr>Linear Model Seems Reasonable</vt:lpstr>
      <vt:lpstr>Linear Regression Assumptions</vt:lpstr>
      <vt:lpstr>Forecast Accuracy</vt:lpstr>
      <vt:lpstr>MAD, MSE, and MAPE</vt:lpstr>
      <vt:lpstr>MAD, MSE and MAPE</vt:lpstr>
      <vt:lpstr>Example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Stevenson 9e</dc:subject>
  <dc:creator>Ralph Butler</dc:creator>
  <cp:lastModifiedBy>teacher</cp:lastModifiedBy>
  <cp:revision>11</cp:revision>
  <cp:lastPrinted>1601-01-01T00:00:00Z</cp:lastPrinted>
  <dcterms:created xsi:type="dcterms:W3CDTF">1601-01-01T00:00:00Z</dcterms:created>
  <dcterms:modified xsi:type="dcterms:W3CDTF">2016-11-29T06:14:20Z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