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5" r:id="rId3"/>
    <p:sldId id="296" r:id="rId4"/>
    <p:sldId id="260" r:id="rId5"/>
    <p:sldId id="29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68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9" autoAdjust="0"/>
  </p:normalViewPr>
  <p:slideViewPr>
    <p:cSldViewPr>
      <p:cViewPr varScale="1">
        <p:scale>
          <a:sx n="68" d="100"/>
          <a:sy n="68" d="100"/>
        </p:scale>
        <p:origin x="5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1F1742C-CAE2-4144-A9CD-0246D6274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A1085DA-A1FC-4BDE-A3C4-3CB9A88BA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0479F4-0278-4377-83A2-2EA80DD7EB4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5EDA64-8317-4DC0-9DBE-A26FB860CF5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tevenson9e_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6200" y="65532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i="1">
                <a:latin typeface="Book Antiqua" panose="02040602050305030304" pitchFamily="18" charset="0"/>
              </a:rPr>
              <a:t>McGraw-Hill/Irwin</a:t>
            </a: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3733800" y="65532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1" i="1">
                <a:latin typeface="Book Antiqua" panose="02040602050305030304" pitchFamily="18" charset="0"/>
              </a:rPr>
              <a:t>Copyright</a:t>
            </a:r>
            <a:r>
              <a:rPr lang="en-US" altLang="en-US" sz="1200">
                <a:latin typeface="Book Antiqua" panose="02040602050305030304" pitchFamily="18" charset="0"/>
              </a:rPr>
              <a:t> </a:t>
            </a:r>
            <a:r>
              <a:rPr lang="en-US" altLang="en-US" sz="1200" b="1" i="1">
                <a:latin typeface="Book Antiqua" panose="02040602050305030304" pitchFamily="18" charset="0"/>
              </a:rPr>
              <a:t>© 2007 by The McGraw-Hill Companies, Inc. All rights reserved.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67600" y="187325"/>
            <a:ext cx="14478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#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2438400"/>
            <a:ext cx="4114800" cy="3810000"/>
          </a:xfrm>
        </p:spPr>
        <p:txBody>
          <a:bodyPr anchor="ctr" anchorCtr="1"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955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12-</a:t>
            </a:r>
            <a:fld id="{361B3265-6751-4B94-8426-1560288822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9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76200"/>
            <a:ext cx="2171700" cy="6705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76200"/>
            <a:ext cx="6362700" cy="6705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12-</a:t>
            </a:r>
            <a:fld id="{5A55E8E6-F4B2-4975-8ED1-4D9D356667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45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12-</a:t>
            </a:r>
            <a:fld id="{5A1D68A4-BB76-4DBD-A7C0-BE99C9619F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42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12-</a:t>
            </a:r>
            <a:fld id="{589DC8DB-8AE8-47B6-8860-14EEC13889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2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12-</a:t>
            </a:r>
            <a:fld id="{A689AA61-1112-4DF7-964A-90ABF97D1D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82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12-</a:t>
            </a:r>
            <a:fld id="{AF18E306-FEBF-403B-ABB2-919DFCC0F1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46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12-</a:t>
            </a:r>
            <a:fld id="{E7D66AF5-8E7E-4889-8D78-886545686C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1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12-</a:t>
            </a:r>
            <a:fld id="{ED22D7F0-DD0A-484E-BDC2-318C49C56F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81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12-</a:t>
            </a:r>
            <a:fld id="{496818C8-3AEF-48E5-8609-97ED89ACABD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09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12-</a:t>
            </a:r>
            <a:fld id="{E52546CF-F0BB-41A6-A46B-72ED05EEE4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56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stevenson-master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-762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/>
            </a:lvl1pPr>
          </a:lstStyle>
          <a:p>
            <a:pPr>
              <a:defRPr/>
            </a:pPr>
            <a:r>
              <a:rPr lang="en-US" altLang="en-US"/>
              <a:t>12-</a:t>
            </a:r>
            <a:fld id="{F08D2D9C-1213-4A3B-9D14-C82722BE8C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12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1676400"/>
            <a:ext cx="388620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2"/>
                </a:solidFill>
                <a:effectLst/>
              </a:rPr>
              <a:t>Inventory </a:t>
            </a:r>
            <a:br>
              <a:rPr lang="en-US" altLang="en-US">
                <a:solidFill>
                  <a:schemeClr val="tx2"/>
                </a:solidFill>
                <a:effectLst/>
              </a:rPr>
            </a:br>
            <a:r>
              <a:rPr lang="en-US" altLang="en-US">
                <a:solidFill>
                  <a:schemeClr val="tx2"/>
                </a:solidFill>
                <a:effectLst/>
              </a:rPr>
              <a:t>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58BC2D65-B0A6-4569-B97D-44B7AAB5CE56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6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9144000" cy="91757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Objective of Inventory Control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013" y="1249363"/>
            <a:ext cx="7748587" cy="530383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To achieve satisfactory levels of customer service while keeping inventory costs within reasonable bounds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Level of customer service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Costs of ordering and carrying inventory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600200" y="4876800"/>
            <a:ext cx="6213475" cy="1563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i="1" u="sng"/>
              <a:t>Inventory turnover</a:t>
            </a:r>
            <a:r>
              <a:rPr lang="en-US" altLang="en-US"/>
              <a:t> is the ratio of</a:t>
            </a:r>
            <a:br>
              <a:rPr lang="en-US" altLang="en-US"/>
            </a:br>
            <a:r>
              <a:rPr lang="en-US" altLang="en-US"/>
              <a:t>average cost of goods sold to</a:t>
            </a:r>
            <a:br>
              <a:rPr lang="en-US" altLang="en-US"/>
            </a:br>
            <a:r>
              <a:rPr lang="en-US" altLang="en-US"/>
              <a:t>average inventory investment.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1CE71262-7ADF-4959-8DB7-F806244093D0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6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0" y="123825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/>
              <a:t>A system to keep track of inventory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/>
              <a:t>A reliable forecast of demand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/>
              <a:t>Knowledge of lead times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/>
              <a:t>Reasonable estimates of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/>
              <a:t>Holding costs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/>
              <a:t>Ordering costs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/>
              <a:t>Shortage costs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/>
              <a:t>A classification system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50825"/>
            <a:ext cx="7772400" cy="685800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sz="4000"/>
              <a:t>Effective Inventory Management</a:t>
            </a:r>
            <a:endParaRPr 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3B3104DF-9E53-47DB-9EAC-1A513D21354E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6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88925"/>
            <a:ext cx="7772400" cy="660400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/>
              <a:t>Inventory Counting Systems</a:t>
            </a:r>
            <a:endParaRPr lang="en-US" b="1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14450"/>
            <a:ext cx="7924800" cy="4857750"/>
          </a:xfrm>
          <a:noFill/>
        </p:spPr>
        <p:txBody>
          <a:bodyPr lIns="90488" tIns="44450" rIns="90488" bIns="44450"/>
          <a:lstStyle/>
          <a:p>
            <a:pPr marL="571500" eaLnBrk="1" hangingPunct="1"/>
            <a:r>
              <a:rPr lang="en-US" altLang="en-US" i="1" u="sng"/>
              <a:t>Periodic System</a:t>
            </a:r>
            <a:endParaRPr lang="en-US" altLang="en-US"/>
          </a:p>
          <a:p>
            <a:pPr marL="685800" lvl="1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Physical count of items made at periodic intervals</a:t>
            </a:r>
            <a:endParaRPr lang="en-US" altLang="en-US" i="1"/>
          </a:p>
          <a:p>
            <a:pPr marL="571500" eaLnBrk="1" hangingPunct="1"/>
            <a:r>
              <a:rPr lang="en-US" altLang="en-US" i="1" u="sng"/>
              <a:t>Perpetual Inventory System </a:t>
            </a:r>
            <a:br>
              <a:rPr lang="en-US" altLang="en-US" sz="2800" i="1"/>
            </a:br>
            <a:r>
              <a:rPr lang="en-US" altLang="en-US" sz="2800">
                <a:solidFill>
                  <a:srgbClr val="2237A0"/>
                </a:solidFill>
              </a:rPr>
              <a:t>System that keeps track </a:t>
            </a:r>
            <a:br>
              <a:rPr lang="en-US" altLang="en-US" sz="2800">
                <a:solidFill>
                  <a:srgbClr val="2237A0"/>
                </a:solidFill>
              </a:rPr>
            </a:br>
            <a:r>
              <a:rPr lang="en-US" altLang="en-US" sz="2800">
                <a:solidFill>
                  <a:srgbClr val="2237A0"/>
                </a:solidFill>
              </a:rPr>
              <a:t>of removals from inventory </a:t>
            </a:r>
            <a:br>
              <a:rPr lang="en-US" altLang="en-US" sz="2800">
                <a:solidFill>
                  <a:srgbClr val="2237A0"/>
                </a:solidFill>
              </a:rPr>
            </a:br>
            <a:r>
              <a:rPr lang="en-US" altLang="en-US" sz="2800">
                <a:solidFill>
                  <a:srgbClr val="2237A0"/>
                </a:solidFill>
              </a:rPr>
              <a:t>continuously, thus </a:t>
            </a:r>
            <a:br>
              <a:rPr lang="en-US" altLang="en-US" sz="2800">
                <a:solidFill>
                  <a:srgbClr val="2237A0"/>
                </a:solidFill>
              </a:rPr>
            </a:br>
            <a:r>
              <a:rPr lang="en-US" altLang="en-US" sz="2800">
                <a:solidFill>
                  <a:srgbClr val="2237A0"/>
                </a:solidFill>
              </a:rPr>
              <a:t>monitoring</a:t>
            </a:r>
            <a:br>
              <a:rPr lang="en-US" altLang="en-US" sz="2800">
                <a:solidFill>
                  <a:srgbClr val="2237A0"/>
                </a:solidFill>
              </a:rPr>
            </a:br>
            <a:r>
              <a:rPr lang="en-US" altLang="en-US" sz="2800">
                <a:solidFill>
                  <a:srgbClr val="2237A0"/>
                </a:solidFill>
              </a:rPr>
              <a:t>current levels of </a:t>
            </a:r>
            <a:br>
              <a:rPr lang="en-US" altLang="en-US" sz="2800">
                <a:solidFill>
                  <a:srgbClr val="2237A0"/>
                </a:solidFill>
              </a:rPr>
            </a:br>
            <a:r>
              <a:rPr lang="en-US" altLang="en-US" sz="2800">
                <a:solidFill>
                  <a:srgbClr val="2237A0"/>
                </a:solidFill>
              </a:rPr>
              <a:t>each item</a:t>
            </a:r>
          </a:p>
        </p:txBody>
      </p:sp>
      <p:graphicFrame>
        <p:nvGraphicFramePr>
          <p:cNvPr id="18437" name="Object 4"/>
          <p:cNvGraphicFramePr>
            <a:graphicFrameLocks/>
          </p:cNvGraphicFramePr>
          <p:nvPr/>
        </p:nvGraphicFramePr>
        <p:xfrm>
          <a:off x="5281613" y="3505200"/>
          <a:ext cx="3862387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Clip" r:id="rId3" imgW="3384550" imgH="2647950" progId="MS_ClipArt_Gallery.2">
                  <p:embed/>
                </p:oleObj>
              </mc:Choice>
              <mc:Fallback>
                <p:oleObj name="Clip" r:id="rId3" imgW="3384550" imgH="2647950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3505200"/>
                        <a:ext cx="3862387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5CE81FD5-2ACB-41F7-BD5F-652B9ECEA3C0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6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36600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sz="4000"/>
              <a:t>Inventory Counting Systems (Cont’d)</a:t>
            </a:r>
            <a:endParaRPr lang="en-US" sz="4000" b="1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509713"/>
            <a:ext cx="7843837" cy="47656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i="1"/>
              <a:t>Two-Bin System - </a:t>
            </a:r>
            <a:r>
              <a:rPr lang="en-US" altLang="en-US"/>
              <a:t>Two containers of inventory; reorder when the first is empty</a:t>
            </a:r>
          </a:p>
          <a:p>
            <a:pPr eaLnBrk="1" hangingPunct="1"/>
            <a:r>
              <a:rPr lang="en-US" altLang="en-US" i="1"/>
              <a:t>Universal Bar Code - </a:t>
            </a:r>
            <a:r>
              <a:rPr lang="en-US" altLang="en-US"/>
              <a:t>Bar code </a:t>
            </a:r>
            <a:br>
              <a:rPr lang="en-US" altLang="en-US"/>
            </a:br>
            <a:r>
              <a:rPr lang="en-US" altLang="en-US"/>
              <a:t>printed on a label that has</a:t>
            </a:r>
            <a:br>
              <a:rPr lang="en-US" altLang="en-US"/>
            </a:br>
            <a:r>
              <a:rPr lang="en-US" altLang="en-US"/>
              <a:t>information about the item </a:t>
            </a:r>
            <a:br>
              <a:rPr lang="en-US" altLang="en-US"/>
            </a:br>
            <a:r>
              <a:rPr lang="en-US" altLang="en-US"/>
              <a:t>to which it is attached</a:t>
            </a:r>
            <a:endParaRPr lang="en-US" altLang="en-US" sz="2800"/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5791200" y="4157663"/>
            <a:ext cx="2613025" cy="1785937"/>
            <a:chOff x="3802" y="2553"/>
            <a:chExt cx="1646" cy="1125"/>
          </a:xfrm>
        </p:grpSpPr>
        <p:grpSp>
          <p:nvGrpSpPr>
            <p:cNvPr id="19462" name="Group 5"/>
            <p:cNvGrpSpPr>
              <a:grpSpLocks/>
            </p:cNvGrpSpPr>
            <p:nvPr/>
          </p:nvGrpSpPr>
          <p:grpSpPr bwMode="auto">
            <a:xfrm>
              <a:off x="4013" y="2553"/>
              <a:ext cx="193" cy="1125"/>
              <a:chOff x="4013" y="2553"/>
              <a:chExt cx="193" cy="1125"/>
            </a:xfrm>
          </p:grpSpPr>
          <p:sp>
            <p:nvSpPr>
              <p:cNvPr id="19488" name="Line 6"/>
              <p:cNvSpPr>
                <a:spLocks noChangeShapeType="1"/>
              </p:cNvSpPr>
              <p:nvPr/>
            </p:nvSpPr>
            <p:spPr bwMode="auto">
              <a:xfrm>
                <a:off x="4013" y="2553"/>
                <a:ext cx="0" cy="1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9" name="Line 7"/>
              <p:cNvSpPr>
                <a:spLocks noChangeShapeType="1"/>
              </p:cNvSpPr>
              <p:nvPr/>
            </p:nvSpPr>
            <p:spPr bwMode="auto">
              <a:xfrm>
                <a:off x="4040" y="2553"/>
                <a:ext cx="0" cy="1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0" name="Line 8"/>
              <p:cNvSpPr>
                <a:spLocks noChangeShapeType="1"/>
              </p:cNvSpPr>
              <p:nvPr/>
            </p:nvSpPr>
            <p:spPr bwMode="auto">
              <a:xfrm>
                <a:off x="4109" y="2577"/>
                <a:ext cx="0" cy="107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1" name="Line 9"/>
              <p:cNvSpPr>
                <a:spLocks noChangeShapeType="1"/>
              </p:cNvSpPr>
              <p:nvPr/>
            </p:nvSpPr>
            <p:spPr bwMode="auto">
              <a:xfrm>
                <a:off x="4165" y="2553"/>
                <a:ext cx="0" cy="1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2" name="Line 10"/>
              <p:cNvSpPr>
                <a:spLocks noChangeShapeType="1"/>
              </p:cNvSpPr>
              <p:nvPr/>
            </p:nvSpPr>
            <p:spPr bwMode="auto">
              <a:xfrm>
                <a:off x="4206" y="2561"/>
                <a:ext cx="0" cy="11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463" name="Group 11"/>
            <p:cNvGrpSpPr>
              <a:grpSpLocks/>
            </p:cNvGrpSpPr>
            <p:nvPr/>
          </p:nvGrpSpPr>
          <p:grpSpPr bwMode="auto">
            <a:xfrm>
              <a:off x="4275" y="2553"/>
              <a:ext cx="469" cy="903"/>
              <a:chOff x="4275" y="2553"/>
              <a:chExt cx="469" cy="903"/>
            </a:xfrm>
          </p:grpSpPr>
          <p:sp>
            <p:nvSpPr>
              <p:cNvPr id="19478" name="Line 12"/>
              <p:cNvSpPr>
                <a:spLocks noChangeShapeType="1"/>
              </p:cNvSpPr>
              <p:nvPr/>
            </p:nvSpPr>
            <p:spPr bwMode="auto">
              <a:xfrm>
                <a:off x="4275" y="2553"/>
                <a:ext cx="0" cy="9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9" name="Line 13"/>
              <p:cNvSpPr>
                <a:spLocks noChangeShapeType="1"/>
              </p:cNvSpPr>
              <p:nvPr/>
            </p:nvSpPr>
            <p:spPr bwMode="auto">
              <a:xfrm>
                <a:off x="4316" y="2577"/>
                <a:ext cx="0" cy="85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0" name="Line 14"/>
              <p:cNvSpPr>
                <a:spLocks noChangeShapeType="1"/>
              </p:cNvSpPr>
              <p:nvPr/>
            </p:nvSpPr>
            <p:spPr bwMode="auto">
              <a:xfrm>
                <a:off x="4385" y="2553"/>
                <a:ext cx="0" cy="9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1" name="Line 15"/>
              <p:cNvSpPr>
                <a:spLocks noChangeShapeType="1"/>
              </p:cNvSpPr>
              <p:nvPr/>
            </p:nvSpPr>
            <p:spPr bwMode="auto">
              <a:xfrm>
                <a:off x="4427" y="2553"/>
                <a:ext cx="0" cy="9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2" name="Line 16"/>
              <p:cNvSpPr>
                <a:spLocks noChangeShapeType="1"/>
              </p:cNvSpPr>
              <p:nvPr/>
            </p:nvSpPr>
            <p:spPr bwMode="auto">
              <a:xfrm>
                <a:off x="4496" y="2553"/>
                <a:ext cx="0" cy="9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3" name="Line 17"/>
              <p:cNvSpPr>
                <a:spLocks noChangeShapeType="1"/>
              </p:cNvSpPr>
              <p:nvPr/>
            </p:nvSpPr>
            <p:spPr bwMode="auto">
              <a:xfrm>
                <a:off x="4537" y="2553"/>
                <a:ext cx="0" cy="9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484" name="Group 18"/>
              <p:cNvGrpSpPr>
                <a:grpSpLocks/>
              </p:cNvGrpSpPr>
              <p:nvPr/>
            </p:nvGrpSpPr>
            <p:grpSpPr bwMode="auto">
              <a:xfrm>
                <a:off x="4634" y="2553"/>
                <a:ext cx="110" cy="903"/>
                <a:chOff x="4634" y="2553"/>
                <a:chExt cx="110" cy="903"/>
              </a:xfrm>
            </p:grpSpPr>
            <p:sp>
              <p:nvSpPr>
                <p:cNvPr id="19485" name="Line 19"/>
                <p:cNvSpPr>
                  <a:spLocks noChangeShapeType="1"/>
                </p:cNvSpPr>
                <p:nvPr/>
              </p:nvSpPr>
              <p:spPr bwMode="auto">
                <a:xfrm>
                  <a:off x="4634" y="2577"/>
                  <a:ext cx="0" cy="855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86" name="Line 20"/>
                <p:cNvSpPr>
                  <a:spLocks noChangeShapeType="1"/>
                </p:cNvSpPr>
                <p:nvPr/>
              </p:nvSpPr>
              <p:spPr bwMode="auto">
                <a:xfrm>
                  <a:off x="4703" y="2553"/>
                  <a:ext cx="0" cy="90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87" name="Line 21"/>
                <p:cNvSpPr>
                  <a:spLocks noChangeShapeType="1"/>
                </p:cNvSpPr>
                <p:nvPr/>
              </p:nvSpPr>
              <p:spPr bwMode="auto">
                <a:xfrm>
                  <a:off x="4744" y="2553"/>
                  <a:ext cx="0" cy="90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464" name="Line 22"/>
            <p:cNvSpPr>
              <a:spLocks noChangeShapeType="1"/>
            </p:cNvSpPr>
            <p:nvPr/>
          </p:nvSpPr>
          <p:spPr bwMode="auto">
            <a:xfrm>
              <a:off x="5338" y="2553"/>
              <a:ext cx="0" cy="1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Line 23"/>
            <p:cNvSpPr>
              <a:spLocks noChangeShapeType="1"/>
            </p:cNvSpPr>
            <p:nvPr/>
          </p:nvSpPr>
          <p:spPr bwMode="auto">
            <a:xfrm>
              <a:off x="5296" y="2577"/>
              <a:ext cx="0" cy="107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24"/>
            <p:cNvSpPr>
              <a:spLocks noChangeShapeType="1"/>
            </p:cNvSpPr>
            <p:nvPr/>
          </p:nvSpPr>
          <p:spPr bwMode="auto">
            <a:xfrm>
              <a:off x="4799" y="2553"/>
              <a:ext cx="0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25"/>
            <p:cNvSpPr>
              <a:spLocks noChangeShapeType="1"/>
            </p:cNvSpPr>
            <p:nvPr/>
          </p:nvSpPr>
          <p:spPr bwMode="auto">
            <a:xfrm>
              <a:off x="4841" y="2577"/>
              <a:ext cx="0" cy="85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26"/>
            <p:cNvSpPr>
              <a:spLocks noChangeShapeType="1"/>
            </p:cNvSpPr>
            <p:nvPr/>
          </p:nvSpPr>
          <p:spPr bwMode="auto">
            <a:xfrm>
              <a:off x="4910" y="2553"/>
              <a:ext cx="0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27"/>
            <p:cNvSpPr>
              <a:spLocks noChangeShapeType="1"/>
            </p:cNvSpPr>
            <p:nvPr/>
          </p:nvSpPr>
          <p:spPr bwMode="auto">
            <a:xfrm>
              <a:off x="4951" y="2553"/>
              <a:ext cx="0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28"/>
            <p:cNvSpPr>
              <a:spLocks noChangeShapeType="1"/>
            </p:cNvSpPr>
            <p:nvPr/>
          </p:nvSpPr>
          <p:spPr bwMode="auto">
            <a:xfrm>
              <a:off x="5020" y="2553"/>
              <a:ext cx="0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29"/>
            <p:cNvSpPr>
              <a:spLocks noChangeShapeType="1"/>
            </p:cNvSpPr>
            <p:nvPr/>
          </p:nvSpPr>
          <p:spPr bwMode="auto">
            <a:xfrm>
              <a:off x="5062" y="2553"/>
              <a:ext cx="0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30"/>
            <p:cNvSpPr>
              <a:spLocks noChangeShapeType="1"/>
            </p:cNvSpPr>
            <p:nvPr/>
          </p:nvSpPr>
          <p:spPr bwMode="auto">
            <a:xfrm>
              <a:off x="5158" y="2577"/>
              <a:ext cx="0" cy="85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31"/>
            <p:cNvSpPr>
              <a:spLocks noChangeShapeType="1"/>
            </p:cNvSpPr>
            <p:nvPr/>
          </p:nvSpPr>
          <p:spPr bwMode="auto">
            <a:xfrm>
              <a:off x="5227" y="2553"/>
              <a:ext cx="0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Rectangle 32"/>
            <p:cNvSpPr>
              <a:spLocks noChangeArrowheads="1"/>
            </p:cNvSpPr>
            <p:nvPr/>
          </p:nvSpPr>
          <p:spPr bwMode="auto">
            <a:xfrm>
              <a:off x="3802" y="2898"/>
              <a:ext cx="15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475" name="Rectangle 33"/>
            <p:cNvSpPr>
              <a:spLocks noChangeArrowheads="1"/>
            </p:cNvSpPr>
            <p:nvPr/>
          </p:nvSpPr>
          <p:spPr bwMode="auto">
            <a:xfrm>
              <a:off x="4174" y="3460"/>
              <a:ext cx="118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214800  232087768</a:t>
              </a:r>
            </a:p>
          </p:txBody>
        </p:sp>
        <p:sp>
          <p:nvSpPr>
            <p:cNvPr id="19476" name="Line 34"/>
            <p:cNvSpPr>
              <a:spLocks noChangeShapeType="1"/>
            </p:cNvSpPr>
            <p:nvPr/>
          </p:nvSpPr>
          <p:spPr bwMode="auto">
            <a:xfrm>
              <a:off x="5379" y="2553"/>
              <a:ext cx="0" cy="1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35"/>
            <p:cNvSpPr>
              <a:spLocks noChangeShapeType="1"/>
            </p:cNvSpPr>
            <p:nvPr/>
          </p:nvSpPr>
          <p:spPr bwMode="auto">
            <a:xfrm>
              <a:off x="5448" y="2553"/>
              <a:ext cx="0" cy="1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204D3A8C-90D0-48DB-80FB-749B2A6C0C64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6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0" y="12573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i="1" u="sng"/>
              <a:t>Lead time</a:t>
            </a:r>
            <a:r>
              <a:rPr lang="en-US" altLang="en-US"/>
              <a:t>: time interval between ordering and receiving the order</a:t>
            </a:r>
          </a:p>
          <a:p>
            <a:pPr eaLnBrk="1" hangingPunct="1"/>
            <a:r>
              <a:rPr lang="en-US" altLang="en-US" i="1" u="sng"/>
              <a:t>Holding (carrying) costs</a:t>
            </a:r>
            <a:r>
              <a:rPr lang="en-US" altLang="en-US"/>
              <a:t>: cost to carry an item in inventory for a length of time, usually a year</a:t>
            </a:r>
          </a:p>
          <a:p>
            <a:pPr eaLnBrk="1" hangingPunct="1"/>
            <a:r>
              <a:rPr lang="en-US" altLang="en-US" i="1" u="sng"/>
              <a:t>Ordering costs</a:t>
            </a:r>
            <a:r>
              <a:rPr lang="en-US" altLang="en-US"/>
              <a:t>: costs of ordering and receiving inventory</a:t>
            </a:r>
          </a:p>
          <a:p>
            <a:pPr eaLnBrk="1" hangingPunct="1"/>
            <a:r>
              <a:rPr lang="en-US" altLang="en-US" i="1" u="sng"/>
              <a:t>Shortage costs</a:t>
            </a:r>
            <a:r>
              <a:rPr lang="en-US" altLang="en-US"/>
              <a:t>: costs when demand exceeds supply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69875"/>
            <a:ext cx="7772400" cy="685800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/>
              <a:t>Key Inventory Terms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E87D8F08-5994-4148-98F3-E1DD2703EABB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6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1613"/>
            <a:ext cx="7772400" cy="736600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/>
              <a:t>ABC Classification System</a:t>
            </a:r>
            <a:endParaRPr lang="en-US" b="1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574800"/>
            <a:ext cx="7750175" cy="3902075"/>
          </a:xfrm>
        </p:spPr>
        <p:txBody>
          <a:bodyPr lIns="90488" tIns="44450" rIns="90488" bIns="44450"/>
          <a:lstStyle/>
          <a:p>
            <a:pPr marL="57150" indent="-57150" eaLnBrk="1" hangingPunct="1">
              <a:lnSpc>
                <a:spcPct val="90000"/>
              </a:lnSpc>
              <a:spcAft>
                <a:spcPct val="30000"/>
              </a:spcAft>
              <a:buFont typeface="Wingdings" panose="05000000000000000000" pitchFamily="2" charset="2"/>
              <a:buNone/>
              <a:defRPr/>
            </a:pPr>
            <a:r>
              <a:rPr lang="en-US"/>
              <a:t>Classifying inventory according to some measure of importance and allocating control efforts accordingly.</a:t>
            </a:r>
          </a:p>
          <a:p>
            <a:pPr marL="17145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36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3600" b="1">
                <a:solidFill>
                  <a:schemeClr val="accent1"/>
                </a:solidFill>
              </a:rPr>
              <a:t> </a:t>
            </a:r>
            <a:r>
              <a:rPr lang="en-US" sz="3600" b="1"/>
              <a:t>-</a:t>
            </a:r>
            <a:r>
              <a:rPr lang="en-US" sz="3600" b="1">
                <a:solidFill>
                  <a:schemeClr val="accent1"/>
                </a:solidFill>
              </a:rPr>
              <a:t> </a:t>
            </a:r>
            <a:r>
              <a:rPr lang="en-US"/>
              <a:t>very important</a:t>
            </a:r>
            <a:endParaRPr lang="en-US" sz="3200" b="1">
              <a:solidFill>
                <a:schemeClr val="accent1"/>
              </a:solidFill>
            </a:endParaRPr>
          </a:p>
          <a:p>
            <a:pPr marL="17145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3600" b="1">
                <a:solidFill>
                  <a:srgbClr val="43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3600"/>
              <a:t> </a:t>
            </a:r>
            <a:r>
              <a:rPr lang="en-US" sz="3600" b="1"/>
              <a:t>- </a:t>
            </a:r>
            <a:r>
              <a:rPr lang="en-US"/>
              <a:t>mod. important</a:t>
            </a:r>
          </a:p>
          <a:p>
            <a:pPr marL="17145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3600" b="1">
                <a:solidFill>
                  <a:srgbClr val="0061B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3600" b="1">
                <a:solidFill>
                  <a:srgbClr val="618FFD"/>
                </a:solidFill>
              </a:rPr>
              <a:t> </a:t>
            </a:r>
            <a:r>
              <a:rPr lang="en-US" sz="3600" b="1"/>
              <a:t>- </a:t>
            </a:r>
            <a:r>
              <a:rPr lang="en-US"/>
              <a:t>least important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14300" y="838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Figure 12.1</a:t>
            </a:r>
          </a:p>
        </p:txBody>
      </p:sp>
      <p:grpSp>
        <p:nvGrpSpPr>
          <p:cNvPr id="21510" name="Group 5"/>
          <p:cNvGrpSpPr>
            <a:grpSpLocks/>
          </p:cNvGrpSpPr>
          <p:nvPr/>
        </p:nvGrpSpPr>
        <p:grpSpPr bwMode="auto">
          <a:xfrm>
            <a:off x="4495800" y="3860800"/>
            <a:ext cx="4435475" cy="2768600"/>
            <a:chOff x="2832" y="2192"/>
            <a:chExt cx="2794" cy="1744"/>
          </a:xfrm>
        </p:grpSpPr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832" y="2583"/>
              <a:ext cx="72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  Annual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$ value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 of items</a:t>
              </a:r>
            </a:p>
          </p:txBody>
        </p:sp>
        <p:sp>
          <p:nvSpPr>
            <p:cNvPr id="21512" name="Rectangle 7"/>
            <p:cNvSpPr>
              <a:spLocks noChangeArrowheads="1"/>
            </p:cNvSpPr>
            <p:nvPr/>
          </p:nvSpPr>
          <p:spPr bwMode="auto">
            <a:xfrm>
              <a:off x="3656" y="2202"/>
              <a:ext cx="1864" cy="1300"/>
            </a:xfrm>
            <a:prstGeom prst="rect">
              <a:avLst/>
            </a:prstGeom>
            <a:gradFill rotWithShape="0">
              <a:gsLst>
                <a:gs pos="0">
                  <a:srgbClr val="FCDEA2"/>
                </a:gs>
                <a:gs pos="100000">
                  <a:srgbClr val="FEF2DA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GB" altLang="en-US" sz="1800"/>
            </a:p>
          </p:txBody>
        </p:sp>
        <p:sp>
          <p:nvSpPr>
            <p:cNvPr id="21513" name="Rectangle 8"/>
            <p:cNvSpPr>
              <a:spLocks noChangeArrowheads="1"/>
            </p:cNvSpPr>
            <p:nvPr/>
          </p:nvSpPr>
          <p:spPr bwMode="auto">
            <a:xfrm>
              <a:off x="3391" y="27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GB" altLang="en-US" sz="1800"/>
            </a:p>
          </p:txBody>
        </p: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3351" y="3002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GB" altLang="en-US" sz="1800"/>
            </a:p>
          </p:txBody>
        </p:sp>
        <p:sp>
          <p:nvSpPr>
            <p:cNvPr id="21515" name="Rectangle 10"/>
            <p:cNvSpPr>
              <a:spLocks noChangeArrowheads="1"/>
            </p:cNvSpPr>
            <p:nvPr/>
          </p:nvSpPr>
          <p:spPr bwMode="auto">
            <a:xfrm>
              <a:off x="3351" y="32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GB" altLang="en-US" sz="1800"/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3351" y="24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GB" altLang="en-US" sz="1800"/>
            </a:p>
          </p:txBody>
        </p:sp>
        <p:sp>
          <p:nvSpPr>
            <p:cNvPr id="21517" name="Rectangle 12"/>
            <p:cNvSpPr>
              <a:spLocks noChangeArrowheads="1"/>
            </p:cNvSpPr>
            <p:nvPr/>
          </p:nvSpPr>
          <p:spPr bwMode="auto">
            <a:xfrm>
              <a:off x="3351" y="2192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GB" altLang="en-US" sz="1800"/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3714" y="2276"/>
              <a:ext cx="240" cy="120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3372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3714" y="2324"/>
              <a:ext cx="31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  <a:endParaRPr lang="en-US" sz="2400" b="1">
                <a:solidFill>
                  <a:schemeClr val="accent1"/>
                </a:solidFill>
                <a:latin typeface="Arial" charset="0"/>
              </a:endParaRPr>
            </a:p>
          </p:txBody>
        </p: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4434" y="2708"/>
              <a:ext cx="27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438E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  <a:endParaRPr lang="en-US" sz="2400" b="1">
                <a:solidFill>
                  <a:srgbClr val="438E00"/>
                </a:solidFill>
                <a:latin typeface="Arial" charset="0"/>
              </a:endParaRPr>
            </a:p>
          </p:txBody>
        </p:sp>
        <p:sp>
          <p:nvSpPr>
            <p:cNvPr id="21521" name="Rectangle 16"/>
            <p:cNvSpPr>
              <a:spLocks noChangeArrowheads="1"/>
            </p:cNvSpPr>
            <p:nvPr/>
          </p:nvSpPr>
          <p:spPr bwMode="auto">
            <a:xfrm>
              <a:off x="3714" y="3140"/>
              <a:ext cx="1776" cy="3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GB" altLang="en-US" sz="1800"/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5202" y="3140"/>
              <a:ext cx="27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0061B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</a:t>
              </a:r>
              <a:endParaRPr lang="en-US" sz="2400" b="1">
                <a:solidFill>
                  <a:srgbClr val="0061BD"/>
                </a:solidFill>
                <a:latin typeface="Arial" charset="0"/>
              </a:endParaRPr>
            </a:p>
          </p:txBody>
        </p:sp>
        <p:sp>
          <p:nvSpPr>
            <p:cNvPr id="21523" name="Rectangle 18"/>
            <p:cNvSpPr>
              <a:spLocks noChangeArrowheads="1"/>
            </p:cNvSpPr>
            <p:nvPr/>
          </p:nvSpPr>
          <p:spPr bwMode="auto">
            <a:xfrm>
              <a:off x="3118" y="2295"/>
              <a:ext cx="43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High</a:t>
              </a:r>
            </a:p>
          </p:txBody>
        </p:sp>
        <p:sp>
          <p:nvSpPr>
            <p:cNvPr id="21524" name="Rectangle 19"/>
            <p:cNvSpPr>
              <a:spLocks noChangeArrowheads="1"/>
            </p:cNvSpPr>
            <p:nvPr/>
          </p:nvSpPr>
          <p:spPr bwMode="auto">
            <a:xfrm>
              <a:off x="3135" y="3285"/>
              <a:ext cx="40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Low</a:t>
              </a:r>
            </a:p>
          </p:txBody>
        </p:sp>
        <p:sp>
          <p:nvSpPr>
            <p:cNvPr id="21525" name="Rectangle 20"/>
            <p:cNvSpPr>
              <a:spLocks noChangeArrowheads="1"/>
            </p:cNvSpPr>
            <p:nvPr/>
          </p:nvSpPr>
          <p:spPr bwMode="auto">
            <a:xfrm>
              <a:off x="3663" y="3523"/>
              <a:ext cx="41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Low</a:t>
              </a:r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4983" y="3549"/>
              <a:ext cx="43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High</a:t>
              </a:r>
            </a:p>
          </p:txBody>
        </p:sp>
        <p:sp>
          <p:nvSpPr>
            <p:cNvPr id="21527" name="Rectangle 22"/>
            <p:cNvSpPr>
              <a:spLocks noChangeArrowheads="1"/>
            </p:cNvSpPr>
            <p:nvPr/>
          </p:nvSpPr>
          <p:spPr bwMode="auto">
            <a:xfrm>
              <a:off x="3993" y="3688"/>
              <a:ext cx="163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/>
                <a:t>Percentage of Items</a:t>
              </a:r>
            </a:p>
          </p:txBody>
        </p:sp>
        <p:sp>
          <p:nvSpPr>
            <p:cNvPr id="21528" name="Rectangle 23"/>
            <p:cNvSpPr>
              <a:spLocks noChangeArrowheads="1"/>
            </p:cNvSpPr>
            <p:nvPr/>
          </p:nvSpPr>
          <p:spPr bwMode="auto">
            <a:xfrm>
              <a:off x="3714" y="2660"/>
              <a:ext cx="988" cy="7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GB" altLang="en-US" sz="1800"/>
            </a:p>
          </p:txBody>
        </p:sp>
      </p:grp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01592452-BEEA-4B49-8C4A-1FD6B1562D41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6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Cycle Counting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1509713"/>
            <a:ext cx="7877175" cy="44418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A physical count of items  in inventory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Cycle counting management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How much accuracy is needed?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When should cycle counting be performed?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Who should do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BB462557-6CB7-43DF-A7EF-8E9CF8378428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6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1468438"/>
            <a:ext cx="7726363" cy="44418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Economic order quantity (EOQ) model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The order size that minimizes total annual cost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Economic production model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Quantity discount model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63525"/>
            <a:ext cx="7772400" cy="685800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sz="4000"/>
              <a:t>Economic Order Quantity Models</a:t>
            </a:r>
            <a:endParaRPr lang="en-US" sz="4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62531D82-1906-45B0-A8C1-D561A1225C13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6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8500" y="1498600"/>
            <a:ext cx="7980363" cy="47656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Only one product is involved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Annual demand requirements known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Demand is even throughout the year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Lead time does not vary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Each order is received in a single delivery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There are no quantity discounts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63525"/>
            <a:ext cx="7772400" cy="685800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/>
              <a:t>Assumptions of EOQ Model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47F88B60-9157-4658-B789-C006AD816073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6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93675"/>
            <a:ext cx="7772400" cy="736600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/>
              <a:t>The Inventory Cycle</a:t>
            </a:r>
            <a:endParaRPr lang="en-US" b="1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14300" y="838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Figure 12.2</a:t>
            </a:r>
            <a:endParaRPr lang="en-US" altLang="en-US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228600" y="1676400"/>
            <a:ext cx="8534400" cy="4692650"/>
            <a:chOff x="288" y="1056"/>
            <a:chExt cx="5376" cy="2956"/>
          </a:xfrm>
        </p:grpSpPr>
        <p:grpSp>
          <p:nvGrpSpPr>
            <p:cNvPr id="25606" name="Group 5"/>
            <p:cNvGrpSpPr>
              <a:grpSpLocks/>
            </p:cNvGrpSpPr>
            <p:nvPr/>
          </p:nvGrpSpPr>
          <p:grpSpPr bwMode="auto">
            <a:xfrm>
              <a:off x="3937" y="1276"/>
              <a:ext cx="887" cy="1904"/>
              <a:chOff x="4295" y="1278"/>
              <a:chExt cx="887" cy="1904"/>
            </a:xfrm>
          </p:grpSpPr>
          <p:sp>
            <p:nvSpPr>
              <p:cNvPr id="25637" name="Rectangle 6"/>
              <p:cNvSpPr>
                <a:spLocks noChangeArrowheads="1"/>
              </p:cNvSpPr>
              <p:nvPr/>
            </p:nvSpPr>
            <p:spPr bwMode="auto">
              <a:xfrm>
                <a:off x="4298" y="2308"/>
                <a:ext cx="876" cy="872"/>
              </a:xfrm>
              <a:prstGeom prst="rect">
                <a:avLst/>
              </a:prstGeom>
              <a:solidFill>
                <a:srgbClr val="95C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5638" name="AutoShape 7"/>
              <p:cNvSpPr>
                <a:spLocks noChangeArrowheads="1"/>
              </p:cNvSpPr>
              <p:nvPr/>
            </p:nvSpPr>
            <p:spPr bwMode="auto">
              <a:xfrm>
                <a:off x="4297" y="1279"/>
                <a:ext cx="885" cy="1041"/>
              </a:xfrm>
              <a:prstGeom prst="rtTriangle">
                <a:avLst/>
              </a:prstGeom>
              <a:solidFill>
                <a:srgbClr val="95C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5639" name="Line 8"/>
              <p:cNvSpPr>
                <a:spLocks noChangeShapeType="1"/>
              </p:cNvSpPr>
              <p:nvPr/>
            </p:nvSpPr>
            <p:spPr bwMode="auto">
              <a:xfrm>
                <a:off x="4296" y="1278"/>
                <a:ext cx="879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Line 9"/>
              <p:cNvSpPr>
                <a:spLocks noChangeShapeType="1"/>
              </p:cNvSpPr>
              <p:nvPr/>
            </p:nvSpPr>
            <p:spPr bwMode="auto">
              <a:xfrm>
                <a:off x="4295" y="1302"/>
                <a:ext cx="1" cy="18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1" name="Line 10"/>
              <p:cNvSpPr>
                <a:spLocks noChangeShapeType="1"/>
              </p:cNvSpPr>
              <p:nvPr/>
            </p:nvSpPr>
            <p:spPr bwMode="auto">
              <a:xfrm>
                <a:off x="5171" y="2337"/>
                <a:ext cx="3" cy="8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07" name="Group 11"/>
            <p:cNvGrpSpPr>
              <a:grpSpLocks/>
            </p:cNvGrpSpPr>
            <p:nvPr/>
          </p:nvGrpSpPr>
          <p:grpSpPr bwMode="auto">
            <a:xfrm>
              <a:off x="288" y="1056"/>
              <a:ext cx="5376" cy="2956"/>
              <a:chOff x="288" y="1056"/>
              <a:chExt cx="5376" cy="2956"/>
            </a:xfrm>
          </p:grpSpPr>
          <p:sp>
            <p:nvSpPr>
              <p:cNvPr id="25608" name="Rectangle 12"/>
              <p:cNvSpPr>
                <a:spLocks noChangeArrowheads="1"/>
              </p:cNvSpPr>
              <p:nvPr/>
            </p:nvSpPr>
            <p:spPr bwMode="auto">
              <a:xfrm>
                <a:off x="3086" y="1056"/>
                <a:ext cx="257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CE2700"/>
                    </a:solidFill>
                  </a:rPr>
                  <a:t>Profile of Inventory Level Over Time</a:t>
                </a:r>
              </a:p>
            </p:txBody>
          </p:sp>
          <p:sp>
            <p:nvSpPr>
              <p:cNvPr id="25609" name="Rectangle 13"/>
              <p:cNvSpPr>
                <a:spLocks noChangeArrowheads="1"/>
              </p:cNvSpPr>
              <p:nvPr/>
            </p:nvSpPr>
            <p:spPr bwMode="auto">
              <a:xfrm>
                <a:off x="288" y="1451"/>
                <a:ext cx="763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CE2700"/>
                    </a:solidFill>
                  </a:rPr>
                  <a:t>Quantity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CE2700"/>
                    </a:solidFill>
                  </a:rPr>
                  <a:t>on hand</a:t>
                </a:r>
              </a:p>
            </p:txBody>
          </p:sp>
          <p:sp>
            <p:nvSpPr>
              <p:cNvPr id="25610" name="Rectangle 14"/>
              <p:cNvSpPr>
                <a:spLocks noChangeArrowheads="1"/>
              </p:cNvSpPr>
              <p:nvPr/>
            </p:nvSpPr>
            <p:spPr bwMode="auto">
              <a:xfrm>
                <a:off x="530" y="1153"/>
                <a:ext cx="26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 b="1">
                    <a:solidFill>
                      <a:srgbClr val="CE2700"/>
                    </a:solidFill>
                  </a:rPr>
                  <a:t>Q</a:t>
                </a:r>
              </a:p>
            </p:txBody>
          </p:sp>
          <p:sp>
            <p:nvSpPr>
              <p:cNvPr id="25611" name="Line 15"/>
              <p:cNvSpPr>
                <a:spLocks noChangeShapeType="1"/>
              </p:cNvSpPr>
              <p:nvPr/>
            </p:nvSpPr>
            <p:spPr bwMode="auto">
              <a:xfrm>
                <a:off x="838" y="1297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2" name="Rectangle 16"/>
              <p:cNvSpPr>
                <a:spLocks noChangeArrowheads="1"/>
              </p:cNvSpPr>
              <p:nvPr/>
            </p:nvSpPr>
            <p:spPr bwMode="auto">
              <a:xfrm>
                <a:off x="867" y="3354"/>
                <a:ext cx="698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CE2700"/>
                    </a:solidFill>
                  </a:rPr>
                  <a:t>Receive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CE2700"/>
                    </a:solidFill>
                  </a:rPr>
                  <a:t>order</a:t>
                </a:r>
              </a:p>
            </p:txBody>
          </p:sp>
          <p:sp>
            <p:nvSpPr>
              <p:cNvPr id="25613" name="Line 17"/>
              <p:cNvSpPr>
                <a:spLocks noChangeShapeType="1"/>
              </p:cNvSpPr>
              <p:nvPr/>
            </p:nvSpPr>
            <p:spPr bwMode="auto">
              <a:xfrm flipH="1" flipV="1">
                <a:off x="1085" y="3149"/>
                <a:ext cx="6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4" name="Rectangle 18"/>
              <p:cNvSpPr>
                <a:spLocks noChangeArrowheads="1"/>
              </p:cNvSpPr>
              <p:nvPr/>
            </p:nvSpPr>
            <p:spPr bwMode="auto">
              <a:xfrm>
                <a:off x="1883" y="3334"/>
                <a:ext cx="490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CE2700"/>
                    </a:solidFill>
                  </a:rPr>
                  <a:t>Place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CE2700"/>
                    </a:solidFill>
                  </a:rPr>
                  <a:t>order</a:t>
                </a:r>
              </a:p>
            </p:txBody>
          </p:sp>
          <p:sp>
            <p:nvSpPr>
              <p:cNvPr id="25615" name="Rectangle 19"/>
              <p:cNvSpPr>
                <a:spLocks noChangeArrowheads="1"/>
              </p:cNvSpPr>
              <p:nvPr/>
            </p:nvSpPr>
            <p:spPr bwMode="auto">
              <a:xfrm>
                <a:off x="2392" y="3346"/>
                <a:ext cx="658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CE2700"/>
                    </a:solidFill>
                  </a:rPr>
                  <a:t>Receive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CE2700"/>
                    </a:solidFill>
                  </a:rPr>
                  <a:t> order</a:t>
                </a:r>
              </a:p>
            </p:txBody>
          </p:sp>
          <p:sp>
            <p:nvSpPr>
              <p:cNvPr id="25616" name="Line 20"/>
              <p:cNvSpPr>
                <a:spLocks noChangeShapeType="1"/>
              </p:cNvSpPr>
              <p:nvPr/>
            </p:nvSpPr>
            <p:spPr bwMode="auto">
              <a:xfrm flipH="1" flipV="1">
                <a:off x="2058" y="3168"/>
                <a:ext cx="1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7" name="Line 21"/>
              <p:cNvSpPr>
                <a:spLocks noChangeShapeType="1"/>
              </p:cNvSpPr>
              <p:nvPr/>
            </p:nvSpPr>
            <p:spPr bwMode="auto">
              <a:xfrm flipV="1">
                <a:off x="2519" y="3168"/>
                <a:ext cx="1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8" name="Rectangle 22"/>
              <p:cNvSpPr>
                <a:spLocks noChangeArrowheads="1"/>
              </p:cNvSpPr>
              <p:nvPr/>
            </p:nvSpPr>
            <p:spPr bwMode="auto">
              <a:xfrm>
                <a:off x="3273" y="3362"/>
                <a:ext cx="490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CE2700"/>
                    </a:solidFill>
                  </a:rPr>
                  <a:t>Place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CE2700"/>
                    </a:solidFill>
                  </a:rPr>
                  <a:t>order</a:t>
                </a:r>
              </a:p>
            </p:txBody>
          </p:sp>
          <p:sp>
            <p:nvSpPr>
              <p:cNvPr id="25619" name="Line 23"/>
              <p:cNvSpPr>
                <a:spLocks noChangeShapeType="1"/>
              </p:cNvSpPr>
              <p:nvPr/>
            </p:nvSpPr>
            <p:spPr bwMode="auto">
              <a:xfrm flipV="1">
                <a:off x="3517" y="3168"/>
                <a:ext cx="1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0" name="Rectangle 24"/>
              <p:cNvSpPr>
                <a:spLocks noChangeArrowheads="1"/>
              </p:cNvSpPr>
              <p:nvPr/>
            </p:nvSpPr>
            <p:spPr bwMode="auto">
              <a:xfrm>
                <a:off x="3763" y="3360"/>
                <a:ext cx="658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CE2700"/>
                    </a:solidFill>
                  </a:rPr>
                  <a:t>Receive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CE2700"/>
                    </a:solidFill>
                  </a:rPr>
                  <a:t> order</a:t>
                </a:r>
              </a:p>
            </p:txBody>
          </p:sp>
          <p:sp>
            <p:nvSpPr>
              <p:cNvPr id="25621" name="Rectangle 25"/>
              <p:cNvSpPr>
                <a:spLocks noChangeArrowheads="1"/>
              </p:cNvSpPr>
              <p:nvPr/>
            </p:nvSpPr>
            <p:spPr bwMode="auto">
              <a:xfrm>
                <a:off x="2034" y="3764"/>
                <a:ext cx="86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CE2700"/>
                    </a:solidFill>
                  </a:rPr>
                  <a:t>Lead time</a:t>
                </a:r>
              </a:p>
            </p:txBody>
          </p:sp>
          <p:sp>
            <p:nvSpPr>
              <p:cNvPr id="25622" name="Line 26"/>
              <p:cNvSpPr>
                <a:spLocks noChangeShapeType="1"/>
              </p:cNvSpPr>
              <p:nvPr/>
            </p:nvSpPr>
            <p:spPr bwMode="auto">
              <a:xfrm>
                <a:off x="2167" y="3752"/>
                <a:ext cx="26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3" name="Line 27"/>
              <p:cNvSpPr>
                <a:spLocks noChangeShapeType="1"/>
              </p:cNvSpPr>
              <p:nvPr/>
            </p:nvSpPr>
            <p:spPr bwMode="auto">
              <a:xfrm>
                <a:off x="2550" y="3696"/>
                <a:ext cx="1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4" name="Line 28"/>
              <p:cNvSpPr>
                <a:spLocks noChangeShapeType="1"/>
              </p:cNvSpPr>
              <p:nvPr/>
            </p:nvSpPr>
            <p:spPr bwMode="auto">
              <a:xfrm flipH="1">
                <a:off x="2043" y="3677"/>
                <a:ext cx="3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5" name="Rectangle 29"/>
              <p:cNvSpPr>
                <a:spLocks noChangeArrowheads="1"/>
              </p:cNvSpPr>
              <p:nvPr/>
            </p:nvSpPr>
            <p:spPr bwMode="auto">
              <a:xfrm>
                <a:off x="320" y="2462"/>
                <a:ext cx="796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CE2700"/>
                    </a:solidFill>
                  </a:rPr>
                  <a:t>Reorder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CE2700"/>
                    </a:solidFill>
                  </a:rPr>
                  <a:t>point</a:t>
                </a:r>
              </a:p>
            </p:txBody>
          </p:sp>
          <p:sp>
            <p:nvSpPr>
              <p:cNvPr id="25626" name="Line 30"/>
              <p:cNvSpPr>
                <a:spLocks noChangeShapeType="1"/>
              </p:cNvSpPr>
              <p:nvPr/>
            </p:nvSpPr>
            <p:spPr bwMode="auto">
              <a:xfrm>
                <a:off x="881" y="2677"/>
                <a:ext cx="182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Line 31"/>
              <p:cNvSpPr>
                <a:spLocks noChangeShapeType="1"/>
              </p:cNvSpPr>
              <p:nvPr/>
            </p:nvSpPr>
            <p:spPr bwMode="auto">
              <a:xfrm flipH="1" flipV="1">
                <a:off x="3940" y="3154"/>
                <a:ext cx="1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8" name="AutoShape 32"/>
              <p:cNvSpPr>
                <a:spLocks noChangeArrowheads="1"/>
              </p:cNvSpPr>
              <p:nvPr/>
            </p:nvSpPr>
            <p:spPr bwMode="auto">
              <a:xfrm>
                <a:off x="1091" y="1292"/>
                <a:ext cx="1418" cy="1882"/>
              </a:xfrm>
              <a:prstGeom prst="rtTriangle">
                <a:avLst/>
              </a:prstGeom>
              <a:solidFill>
                <a:srgbClr val="95CDB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5629" name="AutoShape 33"/>
              <p:cNvSpPr>
                <a:spLocks noChangeArrowheads="1"/>
              </p:cNvSpPr>
              <p:nvPr/>
            </p:nvSpPr>
            <p:spPr bwMode="auto">
              <a:xfrm>
                <a:off x="2520" y="1300"/>
                <a:ext cx="1417" cy="1882"/>
              </a:xfrm>
              <a:prstGeom prst="rtTriangle">
                <a:avLst/>
              </a:prstGeom>
              <a:solidFill>
                <a:srgbClr val="95CDB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5630" name="Rectangle 34"/>
              <p:cNvSpPr>
                <a:spLocks noChangeArrowheads="1"/>
              </p:cNvSpPr>
              <p:nvPr/>
            </p:nvSpPr>
            <p:spPr bwMode="auto">
              <a:xfrm>
                <a:off x="1498" y="1212"/>
                <a:ext cx="781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CE2700"/>
                    </a:solidFill>
                  </a:rPr>
                  <a:t>Usage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CE2700"/>
                    </a:solidFill>
                  </a:rPr>
                  <a:t>    rate</a:t>
                </a:r>
              </a:p>
            </p:txBody>
          </p:sp>
          <p:sp>
            <p:nvSpPr>
              <p:cNvPr id="25631" name="Line 35"/>
              <p:cNvSpPr>
                <a:spLocks noChangeShapeType="1"/>
              </p:cNvSpPr>
              <p:nvPr/>
            </p:nvSpPr>
            <p:spPr bwMode="auto">
              <a:xfrm flipH="1">
                <a:off x="1377" y="1488"/>
                <a:ext cx="157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2" name="Line 36"/>
              <p:cNvSpPr>
                <a:spLocks noChangeShapeType="1"/>
              </p:cNvSpPr>
              <p:nvPr/>
            </p:nvSpPr>
            <p:spPr bwMode="auto">
              <a:xfrm>
                <a:off x="1116" y="2685"/>
                <a:ext cx="369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3" name="Line 37"/>
              <p:cNvSpPr>
                <a:spLocks noChangeShapeType="1"/>
              </p:cNvSpPr>
              <p:nvPr/>
            </p:nvSpPr>
            <p:spPr bwMode="auto">
              <a:xfrm flipV="1">
                <a:off x="2061" y="2677"/>
                <a:ext cx="1" cy="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Line 38"/>
              <p:cNvSpPr>
                <a:spLocks noChangeShapeType="1"/>
              </p:cNvSpPr>
              <p:nvPr/>
            </p:nvSpPr>
            <p:spPr bwMode="auto">
              <a:xfrm flipV="1">
                <a:off x="3516" y="2677"/>
                <a:ext cx="1" cy="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5" name="Rectangle 39"/>
              <p:cNvSpPr>
                <a:spLocks noChangeArrowheads="1"/>
              </p:cNvSpPr>
              <p:nvPr/>
            </p:nvSpPr>
            <p:spPr bwMode="auto">
              <a:xfrm>
                <a:off x="5007" y="3234"/>
                <a:ext cx="45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CE2700"/>
                    </a:solidFill>
                  </a:rPr>
                  <a:t>Time</a:t>
                </a:r>
              </a:p>
            </p:txBody>
          </p:sp>
          <p:sp>
            <p:nvSpPr>
              <p:cNvPr id="25636" name="Line 40"/>
              <p:cNvSpPr>
                <a:spLocks noChangeShapeType="1"/>
              </p:cNvSpPr>
              <p:nvPr/>
            </p:nvSpPr>
            <p:spPr bwMode="auto">
              <a:xfrm>
                <a:off x="3939" y="3182"/>
                <a:ext cx="110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E53DB0E9-C5B0-441A-A623-B4D227C15D0C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60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Learning 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/>
              <a:t>Define the term inventory and list the major reasons for holding inventories; and list the main requirements for effective inventory management. </a:t>
            </a:r>
          </a:p>
          <a:p>
            <a:pPr marL="609600" indent="-609600" eaLnBrk="1" hangingPunct="1"/>
            <a:r>
              <a:rPr lang="en-US" altLang="en-US" sz="2800"/>
              <a:t>Discuss the nature and importance of service inventories</a:t>
            </a:r>
          </a:p>
          <a:p>
            <a:pPr marL="609600" indent="-609600" eaLnBrk="1" hangingPunct="1"/>
            <a:r>
              <a:rPr lang="en-US" altLang="en-US" sz="2800"/>
              <a:t>Discuss periodic and perpetual review systems. </a:t>
            </a:r>
          </a:p>
          <a:p>
            <a:pPr marL="609600" indent="-609600" eaLnBrk="1" hangingPunct="1"/>
            <a:r>
              <a:rPr lang="en-US" altLang="en-US" sz="2800"/>
              <a:t>Discuss the objectives of inventory management. </a:t>
            </a:r>
          </a:p>
          <a:p>
            <a:pPr marL="609600" indent="-609600" eaLnBrk="1" hangingPunct="1"/>
            <a:r>
              <a:rPr lang="en-US" altLang="en-US" sz="2800"/>
              <a:t>Describe the A-B-C approach and explain how it is useful.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EFAB60CA-DCB6-49E4-8F29-E90F0D2927B7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6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2725"/>
            <a:ext cx="7772400" cy="736600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/>
              <a:t>Total Cost</a:t>
            </a:r>
            <a:endParaRPr lang="en-US" b="1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605213" y="1752600"/>
            <a:ext cx="17827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CE2700"/>
                </a:solidFill>
              </a:rPr>
              <a:t>Annual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CE2700"/>
                </a:solidFill>
              </a:rPr>
              <a:t>carrying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CE2700"/>
                </a:solidFill>
              </a:rPr>
              <a:t>cost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021388" y="1752600"/>
            <a:ext cx="182721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CE2700"/>
                </a:solidFill>
              </a:rPr>
              <a:t>Annual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CE2700"/>
                </a:solidFill>
              </a:rPr>
              <a:t>ordering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CE2700"/>
                </a:solidFill>
              </a:rPr>
              <a:t>cost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990600" y="2093913"/>
            <a:ext cx="2559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CE2700"/>
                </a:solidFill>
              </a:rPr>
              <a:t>Total cost  =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448300" y="2093913"/>
            <a:ext cx="4191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CE2700"/>
                </a:solidFill>
              </a:rPr>
              <a:t>+</a:t>
            </a:r>
          </a:p>
        </p:txBody>
      </p:sp>
      <p:sp>
        <p:nvSpPr>
          <p:cNvPr id="26632" name="Rectangle 16"/>
          <p:cNvSpPr>
            <a:spLocks noChangeArrowheads="1"/>
          </p:cNvSpPr>
          <p:nvPr/>
        </p:nvSpPr>
        <p:spPr bwMode="auto">
          <a:xfrm>
            <a:off x="2359025" y="3471863"/>
            <a:ext cx="1298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CE2700"/>
                </a:solidFill>
              </a:rPr>
              <a:t>TC  = </a:t>
            </a:r>
          </a:p>
        </p:txBody>
      </p:sp>
      <p:grpSp>
        <p:nvGrpSpPr>
          <p:cNvPr id="26633" name="Group 18"/>
          <p:cNvGrpSpPr>
            <a:grpSpLocks/>
          </p:cNvGrpSpPr>
          <p:nvPr/>
        </p:nvGrpSpPr>
        <p:grpSpPr bwMode="auto">
          <a:xfrm>
            <a:off x="3865563" y="3233738"/>
            <a:ext cx="3325812" cy="1052512"/>
            <a:chOff x="2435" y="2037"/>
            <a:chExt cx="2095" cy="663"/>
          </a:xfrm>
        </p:grpSpPr>
        <p:sp>
          <p:nvSpPr>
            <p:cNvPr id="26634" name="Line 8"/>
            <p:cNvSpPr>
              <a:spLocks noChangeShapeType="1"/>
            </p:cNvSpPr>
            <p:nvPr/>
          </p:nvSpPr>
          <p:spPr bwMode="auto">
            <a:xfrm>
              <a:off x="2496" y="2352"/>
              <a:ext cx="211" cy="0"/>
            </a:xfrm>
            <a:prstGeom prst="line">
              <a:avLst/>
            </a:prstGeom>
            <a:noFill/>
            <a:ln w="12700">
              <a:solidFill>
                <a:srgbClr val="066D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2435" y="2037"/>
              <a:ext cx="31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 i="1">
                  <a:solidFill>
                    <a:srgbClr val="CE2700"/>
                  </a:solidFill>
                </a:rPr>
                <a:t>Q</a:t>
              </a:r>
            </a:p>
          </p:txBody>
        </p:sp>
        <p:sp>
          <p:nvSpPr>
            <p:cNvPr id="26636" name="Rectangle 10"/>
            <p:cNvSpPr>
              <a:spLocks noChangeArrowheads="1"/>
            </p:cNvSpPr>
            <p:nvPr/>
          </p:nvSpPr>
          <p:spPr bwMode="auto">
            <a:xfrm>
              <a:off x="2460" y="2337"/>
              <a:ext cx="25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 i="1">
                  <a:solidFill>
                    <a:srgbClr val="CE2700"/>
                  </a:solidFill>
                </a:rPr>
                <a:t>2</a:t>
              </a:r>
            </a:p>
          </p:txBody>
        </p:sp>
        <p:sp>
          <p:nvSpPr>
            <p:cNvPr id="26637" name="Rectangle 11"/>
            <p:cNvSpPr>
              <a:spLocks noChangeArrowheads="1"/>
            </p:cNvSpPr>
            <p:nvPr/>
          </p:nvSpPr>
          <p:spPr bwMode="auto">
            <a:xfrm>
              <a:off x="2688" y="2169"/>
              <a:ext cx="37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 i="1">
                  <a:solidFill>
                    <a:srgbClr val="CE2700"/>
                  </a:solidFill>
                </a:rPr>
                <a:t>H</a:t>
              </a:r>
              <a:r>
                <a:rPr lang="en-US" altLang="en-US" b="1">
                  <a:solidFill>
                    <a:srgbClr val="CE2700"/>
                  </a:solidFill>
                </a:rPr>
                <a:t> </a:t>
              </a:r>
            </a:p>
          </p:txBody>
        </p:sp>
        <p:sp>
          <p:nvSpPr>
            <p:cNvPr id="26638" name="Rectangle 12"/>
            <p:cNvSpPr>
              <a:spLocks noChangeArrowheads="1"/>
            </p:cNvSpPr>
            <p:nvPr/>
          </p:nvSpPr>
          <p:spPr bwMode="auto">
            <a:xfrm>
              <a:off x="3983" y="2037"/>
              <a:ext cx="299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 i="1">
                  <a:solidFill>
                    <a:srgbClr val="CE2700"/>
                  </a:solidFill>
                </a:rPr>
                <a:t>D</a:t>
              </a:r>
            </a:p>
          </p:txBody>
        </p:sp>
        <p:sp>
          <p:nvSpPr>
            <p:cNvPr id="26639" name="Rectangle 13"/>
            <p:cNvSpPr>
              <a:spLocks noChangeArrowheads="1"/>
            </p:cNvSpPr>
            <p:nvPr/>
          </p:nvSpPr>
          <p:spPr bwMode="auto">
            <a:xfrm>
              <a:off x="3969" y="2337"/>
              <a:ext cx="31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 i="1">
                  <a:solidFill>
                    <a:srgbClr val="CE2700"/>
                  </a:solidFill>
                </a:rPr>
                <a:t>Q</a:t>
              </a:r>
            </a:p>
          </p:txBody>
        </p:sp>
        <p:sp>
          <p:nvSpPr>
            <p:cNvPr id="26640" name="Line 14"/>
            <p:cNvSpPr>
              <a:spLocks noChangeShapeType="1"/>
            </p:cNvSpPr>
            <p:nvPr/>
          </p:nvSpPr>
          <p:spPr bwMode="auto">
            <a:xfrm flipV="1">
              <a:off x="4032" y="2352"/>
              <a:ext cx="192" cy="0"/>
            </a:xfrm>
            <a:prstGeom prst="line">
              <a:avLst/>
            </a:prstGeom>
            <a:noFill/>
            <a:ln w="12700">
              <a:solidFill>
                <a:srgbClr val="066D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Rectangle 15"/>
            <p:cNvSpPr>
              <a:spLocks noChangeArrowheads="1"/>
            </p:cNvSpPr>
            <p:nvPr/>
          </p:nvSpPr>
          <p:spPr bwMode="auto">
            <a:xfrm>
              <a:off x="4245" y="2157"/>
              <a:ext cx="28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 i="1">
                  <a:solidFill>
                    <a:srgbClr val="CE2700"/>
                  </a:solidFill>
                </a:rPr>
                <a:t>S</a:t>
              </a:r>
            </a:p>
          </p:txBody>
        </p:sp>
        <p:sp>
          <p:nvSpPr>
            <p:cNvPr id="26642" name="Rectangle 17"/>
            <p:cNvSpPr>
              <a:spLocks noChangeArrowheads="1"/>
            </p:cNvSpPr>
            <p:nvPr/>
          </p:nvSpPr>
          <p:spPr bwMode="auto">
            <a:xfrm>
              <a:off x="3432" y="2219"/>
              <a:ext cx="2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>
                  <a:solidFill>
                    <a:srgbClr val="CE2700"/>
                  </a:solidFill>
                </a:rPr>
                <a:t>+</a:t>
              </a: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EDB26511-63CD-4913-85B1-8C989FCF66ED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6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6225"/>
            <a:ext cx="7772400" cy="660400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/>
              <a:t>Cost Minimization Goal</a:t>
            </a:r>
            <a:endParaRPr lang="en-US" b="1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7032625" y="5486400"/>
            <a:ext cx="21113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CE2700"/>
                </a:solidFill>
              </a:rPr>
              <a:t>Order Quantity (Q)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2022475" y="1600200"/>
            <a:ext cx="59388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CE2700"/>
                </a:solidFill>
              </a:rPr>
              <a:t>The Total-Cost Curve is U-Shaped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1211263" y="1752600"/>
            <a:ext cx="0" cy="3897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762000" y="5510213"/>
            <a:ext cx="7408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Arc 7"/>
          <p:cNvSpPr>
            <a:spLocks/>
          </p:cNvSpPr>
          <p:nvPr/>
        </p:nvSpPr>
        <p:spPr bwMode="auto">
          <a:xfrm>
            <a:off x="1755775" y="2090738"/>
            <a:ext cx="5624513" cy="3225800"/>
          </a:xfrm>
          <a:custGeom>
            <a:avLst/>
            <a:gdLst>
              <a:gd name="T0" fmla="*/ 1464590115 w 21600"/>
              <a:gd name="T1" fmla="*/ 481749335 h 21600"/>
              <a:gd name="T2" fmla="*/ 0 w 21600"/>
              <a:gd name="T3" fmla="*/ 0 h 21600"/>
              <a:gd name="T4" fmla="*/ 1464590115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6742113" y="4802188"/>
            <a:ext cx="2028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CE2700"/>
                </a:solidFill>
              </a:rPr>
              <a:t>Ordering Costs</a:t>
            </a:r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 flipV="1">
            <a:off x="1211263" y="3441700"/>
            <a:ext cx="6286500" cy="2017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>
            <a:off x="3865563" y="3900488"/>
            <a:ext cx="0" cy="180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3302000" y="5602288"/>
            <a:ext cx="5635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CE2700"/>
                </a:solidFill>
              </a:rPr>
              <a:t>Q</a:t>
            </a:r>
            <a:r>
              <a:rPr lang="en-US" altLang="en-US" sz="1800" b="1" baseline="-25000">
                <a:solidFill>
                  <a:srgbClr val="CE2700"/>
                </a:solidFill>
              </a:rPr>
              <a:t>O  </a:t>
            </a:r>
          </a:p>
        </p:txBody>
      </p:sp>
      <p:sp>
        <p:nvSpPr>
          <p:cNvPr id="27661" name="Arc 12"/>
          <p:cNvSpPr>
            <a:spLocks/>
          </p:cNvSpPr>
          <p:nvPr/>
        </p:nvSpPr>
        <p:spPr bwMode="auto">
          <a:xfrm rot="4440000">
            <a:off x="1963738" y="2519363"/>
            <a:ext cx="2316162" cy="1255712"/>
          </a:xfrm>
          <a:custGeom>
            <a:avLst/>
            <a:gdLst>
              <a:gd name="T0" fmla="*/ 247994025 w 21630"/>
              <a:gd name="T1" fmla="*/ 0 h 21903"/>
              <a:gd name="T2" fmla="*/ 0 w 21630"/>
              <a:gd name="T3" fmla="*/ 71990715 h 21903"/>
              <a:gd name="T4" fmla="*/ 343944 w 21630"/>
              <a:gd name="T5" fmla="*/ 995890 h 21903"/>
              <a:gd name="T6" fmla="*/ 0 60000 65536"/>
              <a:gd name="T7" fmla="*/ 0 60000 65536"/>
              <a:gd name="T8" fmla="*/ 0 60000 65536"/>
              <a:gd name="T9" fmla="*/ 0 w 21630"/>
              <a:gd name="T10" fmla="*/ 0 h 21903"/>
              <a:gd name="T11" fmla="*/ 21630 w 21630"/>
              <a:gd name="T12" fmla="*/ 21903 h 219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0" h="21903" fill="none" extrusionOk="0">
                <a:moveTo>
                  <a:pt x="21627" y="0"/>
                </a:moveTo>
                <a:cubicBezTo>
                  <a:pt x="21629" y="100"/>
                  <a:pt x="21630" y="201"/>
                  <a:pt x="21630" y="303"/>
                </a:cubicBezTo>
                <a:cubicBezTo>
                  <a:pt x="21630" y="12232"/>
                  <a:pt x="11959" y="21903"/>
                  <a:pt x="30" y="21903"/>
                </a:cubicBezTo>
                <a:cubicBezTo>
                  <a:pt x="20" y="21903"/>
                  <a:pt x="10" y="21902"/>
                  <a:pt x="0" y="21902"/>
                </a:cubicBezTo>
              </a:path>
              <a:path w="21630" h="21903" stroke="0" extrusionOk="0">
                <a:moveTo>
                  <a:pt x="21627" y="0"/>
                </a:moveTo>
                <a:cubicBezTo>
                  <a:pt x="21629" y="100"/>
                  <a:pt x="21630" y="201"/>
                  <a:pt x="21630" y="303"/>
                </a:cubicBezTo>
                <a:cubicBezTo>
                  <a:pt x="21630" y="12232"/>
                  <a:pt x="11959" y="21903"/>
                  <a:pt x="30" y="21903"/>
                </a:cubicBezTo>
                <a:cubicBezTo>
                  <a:pt x="20" y="21903"/>
                  <a:pt x="10" y="21902"/>
                  <a:pt x="0" y="21902"/>
                </a:cubicBezTo>
                <a:lnTo>
                  <a:pt x="30" y="303"/>
                </a:lnTo>
                <a:lnTo>
                  <a:pt x="21627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 flipV="1">
            <a:off x="6232525" y="3144838"/>
            <a:ext cx="1147763" cy="427037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Arc 14"/>
          <p:cNvSpPr>
            <a:spLocks/>
          </p:cNvSpPr>
          <p:nvPr/>
        </p:nvSpPr>
        <p:spPr bwMode="auto">
          <a:xfrm rot="10140000">
            <a:off x="3865563" y="3736975"/>
            <a:ext cx="2455862" cy="128588"/>
          </a:xfrm>
          <a:custGeom>
            <a:avLst/>
            <a:gdLst>
              <a:gd name="T0" fmla="*/ 0 w 21598"/>
              <a:gd name="T1" fmla="*/ 756044 h 21600"/>
              <a:gd name="T2" fmla="*/ 279069749 w 21598"/>
              <a:gd name="T3" fmla="*/ 0 h 21600"/>
              <a:gd name="T4" fmla="*/ 279250772 w 21598"/>
              <a:gd name="T5" fmla="*/ 765503 h 21600"/>
              <a:gd name="T6" fmla="*/ 0 60000 65536"/>
              <a:gd name="T7" fmla="*/ 0 60000 65536"/>
              <a:gd name="T8" fmla="*/ 0 60000 65536"/>
              <a:gd name="T9" fmla="*/ 0 w 21598"/>
              <a:gd name="T10" fmla="*/ 0 h 21600"/>
              <a:gd name="T11" fmla="*/ 21598 w 2159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8" h="21600" fill="none" extrusionOk="0">
                <a:moveTo>
                  <a:pt x="-1" y="21332"/>
                </a:moveTo>
                <a:cubicBezTo>
                  <a:pt x="145" y="9514"/>
                  <a:pt x="9764" y="7"/>
                  <a:pt x="21584" y="0"/>
                </a:cubicBezTo>
              </a:path>
              <a:path w="21598" h="21600" stroke="0" extrusionOk="0">
                <a:moveTo>
                  <a:pt x="-1" y="21332"/>
                </a:moveTo>
                <a:cubicBezTo>
                  <a:pt x="145" y="9514"/>
                  <a:pt x="9764" y="7"/>
                  <a:pt x="21584" y="0"/>
                </a:cubicBezTo>
                <a:lnTo>
                  <a:pt x="21598" y="21600"/>
                </a:lnTo>
                <a:lnTo>
                  <a:pt x="-1" y="21332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15"/>
          <p:cNvSpPr>
            <a:spLocks noChangeArrowheads="1"/>
          </p:cNvSpPr>
          <p:nvPr/>
        </p:nvSpPr>
        <p:spPr bwMode="auto">
          <a:xfrm rot="-5400000">
            <a:off x="16669" y="2961482"/>
            <a:ext cx="19002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CE2700"/>
                </a:solidFill>
              </a:rPr>
              <a:t>Annual Cost</a:t>
            </a:r>
            <a:endParaRPr lang="en-US" altLang="en-US" sz="1800" b="1">
              <a:solidFill>
                <a:srgbClr val="CE2700"/>
              </a:solidFill>
            </a:endParaRPr>
          </a:p>
        </p:txBody>
      </p:sp>
      <p:sp>
        <p:nvSpPr>
          <p:cNvPr id="27665" name="Rectangle 16"/>
          <p:cNvSpPr>
            <a:spLocks noChangeArrowheads="1"/>
          </p:cNvSpPr>
          <p:nvPr/>
        </p:nvSpPr>
        <p:spPr bwMode="auto">
          <a:xfrm>
            <a:off x="3608388" y="5602288"/>
            <a:ext cx="247173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CE2700"/>
                </a:solidFill>
              </a:rPr>
              <a:t>(</a:t>
            </a:r>
            <a:r>
              <a:rPr lang="en-US" altLang="en-US" sz="1600" b="1">
                <a:solidFill>
                  <a:srgbClr val="CE2700"/>
                </a:solidFill>
              </a:rPr>
              <a:t>optimal order quantity)</a:t>
            </a:r>
          </a:p>
        </p:txBody>
      </p:sp>
      <p:graphicFrame>
        <p:nvGraphicFramePr>
          <p:cNvPr id="27666" name="Object 17"/>
          <p:cNvGraphicFramePr>
            <a:graphicFrameLocks/>
          </p:cNvGraphicFramePr>
          <p:nvPr/>
        </p:nvGraphicFramePr>
        <p:xfrm>
          <a:off x="3265488" y="2152650"/>
          <a:ext cx="270827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3" imgW="2778064" imgH="819315" progId="Equation.3">
                  <p:embed/>
                </p:oleObj>
              </mc:Choice>
              <mc:Fallback>
                <p:oleObj name="Equation" r:id="rId3" imgW="2778064" imgH="819315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2152650"/>
                        <a:ext cx="270827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Line 18"/>
          <p:cNvSpPr>
            <a:spLocks noChangeShapeType="1"/>
          </p:cNvSpPr>
          <p:nvPr/>
        </p:nvSpPr>
        <p:spPr bwMode="auto">
          <a:xfrm flipH="1">
            <a:off x="2706688" y="2671763"/>
            <a:ext cx="1042987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Text Box 19"/>
          <p:cNvSpPr txBox="1">
            <a:spLocks noChangeArrowheads="1"/>
          </p:cNvSpPr>
          <p:nvPr/>
        </p:nvSpPr>
        <p:spPr bwMode="auto">
          <a:xfrm>
            <a:off x="114300" y="838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Figure 12.4C</a:t>
            </a: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96591E93-BAFA-4496-9490-01E904BC843D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6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4325"/>
            <a:ext cx="7772400" cy="635000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/>
              <a:t>Deriving the EOQ</a:t>
            </a:r>
            <a:endParaRPr lang="en-US" b="1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1509713"/>
            <a:ext cx="7843838" cy="4765675"/>
          </a:xfrm>
          <a:noFill/>
        </p:spPr>
        <p:txBody>
          <a:bodyPr lIns="90488" tIns="44450" rIns="90488" bIns="44450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Using calculus, we take the derivative of the total cost function and set the derivative (slope) equal to zero and solve for Q.</a:t>
            </a: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609600" y="3581400"/>
            <a:ext cx="8045450" cy="958850"/>
            <a:chOff x="533" y="2448"/>
            <a:chExt cx="5068" cy="604"/>
          </a:xfrm>
        </p:grpSpPr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533" y="2448"/>
              <a:ext cx="5068" cy="604"/>
            </a:xfrm>
            <a:prstGeom prst="rect">
              <a:avLst/>
            </a:prstGeom>
            <a:gradFill rotWithShape="0">
              <a:gsLst>
                <a:gs pos="0">
                  <a:srgbClr val="F5D3ED"/>
                </a:gs>
                <a:gs pos="100000">
                  <a:srgbClr val="C4A9BE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/>
            </a:p>
          </p:txBody>
        </p:sp>
        <p:graphicFrame>
          <p:nvGraphicFramePr>
            <p:cNvPr id="28679" name="Object 6"/>
            <p:cNvGraphicFramePr>
              <a:graphicFrameLocks/>
            </p:cNvGraphicFramePr>
            <p:nvPr/>
          </p:nvGraphicFramePr>
          <p:xfrm>
            <a:off x="635" y="2520"/>
            <a:ext cx="4855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0" name="Equation" r:id="rId3" imgW="7707313" imgH="773113" progId="Equation.3">
                    <p:embed/>
                  </p:oleObj>
                </mc:Choice>
                <mc:Fallback>
                  <p:oleObj name="Equation" r:id="rId3" imgW="7707313" imgH="773113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2520"/>
                          <a:ext cx="4855" cy="487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5D3ED"/>
                            </a:gs>
                            <a:gs pos="100000">
                              <a:srgbClr val="C4A9BE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3989EAC5-5888-40AC-9B8F-ECDDCD7D7623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60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Learning 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/>
              <a:t>Describe the basic EOQ model and its assumptions and solve typical problems.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/>
              <a:t>Describe the economic production quantity model and solve typical problems.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/>
              <a:t>Describe the quantity discount model and solve typical problems.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/>
              <a:t>Describe reorder point models and solve typical problems.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/>
              <a:t>Describe situations in which the single-period model would be appropriate, and solve typical problems.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2E34CED4-C339-4083-B71B-9420409FACB5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600"/>
          </a:p>
        </p:txBody>
      </p:sp>
      <p:grpSp>
        <p:nvGrpSpPr>
          <p:cNvPr id="8195" name="Group 2"/>
          <p:cNvGrpSpPr>
            <a:grpSpLocks/>
          </p:cNvGrpSpPr>
          <p:nvPr/>
        </p:nvGrpSpPr>
        <p:grpSpPr bwMode="auto">
          <a:xfrm>
            <a:off x="0" y="1219200"/>
            <a:ext cx="9144000" cy="5314950"/>
            <a:chOff x="48" y="672"/>
            <a:chExt cx="5760" cy="3348"/>
          </a:xfrm>
        </p:grpSpPr>
        <p:sp>
          <p:nvSpPr>
            <p:cNvPr id="8198" name="Oval 3"/>
            <p:cNvSpPr>
              <a:spLocks noChangeArrowheads="1"/>
            </p:cNvSpPr>
            <p:nvPr/>
          </p:nvSpPr>
          <p:spPr bwMode="auto">
            <a:xfrm>
              <a:off x="1789" y="1155"/>
              <a:ext cx="1240" cy="520"/>
            </a:xfrm>
            <a:prstGeom prst="ellipse">
              <a:avLst/>
            </a:prstGeom>
            <a:solidFill>
              <a:srgbClr val="95CDB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8199" name="Oval 4"/>
            <p:cNvSpPr>
              <a:spLocks noChangeArrowheads="1"/>
            </p:cNvSpPr>
            <p:nvPr/>
          </p:nvSpPr>
          <p:spPr bwMode="auto">
            <a:xfrm>
              <a:off x="433" y="1719"/>
              <a:ext cx="4024" cy="1720"/>
            </a:xfrm>
            <a:prstGeom prst="ellipse">
              <a:avLst/>
            </a:prstGeom>
            <a:solidFill>
              <a:srgbClr val="95CDB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GB" altLang="en-US" sz="1800"/>
            </a:p>
          </p:txBody>
        </p:sp>
        <p:sp>
          <p:nvSpPr>
            <p:cNvPr id="8200" name="Rectangle 5"/>
            <p:cNvSpPr>
              <a:spLocks noChangeArrowheads="1"/>
            </p:cNvSpPr>
            <p:nvPr/>
          </p:nvSpPr>
          <p:spPr bwMode="auto">
            <a:xfrm>
              <a:off x="3780" y="672"/>
              <a:ext cx="17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solidFill>
                    <a:srgbClr val="CE2700"/>
                  </a:solidFill>
                </a:rPr>
                <a:t>Independent Demand</a:t>
              </a:r>
              <a:endParaRPr lang="en-US" altLang="en-US" sz="1800" b="1"/>
            </a:p>
          </p:txBody>
        </p:sp>
        <p:grpSp>
          <p:nvGrpSpPr>
            <p:cNvPr id="8201" name="Group 6"/>
            <p:cNvGrpSpPr>
              <a:grpSpLocks/>
            </p:cNvGrpSpPr>
            <p:nvPr/>
          </p:nvGrpSpPr>
          <p:grpSpPr bwMode="auto">
            <a:xfrm>
              <a:off x="913" y="1365"/>
              <a:ext cx="2920" cy="1558"/>
              <a:chOff x="820" y="1474"/>
              <a:chExt cx="2920" cy="1558"/>
            </a:xfrm>
          </p:grpSpPr>
          <p:grpSp>
            <p:nvGrpSpPr>
              <p:cNvPr id="8213" name="Group 7"/>
              <p:cNvGrpSpPr>
                <a:grpSpLocks/>
              </p:cNvGrpSpPr>
              <p:nvPr/>
            </p:nvGrpSpPr>
            <p:grpSpPr bwMode="auto">
              <a:xfrm>
                <a:off x="820" y="2128"/>
                <a:ext cx="1384" cy="904"/>
                <a:chOff x="820" y="2128"/>
                <a:chExt cx="1384" cy="904"/>
              </a:xfrm>
            </p:grpSpPr>
            <p:sp>
              <p:nvSpPr>
                <p:cNvPr id="8230" name="Rectangle 8"/>
                <p:cNvSpPr>
                  <a:spLocks noChangeArrowheads="1"/>
                </p:cNvSpPr>
                <p:nvPr/>
              </p:nvSpPr>
              <p:spPr bwMode="auto">
                <a:xfrm>
                  <a:off x="1270" y="2128"/>
                  <a:ext cx="484" cy="25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en-US" sz="1800"/>
                </a:p>
              </p:txBody>
            </p:sp>
            <p:grpSp>
              <p:nvGrpSpPr>
                <p:cNvPr id="8231" name="Group 9"/>
                <p:cNvGrpSpPr>
                  <a:grpSpLocks/>
                </p:cNvGrpSpPr>
                <p:nvPr/>
              </p:nvGrpSpPr>
              <p:grpSpPr bwMode="auto">
                <a:xfrm>
                  <a:off x="820" y="2776"/>
                  <a:ext cx="1384" cy="256"/>
                  <a:chOff x="820" y="2776"/>
                  <a:chExt cx="1384" cy="256"/>
                </a:xfrm>
              </p:grpSpPr>
              <p:sp>
                <p:nvSpPr>
                  <p:cNvPr id="823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720" y="2776"/>
                    <a:ext cx="484" cy="2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en-US" sz="1800"/>
                  </a:p>
                </p:txBody>
              </p:sp>
              <p:sp>
                <p:nvSpPr>
                  <p:cNvPr id="823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0" y="2776"/>
                    <a:ext cx="484" cy="2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en-US" sz="1800"/>
                  </a:p>
                </p:txBody>
              </p:sp>
            </p:grpSp>
            <p:sp>
              <p:nvSpPr>
                <p:cNvPr id="8232" name="Line 12"/>
                <p:cNvSpPr>
                  <a:spLocks noChangeShapeType="1"/>
                </p:cNvSpPr>
                <p:nvPr/>
              </p:nvSpPr>
              <p:spPr bwMode="auto">
                <a:xfrm>
                  <a:off x="1512" y="2397"/>
                  <a:ext cx="0" cy="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3" name="Line 13"/>
                <p:cNvSpPr>
                  <a:spLocks noChangeShapeType="1"/>
                </p:cNvSpPr>
                <p:nvPr/>
              </p:nvSpPr>
              <p:spPr bwMode="auto">
                <a:xfrm>
                  <a:off x="1089" y="2580"/>
                  <a:ext cx="8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4" name="Line 14"/>
                <p:cNvSpPr>
                  <a:spLocks noChangeShapeType="1"/>
                </p:cNvSpPr>
                <p:nvPr/>
              </p:nvSpPr>
              <p:spPr bwMode="auto">
                <a:xfrm>
                  <a:off x="1944" y="2589"/>
                  <a:ext cx="0" cy="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5" name="Line 15"/>
                <p:cNvSpPr>
                  <a:spLocks noChangeShapeType="1"/>
                </p:cNvSpPr>
                <p:nvPr/>
              </p:nvSpPr>
              <p:spPr bwMode="auto">
                <a:xfrm>
                  <a:off x="1080" y="2589"/>
                  <a:ext cx="0" cy="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4" name="Group 16"/>
              <p:cNvGrpSpPr>
                <a:grpSpLocks/>
              </p:cNvGrpSpPr>
              <p:nvPr/>
            </p:nvGrpSpPr>
            <p:grpSpPr bwMode="auto">
              <a:xfrm>
                <a:off x="2356" y="2128"/>
                <a:ext cx="1384" cy="904"/>
                <a:chOff x="2356" y="2128"/>
                <a:chExt cx="1384" cy="904"/>
              </a:xfrm>
            </p:grpSpPr>
            <p:sp>
              <p:nvSpPr>
                <p:cNvPr id="8222" name="Rectangle 17"/>
                <p:cNvSpPr>
                  <a:spLocks noChangeArrowheads="1"/>
                </p:cNvSpPr>
                <p:nvPr/>
              </p:nvSpPr>
              <p:spPr bwMode="auto">
                <a:xfrm>
                  <a:off x="2806" y="2128"/>
                  <a:ext cx="484" cy="25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en-US" sz="1800"/>
                </a:p>
              </p:txBody>
            </p:sp>
            <p:grpSp>
              <p:nvGrpSpPr>
                <p:cNvPr id="8223" name="Group 18"/>
                <p:cNvGrpSpPr>
                  <a:grpSpLocks/>
                </p:cNvGrpSpPr>
                <p:nvPr/>
              </p:nvGrpSpPr>
              <p:grpSpPr bwMode="auto">
                <a:xfrm>
                  <a:off x="2356" y="2776"/>
                  <a:ext cx="1384" cy="256"/>
                  <a:chOff x="2356" y="2776"/>
                  <a:chExt cx="1384" cy="256"/>
                </a:xfrm>
              </p:grpSpPr>
              <p:sp>
                <p:nvSpPr>
                  <p:cNvPr id="822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56" y="2776"/>
                    <a:ext cx="484" cy="2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en-US" sz="1800"/>
                  </a:p>
                </p:txBody>
              </p:sp>
              <p:sp>
                <p:nvSpPr>
                  <p:cNvPr id="822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2776"/>
                    <a:ext cx="484" cy="2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en-US" sz="1800"/>
                  </a:p>
                </p:txBody>
              </p:sp>
            </p:grpSp>
            <p:sp>
              <p:nvSpPr>
                <p:cNvPr id="8224" name="Line 21"/>
                <p:cNvSpPr>
                  <a:spLocks noChangeShapeType="1"/>
                </p:cNvSpPr>
                <p:nvPr/>
              </p:nvSpPr>
              <p:spPr bwMode="auto">
                <a:xfrm>
                  <a:off x="3048" y="2397"/>
                  <a:ext cx="0" cy="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5" name="Line 22"/>
                <p:cNvSpPr>
                  <a:spLocks noChangeShapeType="1"/>
                </p:cNvSpPr>
                <p:nvPr/>
              </p:nvSpPr>
              <p:spPr bwMode="auto">
                <a:xfrm>
                  <a:off x="2625" y="2580"/>
                  <a:ext cx="8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6" name="Line 23"/>
                <p:cNvSpPr>
                  <a:spLocks noChangeShapeType="1"/>
                </p:cNvSpPr>
                <p:nvPr/>
              </p:nvSpPr>
              <p:spPr bwMode="auto">
                <a:xfrm>
                  <a:off x="3480" y="2589"/>
                  <a:ext cx="0" cy="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7" name="Line 24"/>
                <p:cNvSpPr>
                  <a:spLocks noChangeShapeType="1"/>
                </p:cNvSpPr>
                <p:nvPr/>
              </p:nvSpPr>
              <p:spPr bwMode="auto">
                <a:xfrm>
                  <a:off x="2616" y="2589"/>
                  <a:ext cx="0" cy="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5" name="Group 25"/>
              <p:cNvGrpSpPr>
                <a:grpSpLocks/>
              </p:cNvGrpSpPr>
              <p:nvPr/>
            </p:nvGrpSpPr>
            <p:grpSpPr bwMode="auto">
              <a:xfrm>
                <a:off x="1512" y="1474"/>
                <a:ext cx="1536" cy="636"/>
                <a:chOff x="1512" y="1474"/>
                <a:chExt cx="1536" cy="636"/>
              </a:xfrm>
            </p:grpSpPr>
            <p:sp>
              <p:nvSpPr>
                <p:cNvPr id="8216" name="Rectangle 26"/>
                <p:cNvSpPr>
                  <a:spLocks noChangeArrowheads="1"/>
                </p:cNvSpPr>
                <p:nvPr/>
              </p:nvSpPr>
              <p:spPr bwMode="auto">
                <a:xfrm>
                  <a:off x="2086" y="1474"/>
                  <a:ext cx="484" cy="25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en-US" sz="1800"/>
                </a:p>
              </p:txBody>
            </p:sp>
            <p:sp>
              <p:nvSpPr>
                <p:cNvPr id="8217" name="Line 27"/>
                <p:cNvSpPr>
                  <a:spLocks noChangeShapeType="1"/>
                </p:cNvSpPr>
                <p:nvPr/>
              </p:nvSpPr>
              <p:spPr bwMode="auto">
                <a:xfrm>
                  <a:off x="2328" y="1743"/>
                  <a:ext cx="0" cy="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218" name="Group 28"/>
                <p:cNvGrpSpPr>
                  <a:grpSpLocks/>
                </p:cNvGrpSpPr>
                <p:nvPr/>
              </p:nvGrpSpPr>
              <p:grpSpPr bwMode="auto">
                <a:xfrm>
                  <a:off x="1512" y="1926"/>
                  <a:ext cx="1536" cy="184"/>
                  <a:chOff x="1512" y="1926"/>
                  <a:chExt cx="1536" cy="184"/>
                </a:xfrm>
              </p:grpSpPr>
              <p:sp>
                <p:nvSpPr>
                  <p:cNvPr id="821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926"/>
                    <a:ext cx="151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2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048" y="1935"/>
                    <a:ext cx="0" cy="17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2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512" y="1935"/>
                    <a:ext cx="0" cy="17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8202" name="Rectangle 32"/>
            <p:cNvSpPr>
              <a:spLocks noChangeArrowheads="1"/>
            </p:cNvSpPr>
            <p:nvPr/>
          </p:nvSpPr>
          <p:spPr bwMode="auto">
            <a:xfrm>
              <a:off x="2304" y="1383"/>
              <a:ext cx="2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A</a:t>
              </a:r>
              <a:endParaRPr lang="en-US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203" name="Rectangle 33"/>
            <p:cNvSpPr>
              <a:spLocks noChangeArrowheads="1"/>
            </p:cNvSpPr>
            <p:nvPr/>
          </p:nvSpPr>
          <p:spPr bwMode="auto">
            <a:xfrm>
              <a:off x="1422" y="2031"/>
              <a:ext cx="40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B(4)</a:t>
              </a:r>
              <a:endParaRPr lang="en-US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204" name="Rectangle 34"/>
            <p:cNvSpPr>
              <a:spLocks noChangeArrowheads="1"/>
            </p:cNvSpPr>
            <p:nvPr/>
          </p:nvSpPr>
          <p:spPr bwMode="auto">
            <a:xfrm>
              <a:off x="2958" y="2025"/>
              <a:ext cx="4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C(2)</a:t>
              </a:r>
              <a:endParaRPr lang="en-US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205" name="Rectangle 35"/>
            <p:cNvSpPr>
              <a:spLocks noChangeArrowheads="1"/>
            </p:cNvSpPr>
            <p:nvPr/>
          </p:nvSpPr>
          <p:spPr bwMode="auto">
            <a:xfrm>
              <a:off x="936" y="2673"/>
              <a:ext cx="4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D(2)</a:t>
              </a:r>
            </a:p>
          </p:txBody>
        </p:sp>
        <p:sp>
          <p:nvSpPr>
            <p:cNvPr id="8206" name="Rectangle 36"/>
            <p:cNvSpPr>
              <a:spLocks noChangeArrowheads="1"/>
            </p:cNvSpPr>
            <p:nvPr/>
          </p:nvSpPr>
          <p:spPr bwMode="auto">
            <a:xfrm>
              <a:off x="1830" y="2673"/>
              <a:ext cx="40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E(1)</a:t>
              </a:r>
            </a:p>
          </p:txBody>
        </p:sp>
        <p:sp>
          <p:nvSpPr>
            <p:cNvPr id="8207" name="Rectangle 37"/>
            <p:cNvSpPr>
              <a:spLocks noChangeArrowheads="1"/>
            </p:cNvSpPr>
            <p:nvPr/>
          </p:nvSpPr>
          <p:spPr bwMode="auto">
            <a:xfrm>
              <a:off x="2484" y="2679"/>
              <a:ext cx="4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D(3)</a:t>
              </a:r>
              <a:endParaRPr lang="en-US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208" name="Rectangle 38"/>
            <p:cNvSpPr>
              <a:spLocks noChangeArrowheads="1"/>
            </p:cNvSpPr>
            <p:nvPr/>
          </p:nvSpPr>
          <p:spPr bwMode="auto">
            <a:xfrm>
              <a:off x="3408" y="2679"/>
              <a:ext cx="37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F(2)</a:t>
              </a:r>
            </a:p>
          </p:txBody>
        </p:sp>
        <p:sp>
          <p:nvSpPr>
            <p:cNvPr id="8209" name="Line 39"/>
            <p:cNvSpPr>
              <a:spLocks noChangeShapeType="1"/>
            </p:cNvSpPr>
            <p:nvPr/>
          </p:nvSpPr>
          <p:spPr bwMode="auto">
            <a:xfrm flipV="1">
              <a:off x="2934" y="892"/>
              <a:ext cx="703" cy="3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40"/>
            <p:cNvSpPr>
              <a:spLocks noChangeShapeType="1"/>
            </p:cNvSpPr>
            <p:nvPr/>
          </p:nvSpPr>
          <p:spPr bwMode="auto">
            <a:xfrm flipV="1">
              <a:off x="3414" y="1516"/>
              <a:ext cx="559" cy="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Rectangle 41"/>
            <p:cNvSpPr>
              <a:spLocks noChangeArrowheads="1"/>
            </p:cNvSpPr>
            <p:nvPr/>
          </p:nvSpPr>
          <p:spPr bwMode="auto">
            <a:xfrm>
              <a:off x="4020" y="1365"/>
              <a:ext cx="161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solidFill>
                    <a:srgbClr val="CE2700"/>
                  </a:solidFill>
                </a:rPr>
                <a:t>Dependent Demand</a:t>
              </a:r>
              <a:endParaRPr lang="en-US" altLang="en-US" sz="1800" b="1">
                <a:solidFill>
                  <a:srgbClr val="CE2700"/>
                </a:solidFill>
              </a:endParaRPr>
            </a:p>
          </p:txBody>
        </p:sp>
        <p:sp>
          <p:nvSpPr>
            <p:cNvPr id="8212" name="Rectangle 42"/>
            <p:cNvSpPr>
              <a:spLocks noChangeArrowheads="1"/>
            </p:cNvSpPr>
            <p:nvPr/>
          </p:nvSpPr>
          <p:spPr bwMode="auto">
            <a:xfrm>
              <a:off x="48" y="3542"/>
              <a:ext cx="5760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200" b="1">
                  <a:solidFill>
                    <a:srgbClr val="CE2700"/>
                  </a:solidFill>
                </a:rPr>
                <a:t>Independent demand is uncertain.  </a:t>
              </a:r>
              <a:br>
                <a:rPr lang="en-US" altLang="en-US" sz="2200" b="1">
                  <a:solidFill>
                    <a:srgbClr val="CE2700"/>
                  </a:solidFill>
                </a:rPr>
              </a:br>
              <a:r>
                <a:rPr lang="en-US" altLang="en-US" sz="2200" b="1">
                  <a:solidFill>
                    <a:srgbClr val="CE2700"/>
                  </a:solidFill>
                </a:rPr>
                <a:t>Dependent demand is certain.</a:t>
              </a:r>
              <a:r>
                <a:rPr lang="en-US" altLang="en-US" sz="2000" b="1">
                  <a:solidFill>
                    <a:srgbClr val="CE2700"/>
                  </a:solidFill>
                </a:rPr>
                <a:t>  </a:t>
              </a:r>
            </a:p>
          </p:txBody>
        </p:sp>
      </p:grpSp>
      <p:sp>
        <p:nvSpPr>
          <p:cNvPr id="8196" name="Rectangle 43"/>
          <p:cNvSpPr>
            <a:spLocks noChangeArrowheads="1"/>
          </p:cNvSpPr>
          <p:nvPr/>
        </p:nvSpPr>
        <p:spPr bwMode="auto">
          <a:xfrm>
            <a:off x="228600" y="1219200"/>
            <a:ext cx="53768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 u="sng">
                <a:solidFill>
                  <a:srgbClr val="CE2700"/>
                </a:solidFill>
              </a:rPr>
              <a:t>Inventory</a:t>
            </a:r>
            <a:r>
              <a:rPr lang="en-US" altLang="en-US" sz="2400" b="1">
                <a:solidFill>
                  <a:srgbClr val="CE2700"/>
                </a:solidFill>
              </a:rPr>
              <a:t>: a stock or store of goods</a:t>
            </a:r>
            <a:endParaRPr lang="en-US" altLang="en-US" sz="2400" b="1"/>
          </a:p>
        </p:txBody>
      </p:sp>
      <p:sp>
        <p:nvSpPr>
          <p:cNvPr id="13356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Inventory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29118732-8605-4EEE-B2A6-B992A34AFF80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60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Inventory Models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Independent demand – finished goods, items that are ready to be sold</a:t>
            </a:r>
          </a:p>
          <a:p>
            <a:pPr lvl="1" eaLnBrk="1" hangingPunct="1"/>
            <a:r>
              <a:rPr lang="en-US" altLang="en-US"/>
              <a:t>E.g. a computer</a:t>
            </a:r>
          </a:p>
          <a:p>
            <a:pPr eaLnBrk="1" hangingPunct="1"/>
            <a:r>
              <a:rPr lang="en-US" altLang="en-US"/>
              <a:t>Dependent demand – components of finished products</a:t>
            </a:r>
          </a:p>
          <a:p>
            <a:pPr lvl="1" eaLnBrk="1" hangingPunct="1"/>
            <a:r>
              <a:rPr lang="en-US" altLang="en-US"/>
              <a:t>E.g. parts that make up the computer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08360562-5F47-4036-A1CB-B0B9E02FB200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60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95275"/>
            <a:ext cx="7772400" cy="660400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/>
              <a:t>Types of Inventories</a:t>
            </a:r>
            <a:endParaRPr lang="en-US" b="1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1509713"/>
            <a:ext cx="7094538" cy="3248025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3000"/>
              <a:t>Raw materials &amp; purchased parts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3000"/>
              <a:t>Partially completed goods called </a:t>
            </a:r>
            <a:br>
              <a:rPr lang="en-US" altLang="en-US" sz="3000"/>
            </a:br>
            <a:r>
              <a:rPr lang="en-US" altLang="en-US" sz="3000" i="1"/>
              <a:t>work in progress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3000"/>
              <a:t>Finished-goods inventories</a:t>
            </a:r>
            <a:r>
              <a:rPr lang="en-US" altLang="en-US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75000"/>
            </a:pPr>
            <a:r>
              <a:rPr lang="en-US" altLang="en-US" sz="2400"/>
              <a:t>(</a:t>
            </a:r>
            <a:r>
              <a:rPr lang="en-US" altLang="en-US" sz="2400" i="1"/>
              <a:t>manufacturing</a:t>
            </a:r>
            <a:r>
              <a:rPr lang="en-US" altLang="en-US" sz="2400"/>
              <a:t> </a:t>
            </a:r>
            <a:r>
              <a:rPr lang="en-US" altLang="en-US" sz="2400" i="1"/>
              <a:t>firms</a:t>
            </a:r>
            <a:r>
              <a:rPr lang="en-US" altLang="en-US" sz="2400"/>
              <a:t>) </a:t>
            </a:r>
            <a:br>
              <a:rPr lang="en-US" altLang="en-US" sz="2400"/>
            </a:br>
            <a:r>
              <a:rPr lang="en-US" altLang="en-US" sz="2400"/>
              <a:t>or merchandise </a:t>
            </a:r>
            <a:br>
              <a:rPr lang="en-US" altLang="en-US" sz="2400"/>
            </a:br>
            <a:r>
              <a:rPr lang="en-US" altLang="en-US" sz="2400"/>
              <a:t>(</a:t>
            </a:r>
            <a:r>
              <a:rPr lang="en-US" altLang="en-US" sz="2400" i="1"/>
              <a:t>retail stores</a:t>
            </a:r>
            <a:r>
              <a:rPr lang="en-US" altLang="en-US" sz="2400"/>
              <a:t>)</a:t>
            </a:r>
          </a:p>
        </p:txBody>
      </p:sp>
      <p:graphicFrame>
        <p:nvGraphicFramePr>
          <p:cNvPr id="10245" name="Object 4"/>
          <p:cNvGraphicFramePr>
            <a:graphicFrameLocks/>
          </p:cNvGraphicFramePr>
          <p:nvPr/>
        </p:nvGraphicFramePr>
        <p:xfrm>
          <a:off x="5029200" y="3962400"/>
          <a:ext cx="373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Clip" r:id="rId3" imgW="3846513" imgH="2132013" progId="MS_ClipArt_Gallery.2">
                  <p:embed/>
                </p:oleObj>
              </mc:Choice>
              <mc:Fallback>
                <p:oleObj name="Clip" r:id="rId3" imgW="3846513" imgH="2132013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62400"/>
                        <a:ext cx="373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97DFBAE7-36C7-4DC6-8A56-39EE329E2483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6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87325"/>
            <a:ext cx="7772400" cy="736600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/>
              <a:t>Types of Inventories (Cont’d)</a:t>
            </a:r>
            <a:endParaRPr lang="en-US" b="1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230313"/>
            <a:ext cx="8310562" cy="37973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Replacement parts, tools, &amp; supplies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Goods-in-transit to warehouses or customers</a:t>
            </a:r>
          </a:p>
        </p:txBody>
      </p:sp>
      <p:graphicFrame>
        <p:nvGraphicFramePr>
          <p:cNvPr id="15364" name="Object 4"/>
          <p:cNvGraphicFramePr>
            <a:graphicFrameLocks/>
          </p:cNvGraphicFramePr>
          <p:nvPr/>
        </p:nvGraphicFramePr>
        <p:xfrm>
          <a:off x="1066800" y="3352800"/>
          <a:ext cx="7620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Clip" r:id="rId3" imgW="4932363" imgH="1349375" progId="MS_ClipArt_Gallery.2">
                  <p:embed/>
                </p:oleObj>
              </mc:Choice>
              <mc:Fallback>
                <p:oleObj name="Clip" r:id="rId3" imgW="4932363" imgH="1349375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76200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CF5E5717-67D0-4CD5-B990-037F83F54654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6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350"/>
            <a:ext cx="7772400" cy="938213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/>
              <a:t>Functions of Inventory</a:t>
            </a:r>
            <a:endParaRPr lang="en-US" b="1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489075"/>
            <a:ext cx="6999287" cy="3484563"/>
          </a:xfrm>
          <a:noFill/>
        </p:spPr>
        <p:txBody>
          <a:bodyPr lIns="90488" tIns="44450" rIns="90488" bIns="44450"/>
          <a:lstStyle/>
          <a:p>
            <a:pPr eaLnBrk="1" hangingPunct="1">
              <a:spcAft>
                <a:spcPct val="40000"/>
              </a:spcAft>
            </a:pPr>
            <a:r>
              <a:rPr lang="en-US" altLang="en-US"/>
              <a:t>To meet anticipated demand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en-US"/>
              <a:t>To smooth production requirements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en-US"/>
              <a:t>To decouple operations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en-US"/>
              <a:t>To protect against stock-outs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12-</a:t>
            </a:r>
            <a:fld id="{902AA898-C114-43A0-9431-8837E0205611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6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9075"/>
            <a:ext cx="7772400" cy="736600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sz="4000"/>
              <a:t>Functions of Inventory (Cont’d)</a:t>
            </a:r>
            <a:endParaRPr lang="en-US" sz="4000" b="1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89075"/>
            <a:ext cx="7583488" cy="4522788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To take advantage of order cycles</a:t>
            </a:r>
            <a:endParaRPr lang="en-US" altLang="en-US" sz="1100"/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To help hedge against price increases </a:t>
            </a:r>
            <a:endParaRPr lang="en-US" altLang="en-US" sz="500"/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To permit operations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To take advantage of quantity discounts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699</Words>
  <Application>Microsoft Office PowerPoint</Application>
  <PresentationFormat>On-screen Show (4:3)</PresentationFormat>
  <Paragraphs>184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Wingdings</vt:lpstr>
      <vt:lpstr>Book Antiqua</vt:lpstr>
      <vt:lpstr>Times New Roman</vt:lpstr>
      <vt:lpstr>Default Design</vt:lpstr>
      <vt:lpstr>Microsoft Clip Gallery</vt:lpstr>
      <vt:lpstr>Microsoft Equation 3.0</vt:lpstr>
      <vt:lpstr>12</vt:lpstr>
      <vt:lpstr>Learning Objectives</vt:lpstr>
      <vt:lpstr>Learning Objectives</vt:lpstr>
      <vt:lpstr>Inventory</vt:lpstr>
      <vt:lpstr>Inventory Models</vt:lpstr>
      <vt:lpstr>Types of Inventories</vt:lpstr>
      <vt:lpstr>Types of Inventories (Cont’d)</vt:lpstr>
      <vt:lpstr>Functions of Inventory</vt:lpstr>
      <vt:lpstr>Functions of Inventory (Cont’d)</vt:lpstr>
      <vt:lpstr>Objective of Inventory Control</vt:lpstr>
      <vt:lpstr>Effective Inventory Management</vt:lpstr>
      <vt:lpstr>Inventory Counting Systems</vt:lpstr>
      <vt:lpstr>Inventory Counting Systems (Cont’d)</vt:lpstr>
      <vt:lpstr>Key Inventory Terms</vt:lpstr>
      <vt:lpstr>ABC Classification System</vt:lpstr>
      <vt:lpstr>Cycle Counting</vt:lpstr>
      <vt:lpstr>Economic Order Quantity Models</vt:lpstr>
      <vt:lpstr>Assumptions of EOQ Model</vt:lpstr>
      <vt:lpstr>The Inventory Cycle</vt:lpstr>
      <vt:lpstr>Total Cost</vt:lpstr>
      <vt:lpstr>Cost Minimization Goal</vt:lpstr>
      <vt:lpstr>Deriving the EOQ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Stevenson 9e</dc:subject>
  <dc:creator>Ralph Butler</dc:creator>
  <cp:lastModifiedBy>teacher</cp:lastModifiedBy>
  <cp:revision>25</cp:revision>
  <cp:lastPrinted>1601-01-01T00:00:00Z</cp:lastPrinted>
  <dcterms:created xsi:type="dcterms:W3CDTF">1601-01-01T00:00:00Z</dcterms:created>
  <dcterms:modified xsi:type="dcterms:W3CDTF">2016-11-29T06:15:29Z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