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57" r:id="rId3"/>
    <p:sldId id="270" r:id="rId4"/>
    <p:sldId id="266" r:id="rId5"/>
    <p:sldId id="277" r:id="rId6"/>
    <p:sldId id="278" r:id="rId7"/>
    <p:sldId id="276" r:id="rId8"/>
    <p:sldId id="279" r:id="rId9"/>
    <p:sldId id="280" r:id="rId10"/>
    <p:sldId id="281" r:id="rId11"/>
    <p:sldId id="282" r:id="rId12"/>
    <p:sldId id="294" r:id="rId13"/>
    <p:sldId id="292" r:id="rId14"/>
    <p:sldId id="293" r:id="rId15"/>
    <p:sldId id="285" r:id="rId16"/>
    <p:sldId id="286" r:id="rId17"/>
    <p:sldId id="271" r:id="rId18"/>
    <p:sldId id="287" r:id="rId19"/>
    <p:sldId id="288" r:id="rId20"/>
    <p:sldId id="290" r:id="rId21"/>
    <p:sldId id="267" r:id="rId22"/>
    <p:sldId id="265"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7/18/2020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7/18/2020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 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xmlns="" id="{CB8E50EB-B8BF-461C-AA1A-96FEBBF10DCA}"/>
              </a:ext>
            </a:extLst>
          </p:cNvPr>
          <p:cNvGraphicFramePr>
            <a:graphicFrameLocks noGrp="1"/>
          </p:cNvGraphicFramePr>
          <p:nvPr>
            <p:extLst>
              <p:ext uri="{D42A27DB-BD31-4B8C-83A1-F6EECF244321}">
                <p14:modId xmlns:p14="http://schemas.microsoft.com/office/powerpoint/2010/main" val="6525985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990600">
                  <a:extLst>
                    <a:ext uri="{9D8B030D-6E8A-4147-A177-3AD203B41FA5}">
                      <a16:colId xmlns:a16="http://schemas.microsoft.com/office/drawing/2014/main" xmlns="" val="2889894460"/>
                    </a:ext>
                  </a:extLst>
                </a:gridCol>
                <a:gridCol w="1208314">
                  <a:extLst>
                    <a:ext uri="{9D8B030D-6E8A-4147-A177-3AD203B41FA5}">
                      <a16:colId xmlns:a16="http://schemas.microsoft.com/office/drawing/2014/main" xmlns="" val="3023211198"/>
                    </a:ext>
                  </a:extLst>
                </a:gridCol>
                <a:gridCol w="1110343">
                  <a:extLst>
                    <a:ext uri="{9D8B030D-6E8A-4147-A177-3AD203B41FA5}">
                      <a16:colId xmlns:a16="http://schemas.microsoft.com/office/drawing/2014/main" xmlns="" val="1762131981"/>
                    </a:ext>
                  </a:extLst>
                </a:gridCol>
                <a:gridCol w="1208314">
                  <a:extLst>
                    <a:ext uri="{9D8B030D-6E8A-4147-A177-3AD203B41FA5}">
                      <a16:colId xmlns:a16="http://schemas.microsoft.com/office/drawing/2014/main" xmlns="" val="445458238"/>
                    </a:ext>
                  </a:extLst>
                </a:gridCol>
                <a:gridCol w="2335003">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pPr algn="ctr"/>
                      <a:r>
                        <a:rPr lang="en-US" b="0" dirty="0"/>
                        <a:t>3</a:t>
                      </a:r>
                    </a:p>
                  </a:txBody>
                  <a:tcPr/>
                </a:tc>
                <a:tc>
                  <a:txBody>
                    <a:bodyPr/>
                    <a:lstStyle/>
                    <a:p>
                      <a:r>
                        <a:rPr lang="en-US" dirty="0"/>
                        <a:t>Week No:</a:t>
                      </a:r>
                    </a:p>
                  </a:txBody>
                  <a:tcPr/>
                </a:tc>
                <a:tc>
                  <a:txBody>
                    <a:bodyPr/>
                    <a:lstStyle/>
                    <a:p>
                      <a:pPr algn="ctr"/>
                      <a:r>
                        <a:rPr lang="en-US" b="0" dirty="0"/>
                        <a:t>3</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err="1" smtClean="0"/>
                        <a:t>Shahrin</a:t>
                      </a:r>
                      <a:r>
                        <a:rPr lang="en-US" i="1" baseline="0" dirty="0" smtClean="0"/>
                        <a:t> </a:t>
                      </a:r>
                      <a:r>
                        <a:rPr lang="en-US" i="1" baseline="0" dirty="0" err="1" smtClean="0"/>
                        <a:t>Chowdhury</a:t>
                      </a:r>
                      <a:r>
                        <a:rPr lang="en-US" i="1" dirty="0" smtClean="0"/>
                        <a:t>, </a:t>
                      </a:r>
                      <a:r>
                        <a:rPr lang="en-US" i="1" dirty="0"/>
                        <a:t>Email: </a:t>
                      </a:r>
                      <a:r>
                        <a:rPr lang="en-US" i="1" dirty="0" smtClean="0"/>
                        <a:t>shahrin@aiub.edu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TDMA</a:t>
            </a:r>
            <a:endParaRPr lang="x-none" dirty="0"/>
          </a:p>
        </p:txBody>
      </p:sp>
      <p:grpSp>
        <p:nvGrpSpPr>
          <p:cNvPr id="4" name="Group 3">
            <a:extLst>
              <a:ext uri="{FF2B5EF4-FFF2-40B4-BE49-F238E27FC236}">
                <a16:creationId xmlns:a16="http://schemas.microsoft.com/office/drawing/2014/main" xmlns="" id="{3B62497F-5D50-4D3B-ABB9-5899B9C071AD}"/>
              </a:ext>
            </a:extLst>
          </p:cNvPr>
          <p:cNvGrpSpPr/>
          <p:nvPr/>
        </p:nvGrpSpPr>
        <p:grpSpPr>
          <a:xfrm>
            <a:off x="1077802" y="2124694"/>
            <a:ext cx="6175610" cy="3493005"/>
            <a:chOff x="1077802" y="2124694"/>
            <a:chExt cx="6175610" cy="3493005"/>
          </a:xfrm>
        </p:grpSpPr>
        <p:grpSp>
          <p:nvGrpSpPr>
            <p:cNvPr id="3" name="Group 2">
              <a:extLst>
                <a:ext uri="{FF2B5EF4-FFF2-40B4-BE49-F238E27FC236}">
                  <a16:creationId xmlns:a16="http://schemas.microsoft.com/office/drawing/2014/main" xmlns="" id="{394364A9-B75F-4915-9956-11AFAC1CB95F}"/>
                </a:ext>
              </a:extLst>
            </p:cNvPr>
            <p:cNvGrpSpPr/>
            <p:nvPr/>
          </p:nvGrpSpPr>
          <p:grpSpPr>
            <a:xfrm>
              <a:off x="1077802" y="2124694"/>
              <a:ext cx="6175610" cy="3493005"/>
              <a:chOff x="1223799" y="2055538"/>
              <a:chExt cx="6175610" cy="3493005"/>
            </a:xfrm>
          </p:grpSpPr>
          <p:pic>
            <p:nvPicPr>
              <p:cNvPr id="7" name="Picture 2">
                <a:extLst>
                  <a:ext uri="{FF2B5EF4-FFF2-40B4-BE49-F238E27FC236}">
                    <a16:creationId xmlns:a16="http://schemas.microsoft.com/office/drawing/2014/main" xmlns="" id="{11E52AAF-864A-48DA-A20F-64DCB7ADA2CE}"/>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6781"/>
              <a:stretch/>
            </p:blipFill>
            <p:spPr bwMode="auto">
              <a:xfrm>
                <a:off x="1223799" y="2055538"/>
                <a:ext cx="6175610" cy="3493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xmlns="" id="{271577ED-ED89-40A0-A937-591F3A96F414}"/>
                  </a:ext>
                </a:extLst>
              </p:cNvPr>
              <p:cNvSpPr/>
              <p:nvPr/>
            </p:nvSpPr>
            <p:spPr>
              <a:xfrm rot="16200000">
                <a:off x="2559931" y="3914842"/>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3930DA70-836C-4D94-9A10-59AF58247F42}"/>
                  </a:ext>
                </a:extLst>
              </p:cNvPr>
              <p:cNvSpPr/>
              <p:nvPr/>
            </p:nvSpPr>
            <p:spPr>
              <a:xfrm rot="16200000">
                <a:off x="2917993" y="3914842"/>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84799CBA-9BA4-48C5-B6C8-974BEA58198A}"/>
                  </a:ext>
                </a:extLst>
              </p:cNvPr>
              <p:cNvSpPr/>
              <p:nvPr/>
            </p:nvSpPr>
            <p:spPr>
              <a:xfrm rot="16200000">
                <a:off x="3095997" y="3914841"/>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75D36079-F755-469A-AA2E-07E7A5A70850}"/>
                  </a:ext>
                </a:extLst>
              </p:cNvPr>
              <p:cNvSpPr/>
              <p:nvPr/>
            </p:nvSpPr>
            <p:spPr>
              <a:xfrm rot="16200000">
                <a:off x="2654600" y="4940699"/>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A2D14243-7EC1-4634-83D4-8E740FCBE794}"/>
                  </a:ext>
                </a:extLst>
              </p:cNvPr>
              <p:cNvSpPr/>
              <p:nvPr/>
            </p:nvSpPr>
            <p:spPr>
              <a:xfrm rot="16200000">
                <a:off x="5664051" y="4958895"/>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xmlns="" id="{D9A76A61-757A-47F3-A310-2A9490116C57}"/>
                </a:ext>
              </a:extLst>
            </p:cNvPr>
            <p:cNvSpPr/>
            <p:nvPr/>
          </p:nvSpPr>
          <p:spPr>
            <a:xfrm rot="16200000">
              <a:off x="2151396" y="2862024"/>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xmlns="" id="{25A3B0C4-BF66-4563-9214-61EC5457EC58}"/>
              </a:ext>
            </a:extLst>
          </p:cNvPr>
          <p:cNvSpPr txBox="1"/>
          <p:nvPr/>
        </p:nvSpPr>
        <p:spPr>
          <a:xfrm>
            <a:off x="2937672" y="5860875"/>
            <a:ext cx="2814617" cy="369332"/>
          </a:xfrm>
          <a:prstGeom prst="rect">
            <a:avLst/>
          </a:prstGeom>
          <a:noFill/>
        </p:spPr>
        <p:txBody>
          <a:bodyPr wrap="none" rtlCol="0">
            <a:spAutoFit/>
          </a:bodyPr>
          <a:lstStyle/>
          <a:p>
            <a:r>
              <a:rPr lang="en-US" dirty="0">
                <a:latin typeface="Perpetua" panose="02020502060401020303" pitchFamily="18" charset="0"/>
              </a:rPr>
              <a:t>Fig. 3 Illustration of  TDMA [1] </a:t>
            </a:r>
          </a:p>
        </p:txBody>
      </p:sp>
    </p:spTree>
    <p:extLst>
      <p:ext uri="{BB962C8B-B14F-4D97-AF65-F5344CB8AC3E}">
        <p14:creationId xmlns:p14="http://schemas.microsoft.com/office/powerpoint/2010/main" val="101170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CDMA</a:t>
            </a:r>
            <a:endParaRPr lang="x-none" dirty="0"/>
          </a:p>
        </p:txBody>
      </p:sp>
      <p:sp>
        <p:nvSpPr>
          <p:cNvPr id="3" name="Rectangle 2">
            <a:extLst>
              <a:ext uri="{FF2B5EF4-FFF2-40B4-BE49-F238E27FC236}">
                <a16:creationId xmlns:a16="http://schemas.microsoft.com/office/drawing/2014/main" xmlns="" id="{B547368C-5AC6-47EB-A496-C85843C48B8E}"/>
              </a:ext>
            </a:extLst>
          </p:cNvPr>
          <p:cNvSpPr/>
          <p:nvPr/>
        </p:nvSpPr>
        <p:spPr>
          <a:xfrm>
            <a:off x="421341" y="2620563"/>
            <a:ext cx="8191590" cy="2169825"/>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Unlike TDMA, in CDMA all stations can transmit data simultaneously.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CDMA allows each station to transmit over the entire frequency spectrum all the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Multiple simultaneous transmissions are separated using coding theory.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CDMA, each user is given a unique code sequence [1].</a:t>
            </a:r>
          </a:p>
        </p:txBody>
      </p:sp>
    </p:spTree>
    <p:extLst>
      <p:ext uri="{BB962C8B-B14F-4D97-AF65-F5344CB8AC3E}">
        <p14:creationId xmlns:p14="http://schemas.microsoft.com/office/powerpoint/2010/main" val="331217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a:t>
            </a:r>
            <a:endParaRPr lang="en-US" dirty="0"/>
          </a:p>
        </p:txBody>
      </p:sp>
      <p:sp>
        <p:nvSpPr>
          <p:cNvPr id="5" name="Subtitle 4">
            <a:extLst>
              <a:ext uri="{FF2B5EF4-FFF2-40B4-BE49-F238E27FC236}">
                <a16:creationId xmlns:a16="http://schemas.microsoft.com/office/drawing/2014/main" xmlns="" id="{14B6963F-3DF8-421C-AD2D-C67F5440B597}"/>
              </a:ext>
            </a:extLst>
          </p:cNvPr>
          <p:cNvSpPr>
            <a:spLocks noGrp="1"/>
          </p:cNvSpPr>
          <p:nvPr>
            <p:ph type="subTitle" idx="1"/>
          </p:nvPr>
        </p:nvSpPr>
        <p:spPr/>
        <p:txBody>
          <a:bodyPr/>
          <a:lstStyle/>
          <a:p>
            <a:endParaRPr lang="en-US"/>
          </a:p>
        </p:txBody>
      </p:sp>
      <p:sp>
        <p:nvSpPr>
          <p:cNvPr id="3" name="TextBox 2"/>
          <p:cNvSpPr txBox="1"/>
          <p:nvPr/>
        </p:nvSpPr>
        <p:spPr>
          <a:xfrm>
            <a:off x="318654" y="2216728"/>
            <a:ext cx="8409709" cy="3908762"/>
          </a:xfrm>
          <a:prstGeom prst="rect">
            <a:avLst/>
          </a:prstGeom>
          <a:noFill/>
        </p:spPr>
        <p:txBody>
          <a:bodyPr wrap="square" rtlCol="0">
            <a:spAutoFit/>
          </a:bodyPr>
          <a:lstStyle/>
          <a:p>
            <a:pPr marL="342900" indent="-342900" algn="just">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Let us assume that we have 4 stations: 1, 2, 3 and 4; those are connected to the same channel.</a:t>
            </a:r>
          </a:p>
          <a:p>
            <a:pPr marL="342900" indent="-342900">
              <a:buFont typeface="Arial" pitchFamily="34" charset="0"/>
              <a:buChar char="•"/>
            </a:pPr>
            <a:endParaRPr lang="en-US" sz="2200" dirty="0">
              <a:solidFill>
                <a:prstClr val="black"/>
              </a:solidFill>
              <a:latin typeface="Perpetua" panose="02020502060401020303" pitchFamily="18" charset="0"/>
              <a:cs typeface="Calibri" panose="020F0502020204030204" pitchFamily="34" charset="0"/>
            </a:endParaRPr>
          </a:p>
          <a:p>
            <a:pPr marL="342900" indent="-342900" algn="just">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The data from station 1 is d1, from station 2 is d2 and so on.</a:t>
            </a:r>
          </a:p>
          <a:p>
            <a:pPr marL="342900" indent="-342900" algn="just">
              <a:buFont typeface="Arial" pitchFamily="34" charset="0"/>
              <a:buChar char="•"/>
            </a:pPr>
            <a:endParaRPr lang="en-US" sz="2200" dirty="0">
              <a:solidFill>
                <a:prstClr val="black"/>
              </a:solidFill>
              <a:latin typeface="Perpetua" panose="02020502060401020303" pitchFamily="18" charset="0"/>
              <a:cs typeface="Calibri" panose="020F0502020204030204" pitchFamily="34" charset="0"/>
            </a:endParaRPr>
          </a:p>
          <a:p>
            <a:pPr marL="342900" indent="-342900" algn="just">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The code assigned to station 1 is c1, station c2 and so on.</a:t>
            </a:r>
          </a:p>
          <a:p>
            <a:pPr marL="342900" indent="-342900" algn="just">
              <a:buFont typeface="Arial" pitchFamily="34" charset="0"/>
              <a:buChar char="•"/>
            </a:pPr>
            <a:endParaRPr lang="en-US" sz="2200" dirty="0">
              <a:solidFill>
                <a:prstClr val="black"/>
              </a:solidFill>
              <a:latin typeface="Perpetua" panose="02020502060401020303" pitchFamily="18" charset="0"/>
              <a:cs typeface="Calibri" panose="020F0502020204030204" pitchFamily="34" charset="0"/>
            </a:endParaRPr>
          </a:p>
          <a:p>
            <a:pPr marL="342900" indent="-342900" algn="just">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These assigned codes have two properties:</a:t>
            </a:r>
          </a:p>
          <a:p>
            <a:pPr algn="just"/>
            <a:endParaRPr lang="en-US" sz="1000" dirty="0">
              <a:solidFill>
                <a:prstClr val="black"/>
              </a:solidFill>
              <a:latin typeface="Perpetua" panose="02020502060401020303" pitchFamily="18" charset="0"/>
              <a:cs typeface="Calibri" panose="020F0502020204030204" pitchFamily="34" charset="0"/>
            </a:endParaRPr>
          </a:p>
          <a:p>
            <a:pPr marL="342900" indent="-342900" algn="just">
              <a:buFont typeface="Wingdings" pitchFamily="2" charset="2"/>
              <a:buChar char="v"/>
            </a:pPr>
            <a:r>
              <a:rPr lang="en-US" sz="2000" dirty="0">
                <a:solidFill>
                  <a:prstClr val="black"/>
                </a:solidFill>
                <a:latin typeface="Perpetua" panose="02020502060401020303" pitchFamily="18" charset="0"/>
                <a:cs typeface="Calibri" panose="020F0502020204030204" pitchFamily="34" charset="0"/>
              </a:rPr>
              <a:t>If we multiply each code by another, we get 0</a:t>
            </a:r>
          </a:p>
          <a:p>
            <a:pPr marL="342900" indent="-342900" algn="just">
              <a:buFont typeface="Wingdings" pitchFamily="2" charset="2"/>
              <a:buChar char="v"/>
            </a:pPr>
            <a:r>
              <a:rPr lang="en-US" sz="2000" dirty="0">
                <a:solidFill>
                  <a:prstClr val="black"/>
                </a:solidFill>
                <a:latin typeface="Perpetua" panose="02020502060401020303" pitchFamily="18" charset="0"/>
                <a:cs typeface="Calibri" panose="020F0502020204030204" pitchFamily="34" charset="0"/>
              </a:rPr>
              <a:t>If we multiply each code by itself, we get 4 (no of stations)</a:t>
            </a:r>
          </a:p>
          <a:p>
            <a:endParaRPr lang="en-GB" dirty="0"/>
          </a:p>
        </p:txBody>
      </p:sp>
    </p:spTree>
    <p:extLst>
      <p:ext uri="{BB962C8B-B14F-4D97-AF65-F5344CB8AC3E}">
        <p14:creationId xmlns:p14="http://schemas.microsoft.com/office/powerpoint/2010/main" val="1149739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a:t>
            </a:r>
            <a:endParaRPr lang="en-US" dirty="0"/>
          </a:p>
        </p:txBody>
      </p:sp>
      <p:sp>
        <p:nvSpPr>
          <p:cNvPr id="5" name="Subtitle 4">
            <a:extLst>
              <a:ext uri="{FF2B5EF4-FFF2-40B4-BE49-F238E27FC236}">
                <a16:creationId xmlns:a16="http://schemas.microsoft.com/office/drawing/2014/main" xmlns="" id="{14B6963F-3DF8-421C-AD2D-C67F5440B597}"/>
              </a:ext>
            </a:extLst>
          </p:cNvPr>
          <p:cNvSpPr>
            <a:spLocks noGrp="1"/>
          </p:cNvSpPr>
          <p:nvPr>
            <p:ph type="subTitle" idx="1"/>
          </p:nvPr>
        </p:nvSpPr>
        <p:spPr/>
        <p:txBody>
          <a:bodyPr/>
          <a:lstStyle/>
          <a:p>
            <a:endParaRPr lang="en-US"/>
          </a:p>
        </p:txBody>
      </p:sp>
      <p:sp>
        <p:nvSpPr>
          <p:cNvPr id="3" name="TextBox 2"/>
          <p:cNvSpPr txBox="1"/>
          <p:nvPr/>
        </p:nvSpPr>
        <p:spPr>
          <a:xfrm>
            <a:off x="318656" y="2438400"/>
            <a:ext cx="8395854" cy="3416320"/>
          </a:xfrm>
          <a:prstGeom prst="rect">
            <a:avLst/>
          </a:prstGeom>
          <a:noFill/>
        </p:spPr>
        <p:txBody>
          <a:bodyPr wrap="square" rtlCol="0">
            <a:spAutoFit/>
          </a:bodyPr>
          <a:lstStyle/>
          <a:p>
            <a:pPr algn="just" fontAlgn="base">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When these four stations send data on the same channel., then station 1 multiplies its data by its code i.e. d1c1, station 2 multiplies its data by its code i.e. d2c2 and so on</a:t>
            </a:r>
            <a:r>
              <a:rPr lang="en-US" sz="2200" dirty="0">
                <a:solidFill>
                  <a:prstClr val="black"/>
                </a:solidFill>
                <a:latin typeface="Perpetua" panose="02020502060401020303" pitchFamily="18" charset="0"/>
                <a:cs typeface="Calibri" panose="020F0502020204030204" pitchFamily="34" charset="0"/>
              </a:rPr>
              <a:t>.</a:t>
            </a:r>
          </a:p>
          <a:p>
            <a:pPr algn="just" fontAlgn="base"/>
            <a:endParaRPr lang="en-US" sz="2200" dirty="0">
              <a:solidFill>
                <a:prstClr val="black"/>
              </a:solidFill>
              <a:latin typeface="Perpetua" panose="02020502060401020303" pitchFamily="18" charset="0"/>
              <a:cs typeface="Calibri" panose="020F0502020204030204" pitchFamily="34" charset="0"/>
            </a:endParaRPr>
          </a:p>
          <a:p>
            <a:pPr algn="just" fontAlgn="base">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The data that goes on the chancel is the sum of all these terms:</a:t>
            </a:r>
          </a:p>
          <a:p>
            <a:pPr algn="just" fontAlgn="base"/>
            <a:r>
              <a:rPr lang="en-US" sz="2200" dirty="0">
                <a:solidFill>
                  <a:prstClr val="black"/>
                </a:solidFill>
                <a:latin typeface="Perpetua" panose="02020502060401020303" pitchFamily="18" charset="0"/>
                <a:cs typeface="Calibri" panose="020F0502020204030204" pitchFamily="34" charset="0"/>
              </a:rPr>
              <a:t>                           d1c1 + d2c2 + d3c3 + </a:t>
            </a:r>
            <a:r>
              <a:rPr lang="en-US" sz="2200" dirty="0">
                <a:solidFill>
                  <a:prstClr val="black"/>
                </a:solidFill>
                <a:latin typeface="Perpetua" panose="02020502060401020303" pitchFamily="18" charset="0"/>
                <a:cs typeface="Calibri" panose="020F0502020204030204" pitchFamily="34" charset="0"/>
              </a:rPr>
              <a:t>d4c4</a:t>
            </a:r>
          </a:p>
          <a:p>
            <a:pPr algn="just" fontAlgn="base"/>
            <a:endParaRPr lang="en-US" sz="2200" dirty="0">
              <a:solidFill>
                <a:prstClr val="black"/>
              </a:solidFill>
              <a:latin typeface="Perpetua" panose="02020502060401020303" pitchFamily="18" charset="0"/>
              <a:cs typeface="Calibri" panose="020F0502020204030204" pitchFamily="34" charset="0"/>
            </a:endParaRPr>
          </a:p>
          <a:p>
            <a:pPr algn="just" fontAlgn="base">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Any station that wants to receive data from the channel multiplies the data on the channel by the code of the sender.</a:t>
            </a:r>
          </a:p>
          <a:p>
            <a:endParaRPr lang="en-GB" dirty="0"/>
          </a:p>
        </p:txBody>
      </p:sp>
    </p:spTree>
    <p:extLst>
      <p:ext uri="{BB962C8B-B14F-4D97-AF65-F5344CB8AC3E}">
        <p14:creationId xmlns:p14="http://schemas.microsoft.com/office/powerpoint/2010/main" val="1149739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a:t>
            </a:r>
            <a:endParaRPr lang="en-US" dirty="0"/>
          </a:p>
        </p:txBody>
      </p:sp>
      <p:sp>
        <p:nvSpPr>
          <p:cNvPr id="5" name="Subtitle 4">
            <a:extLst>
              <a:ext uri="{FF2B5EF4-FFF2-40B4-BE49-F238E27FC236}">
                <a16:creationId xmlns:a16="http://schemas.microsoft.com/office/drawing/2014/main" xmlns="" id="{14B6963F-3DF8-421C-AD2D-C67F5440B597}"/>
              </a:ext>
            </a:extLst>
          </p:cNvPr>
          <p:cNvSpPr>
            <a:spLocks noGrp="1"/>
          </p:cNvSpPr>
          <p:nvPr>
            <p:ph type="subTitle" idx="1"/>
          </p:nvPr>
        </p:nvSpPr>
        <p:spPr/>
        <p:txBody>
          <a:bodyPr/>
          <a:lstStyle/>
          <a:p>
            <a:endParaRPr lang="en-US"/>
          </a:p>
        </p:txBody>
      </p:sp>
      <p:sp>
        <p:nvSpPr>
          <p:cNvPr id="3" name="TextBox 2"/>
          <p:cNvSpPr txBox="1"/>
          <p:nvPr/>
        </p:nvSpPr>
        <p:spPr>
          <a:xfrm>
            <a:off x="421341" y="2119745"/>
            <a:ext cx="8390150" cy="4278094"/>
          </a:xfrm>
          <a:prstGeom prst="rect">
            <a:avLst/>
          </a:prstGeom>
          <a:noFill/>
        </p:spPr>
        <p:txBody>
          <a:bodyPr wrap="square" rtlCol="0">
            <a:spAutoFit/>
          </a:bodyPr>
          <a:lstStyle/>
          <a:p>
            <a:pPr marL="342900" indent="-342900" defTabSz="457200" fontAlgn="base">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For e.g. suppose station 2 wants to receive data from station </a:t>
            </a:r>
            <a:r>
              <a:rPr lang="en-US" sz="2200" dirty="0">
                <a:solidFill>
                  <a:prstClr val="black"/>
                </a:solidFill>
                <a:latin typeface="Perpetua" panose="02020502060401020303" pitchFamily="18" charset="0"/>
                <a:cs typeface="Calibri" panose="020F0502020204030204" pitchFamily="34" charset="0"/>
              </a:rPr>
              <a:t>1</a:t>
            </a:r>
          </a:p>
          <a:p>
            <a:pPr marL="342900" indent="-342900" defTabSz="457200" fontAlgn="base">
              <a:spcBef>
                <a:spcPts val="1000"/>
              </a:spcBef>
              <a:buClr>
                <a:srgbClr val="B31166"/>
              </a:buClr>
              <a:buSzPct val="80000"/>
              <a:buFont typeface="Wingdings 3" charset="2"/>
              <a:buChar char=""/>
            </a:pPr>
            <a:endParaRPr lang="en-US" sz="100" dirty="0">
              <a:solidFill>
                <a:prstClr val="black"/>
              </a:solidFill>
              <a:latin typeface="Perpetua" panose="02020502060401020303" pitchFamily="18" charset="0"/>
              <a:cs typeface="Calibri" panose="020F0502020204030204" pitchFamily="34" charset="0"/>
            </a:endParaRPr>
          </a:p>
          <a:p>
            <a:pPr marL="342900" indent="-342900" defTabSz="457200" fontAlgn="base">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multiplies the data on the channel by c1, (code of station 1</a:t>
            </a:r>
            <a:r>
              <a:rPr lang="en-US" sz="2200" dirty="0">
                <a:solidFill>
                  <a:prstClr val="black"/>
                </a:solidFill>
                <a:latin typeface="Perpetua" panose="02020502060401020303" pitchFamily="18" charset="0"/>
                <a:cs typeface="Calibri" panose="020F0502020204030204" pitchFamily="34" charset="0"/>
              </a:rPr>
              <a:t>)</a:t>
            </a:r>
          </a:p>
          <a:p>
            <a:pPr marL="342900" indent="-342900" defTabSz="457200" fontAlgn="base">
              <a:spcBef>
                <a:spcPts val="1000"/>
              </a:spcBef>
              <a:buClr>
                <a:srgbClr val="B31166"/>
              </a:buClr>
              <a:buSzPct val="80000"/>
              <a:buFont typeface="Wingdings 3" charset="2"/>
              <a:buChar char=""/>
            </a:pPr>
            <a:endParaRPr lang="en-US" sz="100" dirty="0">
              <a:solidFill>
                <a:prstClr val="black"/>
              </a:solidFill>
              <a:latin typeface="Perpetua" panose="02020502060401020303" pitchFamily="18" charset="0"/>
              <a:cs typeface="Calibri" panose="020F0502020204030204" pitchFamily="34" charset="0"/>
            </a:endParaRPr>
          </a:p>
          <a:p>
            <a:pPr marL="342900" indent="-342900" defTabSz="457200" fontAlgn="base">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Because (c1, c1) is 4, but (c2, c1), (c3,c1) and (c4,c1) are all 0s, station 2 divides the result by 4 to get the data from station 1</a:t>
            </a:r>
            <a:r>
              <a:rPr lang="en-US" sz="2200" dirty="0">
                <a:solidFill>
                  <a:prstClr val="black"/>
                </a:solidFill>
                <a:latin typeface="Perpetua" panose="02020502060401020303" pitchFamily="18" charset="0"/>
                <a:cs typeface="Calibri" panose="020F0502020204030204" pitchFamily="34" charset="0"/>
              </a:rPr>
              <a:t>.</a:t>
            </a:r>
          </a:p>
          <a:p>
            <a:pPr marL="342900" indent="-342900" defTabSz="457200" fontAlgn="base">
              <a:spcBef>
                <a:spcPts val="1000"/>
              </a:spcBef>
              <a:buClr>
                <a:srgbClr val="B31166"/>
              </a:buClr>
              <a:buSzPct val="80000"/>
              <a:buFont typeface="Wingdings 3" charset="2"/>
              <a:buChar char=""/>
            </a:pPr>
            <a:endParaRPr lang="en-US" sz="100" dirty="0">
              <a:solidFill>
                <a:prstClr val="black"/>
              </a:solidFill>
              <a:latin typeface="Perpetua" panose="02020502060401020303" pitchFamily="18" charset="0"/>
              <a:cs typeface="Calibri" panose="020F0502020204030204" pitchFamily="34" charset="0"/>
            </a:endParaRPr>
          </a:p>
          <a:p>
            <a:pPr marL="342900" indent="-342900" defTabSz="457200" fontAlgn="base">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                     data = (d1c1 + d2c2 + d3c3 + d4c4).c1</a:t>
            </a:r>
          </a:p>
          <a:p>
            <a:pPr marL="342900" indent="-342900" defTabSz="457200" fontAlgn="base">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                             = d1.c1.c1 + d2.c2.c1 + d3.c3.c1 + d4.c4.c1</a:t>
            </a:r>
          </a:p>
          <a:p>
            <a:pPr marL="342900" indent="-342900" defTabSz="457200" fontAlgn="base">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                             = d1.4 + 0 + 0 + 0</a:t>
            </a:r>
          </a:p>
          <a:p>
            <a:pPr marL="342900" indent="-342900" defTabSz="457200" fontAlgn="base">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                            </a:t>
            </a:r>
            <a:r>
              <a:rPr lang="en-US" sz="2200" dirty="0">
                <a:solidFill>
                  <a:prstClr val="black"/>
                </a:solidFill>
                <a:latin typeface="Perpetua" panose="02020502060401020303" pitchFamily="18" charset="0"/>
                <a:cs typeface="Calibri" panose="020F0502020204030204" pitchFamily="34" charset="0"/>
              </a:rPr>
              <a:t> = (</a:t>
            </a:r>
            <a:r>
              <a:rPr lang="en-US" sz="2200" dirty="0">
                <a:solidFill>
                  <a:prstClr val="black"/>
                </a:solidFill>
                <a:latin typeface="Perpetua" panose="02020502060401020303" pitchFamily="18" charset="0"/>
                <a:cs typeface="Calibri" panose="020F0502020204030204" pitchFamily="34" charset="0"/>
              </a:rPr>
              <a:t>d1.4)/</a:t>
            </a:r>
            <a:r>
              <a:rPr lang="en-US" sz="2200" dirty="0" smtClean="0">
                <a:solidFill>
                  <a:prstClr val="black"/>
                </a:solidFill>
                <a:latin typeface="Perpetua" panose="02020502060401020303" pitchFamily="18" charset="0"/>
                <a:cs typeface="Calibri" panose="020F0502020204030204" pitchFamily="34" charset="0"/>
              </a:rPr>
              <a:t>4 = </a:t>
            </a:r>
            <a:r>
              <a:rPr lang="en-US" sz="2200" dirty="0">
                <a:solidFill>
                  <a:prstClr val="black"/>
                </a:solidFill>
                <a:latin typeface="Perpetua" panose="02020502060401020303" pitchFamily="18" charset="0"/>
                <a:cs typeface="Calibri" panose="020F0502020204030204" pitchFamily="34" charset="0"/>
              </a:rPr>
              <a:t>d1</a:t>
            </a:r>
          </a:p>
          <a:p>
            <a:pPr algn="just" fontAlgn="base"/>
            <a:endParaRPr lang="en-GB" dirty="0"/>
          </a:p>
        </p:txBody>
      </p:sp>
    </p:spTree>
    <p:extLst>
      <p:ext uri="{BB962C8B-B14F-4D97-AF65-F5344CB8AC3E}">
        <p14:creationId xmlns:p14="http://schemas.microsoft.com/office/powerpoint/2010/main" val="1149739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Classification</a:t>
            </a:r>
            <a:endParaRPr lang="x-none" dirty="0"/>
          </a:p>
        </p:txBody>
      </p:sp>
      <p:sp>
        <p:nvSpPr>
          <p:cNvPr id="4" name="Rectangle 3">
            <a:extLst>
              <a:ext uri="{FF2B5EF4-FFF2-40B4-BE49-F238E27FC236}">
                <a16:creationId xmlns:a16="http://schemas.microsoft.com/office/drawing/2014/main" xmlns="" id="{369153E5-2D55-4795-8EA3-3CF426D6F45E}"/>
              </a:ext>
            </a:extLst>
          </p:cNvPr>
          <p:cNvSpPr/>
          <p:nvPr/>
        </p:nvSpPr>
        <p:spPr>
          <a:xfrm>
            <a:off x="257466" y="2348821"/>
            <a:ext cx="8191589" cy="2508379"/>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controlled access, the stations consult one another to find which station has the right to send. A station cannot send unless it has been authorized by other stations. We discuss three popular controlled-access methods.</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Reservation</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Polling</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Token Passing [1]</a:t>
            </a:r>
          </a:p>
        </p:txBody>
      </p:sp>
    </p:spTree>
    <p:extLst>
      <p:ext uri="{BB962C8B-B14F-4D97-AF65-F5344CB8AC3E}">
        <p14:creationId xmlns:p14="http://schemas.microsoft.com/office/powerpoint/2010/main" val="171256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Reservation</a:t>
            </a:r>
            <a:endParaRPr lang="x-none" dirty="0"/>
          </a:p>
        </p:txBody>
      </p:sp>
      <p:sp>
        <p:nvSpPr>
          <p:cNvPr id="3" name="Rectangle 2">
            <a:extLst>
              <a:ext uri="{FF2B5EF4-FFF2-40B4-BE49-F238E27FC236}">
                <a16:creationId xmlns:a16="http://schemas.microsoft.com/office/drawing/2014/main" xmlns="" id="{4AED5B00-C5ED-48EA-827D-28F2E6BB19EA}"/>
              </a:ext>
            </a:extLst>
          </p:cNvPr>
          <p:cNvSpPr/>
          <p:nvPr/>
        </p:nvSpPr>
        <p:spPr>
          <a:xfrm>
            <a:off x="202602" y="2178085"/>
            <a:ext cx="8246454" cy="3365024"/>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reservation method, a station needs to make a reservation before sending data. Time is divided into intervals. In each interval, a reservation frame precedes the data frames sent in that interval.</a:t>
            </a:r>
          </a:p>
          <a:p>
            <a:pPr marL="342900" lvl="0" indent="-342900" algn="just"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How it Works: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there are N stations in the system, there are exactly N reservation </a:t>
            </a:r>
            <a:r>
              <a:rPr lang="en-US" sz="2200" dirty="0" err="1">
                <a:solidFill>
                  <a:prstClr val="black"/>
                </a:solidFill>
                <a:latin typeface="Perpetua" panose="02020502060401020303" pitchFamily="18" charset="0"/>
                <a:cs typeface="Calibri" panose="020F0502020204030204" pitchFamily="34" charset="0"/>
              </a:rPr>
              <a:t>minislots</a:t>
            </a:r>
            <a:r>
              <a:rPr lang="en-US" sz="2200" dirty="0">
                <a:solidFill>
                  <a:prstClr val="black"/>
                </a:solidFill>
                <a:latin typeface="Perpetua" panose="02020502060401020303" pitchFamily="18" charset="0"/>
                <a:cs typeface="Calibri" panose="020F0502020204030204" pitchFamily="34" charset="0"/>
              </a:rPr>
              <a:t> in the reservation frame. Each </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belongs to a station. When a station needs to send a data frame, it makes a reservation in its own </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The stations that have made res­ervations can send their data frames after the reservation frame.</a:t>
            </a:r>
          </a:p>
        </p:txBody>
      </p:sp>
    </p:spTree>
    <p:extLst>
      <p:ext uri="{BB962C8B-B14F-4D97-AF65-F5344CB8AC3E}">
        <p14:creationId xmlns:p14="http://schemas.microsoft.com/office/powerpoint/2010/main" val="3670209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Reservation</a:t>
            </a:r>
            <a:endParaRPr lang="x-none" dirty="0"/>
          </a:p>
        </p:txBody>
      </p:sp>
      <p:sp>
        <p:nvSpPr>
          <p:cNvPr id="4" name="Rectangle 3">
            <a:extLst>
              <a:ext uri="{FF2B5EF4-FFF2-40B4-BE49-F238E27FC236}">
                <a16:creationId xmlns:a16="http://schemas.microsoft.com/office/drawing/2014/main" xmlns="" id="{21680AFE-82E7-483D-B18C-0F24010DF209}"/>
              </a:ext>
            </a:extLst>
          </p:cNvPr>
          <p:cNvSpPr/>
          <p:nvPr/>
        </p:nvSpPr>
        <p:spPr>
          <a:xfrm>
            <a:off x="421341" y="2305616"/>
            <a:ext cx="8334039" cy="1107996"/>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following figure shows a situation with five stations and a five-</a:t>
            </a:r>
            <a:r>
              <a:rPr lang="en-US" sz="2200" dirty="0" err="1">
                <a:solidFill>
                  <a:prstClr val="black"/>
                </a:solidFill>
                <a:latin typeface="Perpetua" panose="02020502060401020303" pitchFamily="18" charset="0"/>
                <a:cs typeface="Calibri" panose="020F0502020204030204" pitchFamily="34" charset="0"/>
              </a:rPr>
              <a:t>minislot</a:t>
            </a:r>
            <a:r>
              <a:rPr lang="en-US" sz="2200" dirty="0">
                <a:solidFill>
                  <a:prstClr val="black"/>
                </a:solidFill>
                <a:latin typeface="Perpetua" panose="02020502060401020303" pitchFamily="18" charset="0"/>
                <a:cs typeface="Calibri" panose="020F0502020204030204" pitchFamily="34" charset="0"/>
              </a:rPr>
              <a:t> reservation frame. In the first interval, only stations 1, 3, and 4 have made reservations. In the sec­ond interval, only station 1 has made a reservation [1].</a:t>
            </a:r>
          </a:p>
        </p:txBody>
      </p:sp>
      <p:pic>
        <p:nvPicPr>
          <p:cNvPr id="7" name="Picture 2">
            <a:extLst>
              <a:ext uri="{FF2B5EF4-FFF2-40B4-BE49-F238E27FC236}">
                <a16:creationId xmlns:a16="http://schemas.microsoft.com/office/drawing/2014/main" xmlns="" id="{063FAE2D-5388-433C-AB1F-19AD9FDBA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467" y="3413612"/>
            <a:ext cx="71818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xmlns="" id="{BBF10F0A-06BD-4864-B6A6-FFAC31A1F37E}"/>
              </a:ext>
            </a:extLst>
          </p:cNvPr>
          <p:cNvSpPr/>
          <p:nvPr/>
        </p:nvSpPr>
        <p:spPr>
          <a:xfrm>
            <a:off x="2444275" y="5448271"/>
            <a:ext cx="3249609" cy="400110"/>
          </a:xfrm>
          <a:prstGeom prst="rect">
            <a:avLst/>
          </a:prstGeom>
        </p:spPr>
        <p:txBody>
          <a:bodyPr wrap="none">
            <a:spAutoFit/>
          </a:bodyPr>
          <a:lstStyle/>
          <a:p>
            <a:pPr algn="ctr"/>
            <a:r>
              <a:rPr lang="en-US" sz="2000" dirty="0">
                <a:latin typeface="Perpetua" panose="02020502060401020303" pitchFamily="18" charset="0"/>
                <a:cs typeface="Calibri" panose="020F0502020204030204" pitchFamily="34" charset="0"/>
              </a:rPr>
              <a:t>Fig 4: Reservation access method</a:t>
            </a:r>
          </a:p>
        </p:txBody>
      </p:sp>
    </p:spTree>
    <p:extLst>
      <p:ext uri="{BB962C8B-B14F-4D97-AF65-F5344CB8AC3E}">
        <p14:creationId xmlns:p14="http://schemas.microsoft.com/office/powerpoint/2010/main" val="411464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Pooling</a:t>
            </a:r>
            <a:endParaRPr lang="x-none" dirty="0"/>
          </a:p>
        </p:txBody>
      </p:sp>
      <p:sp>
        <p:nvSpPr>
          <p:cNvPr id="4" name="Rectangle 3">
            <a:extLst>
              <a:ext uri="{FF2B5EF4-FFF2-40B4-BE49-F238E27FC236}">
                <a16:creationId xmlns:a16="http://schemas.microsoft.com/office/drawing/2014/main" xmlns="" id="{BDD36B85-9AC5-4F36-9873-1BA9DB512840}"/>
              </a:ext>
            </a:extLst>
          </p:cNvPr>
          <p:cNvSpPr/>
          <p:nvPr/>
        </p:nvSpPr>
        <p:spPr>
          <a:xfrm>
            <a:off x="327615" y="2214161"/>
            <a:ext cx="8246454" cy="3524042"/>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Polling works with topologies in which one device is designated as a primary station and the other devices are secondary stations.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All data exchanges must be made through the primary device even when the ultimate destination is a secondary device.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primary device controls the link; the secondary devices follow its instructions.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is up to the primary device to determine which device is allowed to use the channel at a given time. The primary device, therefore, is always the initiator of a session [1]. </a:t>
            </a:r>
          </a:p>
        </p:txBody>
      </p:sp>
    </p:spTree>
    <p:extLst>
      <p:ext uri="{BB962C8B-B14F-4D97-AF65-F5344CB8AC3E}">
        <p14:creationId xmlns:p14="http://schemas.microsoft.com/office/powerpoint/2010/main" val="4206169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Pooling….</a:t>
            </a:r>
            <a:endParaRPr lang="x-none" dirty="0"/>
          </a:p>
        </p:txBody>
      </p:sp>
      <p:sp>
        <p:nvSpPr>
          <p:cNvPr id="4" name="Rectangle 3">
            <a:extLst>
              <a:ext uri="{FF2B5EF4-FFF2-40B4-BE49-F238E27FC236}">
                <a16:creationId xmlns:a16="http://schemas.microsoft.com/office/drawing/2014/main" xmlns="" id="{F1CCE8BA-42F9-4100-9D41-0E93004AA04C}"/>
              </a:ext>
            </a:extLst>
          </p:cNvPr>
          <p:cNvSpPr/>
          <p:nvPr/>
        </p:nvSpPr>
        <p:spPr>
          <a:xfrm>
            <a:off x="274320" y="2305616"/>
            <a:ext cx="8446770" cy="1446550"/>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the primary wants to receive data, it asks the secondaries if they have anything to send; this is called </a:t>
            </a:r>
            <a:r>
              <a:rPr lang="en-US" sz="2200" b="1" dirty="0">
                <a:solidFill>
                  <a:prstClr val="black"/>
                </a:solidFill>
                <a:latin typeface="Perpetua" panose="02020502060401020303" pitchFamily="18" charset="0"/>
                <a:cs typeface="Calibri" panose="020F0502020204030204" pitchFamily="34" charset="0"/>
              </a:rPr>
              <a:t>poll function</a:t>
            </a:r>
            <a:r>
              <a:rPr lang="en-US" sz="2200" dirty="0">
                <a:solidFill>
                  <a:prstClr val="black"/>
                </a:solidFill>
                <a:latin typeface="Perpetua" panose="02020502060401020303" pitchFamily="18" charset="0"/>
                <a:cs typeface="Calibri" panose="020F0502020204030204" pitchFamily="34" charset="0"/>
              </a:rPr>
              <a:t>. If the primary wants to send data, it tells the secondary to get ready to receive; this is called </a:t>
            </a:r>
            <a:r>
              <a:rPr lang="en-US" sz="2200" b="1" dirty="0">
                <a:solidFill>
                  <a:prstClr val="black"/>
                </a:solidFill>
                <a:latin typeface="Perpetua" panose="02020502060401020303" pitchFamily="18" charset="0"/>
                <a:cs typeface="Calibri" panose="020F0502020204030204" pitchFamily="34" charset="0"/>
              </a:rPr>
              <a:t>select function</a:t>
            </a:r>
            <a:r>
              <a:rPr lang="en-US" sz="2200" dirty="0">
                <a:solidFill>
                  <a:prstClr val="black"/>
                </a:solidFill>
                <a:latin typeface="Perpetua" panose="02020502060401020303" pitchFamily="18" charset="0"/>
                <a:cs typeface="Calibri" panose="020F0502020204030204" pitchFamily="34" charset="0"/>
              </a:rPr>
              <a:t>.</a:t>
            </a:r>
          </a:p>
        </p:txBody>
      </p:sp>
      <p:pic>
        <p:nvPicPr>
          <p:cNvPr id="9" name="Picture 2">
            <a:extLst>
              <a:ext uri="{FF2B5EF4-FFF2-40B4-BE49-F238E27FC236}">
                <a16:creationId xmlns:a16="http://schemas.microsoft.com/office/drawing/2014/main" xmlns="" id="{FA238ADA-EFDD-4E69-8AF7-6BB217964AC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04473" y="3338855"/>
            <a:ext cx="5642197" cy="2450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xmlns="" id="{0F2D6A3B-C412-4AC1-A8ED-F9E057B634A3}"/>
              </a:ext>
            </a:extLst>
          </p:cNvPr>
          <p:cNvSpPr/>
          <p:nvPr/>
        </p:nvSpPr>
        <p:spPr>
          <a:xfrm>
            <a:off x="1965961" y="5786246"/>
            <a:ext cx="5642196" cy="400110"/>
          </a:xfrm>
          <a:prstGeom prst="rect">
            <a:avLst/>
          </a:prstGeom>
        </p:spPr>
        <p:txBody>
          <a:bodyPr wrap="square">
            <a:spAutoFit/>
          </a:bodyPr>
          <a:lstStyle/>
          <a:p>
            <a:pPr algn="ctr"/>
            <a:r>
              <a:rPr lang="en-US" sz="2000" dirty="0">
                <a:latin typeface="Perpetua" panose="02020502060401020303" pitchFamily="18" charset="0"/>
                <a:cs typeface="Calibri" panose="020F0502020204030204" pitchFamily="34" charset="0"/>
              </a:rPr>
              <a:t>Fig 5: Select and poll functions in polling access method</a:t>
            </a:r>
          </a:p>
        </p:txBody>
      </p:sp>
    </p:spTree>
    <p:extLst>
      <p:ext uri="{BB962C8B-B14F-4D97-AF65-F5344CB8AC3E}">
        <p14:creationId xmlns:p14="http://schemas.microsoft.com/office/powerpoint/2010/main" val="1487167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a:t>
            </a:r>
            <a:endParaRPr lang="en-US" dirty="0"/>
          </a:p>
        </p:txBody>
      </p:sp>
      <p:sp>
        <p:nvSpPr>
          <p:cNvPr id="5" name="Subtitle 4">
            <a:extLst>
              <a:ext uri="{FF2B5EF4-FFF2-40B4-BE49-F238E27FC236}">
                <a16:creationId xmlns:a16="http://schemas.microsoft.com/office/drawing/2014/main" xmlns="" id="{14B6963F-3DF8-421C-AD2D-C67F5440B597}"/>
              </a:ext>
            </a:extLst>
          </p:cNvPr>
          <p:cNvSpPr>
            <a:spLocks noGrp="1"/>
          </p:cNvSpPr>
          <p:nvPr>
            <p:ph type="subTitle" idx="1"/>
          </p:nvPr>
        </p:nvSpPr>
        <p:spPr/>
        <p:txBody>
          <a:bodyPr/>
          <a:lstStyle/>
          <a:p>
            <a:endParaRPr lang="en-US"/>
          </a:p>
        </p:txBody>
      </p:sp>
      <p:sp>
        <p:nvSpPr>
          <p:cNvPr id="9" name="TextBox 8">
            <a:extLst>
              <a:ext uri="{FF2B5EF4-FFF2-40B4-BE49-F238E27FC236}">
                <a16:creationId xmlns:a16="http://schemas.microsoft.com/office/drawing/2014/main" xmlns="" id="{30A5CC81-2016-43C5-A350-0EA485D0B5C6}"/>
              </a:ext>
            </a:extLst>
          </p:cNvPr>
          <p:cNvSpPr txBox="1"/>
          <p:nvPr/>
        </p:nvSpPr>
        <p:spPr>
          <a:xfrm>
            <a:off x="421341" y="2514600"/>
            <a:ext cx="3251596" cy="3200876"/>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rPr>
              <a:t>Introduction</a:t>
            </a:r>
          </a:p>
          <a:p>
            <a:pPr marL="285750" indent="-285750">
              <a:buFont typeface="Wingdings" panose="05000000000000000000" pitchFamily="2" charset="2"/>
              <a:buChar char="§"/>
            </a:pPr>
            <a:r>
              <a:rPr lang="en-US" sz="2400" dirty="0">
                <a:latin typeface="Perpetua" panose="02020502060401020303" pitchFamily="18" charset="0"/>
              </a:rPr>
              <a:t>Channelization Protocols</a:t>
            </a:r>
          </a:p>
          <a:p>
            <a:pPr marL="742950" lvl="1" indent="-285750">
              <a:buFont typeface="Courier New" panose="02070309020205020404" pitchFamily="49" charset="0"/>
              <a:buChar char="o"/>
            </a:pPr>
            <a:r>
              <a:rPr lang="en-US" sz="2200" dirty="0">
                <a:latin typeface="Perpetua" panose="02020502060401020303" pitchFamily="18" charset="0"/>
              </a:rPr>
              <a:t>FDMA</a:t>
            </a:r>
          </a:p>
          <a:p>
            <a:pPr marL="742950" lvl="1" indent="-285750">
              <a:buFont typeface="Courier New" panose="02070309020205020404" pitchFamily="49" charset="0"/>
              <a:buChar char="o"/>
            </a:pPr>
            <a:r>
              <a:rPr lang="en-US" sz="2200" dirty="0">
                <a:latin typeface="Perpetua" panose="02020502060401020303" pitchFamily="18" charset="0"/>
              </a:rPr>
              <a:t>TDMA</a:t>
            </a:r>
          </a:p>
          <a:p>
            <a:pPr marL="742950" lvl="1" indent="-285750">
              <a:buFont typeface="Courier New" panose="02070309020205020404" pitchFamily="49" charset="0"/>
              <a:buChar char="o"/>
            </a:pPr>
            <a:r>
              <a:rPr lang="en-US" sz="2200" dirty="0">
                <a:latin typeface="Perpetua" panose="02020502060401020303" pitchFamily="18" charset="0"/>
              </a:rPr>
              <a:t>CDMA</a:t>
            </a:r>
          </a:p>
          <a:p>
            <a:pPr marL="285750" indent="-285750">
              <a:buFont typeface="Wingdings" panose="05000000000000000000" pitchFamily="2" charset="2"/>
              <a:buChar char="§"/>
            </a:pPr>
            <a:r>
              <a:rPr lang="en-US" sz="2400" dirty="0">
                <a:latin typeface="Perpetua" panose="02020502060401020303" pitchFamily="18" charset="0"/>
              </a:rPr>
              <a:t>Controlled Access</a:t>
            </a:r>
          </a:p>
          <a:p>
            <a:pPr marL="742950" lvl="1" indent="-285750">
              <a:buFont typeface="Courier New" panose="02070309020205020404" pitchFamily="49" charset="0"/>
              <a:buChar char="o"/>
            </a:pPr>
            <a:r>
              <a:rPr lang="en-US" sz="2200" dirty="0">
                <a:latin typeface="Perpetua" panose="02020502060401020303" pitchFamily="18" charset="0"/>
              </a:rPr>
              <a:t>Reservation</a:t>
            </a:r>
          </a:p>
          <a:p>
            <a:pPr marL="742950" lvl="1" indent="-285750">
              <a:buFont typeface="Courier New" panose="02070309020205020404" pitchFamily="49" charset="0"/>
              <a:buChar char="o"/>
            </a:pPr>
            <a:r>
              <a:rPr lang="en-US" sz="2200" dirty="0">
                <a:latin typeface="Perpetua" panose="02020502060401020303" pitchFamily="18" charset="0"/>
              </a:rPr>
              <a:t>Pooling</a:t>
            </a:r>
          </a:p>
          <a:p>
            <a:pPr marL="742950" lvl="1" indent="-285750">
              <a:buFont typeface="Courier New" panose="02070309020205020404" pitchFamily="49" charset="0"/>
              <a:buChar char="o"/>
            </a:pPr>
            <a:r>
              <a:rPr lang="en-US" sz="2200" dirty="0">
                <a:latin typeface="Perpetua" panose="02020502060401020303" pitchFamily="18" charset="0"/>
              </a:rPr>
              <a:t>Token-passing</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Token-passing method</a:t>
            </a:r>
            <a:endParaRPr lang="x-none" dirty="0"/>
          </a:p>
        </p:txBody>
      </p:sp>
      <p:sp>
        <p:nvSpPr>
          <p:cNvPr id="3" name="Rectangle 2">
            <a:extLst>
              <a:ext uri="{FF2B5EF4-FFF2-40B4-BE49-F238E27FC236}">
                <a16:creationId xmlns:a16="http://schemas.microsoft.com/office/drawing/2014/main" xmlns="" id="{E37B1A1A-71D8-4B68-B635-6F73ED2E0DAB}"/>
              </a:ext>
            </a:extLst>
          </p:cNvPr>
          <p:cNvSpPr/>
          <p:nvPr/>
        </p:nvSpPr>
        <p:spPr>
          <a:xfrm>
            <a:off x="202602" y="2017059"/>
            <a:ext cx="8301318" cy="4539704"/>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token-passing method, the stations in a network are organized in a logical ring. In other words, for each station, there is a predecessor and a successor. The predecessor is the station which is logically before the station in the ring; the successor is the station which is after the station in the ring. </a:t>
            </a:r>
          </a:p>
          <a:p>
            <a:pPr marL="342900" lvl="0" indent="-342900" algn="just"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Calibri" panose="020F0502020204030204" pitchFamily="34" charset="0"/>
              </a:rPr>
              <a:t>How it works: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this method, a special packet called a token circulates through the ring. The posses­sion of the token gives the station the right to access the channel and send its data.</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When a station has some data to send, it waits until it receives the token from its pre­decessor. It then holds the token and sends its data. When the station has no more data to send, it releases the token, passing it to the next logical station in the ring. </a:t>
            </a:r>
          </a:p>
        </p:txBody>
      </p:sp>
    </p:spTree>
    <p:extLst>
      <p:ext uri="{BB962C8B-B14F-4D97-AF65-F5344CB8AC3E}">
        <p14:creationId xmlns:p14="http://schemas.microsoft.com/office/powerpoint/2010/main" val="2185135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Token-passing method…</a:t>
            </a:r>
            <a:endParaRPr lang="x-none" dirty="0"/>
          </a:p>
        </p:txBody>
      </p:sp>
      <p:pic>
        <p:nvPicPr>
          <p:cNvPr id="6" name="Picture 2" descr="http://image.slidesharecdn.com/ch12-150221102052-conversion-gate02/95/ch12-26-638.jpg?cb=1424535729">
            <a:extLst>
              <a:ext uri="{FF2B5EF4-FFF2-40B4-BE49-F238E27FC236}">
                <a16:creationId xmlns:a16="http://schemas.microsoft.com/office/drawing/2014/main" xmlns="" id="{1BA5B198-C3C7-4447-AA64-287EABFE9346}"/>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15787" b="9057"/>
          <a:stretch/>
        </p:blipFill>
        <p:spPr bwMode="auto">
          <a:xfrm>
            <a:off x="1358415" y="2284129"/>
            <a:ext cx="5796766" cy="32709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C2760568-ADEB-4F42-8868-BA65B7D3EEB4}"/>
              </a:ext>
            </a:extLst>
          </p:cNvPr>
          <p:cNvSpPr txBox="1"/>
          <p:nvPr/>
        </p:nvSpPr>
        <p:spPr>
          <a:xfrm>
            <a:off x="1691210" y="5609983"/>
            <a:ext cx="5761579" cy="707886"/>
          </a:xfrm>
          <a:prstGeom prst="rect">
            <a:avLst/>
          </a:prstGeom>
          <a:noFill/>
        </p:spPr>
        <p:txBody>
          <a:bodyPr wrap="square" rtlCol="0">
            <a:spAutoFit/>
          </a:bodyPr>
          <a:lstStyle/>
          <a:p>
            <a:r>
              <a:rPr lang="en-US" sz="2000" dirty="0">
                <a:latin typeface="Perpetua" panose="02020502060401020303" pitchFamily="18" charset="0"/>
                <a:cs typeface="Calibri" panose="020F0502020204030204" pitchFamily="34" charset="0"/>
              </a:rPr>
              <a:t>Fig 6: Logical ring and physical topology in token-passing access method [1]</a:t>
            </a:r>
          </a:p>
        </p:txBody>
      </p:sp>
    </p:spTree>
    <p:extLst>
      <p:ext uri="{BB962C8B-B14F-4D97-AF65-F5344CB8AC3E}">
        <p14:creationId xmlns:p14="http://schemas.microsoft.com/office/powerpoint/2010/main" val="3132154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Rectangle 4">
            <a:extLst>
              <a:ext uri="{FF2B5EF4-FFF2-40B4-BE49-F238E27FC236}">
                <a16:creationId xmlns:a16="http://schemas.microsoft.com/office/drawing/2014/main" xmlns="" id="{8DD17BDF-A810-4A07-8C60-09D3BCFC5423}"/>
              </a:ext>
            </a:extLst>
          </p:cNvPr>
          <p:cNvSpPr/>
          <p:nvPr/>
        </p:nvSpPr>
        <p:spPr>
          <a:xfrm>
            <a:off x="335494" y="1675745"/>
            <a:ext cx="8161020" cy="646331"/>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The McGraw-Hill  Companies, Inc.,  USA, 2013, pp.  341-352.</a:t>
            </a: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xmlns=""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xmlns="" id="{14B6963F-3DF8-421C-AD2D-C67F5440B597}"/>
              </a:ext>
            </a:extLst>
          </p:cNvPr>
          <p:cNvSpPr>
            <a:spLocks noGrp="1"/>
          </p:cNvSpPr>
          <p:nvPr>
            <p:ph type="subTitle" idx="1"/>
          </p:nvPr>
        </p:nvSpPr>
        <p:spPr/>
        <p:txBody>
          <a:bodyPr/>
          <a:lstStyle/>
          <a:p>
            <a:r>
              <a:rPr lang="en-US" dirty="0"/>
              <a:t> </a:t>
            </a:r>
          </a:p>
        </p:txBody>
      </p:sp>
      <p:sp>
        <p:nvSpPr>
          <p:cNvPr id="7" name="Rectangle 6">
            <a:extLst>
              <a:ext uri="{FF2B5EF4-FFF2-40B4-BE49-F238E27FC236}">
                <a16:creationId xmlns:a16="http://schemas.microsoft.com/office/drawing/2014/main" xmlns="" id="{12F36FFC-DEED-4016-ABA6-2A936BA78C25}"/>
              </a:ext>
            </a:extLst>
          </p:cNvPr>
          <p:cNvSpPr/>
          <p:nvPr/>
        </p:nvSpPr>
        <p:spPr>
          <a:xfrm>
            <a:off x="334255" y="2038648"/>
            <a:ext cx="8574218" cy="3965188"/>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Two sublayers: </a:t>
            </a: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LLC (Logical Link Control) </a:t>
            </a:r>
            <a:r>
              <a:rPr lang="en-US" sz="2200" dirty="0">
                <a:solidFill>
                  <a:prstClr val="black"/>
                </a:solidFill>
                <a:latin typeface="Perpetua" panose="02020502060401020303" pitchFamily="18" charset="0"/>
                <a:cs typeface="Calibri" panose="020F0502020204030204" pitchFamily="34" charset="0"/>
              </a:rPr>
              <a:t>sublayer</a:t>
            </a:r>
            <a:endParaRPr lang="en-US" sz="2200" b="1" dirty="0">
              <a:solidFill>
                <a:prstClr val="black"/>
              </a:solidFill>
              <a:latin typeface="Perpetua" panose="02020502060401020303" pitchFamily="18" charset="0"/>
              <a:cs typeface="Calibri" panose="020F0502020204030204" pitchFamily="34" charset="0"/>
            </a:endParaRP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MAC </a:t>
            </a:r>
            <a:r>
              <a:rPr lang="en-US" sz="2200" dirty="0">
                <a:solidFill>
                  <a:prstClr val="black"/>
                </a:solidFill>
                <a:latin typeface="Perpetua" panose="02020502060401020303" pitchFamily="18" charset="0"/>
                <a:cs typeface="Calibri" panose="020F0502020204030204" pitchFamily="34" charset="0"/>
              </a:rPr>
              <a:t>(</a:t>
            </a:r>
            <a:r>
              <a:rPr lang="en-US" sz="2200" b="1" dirty="0">
                <a:solidFill>
                  <a:prstClr val="black"/>
                </a:solidFill>
                <a:latin typeface="Perpetua" panose="02020502060401020303" pitchFamily="18" charset="0"/>
                <a:cs typeface="Calibri" panose="020F0502020204030204" pitchFamily="34" charset="0"/>
              </a:rPr>
              <a:t>Medium Access Control</a:t>
            </a:r>
            <a:r>
              <a:rPr lang="en-US" sz="2200" dirty="0">
                <a:solidFill>
                  <a:prstClr val="black"/>
                </a:solidFill>
                <a:latin typeface="Perpetua" panose="02020502060401020303" pitchFamily="18" charset="0"/>
                <a:cs typeface="Calibri" panose="020F0502020204030204" pitchFamily="34" charset="0"/>
              </a:rPr>
              <a:t>) sublayer</a:t>
            </a:r>
          </a:p>
          <a:p>
            <a:pPr marL="342900" lvl="0" indent="-342900" algn="just" defTabSz="457200">
              <a:spcBef>
                <a:spcPts val="1000"/>
              </a:spcBef>
              <a:buClr>
                <a:srgbClr val="B31166"/>
              </a:buClr>
              <a:buSzPct val="80000"/>
              <a:buFont typeface="+mj-lt"/>
              <a:buAutoNum type="arabicPeriod"/>
            </a:pPr>
            <a:endParaRPr lang="en-US" sz="1200" dirty="0">
              <a:solidFill>
                <a:prstClr val="black"/>
              </a:solidFill>
              <a:latin typeface="Perpetua" panose="02020502060401020303" pitchFamily="18" charset="0"/>
              <a:cs typeface="Calibri" panose="020F0502020204030204" pitchFamily="34" charset="0"/>
            </a:endParaRP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upper sublayer that is responsible for flow and error control is called the logical link control (LLC) layer;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lower sublayer that is mostly responsible for multiple access resolution is called the media access control (MAC) layer. When nodes or stations are connected and use a common link, called a multipoint or broadcast link, we need a multiple-access protocol to coordinate access to the link [1].</a:t>
            </a:r>
          </a:p>
        </p:txBody>
      </p:sp>
      <p:pic>
        <p:nvPicPr>
          <p:cNvPr id="8" name="Picture 2" descr="http://www.thenetworkencyclopedia.com/imagens/d5.jpg">
            <a:extLst>
              <a:ext uri="{FF2B5EF4-FFF2-40B4-BE49-F238E27FC236}">
                <a16:creationId xmlns:a16="http://schemas.microsoft.com/office/drawing/2014/main" xmlns="" id="{93CDEEC5-753E-4EB9-A607-A9DBBC3F5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487" y="2233386"/>
            <a:ext cx="3694130" cy="132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45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sp>
        <p:nvSpPr>
          <p:cNvPr id="8" name="Content Placeholder 2">
            <a:extLst>
              <a:ext uri="{FF2B5EF4-FFF2-40B4-BE49-F238E27FC236}">
                <a16:creationId xmlns:a16="http://schemas.microsoft.com/office/drawing/2014/main" xmlns="" id="{E4CB9454-4CE8-4833-B7A7-6E96AA76F23D}"/>
              </a:ext>
            </a:extLst>
          </p:cNvPr>
          <p:cNvSpPr txBox="1">
            <a:spLocks/>
          </p:cNvSpPr>
          <p:nvPr/>
        </p:nvSpPr>
        <p:spPr>
          <a:xfrm>
            <a:off x="110836" y="2017059"/>
            <a:ext cx="9033165" cy="38925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multiple access networks – multiple sending &amp; receiving stations share the same transmission medium</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Advantages:</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low cost infrastructure</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all stations attached to the medium </a:t>
            </a:r>
            <a:r>
              <a:rPr kumimoji="0" lang="en-US" sz="2000" b="0" i="0" u="none" strike="noStrike" kern="1200" cap="none" spc="0" normalizeH="0" baseline="0" noProof="0" dirty="0" smtClean="0">
                <a:ln>
                  <a:noFill/>
                </a:ln>
                <a:solidFill>
                  <a:sysClr val="windowText" lastClr="000000"/>
                </a:solidFill>
                <a:effectLst/>
                <a:uLnTx/>
                <a:uFillTx/>
                <a:latin typeface="Perpetua" panose="02020502060401020303" pitchFamily="18" charset="0"/>
                <a:cs typeface="Calibri" panose="020F0502020204030204" pitchFamily="34" charset="0"/>
              </a:rPr>
              <a:t>here</a:t>
            </a:r>
            <a:endPar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endParaRP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transmission from any other station ⇒ routing not necessary</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Disadvantages:</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access of multiple sending and receiving nodes to the shared medium must be coordinated</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transmitting simultaneously or interrupting each other</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able to ‘monopolize’ the transmission/shared medium</a:t>
            </a:r>
          </a:p>
          <a:p>
            <a:pPr marL="342900" marR="0" lvl="0" indent="-342900" algn="l" defTabSz="457200" rtl="0" eaLnBrk="1" fontAlgn="auto" latinLnBrk="0" hangingPunct="1">
              <a:lnSpc>
                <a:spcPct val="100000"/>
              </a:lnSpc>
              <a:spcBef>
                <a:spcPts val="1000"/>
              </a:spcBef>
              <a:spcAft>
                <a:spcPts val="0"/>
              </a:spcAft>
              <a:buClr>
                <a:srgbClr val="B31166"/>
              </a:buClr>
              <a:buSzPct val="80000"/>
              <a:buFont typeface="Wingdings 3" charset="2"/>
              <a:buChar char=""/>
              <a:tabLst/>
              <a:defRPr/>
            </a:pPr>
            <a:r>
              <a:rPr kumimoji="0" lang="en-US" sz="2000" b="0" i="0" u="none" strike="noStrike" kern="1200" cap="none" spc="0" normalizeH="0" baseline="0" noProof="0" smtClean="0">
                <a:ln>
                  <a:noFill/>
                </a:ln>
                <a:solidFill>
                  <a:sysClr val="windowText" lastClr="000000"/>
                </a:solidFill>
                <a:effectLst/>
                <a:uLnTx/>
                <a:uFillTx/>
                <a:latin typeface="Perpetua" panose="02020502060401020303" pitchFamily="18" charset="0"/>
                <a:cs typeface="Calibri" panose="020F0502020204030204" pitchFamily="34" charset="0"/>
              </a:rPr>
              <a:t>examples</a:t>
            </a: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 LAN, cellular and satellite networks</a:t>
            </a:r>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a:t>
            </a:r>
            <a:endParaRPr lang="x-none" dirty="0"/>
          </a:p>
        </p:txBody>
      </p:sp>
      <p:pic>
        <p:nvPicPr>
          <p:cNvPr id="7" name="Picture 2" descr="http://3.bp.blogspot.com/-xR7hQOpDEF4/UQyDrqN2QvI/AAAAAAAAP4Y/m_LM123Oj6M/s800/taxonomy-multiple-access.jpg">
            <a:extLst>
              <a:ext uri="{FF2B5EF4-FFF2-40B4-BE49-F238E27FC236}">
                <a16:creationId xmlns:a16="http://schemas.microsoft.com/office/drawing/2014/main" xmlns="" id="{6E70F04A-C535-4F33-B290-D3880B861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79" y="2173100"/>
            <a:ext cx="6534150" cy="33718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2FDE2F75-E199-4D68-9F2C-1F705A12ED4A}"/>
              </a:ext>
            </a:extLst>
          </p:cNvPr>
          <p:cNvSpPr txBox="1"/>
          <p:nvPr/>
        </p:nvSpPr>
        <p:spPr>
          <a:xfrm>
            <a:off x="1981200" y="5812971"/>
            <a:ext cx="4885568" cy="400110"/>
          </a:xfrm>
          <a:prstGeom prst="rect">
            <a:avLst/>
          </a:prstGeom>
          <a:noFill/>
        </p:spPr>
        <p:txBody>
          <a:bodyPr wrap="none" rtlCol="0">
            <a:spAutoFit/>
          </a:bodyPr>
          <a:lstStyle/>
          <a:p>
            <a:r>
              <a:rPr lang="en-US" sz="2000" dirty="0">
                <a:latin typeface="Perpetua" panose="02020502060401020303" pitchFamily="18" charset="0"/>
              </a:rPr>
              <a:t>Fig. 1 Classification of multiple access protocols [1]</a:t>
            </a:r>
          </a:p>
        </p:txBody>
      </p:sp>
    </p:spTree>
    <p:extLst>
      <p:ext uri="{BB962C8B-B14F-4D97-AF65-F5344CB8AC3E}">
        <p14:creationId xmlns:p14="http://schemas.microsoft.com/office/powerpoint/2010/main" val="270228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 Classification</a:t>
            </a:r>
            <a:endParaRPr lang="x-none" dirty="0"/>
          </a:p>
        </p:txBody>
      </p:sp>
      <p:sp>
        <p:nvSpPr>
          <p:cNvPr id="3" name="Rectangle 2">
            <a:extLst>
              <a:ext uri="{FF2B5EF4-FFF2-40B4-BE49-F238E27FC236}">
                <a16:creationId xmlns:a16="http://schemas.microsoft.com/office/drawing/2014/main" xmlns="" id="{42EA233F-6760-4C2A-A785-3AB565669E78}"/>
              </a:ext>
            </a:extLst>
          </p:cNvPr>
          <p:cNvSpPr/>
          <p:nvPr/>
        </p:nvSpPr>
        <p:spPr>
          <a:xfrm>
            <a:off x="293915" y="2264047"/>
            <a:ext cx="8428744" cy="2887970"/>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Channelization is a multiple access method in which the available bandwidth of a link is shared in </a:t>
            </a:r>
            <a:r>
              <a:rPr lang="en-US" sz="2000" b="1" i="1" dirty="0">
                <a:solidFill>
                  <a:prstClr val="black"/>
                </a:solidFill>
                <a:latin typeface="Calibri" panose="020F0502020204030204" pitchFamily="34" charset="0"/>
                <a:cs typeface="Calibri" panose="020F0502020204030204" pitchFamily="34" charset="0"/>
              </a:rPr>
              <a:t>time</a:t>
            </a:r>
            <a:r>
              <a:rPr lang="en-US" sz="2000" dirty="0">
                <a:solidFill>
                  <a:prstClr val="black"/>
                </a:solidFill>
                <a:latin typeface="Calibri" panose="020F0502020204030204" pitchFamily="34" charset="0"/>
                <a:cs typeface="Calibri" panose="020F0502020204030204" pitchFamily="34" charset="0"/>
              </a:rPr>
              <a:t>, </a:t>
            </a:r>
            <a:r>
              <a:rPr lang="en-US" sz="2000" b="1" i="1" dirty="0">
                <a:solidFill>
                  <a:prstClr val="black"/>
                </a:solidFill>
                <a:latin typeface="Calibri" panose="020F0502020204030204" pitchFamily="34" charset="0"/>
                <a:cs typeface="Calibri" panose="020F0502020204030204" pitchFamily="34" charset="0"/>
              </a:rPr>
              <a:t>frequency </a:t>
            </a:r>
            <a:r>
              <a:rPr lang="en-US" sz="2000" dirty="0">
                <a:solidFill>
                  <a:prstClr val="black"/>
                </a:solidFill>
                <a:latin typeface="Calibri" panose="020F0502020204030204" pitchFamily="34" charset="0"/>
                <a:cs typeface="Calibri" panose="020F0502020204030204" pitchFamily="34" charset="0"/>
              </a:rPr>
              <a:t>or </a:t>
            </a:r>
            <a:r>
              <a:rPr lang="en-US" sz="2000" b="1" i="1" dirty="0">
                <a:solidFill>
                  <a:prstClr val="black"/>
                </a:solidFill>
                <a:latin typeface="Calibri" panose="020F0502020204030204" pitchFamily="34" charset="0"/>
                <a:cs typeface="Calibri" panose="020F0502020204030204" pitchFamily="34" charset="0"/>
              </a:rPr>
              <a:t>code </a:t>
            </a:r>
            <a:r>
              <a:rPr lang="en-US" sz="2000" dirty="0">
                <a:solidFill>
                  <a:prstClr val="black"/>
                </a:solidFill>
                <a:latin typeface="Calibri" panose="020F0502020204030204" pitchFamily="34" charset="0"/>
                <a:cs typeface="Calibri" panose="020F0502020204030204" pitchFamily="34" charset="0"/>
              </a:rPr>
              <a:t>between different stations.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There are three basic channelization protocols:</a:t>
            </a:r>
          </a:p>
          <a:p>
            <a:pPr marL="342900" lvl="0" indent="-342900" defTabSz="457200">
              <a:spcBef>
                <a:spcPts val="1000"/>
              </a:spcBef>
              <a:buClr>
                <a:srgbClr val="B31166"/>
              </a:buClr>
              <a:buSzPct val="80000"/>
              <a:buFont typeface="Wingdings 3" charset="2"/>
              <a:buChar char=""/>
            </a:pPr>
            <a:endParaRPr lang="en-US" sz="2000" dirty="0">
              <a:solidFill>
                <a:prstClr val="black"/>
              </a:solidFill>
              <a:latin typeface="Calibri" panose="020F0502020204030204" pitchFamily="34" charset="0"/>
              <a:cs typeface="Calibri" panose="020F0502020204030204" pitchFamily="34" charset="0"/>
            </a:endParaRPr>
          </a:p>
          <a:p>
            <a:pPr marL="2406650" lvl="0" indent="-295275"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Frequency Division Multiple Access (FDMA) </a:t>
            </a:r>
          </a:p>
          <a:p>
            <a:pPr marL="2406650" lvl="0" indent="-295275"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Time Division Multiple Access (TDMA)</a:t>
            </a:r>
          </a:p>
          <a:p>
            <a:pPr marL="2406650" lvl="0" indent="-295275" defTabSz="457200">
              <a:spcBef>
                <a:spcPts val="1000"/>
              </a:spcBef>
              <a:buClr>
                <a:srgbClr val="B31166"/>
              </a:buClr>
              <a:buSzPct val="80000"/>
              <a:buFont typeface="+mj-lt"/>
              <a:buAutoNum type="arabicPeriod"/>
            </a:pPr>
            <a:r>
              <a:rPr lang="fr-FR" sz="2000" b="1" dirty="0">
                <a:solidFill>
                  <a:prstClr val="black"/>
                </a:solidFill>
                <a:latin typeface="Calibri" panose="020F0502020204030204" pitchFamily="34" charset="0"/>
                <a:cs typeface="Calibri" panose="020F0502020204030204" pitchFamily="34" charset="0"/>
              </a:rPr>
              <a:t>Code Division Multiple Access (CDMA)</a:t>
            </a:r>
            <a:endParaRPr lang="en-US" sz="2000" b="1"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6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FDMA</a:t>
            </a:r>
            <a:endParaRPr lang="x-none" dirty="0"/>
          </a:p>
        </p:txBody>
      </p:sp>
      <p:sp>
        <p:nvSpPr>
          <p:cNvPr id="3" name="Rectangle 2">
            <a:extLst>
              <a:ext uri="{FF2B5EF4-FFF2-40B4-BE49-F238E27FC236}">
                <a16:creationId xmlns:a16="http://schemas.microsoft.com/office/drawing/2014/main" xmlns="" id="{3C0801E9-E7F6-4FB3-9B39-19DB02A401DE}"/>
              </a:ext>
            </a:extLst>
          </p:cNvPr>
          <p:cNvSpPr/>
          <p:nvPr/>
        </p:nvSpPr>
        <p:spPr>
          <a:xfrm>
            <a:off x="476205" y="2466237"/>
            <a:ext cx="8301318" cy="2636619"/>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FDMA, the available bandwidth is divided into </a:t>
            </a:r>
            <a:r>
              <a:rPr lang="en-US" sz="2200" b="1" dirty="0">
                <a:solidFill>
                  <a:prstClr val="black"/>
                </a:solidFill>
                <a:latin typeface="Perpetua" panose="02020502060401020303" pitchFamily="18" charset="0"/>
                <a:cs typeface="Calibri" panose="020F0502020204030204" pitchFamily="34" charset="0"/>
              </a:rPr>
              <a:t>frequency</a:t>
            </a:r>
            <a:r>
              <a:rPr lang="en-US" sz="2200" dirty="0">
                <a:solidFill>
                  <a:prstClr val="black"/>
                </a:solidFill>
                <a:latin typeface="Perpetua" panose="02020502060401020303" pitchFamily="18" charset="0"/>
                <a:cs typeface="Calibri" panose="020F0502020204030204" pitchFamily="34" charset="0"/>
              </a:rPr>
              <a:t> bands.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Each station is allocated a band to send its data.</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band is reserved for that station for all the time.</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frequency bands of different stations are separated by small bands of unused frequency.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These unused bands are called guard bands that prevent station interferences.</a:t>
            </a:r>
          </a:p>
        </p:txBody>
      </p:sp>
    </p:spTree>
    <p:extLst>
      <p:ext uri="{BB962C8B-B14F-4D97-AF65-F5344CB8AC3E}">
        <p14:creationId xmlns:p14="http://schemas.microsoft.com/office/powerpoint/2010/main" val="109785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FDMA</a:t>
            </a:r>
            <a:endParaRPr lang="x-none" dirty="0"/>
          </a:p>
        </p:txBody>
      </p:sp>
      <p:grpSp>
        <p:nvGrpSpPr>
          <p:cNvPr id="4" name="Group 3">
            <a:extLst>
              <a:ext uri="{FF2B5EF4-FFF2-40B4-BE49-F238E27FC236}">
                <a16:creationId xmlns:a16="http://schemas.microsoft.com/office/drawing/2014/main" xmlns="" id="{96DA0641-4306-43B6-84C5-CDD773DF7C9E}"/>
              </a:ext>
            </a:extLst>
          </p:cNvPr>
          <p:cNvGrpSpPr/>
          <p:nvPr/>
        </p:nvGrpSpPr>
        <p:grpSpPr>
          <a:xfrm>
            <a:off x="820629" y="2111827"/>
            <a:ext cx="6538114" cy="3720061"/>
            <a:chOff x="820629" y="2111827"/>
            <a:chExt cx="6538114" cy="3720061"/>
          </a:xfrm>
        </p:grpSpPr>
        <p:pic>
          <p:nvPicPr>
            <p:cNvPr id="7" name="Picture 2">
              <a:extLst>
                <a:ext uri="{FF2B5EF4-FFF2-40B4-BE49-F238E27FC236}">
                  <a16:creationId xmlns:a16="http://schemas.microsoft.com/office/drawing/2014/main" xmlns="" id="{0B775C37-DC32-452C-A8F9-51C0A67C7203}"/>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4172"/>
            <a:stretch/>
          </p:blipFill>
          <p:spPr bwMode="auto">
            <a:xfrm>
              <a:off x="820629" y="2111827"/>
              <a:ext cx="6538114" cy="3720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xmlns="" id="{45A8DF9E-C6BE-4C18-82F6-CDAD0410922E}"/>
                </a:ext>
              </a:extLst>
            </p:cNvPr>
            <p:cNvSpPr/>
            <p:nvPr/>
          </p:nvSpPr>
          <p:spPr>
            <a:xfrm>
              <a:off x="2525486" y="4104167"/>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42000A74-3758-4B21-BABC-8D3100B08139}"/>
                </a:ext>
              </a:extLst>
            </p:cNvPr>
            <p:cNvSpPr/>
            <p:nvPr/>
          </p:nvSpPr>
          <p:spPr>
            <a:xfrm>
              <a:off x="2525485" y="4215935"/>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1E7D57BB-7FA4-4797-9BB7-1C1B7E4C7F4A}"/>
                </a:ext>
              </a:extLst>
            </p:cNvPr>
            <p:cNvSpPr/>
            <p:nvPr/>
          </p:nvSpPr>
          <p:spPr>
            <a:xfrm>
              <a:off x="2525486" y="3870974"/>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A703820C-57B9-4A78-A3EF-6DBA566F36E6}"/>
                </a:ext>
              </a:extLst>
            </p:cNvPr>
            <p:cNvSpPr/>
            <p:nvPr/>
          </p:nvSpPr>
          <p:spPr>
            <a:xfrm>
              <a:off x="2151575" y="2743772"/>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DBCA8192-76EE-4929-BAE2-05E545E860F6}"/>
                </a:ext>
              </a:extLst>
            </p:cNvPr>
            <p:cNvSpPr/>
            <p:nvPr/>
          </p:nvSpPr>
          <p:spPr>
            <a:xfrm>
              <a:off x="2156891" y="5197548"/>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A8350173-4F48-4243-A2D6-05065FB9E3D0}"/>
                </a:ext>
              </a:extLst>
            </p:cNvPr>
            <p:cNvSpPr/>
            <p:nvPr/>
          </p:nvSpPr>
          <p:spPr>
            <a:xfrm>
              <a:off x="5096791" y="5316837"/>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xmlns="" id="{DEE0F199-D6E0-4D03-9F52-F2568BC06E31}"/>
              </a:ext>
            </a:extLst>
          </p:cNvPr>
          <p:cNvSpPr txBox="1"/>
          <p:nvPr/>
        </p:nvSpPr>
        <p:spPr>
          <a:xfrm>
            <a:off x="2937672" y="5860875"/>
            <a:ext cx="2766976" cy="369332"/>
          </a:xfrm>
          <a:prstGeom prst="rect">
            <a:avLst/>
          </a:prstGeom>
          <a:noFill/>
        </p:spPr>
        <p:txBody>
          <a:bodyPr wrap="none" rtlCol="0">
            <a:spAutoFit/>
          </a:bodyPr>
          <a:lstStyle/>
          <a:p>
            <a:r>
              <a:rPr lang="en-US" dirty="0">
                <a:latin typeface="Perpetua" panose="02020502060401020303" pitchFamily="18" charset="0"/>
              </a:rPr>
              <a:t>Fig. 2 Illustration of FDMA [1] </a:t>
            </a:r>
          </a:p>
        </p:txBody>
      </p:sp>
    </p:spTree>
    <p:extLst>
      <p:ext uri="{BB962C8B-B14F-4D97-AF65-F5344CB8AC3E}">
        <p14:creationId xmlns:p14="http://schemas.microsoft.com/office/powerpoint/2010/main" val="186855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t>TDMA</a:t>
            </a:r>
            <a:endParaRPr lang="x-none" dirty="0"/>
          </a:p>
        </p:txBody>
      </p:sp>
      <p:sp>
        <p:nvSpPr>
          <p:cNvPr id="3" name="Rectangle 2">
            <a:extLst>
              <a:ext uri="{FF2B5EF4-FFF2-40B4-BE49-F238E27FC236}">
                <a16:creationId xmlns:a16="http://schemas.microsoft.com/office/drawing/2014/main" xmlns="" id="{B564AE88-0E16-4AFA-BF7A-0B92BCB6DA9C}"/>
              </a:ext>
            </a:extLst>
          </p:cNvPr>
          <p:cNvSpPr/>
          <p:nvPr/>
        </p:nvSpPr>
        <p:spPr>
          <a:xfrm>
            <a:off x="476205" y="2389403"/>
            <a:ext cx="8246454" cy="297517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In TDMA, the bandwidth of channel is divided among various stations on the basis of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is allocated a time slot during which it can send its data.</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must know the beginning of its time slot.</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TDMA requires synchronization between different stations.</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Synchronization is achieved by using some synchronization bits at the beginning of each slot [1].</a:t>
            </a:r>
          </a:p>
        </p:txBody>
      </p:sp>
    </p:spTree>
    <p:extLst>
      <p:ext uri="{BB962C8B-B14F-4D97-AF65-F5344CB8AC3E}">
        <p14:creationId xmlns:p14="http://schemas.microsoft.com/office/powerpoint/2010/main" val="41417990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7553790A8DEC42B7A1CCD43E5A3538" ma:contentTypeVersion="7" ma:contentTypeDescription="Create a new document." ma:contentTypeScope="" ma:versionID="db9205c7bf8b11635a2260e12fccfeef">
  <xsd:schema xmlns:xsd="http://www.w3.org/2001/XMLSchema" xmlns:xs="http://www.w3.org/2001/XMLSchema" xmlns:p="http://schemas.microsoft.com/office/2006/metadata/properties" xmlns:ns2="364996f5-ba29-4a91-a323-6c6875f41cf0" targetNamespace="http://schemas.microsoft.com/office/2006/metadata/properties" ma:root="true" ma:fieldsID="64b89f5417b27b065c32b85ec921059d" ns2:_="">
    <xsd:import namespace="364996f5-ba29-4a91-a323-6c6875f41c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4996f5-ba29-4a91-a323-6c6875f4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4A61B6-1A04-4B79-876F-028DF64B7399}"/>
</file>

<file path=customXml/itemProps2.xml><?xml version="1.0" encoding="utf-8"?>
<ds:datastoreItem xmlns:ds="http://schemas.openxmlformats.org/officeDocument/2006/customXml" ds:itemID="{AB9CC206-ED4D-4DE6-BDA1-315B0F87290D}"/>
</file>

<file path=customXml/itemProps3.xml><?xml version="1.0" encoding="utf-8"?>
<ds:datastoreItem xmlns:ds="http://schemas.openxmlformats.org/officeDocument/2006/customXml" ds:itemID="{BF525F86-4C13-4427-8983-CA2C0B233125}"/>
</file>

<file path=docProps/app.xml><?xml version="1.0" encoding="utf-8"?>
<Properties xmlns="http://schemas.openxmlformats.org/officeDocument/2006/extended-properties" xmlns:vt="http://schemas.openxmlformats.org/officeDocument/2006/docPropsVTypes">
  <Template>Spectrum.thmx</Template>
  <TotalTime>1955</TotalTime>
  <Words>1554</Words>
  <Application>Microsoft Office PowerPoint</Application>
  <PresentationFormat>On-screen Show (4:3)</PresentationFormat>
  <Paragraphs>153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Spectrum</vt:lpstr>
      <vt:lpstr>Multiple Access Techniques I</vt:lpstr>
      <vt:lpstr>Multiple Access Techniques</vt:lpstr>
      <vt:lpstr>Introduction</vt:lpstr>
      <vt:lpstr>Introduction….</vt:lpstr>
      <vt:lpstr>Introduction….</vt:lpstr>
      <vt:lpstr>Channelization Protocols</vt:lpstr>
      <vt:lpstr>Channelization Protocols….</vt:lpstr>
      <vt:lpstr>Channelization Protocols….</vt:lpstr>
      <vt:lpstr>Channelization Protocols….</vt:lpstr>
      <vt:lpstr>Channelization Protocols….</vt:lpstr>
      <vt:lpstr>Channelization Protocols….</vt:lpstr>
      <vt:lpstr>Multiple Access Techniques</vt:lpstr>
      <vt:lpstr>Multiple Access Techniques</vt:lpstr>
      <vt:lpstr>Multiple Access Techniques</vt:lpstr>
      <vt:lpstr>Controlled Access</vt:lpstr>
      <vt:lpstr>Controlled Access….</vt:lpstr>
      <vt:lpstr>Controlled Access….</vt:lpstr>
      <vt:lpstr>Controlled Access….</vt:lpstr>
      <vt:lpstr>Controlled Access….</vt:lpstr>
      <vt:lpstr>Controlled Access….</vt:lpstr>
      <vt:lpstr>Controlled Access….</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40</cp:revision>
  <dcterms:created xsi:type="dcterms:W3CDTF">2018-12-10T17:20:29Z</dcterms:created>
  <dcterms:modified xsi:type="dcterms:W3CDTF">2020-07-18T20:07:14Z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0x010100277553790A8DEC42B7A1CCD43E5A3538</vt:lpwstr>
  </property>
</Properties>
</file>