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57" r:id="rId3"/>
    <p:sldId id="266" r:id="rId4"/>
    <p:sldId id="267" r:id="rId5"/>
    <p:sldId id="270" r:id="rId6"/>
    <p:sldId id="271" r:id="rId7"/>
    <p:sldId id="272" r:id="rId8"/>
    <p:sldId id="275" r:id="rId9"/>
    <p:sldId id="273" r:id="rId10"/>
    <p:sldId id="276" r:id="rId11"/>
    <p:sldId id="278" r:id="rId12"/>
    <p:sldId id="280" r:id="rId13"/>
    <p:sldId id="279" r:id="rId14"/>
    <p:sldId id="281" r:id="rId15"/>
    <p:sldId id="282" r:id="rId16"/>
    <p:sldId id="283" r:id="rId17"/>
    <p:sldId id="284" r:id="rId18"/>
    <p:sldId id="286" r:id="rId19"/>
    <p:sldId id="285" r:id="rId20"/>
    <p:sldId id="287" r:id="rId21"/>
    <p:sldId id="288" r:id="rId22"/>
    <p:sldId id="289" r:id="rId23"/>
    <p:sldId id="290" r:id="rId24"/>
    <p:sldId id="277" r:id="rId25"/>
    <p:sldId id="265" r:id="rId26"/>
    <p:sldId id="29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7/19/2020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7/19/2020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7/19/2020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7/19/2020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Multiple </a:t>
            </a:r>
            <a:r>
              <a:rPr lang="en-US"/>
              <a:t>Access Techniques II</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295915839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990600">
                  <a:extLst>
                    <a:ext uri="{9D8B030D-6E8A-4147-A177-3AD203B41FA5}">
                      <a16:colId xmlns:a16="http://schemas.microsoft.com/office/drawing/2014/main" xmlns="" val="2889894460"/>
                    </a:ext>
                  </a:extLst>
                </a:gridCol>
                <a:gridCol w="1208314">
                  <a:extLst>
                    <a:ext uri="{9D8B030D-6E8A-4147-A177-3AD203B41FA5}">
                      <a16:colId xmlns:a16="http://schemas.microsoft.com/office/drawing/2014/main" xmlns="" val="3023211198"/>
                    </a:ext>
                  </a:extLst>
                </a:gridCol>
                <a:gridCol w="1110343">
                  <a:extLst>
                    <a:ext uri="{9D8B030D-6E8A-4147-A177-3AD203B41FA5}">
                      <a16:colId xmlns:a16="http://schemas.microsoft.com/office/drawing/2014/main" xmlns="" val="1762131981"/>
                    </a:ext>
                  </a:extLst>
                </a:gridCol>
                <a:gridCol w="1208314">
                  <a:extLst>
                    <a:ext uri="{9D8B030D-6E8A-4147-A177-3AD203B41FA5}">
                      <a16:colId xmlns:a16="http://schemas.microsoft.com/office/drawing/2014/main" xmlns="" val="445458238"/>
                    </a:ext>
                  </a:extLst>
                </a:gridCol>
                <a:gridCol w="2335003">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pPr algn="ctr"/>
                      <a:r>
                        <a:rPr lang="en-US" b="0" dirty="0"/>
                        <a:t>4</a:t>
                      </a:r>
                    </a:p>
                  </a:txBody>
                  <a:tcPr/>
                </a:tc>
                <a:tc>
                  <a:txBody>
                    <a:bodyPr/>
                    <a:lstStyle/>
                    <a:p>
                      <a:r>
                        <a:rPr lang="en-US" dirty="0"/>
                        <a:t>Week No:</a:t>
                      </a:r>
                    </a:p>
                  </a:txBody>
                  <a:tcPr/>
                </a:tc>
                <a:tc>
                  <a:txBody>
                    <a:bodyPr/>
                    <a:lstStyle/>
                    <a:p>
                      <a:pPr algn="ctr"/>
                      <a:r>
                        <a:rPr lang="en-US" b="0" dirty="0"/>
                        <a:t>4</a:t>
                      </a:r>
                    </a:p>
                  </a:txBody>
                  <a:tcPr/>
                </a:tc>
                <a:tc>
                  <a:txBody>
                    <a:bodyPr/>
                    <a:lstStyle/>
                    <a:p>
                      <a:r>
                        <a:rPr lang="en-US" dirty="0"/>
                        <a:t>Semester:</a:t>
                      </a:r>
                    </a:p>
                  </a:txBody>
                  <a:tcPr/>
                </a:tc>
                <a:tc>
                  <a:txBody>
                    <a:bodyPr/>
                    <a:lstStyle/>
                    <a:p>
                      <a:r>
                        <a:rPr lang="en-US" b="0" dirty="0"/>
                        <a:t>Summer 19-20</a:t>
                      </a:r>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err="1" smtClean="0"/>
                        <a:t>Shahrin</a:t>
                      </a:r>
                      <a:r>
                        <a:rPr lang="en-US" i="1" baseline="0" dirty="0" smtClean="0"/>
                        <a:t> </a:t>
                      </a:r>
                      <a:r>
                        <a:rPr lang="en-US" i="1" baseline="0" dirty="0" err="1" smtClean="0"/>
                        <a:t>Chowdhury</a:t>
                      </a:r>
                      <a:r>
                        <a:rPr lang="en-US" i="1" smtClean="0"/>
                        <a:t>, </a:t>
                      </a:r>
                      <a:r>
                        <a:rPr lang="en-US" i="1" dirty="0"/>
                        <a:t>Email</a:t>
                      </a:r>
                      <a:r>
                        <a:rPr lang="en-US" i="1"/>
                        <a:t>: </a:t>
                      </a:r>
                      <a:r>
                        <a:rPr lang="en-US" i="1" smtClean="0"/>
                        <a:t>shahrin@aiub.edu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spTree>
    <p:extLst>
      <p:ext uri="{BB962C8B-B14F-4D97-AF65-F5344CB8AC3E}">
        <p14:creationId xmlns:p14="http://schemas.microsoft.com/office/powerpoint/2010/main" val="1364228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Carrier Sense Multiple Access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Introduction</a:t>
            </a:r>
            <a:endParaRPr lang="x-none" dirty="0"/>
          </a:p>
        </p:txBody>
      </p:sp>
      <p:sp>
        <p:nvSpPr>
          <p:cNvPr id="3" name="Rectangle 2">
            <a:extLst>
              <a:ext uri="{FF2B5EF4-FFF2-40B4-BE49-F238E27FC236}">
                <a16:creationId xmlns:a16="http://schemas.microsoft.com/office/drawing/2014/main" xmlns="" id="{5437032C-889D-442C-A310-EABA842F159A}"/>
              </a:ext>
            </a:extLst>
          </p:cNvPr>
          <p:cNvSpPr/>
          <p:nvPr/>
        </p:nvSpPr>
        <p:spPr>
          <a:xfrm>
            <a:off x="476205" y="2313837"/>
            <a:ext cx="8191590" cy="2975173"/>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CSMA was developed to overcome the problems of ALOHA i.e. to minimize the chances of collision.</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CSMA is based on the principle of “carrier sense”.</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station sense the carrier or channel before transmitting a frame.</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It means the station checks whether the channel is idle or busy.</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chances of collision reduces to a great extent if a station checks the channel before trying to use it.</a:t>
            </a:r>
          </a:p>
        </p:txBody>
      </p:sp>
    </p:spTree>
    <p:extLst>
      <p:ext uri="{BB962C8B-B14F-4D97-AF65-F5344CB8AC3E}">
        <p14:creationId xmlns:p14="http://schemas.microsoft.com/office/powerpoint/2010/main" val="2774109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Carrier Sense Multiple Access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CSMA</a:t>
            </a:r>
            <a:endParaRPr lang="x-none" dirty="0"/>
          </a:p>
        </p:txBody>
      </p:sp>
      <p:sp>
        <p:nvSpPr>
          <p:cNvPr id="3" name="Rectangle 2">
            <a:extLst>
              <a:ext uri="{FF2B5EF4-FFF2-40B4-BE49-F238E27FC236}">
                <a16:creationId xmlns:a16="http://schemas.microsoft.com/office/drawing/2014/main" xmlns="" id="{AFCC7631-BA5F-4812-866E-2F2BF242E14E}"/>
              </a:ext>
            </a:extLst>
          </p:cNvPr>
          <p:cNvSpPr/>
          <p:nvPr/>
        </p:nvSpPr>
        <p:spPr>
          <a:xfrm>
            <a:off x="476205" y="2458622"/>
            <a:ext cx="4572000" cy="3524042"/>
          </a:xfrm>
          <a:prstGeom prst="rect">
            <a:avLst/>
          </a:prstGeom>
        </p:spPr>
        <p:txBody>
          <a:bodyPr>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chances of collision still exists because of propagation delay.</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frame transmitted by one station takes some time to reach the other station.</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the meantime, other station may sense the channel to be idle and transmit its frames.</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This results in the collision.</a:t>
            </a:r>
          </a:p>
        </p:txBody>
      </p:sp>
      <p:pic>
        <p:nvPicPr>
          <p:cNvPr id="6" name="Picture 5">
            <a:extLst>
              <a:ext uri="{FF2B5EF4-FFF2-40B4-BE49-F238E27FC236}">
                <a16:creationId xmlns:a16="http://schemas.microsoft.com/office/drawing/2014/main" xmlns="" id="{E08B73A0-E7E0-479B-A49A-F80C762CCE9C}"/>
              </a:ext>
            </a:extLst>
          </p:cNvPr>
          <p:cNvPicPr>
            <a:picLocks noChangeAspect="1"/>
          </p:cNvPicPr>
          <p:nvPr/>
        </p:nvPicPr>
        <p:blipFill>
          <a:blip r:embed="rId2"/>
          <a:stretch>
            <a:fillRect/>
          </a:stretch>
        </p:blipFill>
        <p:spPr>
          <a:xfrm>
            <a:off x="5951545" y="2119001"/>
            <a:ext cx="2527133" cy="3524043"/>
          </a:xfrm>
          <a:prstGeom prst="rect">
            <a:avLst/>
          </a:prstGeom>
        </p:spPr>
      </p:pic>
      <p:sp>
        <p:nvSpPr>
          <p:cNvPr id="4" name="Rectangle 3">
            <a:extLst>
              <a:ext uri="{FF2B5EF4-FFF2-40B4-BE49-F238E27FC236}">
                <a16:creationId xmlns:a16="http://schemas.microsoft.com/office/drawing/2014/main" xmlns="" id="{02B47110-1032-41DB-9D5C-5215E84F2B64}"/>
              </a:ext>
            </a:extLst>
          </p:cNvPr>
          <p:cNvSpPr/>
          <p:nvPr/>
        </p:nvSpPr>
        <p:spPr>
          <a:xfrm>
            <a:off x="5629669" y="5767149"/>
            <a:ext cx="2459328" cy="369332"/>
          </a:xfrm>
          <a:prstGeom prst="rect">
            <a:avLst/>
          </a:prstGeom>
        </p:spPr>
        <p:txBody>
          <a:bodyPr wrap="none">
            <a:spAutoFit/>
          </a:bodyPr>
          <a:lstStyle/>
          <a:p>
            <a:r>
              <a:rPr lang="en-US" dirty="0">
                <a:latin typeface="Perpetua" panose="02020502060401020303" pitchFamily="18" charset="0"/>
              </a:rPr>
              <a:t>Fig. 4 Flow chart of  CSMA</a:t>
            </a:r>
          </a:p>
        </p:txBody>
      </p:sp>
    </p:spTree>
    <p:extLst>
      <p:ext uri="{BB962C8B-B14F-4D97-AF65-F5344CB8AC3E}">
        <p14:creationId xmlns:p14="http://schemas.microsoft.com/office/powerpoint/2010/main" val="3688740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Carrier Sense Multiple Access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Classification</a:t>
            </a:r>
            <a:endParaRPr lang="x-none" dirty="0"/>
          </a:p>
        </p:txBody>
      </p:sp>
      <p:sp>
        <p:nvSpPr>
          <p:cNvPr id="4" name="Rectangle 3">
            <a:extLst>
              <a:ext uri="{FF2B5EF4-FFF2-40B4-BE49-F238E27FC236}">
                <a16:creationId xmlns:a16="http://schemas.microsoft.com/office/drawing/2014/main" xmlns="" id="{21726DA9-CD71-4436-B8C0-0C697D12435F}"/>
              </a:ext>
            </a:extLst>
          </p:cNvPr>
          <p:cNvSpPr/>
          <p:nvPr/>
        </p:nvSpPr>
        <p:spPr>
          <a:xfrm>
            <a:off x="476205" y="2388989"/>
            <a:ext cx="8022772" cy="2636619"/>
          </a:xfrm>
          <a:prstGeom prst="rect">
            <a:avLst/>
          </a:prstGeom>
        </p:spPr>
        <p:txBody>
          <a:bodyPr wrap="square">
            <a:spAutoFit/>
          </a:bodyPr>
          <a:lstStyle/>
          <a:p>
            <a:pPr marL="342900" marR="0" lvl="0" indent="-342900"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cs typeface="Calibri" panose="020F0502020204030204" pitchFamily="34" charset="0"/>
              </a:rPr>
              <a:t>What should a station do if the channel is busy? What should a station do if the channel is idle? </a:t>
            </a:r>
          </a:p>
          <a:p>
            <a:pPr marL="342900" marR="0" lvl="0" indent="-342900"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cs typeface="Calibri" panose="020F0502020204030204" pitchFamily="34" charset="0"/>
              </a:rPr>
              <a:t>Three methods have been devised for CSMA: </a:t>
            </a:r>
          </a:p>
          <a:p>
            <a:pPr marL="342900" marR="0" lvl="0" indent="-342900" algn="ctr"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cs typeface="Calibri" panose="020F0502020204030204" pitchFamily="34" charset="0"/>
              </a:rPr>
              <a:t>I-persistent method,</a:t>
            </a:r>
          </a:p>
          <a:p>
            <a:pPr marL="342900" marR="0" lvl="0" indent="-342900" algn="ctr"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cs typeface="Calibri" panose="020F0502020204030204" pitchFamily="34" charset="0"/>
              </a:rPr>
              <a:t>the nonpersistent method</a:t>
            </a:r>
          </a:p>
          <a:p>
            <a:pPr marL="342900" marR="0" lvl="0" indent="-342900" algn="ctr"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cs typeface="Calibri" panose="020F0502020204030204" pitchFamily="34" charset="0"/>
              </a:rPr>
              <a:t>the p-persistent method</a:t>
            </a:r>
            <a:endParaRPr kumimoji="0" lang="en-US" sz="2200" b="0" i="0" u="none" strike="noStrike" kern="0" cap="none" spc="0" normalizeH="0" baseline="0" noProof="0" dirty="0">
              <a:ln>
                <a:noFill/>
              </a:ln>
              <a:solidFill>
                <a:sysClr val="windowText" lastClr="000000"/>
              </a:solidFill>
              <a:effectLst/>
              <a:uLnTx/>
              <a:uFillTx/>
              <a:latin typeface="Perpetua" panose="02020502060401020303" pitchFamily="18" charset="0"/>
            </a:endParaRPr>
          </a:p>
        </p:txBody>
      </p:sp>
    </p:spTree>
    <p:extLst>
      <p:ext uri="{BB962C8B-B14F-4D97-AF65-F5344CB8AC3E}">
        <p14:creationId xmlns:p14="http://schemas.microsoft.com/office/powerpoint/2010/main" val="599385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Carrier Sense Multiple Access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1-persistent</a:t>
            </a:r>
            <a:endParaRPr lang="x-none" dirty="0"/>
          </a:p>
        </p:txBody>
      </p:sp>
      <p:sp>
        <p:nvSpPr>
          <p:cNvPr id="3" name="Rectangle 2">
            <a:extLst>
              <a:ext uri="{FF2B5EF4-FFF2-40B4-BE49-F238E27FC236}">
                <a16:creationId xmlns:a16="http://schemas.microsoft.com/office/drawing/2014/main" xmlns="" id="{F57116DA-BE67-4B49-9D36-810962F32199}"/>
              </a:ext>
            </a:extLst>
          </p:cNvPr>
          <p:cNvSpPr/>
          <p:nvPr/>
        </p:nvSpPr>
        <p:spPr>
          <a:xfrm>
            <a:off x="335856" y="2207929"/>
            <a:ext cx="8472288" cy="1785104"/>
          </a:xfrm>
          <a:prstGeom prst="rect">
            <a:avLst/>
          </a:prstGeom>
        </p:spPr>
        <p:txBody>
          <a:bodyPr wrap="square">
            <a:spAutoFit/>
          </a:bodyPr>
          <a:lstStyle/>
          <a:p>
            <a:pPr algn="just"/>
            <a:r>
              <a:rPr lang="en-US" sz="2200" b="1" dirty="0">
                <a:latin typeface="Perpetua" panose="02020502060401020303" pitchFamily="18" charset="0"/>
                <a:cs typeface="Calibri" panose="020F0502020204030204" pitchFamily="34" charset="0"/>
              </a:rPr>
              <a:t>1-Persistent:</a:t>
            </a:r>
            <a:r>
              <a:rPr lang="en-US" sz="2200" dirty="0">
                <a:latin typeface="Perpetua" panose="02020502060401020303" pitchFamily="18" charset="0"/>
                <a:cs typeface="Calibri" panose="020F0502020204030204" pitchFamily="34" charset="0"/>
              </a:rPr>
              <a:t> The 1 (one) -persistent method is simple and straightforward. In this method, after the station finds the line idle, it sends its frame immediately (with probability 1).</a:t>
            </a:r>
          </a:p>
          <a:p>
            <a:pPr algn="just"/>
            <a:r>
              <a:rPr lang="en-US" sz="2200" dirty="0">
                <a:latin typeface="Perpetua" panose="02020502060401020303" pitchFamily="18" charset="0"/>
                <a:cs typeface="Calibri" panose="020F0502020204030204" pitchFamily="34" charset="0"/>
              </a:rPr>
              <a:t>This method has the highest chance of collision because two or more stations may find the line idle and send their frames immediately. </a:t>
            </a:r>
          </a:p>
        </p:txBody>
      </p:sp>
      <p:pic>
        <p:nvPicPr>
          <p:cNvPr id="9" name="Picture 2" descr="http://image.slidesharecdn.com/ch12-100307212123-phpapp02/95/ch12-21-728.jpg?cb=1267996985">
            <a:extLst>
              <a:ext uri="{FF2B5EF4-FFF2-40B4-BE49-F238E27FC236}">
                <a16:creationId xmlns:a16="http://schemas.microsoft.com/office/drawing/2014/main" xmlns="" id="{8EAA7CBF-6EB1-4158-B6D5-7C0B5BB17C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761" t="12729" r="24868" b="64459"/>
          <a:stretch/>
        </p:blipFill>
        <p:spPr bwMode="auto">
          <a:xfrm>
            <a:off x="558399" y="4267324"/>
            <a:ext cx="5124736" cy="150210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xmlns="" id="{95EF045A-E9E2-44C9-803E-99631AF5697C}"/>
              </a:ext>
            </a:extLst>
          </p:cNvPr>
          <p:cNvPicPr>
            <a:picLocks noChangeAspect="1"/>
          </p:cNvPicPr>
          <p:nvPr/>
        </p:nvPicPr>
        <p:blipFill rotWithShape="1">
          <a:blip r:embed="rId3"/>
          <a:srcRect b="10857"/>
          <a:stretch/>
        </p:blipFill>
        <p:spPr>
          <a:xfrm>
            <a:off x="5866312" y="3752868"/>
            <a:ext cx="2719289" cy="2016562"/>
          </a:xfrm>
          <a:prstGeom prst="rect">
            <a:avLst/>
          </a:prstGeom>
        </p:spPr>
      </p:pic>
      <p:sp>
        <p:nvSpPr>
          <p:cNvPr id="4" name="Rectangle 3">
            <a:extLst>
              <a:ext uri="{FF2B5EF4-FFF2-40B4-BE49-F238E27FC236}">
                <a16:creationId xmlns:a16="http://schemas.microsoft.com/office/drawing/2014/main" xmlns="" id="{3AB2C93D-6D67-47D0-AF6A-9F52DABECED9}"/>
              </a:ext>
            </a:extLst>
          </p:cNvPr>
          <p:cNvSpPr/>
          <p:nvPr/>
        </p:nvSpPr>
        <p:spPr>
          <a:xfrm>
            <a:off x="1290475" y="5769430"/>
            <a:ext cx="3100464" cy="369332"/>
          </a:xfrm>
          <a:prstGeom prst="rect">
            <a:avLst/>
          </a:prstGeom>
        </p:spPr>
        <p:txBody>
          <a:bodyPr wrap="none">
            <a:spAutoFit/>
          </a:bodyPr>
          <a:lstStyle/>
          <a:p>
            <a:r>
              <a:rPr lang="en-US" dirty="0">
                <a:latin typeface="Perpetua" panose="02020502060401020303" pitchFamily="18" charset="0"/>
              </a:rPr>
              <a:t>Fig. 5  Carrier sense in 1-persistent</a:t>
            </a:r>
          </a:p>
        </p:txBody>
      </p:sp>
      <p:sp>
        <p:nvSpPr>
          <p:cNvPr id="11" name="Rectangle 10">
            <a:extLst>
              <a:ext uri="{FF2B5EF4-FFF2-40B4-BE49-F238E27FC236}">
                <a16:creationId xmlns:a16="http://schemas.microsoft.com/office/drawing/2014/main" xmlns="" id="{9BD6E7EC-E616-46C7-9E1F-E4FA1800622B}"/>
              </a:ext>
            </a:extLst>
          </p:cNvPr>
          <p:cNvSpPr/>
          <p:nvPr/>
        </p:nvSpPr>
        <p:spPr>
          <a:xfrm>
            <a:off x="5872324" y="5769821"/>
            <a:ext cx="2948051" cy="369332"/>
          </a:xfrm>
          <a:prstGeom prst="rect">
            <a:avLst/>
          </a:prstGeom>
        </p:spPr>
        <p:txBody>
          <a:bodyPr wrap="none">
            <a:spAutoFit/>
          </a:bodyPr>
          <a:lstStyle/>
          <a:p>
            <a:r>
              <a:rPr lang="en-US" dirty="0">
                <a:latin typeface="Perpetua" panose="02020502060401020303" pitchFamily="18" charset="0"/>
              </a:rPr>
              <a:t>Fig. 6  Flow chart of  1-persistent</a:t>
            </a:r>
          </a:p>
        </p:txBody>
      </p:sp>
    </p:spTree>
    <p:extLst>
      <p:ext uri="{BB962C8B-B14F-4D97-AF65-F5344CB8AC3E}">
        <p14:creationId xmlns:p14="http://schemas.microsoft.com/office/powerpoint/2010/main" val="4091569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Carrier Sense Multiple Access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Nonpersistent</a:t>
            </a:r>
            <a:endParaRPr lang="x-none" dirty="0"/>
          </a:p>
        </p:txBody>
      </p:sp>
      <p:sp>
        <p:nvSpPr>
          <p:cNvPr id="3" name="Rectangle 2">
            <a:extLst>
              <a:ext uri="{FF2B5EF4-FFF2-40B4-BE49-F238E27FC236}">
                <a16:creationId xmlns:a16="http://schemas.microsoft.com/office/drawing/2014/main" xmlns="" id="{F5A4122E-4647-4EAD-A4ED-6543A6EC15C5}"/>
              </a:ext>
            </a:extLst>
          </p:cNvPr>
          <p:cNvSpPr/>
          <p:nvPr/>
        </p:nvSpPr>
        <p:spPr>
          <a:xfrm>
            <a:off x="421341" y="2351782"/>
            <a:ext cx="8145716" cy="3057247"/>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b="1" dirty="0">
                <a:solidFill>
                  <a:prstClr val="black"/>
                </a:solidFill>
                <a:latin typeface="Perpetua" panose="02020502060401020303" pitchFamily="18" charset="0"/>
                <a:cs typeface="Calibri" panose="020F0502020204030204" pitchFamily="34" charset="0"/>
              </a:rPr>
              <a:t>Nonpersistent:</a:t>
            </a:r>
            <a:r>
              <a:rPr lang="en-US" sz="2200" dirty="0">
                <a:solidFill>
                  <a:prstClr val="black"/>
                </a:solidFill>
                <a:latin typeface="Perpetua" panose="02020502060401020303" pitchFamily="18" charset="0"/>
                <a:cs typeface="Calibri" panose="020F0502020204030204" pitchFamily="34" charset="0"/>
              </a:rPr>
              <a:t> In the nonpersistent method, a station that has a frame to send senses the line. If the line is idle, it sends immediately. If the line is not idle, it waits a random amount of time and then senses the line again. </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nonpersistent approach reduces the chance of collision because it is unlikely that two or more stations will wait the same amount of time and retry to send simultaneously.</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However, this method reduces the efficiency of the network because the medium remains idle when there may be stations with frames to send.</a:t>
            </a:r>
          </a:p>
        </p:txBody>
      </p:sp>
    </p:spTree>
    <p:extLst>
      <p:ext uri="{BB962C8B-B14F-4D97-AF65-F5344CB8AC3E}">
        <p14:creationId xmlns:p14="http://schemas.microsoft.com/office/powerpoint/2010/main" val="3818944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Carrier Sense Multiple Access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Nonpersistent</a:t>
            </a:r>
            <a:endParaRPr lang="x-none" dirty="0"/>
          </a:p>
        </p:txBody>
      </p:sp>
      <p:pic>
        <p:nvPicPr>
          <p:cNvPr id="4" name="Picture 4" descr="http://image.slidesharecdn.com/ch12-100307212123-phpapp02/95/ch12-21-728.jpg?cb=1267996985">
            <a:extLst>
              <a:ext uri="{FF2B5EF4-FFF2-40B4-BE49-F238E27FC236}">
                <a16:creationId xmlns:a16="http://schemas.microsoft.com/office/drawing/2014/main" xmlns="" id="{71829016-3755-4D18-BFC5-3C528FD9E5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437" t="39038" r="24336" b="37801"/>
          <a:stretch/>
        </p:blipFill>
        <p:spPr bwMode="auto">
          <a:xfrm>
            <a:off x="339895" y="3292057"/>
            <a:ext cx="4739593" cy="13670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xmlns="" id="{902688EA-44FE-4ECC-8D0A-BE0F83DD70C9}"/>
              </a:ext>
            </a:extLst>
          </p:cNvPr>
          <p:cNvPicPr>
            <a:picLocks noChangeAspect="1"/>
          </p:cNvPicPr>
          <p:nvPr/>
        </p:nvPicPr>
        <p:blipFill rotWithShape="1">
          <a:blip r:embed="rId3"/>
          <a:srcRect b="12531"/>
          <a:stretch/>
        </p:blipFill>
        <p:spPr>
          <a:xfrm>
            <a:off x="4962259" y="2620563"/>
            <a:ext cx="3827617" cy="2127589"/>
          </a:xfrm>
          <a:prstGeom prst="rect">
            <a:avLst/>
          </a:prstGeom>
        </p:spPr>
      </p:pic>
      <p:sp>
        <p:nvSpPr>
          <p:cNvPr id="7" name="Rectangle 6">
            <a:extLst>
              <a:ext uri="{FF2B5EF4-FFF2-40B4-BE49-F238E27FC236}">
                <a16:creationId xmlns:a16="http://schemas.microsoft.com/office/drawing/2014/main" xmlns="" id="{7C498CD3-3F67-4631-AC48-5536F2FB40D2}"/>
              </a:ext>
            </a:extLst>
          </p:cNvPr>
          <p:cNvSpPr/>
          <p:nvPr/>
        </p:nvSpPr>
        <p:spPr>
          <a:xfrm>
            <a:off x="920361" y="4859262"/>
            <a:ext cx="3239926" cy="369332"/>
          </a:xfrm>
          <a:prstGeom prst="rect">
            <a:avLst/>
          </a:prstGeom>
        </p:spPr>
        <p:txBody>
          <a:bodyPr wrap="none">
            <a:spAutoFit/>
          </a:bodyPr>
          <a:lstStyle/>
          <a:p>
            <a:r>
              <a:rPr lang="en-US" dirty="0">
                <a:latin typeface="Perpetua" panose="02020502060401020303" pitchFamily="18" charset="0"/>
              </a:rPr>
              <a:t>Fig. 7  Carrier sense in nonpersistent</a:t>
            </a:r>
          </a:p>
        </p:txBody>
      </p:sp>
      <p:sp>
        <p:nvSpPr>
          <p:cNvPr id="8" name="Rectangle 7">
            <a:extLst>
              <a:ext uri="{FF2B5EF4-FFF2-40B4-BE49-F238E27FC236}">
                <a16:creationId xmlns:a16="http://schemas.microsoft.com/office/drawing/2014/main" xmlns="" id="{DFFBA7CC-EC8C-48C8-B3F2-66C8496A3116}"/>
              </a:ext>
            </a:extLst>
          </p:cNvPr>
          <p:cNvSpPr/>
          <p:nvPr/>
        </p:nvSpPr>
        <p:spPr>
          <a:xfrm>
            <a:off x="5322075" y="4802973"/>
            <a:ext cx="3087512" cy="369332"/>
          </a:xfrm>
          <a:prstGeom prst="rect">
            <a:avLst/>
          </a:prstGeom>
        </p:spPr>
        <p:txBody>
          <a:bodyPr wrap="none">
            <a:spAutoFit/>
          </a:bodyPr>
          <a:lstStyle/>
          <a:p>
            <a:r>
              <a:rPr lang="en-US" dirty="0">
                <a:latin typeface="Perpetua" panose="02020502060401020303" pitchFamily="18" charset="0"/>
              </a:rPr>
              <a:t>Fig. 8  Flow chart of  nonpersistent</a:t>
            </a:r>
          </a:p>
        </p:txBody>
      </p:sp>
    </p:spTree>
    <p:extLst>
      <p:ext uri="{BB962C8B-B14F-4D97-AF65-F5344CB8AC3E}">
        <p14:creationId xmlns:p14="http://schemas.microsoft.com/office/powerpoint/2010/main" val="2871429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Carrier Sense Multiple Access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P-Persistent</a:t>
            </a:r>
            <a:endParaRPr lang="x-none" dirty="0"/>
          </a:p>
        </p:txBody>
      </p:sp>
      <p:sp>
        <p:nvSpPr>
          <p:cNvPr id="3" name="Rectangle 2">
            <a:extLst>
              <a:ext uri="{FF2B5EF4-FFF2-40B4-BE49-F238E27FC236}">
                <a16:creationId xmlns:a16="http://schemas.microsoft.com/office/drawing/2014/main" xmlns="" id="{F5B4B246-1E58-4DCE-8166-0D0E1D641812}"/>
              </a:ext>
            </a:extLst>
          </p:cNvPr>
          <p:cNvSpPr/>
          <p:nvPr/>
        </p:nvSpPr>
        <p:spPr>
          <a:xfrm>
            <a:off x="379399" y="2068329"/>
            <a:ext cx="8385202" cy="4247317"/>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000" b="1" dirty="0">
                <a:solidFill>
                  <a:prstClr val="black"/>
                </a:solidFill>
                <a:latin typeface="Perpetua" panose="02020502060401020303" pitchFamily="18" charset="0"/>
                <a:cs typeface="Calibri" panose="020F0502020204030204" pitchFamily="34" charset="0"/>
              </a:rPr>
              <a:t>p-Persistent: </a:t>
            </a:r>
            <a:r>
              <a:rPr lang="en-US" sz="2000" dirty="0">
                <a:solidFill>
                  <a:prstClr val="black"/>
                </a:solidFill>
                <a:latin typeface="Perpetua" panose="02020502060401020303" pitchFamily="18" charset="0"/>
                <a:cs typeface="Calibri" panose="020F0502020204030204" pitchFamily="34" charset="0"/>
              </a:rPr>
              <a:t>The p-persistent method is used if the channel has time slots with a slot duration equal to or greater than the maximum propagation time. The p-persistent approach combines the advantages of the other two strategies. It reduces the chance of collision and improves efficiency.</a:t>
            </a:r>
          </a:p>
          <a:p>
            <a:pPr marL="342900" lvl="0" indent="-342900" algn="just"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In this method, after the station finds the line idle it follows these steps:</a:t>
            </a:r>
          </a:p>
          <a:p>
            <a:pPr marL="342900" lvl="0" indent="-342900" algn="just"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1. With probability </a:t>
            </a:r>
            <a:r>
              <a:rPr lang="en-US" sz="2000" i="1" dirty="0">
                <a:solidFill>
                  <a:prstClr val="black"/>
                </a:solidFill>
                <a:latin typeface="Perpetua" panose="02020502060401020303" pitchFamily="18" charset="0"/>
                <a:cs typeface="Calibri" panose="020F0502020204030204" pitchFamily="34" charset="0"/>
              </a:rPr>
              <a:t>p, the station sends its frame.</a:t>
            </a:r>
          </a:p>
          <a:p>
            <a:pPr marL="342900" lvl="0" indent="-342900" algn="just"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2. With probability </a:t>
            </a:r>
            <a:r>
              <a:rPr lang="en-US" sz="2000" i="1" dirty="0">
                <a:solidFill>
                  <a:prstClr val="black"/>
                </a:solidFill>
                <a:latin typeface="Perpetua" panose="02020502060401020303" pitchFamily="18" charset="0"/>
                <a:cs typeface="Calibri" panose="020F0502020204030204" pitchFamily="34" charset="0"/>
              </a:rPr>
              <a:t>q = 1 - p, the station waits for the beginning of the next time slot </a:t>
            </a:r>
            <a:r>
              <a:rPr lang="en-US" sz="2000" dirty="0">
                <a:solidFill>
                  <a:prstClr val="black"/>
                </a:solidFill>
                <a:latin typeface="Perpetua" panose="02020502060401020303" pitchFamily="18" charset="0"/>
                <a:cs typeface="Calibri" panose="020F0502020204030204" pitchFamily="34" charset="0"/>
              </a:rPr>
              <a:t>and checks the line again.</a:t>
            </a:r>
          </a:p>
          <a:p>
            <a:pPr marL="342900" lvl="0" indent="-342900" algn="just"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a. If the line is idle, it goes to step 1.</a:t>
            </a:r>
          </a:p>
          <a:p>
            <a:pPr marL="342900" lvl="0" indent="-342900" algn="just"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b. If the line is busy, it acts as though a collision has occurred and uses the</a:t>
            </a:r>
          </a:p>
          <a:p>
            <a:pPr marL="342900" lvl="0" indent="-342900" algn="just"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 back­ off procedure.</a:t>
            </a:r>
          </a:p>
        </p:txBody>
      </p:sp>
    </p:spTree>
    <p:extLst>
      <p:ext uri="{BB962C8B-B14F-4D97-AF65-F5344CB8AC3E}">
        <p14:creationId xmlns:p14="http://schemas.microsoft.com/office/powerpoint/2010/main" val="4231106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Carrier Sense Multiple Access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P-Persistent</a:t>
            </a:r>
            <a:endParaRPr lang="x-none" dirty="0"/>
          </a:p>
        </p:txBody>
      </p:sp>
      <p:pic>
        <p:nvPicPr>
          <p:cNvPr id="4" name="Picture 2">
            <a:extLst>
              <a:ext uri="{FF2B5EF4-FFF2-40B4-BE49-F238E27FC236}">
                <a16:creationId xmlns:a16="http://schemas.microsoft.com/office/drawing/2014/main" xmlns="" id="{288CA968-E3CB-4DB2-B8FA-EF91F918077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56170" y="3402003"/>
            <a:ext cx="4677032" cy="925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8">
            <a:extLst>
              <a:ext uri="{FF2B5EF4-FFF2-40B4-BE49-F238E27FC236}">
                <a16:creationId xmlns:a16="http://schemas.microsoft.com/office/drawing/2014/main" xmlns="" id="{2D43FB8B-85CB-407C-BEE5-3CCCE45A2C1A}"/>
              </a:ext>
            </a:extLst>
          </p:cNvPr>
          <p:cNvGrpSpPr/>
          <p:nvPr/>
        </p:nvGrpSpPr>
        <p:grpSpPr>
          <a:xfrm>
            <a:off x="4169898" y="2242780"/>
            <a:ext cx="4865245" cy="3243732"/>
            <a:chOff x="4169898" y="2242780"/>
            <a:chExt cx="4865245" cy="3243732"/>
          </a:xfrm>
        </p:grpSpPr>
        <p:pic>
          <p:nvPicPr>
            <p:cNvPr id="7" name="Picture 4">
              <a:extLst>
                <a:ext uri="{FF2B5EF4-FFF2-40B4-BE49-F238E27FC236}">
                  <a16:creationId xmlns:a16="http://schemas.microsoft.com/office/drawing/2014/main" xmlns="" id="{6976358C-1685-43D3-81AF-27C1C83B1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9631"/>
            <a:stretch/>
          </p:blipFill>
          <p:spPr bwMode="auto">
            <a:xfrm>
              <a:off x="4169898" y="2242780"/>
              <a:ext cx="4865245" cy="3243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xmlns="" id="{2EAFD44B-8443-4FC9-A257-9EAC44259920}"/>
                </a:ext>
              </a:extLst>
            </p:cNvPr>
            <p:cNvSpPr/>
            <p:nvPr/>
          </p:nvSpPr>
          <p:spPr>
            <a:xfrm>
              <a:off x="8730343" y="2873829"/>
              <a:ext cx="304800" cy="52817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xmlns="" id="{D4B6880C-443E-4748-B2D8-F048C5AFC678}"/>
              </a:ext>
            </a:extLst>
          </p:cNvPr>
          <p:cNvSpPr/>
          <p:nvPr/>
        </p:nvSpPr>
        <p:spPr>
          <a:xfrm>
            <a:off x="5872324" y="5769821"/>
            <a:ext cx="3053849" cy="369332"/>
          </a:xfrm>
          <a:prstGeom prst="rect">
            <a:avLst/>
          </a:prstGeom>
        </p:spPr>
        <p:txBody>
          <a:bodyPr wrap="none">
            <a:spAutoFit/>
          </a:bodyPr>
          <a:lstStyle/>
          <a:p>
            <a:r>
              <a:rPr lang="en-US" dirty="0">
                <a:latin typeface="Perpetua" panose="02020502060401020303" pitchFamily="18" charset="0"/>
              </a:rPr>
              <a:t>Fig. 10  Flow chart of  p-persistent</a:t>
            </a:r>
          </a:p>
        </p:txBody>
      </p:sp>
      <p:sp>
        <p:nvSpPr>
          <p:cNvPr id="11" name="Rectangle 10">
            <a:extLst>
              <a:ext uri="{FF2B5EF4-FFF2-40B4-BE49-F238E27FC236}">
                <a16:creationId xmlns:a16="http://schemas.microsoft.com/office/drawing/2014/main" xmlns="" id="{78722197-8552-459F-BA90-7207772E0E0E}"/>
              </a:ext>
            </a:extLst>
          </p:cNvPr>
          <p:cNvSpPr/>
          <p:nvPr/>
        </p:nvSpPr>
        <p:spPr>
          <a:xfrm>
            <a:off x="662802" y="4472392"/>
            <a:ext cx="3100464" cy="369332"/>
          </a:xfrm>
          <a:prstGeom prst="rect">
            <a:avLst/>
          </a:prstGeom>
        </p:spPr>
        <p:txBody>
          <a:bodyPr wrap="none">
            <a:spAutoFit/>
          </a:bodyPr>
          <a:lstStyle/>
          <a:p>
            <a:r>
              <a:rPr lang="en-US" dirty="0">
                <a:latin typeface="Perpetua" panose="02020502060401020303" pitchFamily="18" charset="0"/>
              </a:rPr>
              <a:t>Fig. 9  Carrier sense in p-persistent</a:t>
            </a:r>
          </a:p>
        </p:txBody>
      </p:sp>
    </p:spTree>
    <p:extLst>
      <p:ext uri="{BB962C8B-B14F-4D97-AF65-F5344CB8AC3E}">
        <p14:creationId xmlns:p14="http://schemas.microsoft.com/office/powerpoint/2010/main" val="4099026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CSMA/CD</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 </a:t>
            </a:r>
            <a:endParaRPr lang="x-none" dirty="0"/>
          </a:p>
        </p:txBody>
      </p:sp>
      <p:sp>
        <p:nvSpPr>
          <p:cNvPr id="4" name="Rectangle 3">
            <a:extLst>
              <a:ext uri="{FF2B5EF4-FFF2-40B4-BE49-F238E27FC236}">
                <a16:creationId xmlns:a16="http://schemas.microsoft.com/office/drawing/2014/main" xmlns="" id="{465CFA7F-9E0C-4283-8A8B-7F3981854D94}"/>
              </a:ext>
            </a:extLst>
          </p:cNvPr>
          <p:cNvSpPr/>
          <p:nvPr/>
        </p:nvSpPr>
        <p:spPr>
          <a:xfrm>
            <a:off x="334255" y="2017059"/>
            <a:ext cx="4880002" cy="4201150"/>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CSMA/CD, the station that sends its data on the channel, continues to sense the channel even after data transmission.</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If collision is detected, the station aborts its transmission and waits for a random amount of time &amp; sends its data again.</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As soon as a collision is detected, the transmitting station release a jam signal.</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Jam signal alerts other stations. Stations are not supposed to transmit immediately after the collision has occurred.</a:t>
            </a:r>
          </a:p>
        </p:txBody>
      </p:sp>
      <p:pic>
        <p:nvPicPr>
          <p:cNvPr id="6" name="Picture 5">
            <a:extLst>
              <a:ext uri="{FF2B5EF4-FFF2-40B4-BE49-F238E27FC236}">
                <a16:creationId xmlns:a16="http://schemas.microsoft.com/office/drawing/2014/main" xmlns="" id="{FD44804E-00C5-42B5-9191-6DB4B7F1FC98}"/>
              </a:ext>
            </a:extLst>
          </p:cNvPr>
          <p:cNvPicPr>
            <a:picLocks noChangeAspect="1"/>
          </p:cNvPicPr>
          <p:nvPr/>
        </p:nvPicPr>
        <p:blipFill>
          <a:blip r:embed="rId2"/>
          <a:stretch>
            <a:fillRect/>
          </a:stretch>
        </p:blipFill>
        <p:spPr>
          <a:xfrm>
            <a:off x="6242727" y="2234300"/>
            <a:ext cx="2652107" cy="3707022"/>
          </a:xfrm>
          <a:prstGeom prst="rect">
            <a:avLst/>
          </a:prstGeom>
        </p:spPr>
      </p:pic>
      <p:sp>
        <p:nvSpPr>
          <p:cNvPr id="7" name="Rectangle 6">
            <a:extLst>
              <a:ext uri="{FF2B5EF4-FFF2-40B4-BE49-F238E27FC236}">
                <a16:creationId xmlns:a16="http://schemas.microsoft.com/office/drawing/2014/main" xmlns="" id="{B25600FC-6289-4AFE-AE08-E103F8D6E461}"/>
              </a:ext>
            </a:extLst>
          </p:cNvPr>
          <p:cNvSpPr/>
          <p:nvPr/>
        </p:nvSpPr>
        <p:spPr>
          <a:xfrm>
            <a:off x="5698152" y="5871041"/>
            <a:ext cx="3028393" cy="369332"/>
          </a:xfrm>
          <a:prstGeom prst="rect">
            <a:avLst/>
          </a:prstGeom>
        </p:spPr>
        <p:txBody>
          <a:bodyPr wrap="none">
            <a:spAutoFit/>
          </a:bodyPr>
          <a:lstStyle/>
          <a:p>
            <a:r>
              <a:rPr lang="en-US" dirty="0">
                <a:latin typeface="Perpetua" panose="02020502060401020303" pitchFamily="18" charset="0"/>
              </a:rPr>
              <a:t>Fig. 11  Flow chart of  CSMA/CD</a:t>
            </a:r>
          </a:p>
        </p:txBody>
      </p:sp>
    </p:spTree>
    <p:extLst>
      <p:ext uri="{BB962C8B-B14F-4D97-AF65-F5344CB8AC3E}">
        <p14:creationId xmlns:p14="http://schemas.microsoft.com/office/powerpoint/2010/main" val="1846206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CSMA/CA</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Introduction</a:t>
            </a:r>
            <a:endParaRPr lang="x-none" dirty="0"/>
          </a:p>
        </p:txBody>
      </p:sp>
      <p:sp>
        <p:nvSpPr>
          <p:cNvPr id="4" name="Rectangle 3">
            <a:extLst>
              <a:ext uri="{FF2B5EF4-FFF2-40B4-BE49-F238E27FC236}">
                <a16:creationId xmlns:a16="http://schemas.microsoft.com/office/drawing/2014/main" xmlns="" id="{A3BD6541-E23F-4ECF-BF87-DFEE58AEB1CB}"/>
              </a:ext>
            </a:extLst>
          </p:cNvPr>
          <p:cNvSpPr/>
          <p:nvPr/>
        </p:nvSpPr>
        <p:spPr>
          <a:xfrm>
            <a:off x="421341" y="2250052"/>
            <a:ext cx="4572000" cy="3477875"/>
          </a:xfrm>
          <a:prstGeom prst="rect">
            <a:avLst/>
          </a:prstGeom>
        </p:spPr>
        <p:txBody>
          <a:bodyPr>
            <a:spAutoFit/>
          </a:bodyPr>
          <a:lstStyle/>
          <a:p>
            <a:pPr marL="285750" lvl="0" indent="-285750" algn="just" defTabSz="457200">
              <a:buFont typeface="Arial" panose="020B0604020202020204" pitchFamily="34" charset="0"/>
              <a:buChar char="•"/>
            </a:pPr>
            <a:r>
              <a:rPr lang="en-US" sz="2200" dirty="0">
                <a:solidFill>
                  <a:prstClr val="black"/>
                </a:solidFill>
                <a:latin typeface="Perpetua" panose="02020502060401020303" pitchFamily="18" charset="0"/>
                <a:cs typeface="Calibri" panose="020F0502020204030204" pitchFamily="34" charset="0"/>
              </a:rPr>
              <a:t>Carrier sense multiple access/collision avoidance (CSMA/CA) protocol is used in wireless networks because they cannot detect the collision.</a:t>
            </a:r>
          </a:p>
          <a:p>
            <a:pPr marL="285750" lvl="0" indent="-285750" algn="just" defTabSz="457200">
              <a:buFont typeface="Arial" panose="020B0604020202020204" pitchFamily="34" charset="0"/>
              <a:buChar char="•"/>
            </a:pPr>
            <a:r>
              <a:rPr lang="en-US" sz="2200" dirty="0">
                <a:solidFill>
                  <a:prstClr val="black"/>
                </a:solidFill>
                <a:latin typeface="Perpetua" panose="02020502060401020303" pitchFamily="18" charset="0"/>
                <a:cs typeface="Calibri" panose="020F0502020204030204" pitchFamily="34" charset="0"/>
              </a:rPr>
              <a:t>So, the only solution is collision avoidance.</a:t>
            </a:r>
          </a:p>
          <a:p>
            <a:pPr marL="285750" lvl="0" indent="-285750" algn="just" defTabSz="457200">
              <a:buFont typeface="Wingdings" panose="05000000000000000000" pitchFamily="2" charset="2"/>
              <a:buChar char="§"/>
            </a:pPr>
            <a:r>
              <a:rPr lang="en-US" sz="2200" dirty="0">
                <a:solidFill>
                  <a:prstClr val="black"/>
                </a:solidFill>
                <a:latin typeface="Perpetua" panose="02020502060401020303" pitchFamily="18" charset="0"/>
              </a:rPr>
              <a:t>Worked based on three strategies</a:t>
            </a:r>
          </a:p>
          <a:p>
            <a:pPr marL="742950" lvl="1" indent="-285750" algn="just" defTabSz="457200">
              <a:buFont typeface="Wingdings" panose="05000000000000000000" pitchFamily="2" charset="2"/>
              <a:buChar char="Ø"/>
            </a:pPr>
            <a:r>
              <a:rPr lang="en-US" sz="2200" dirty="0">
                <a:solidFill>
                  <a:prstClr val="black"/>
                </a:solidFill>
                <a:latin typeface="Perpetua" panose="02020502060401020303" pitchFamily="18" charset="0"/>
              </a:rPr>
              <a:t> Inter Frame Space</a:t>
            </a:r>
          </a:p>
          <a:p>
            <a:pPr marL="742950" lvl="1" indent="-285750" algn="just" defTabSz="457200">
              <a:buFont typeface="Wingdings" panose="05000000000000000000" pitchFamily="2" charset="2"/>
              <a:buChar char="Ø"/>
            </a:pPr>
            <a:r>
              <a:rPr lang="en-US" sz="2200" dirty="0">
                <a:solidFill>
                  <a:prstClr val="black"/>
                </a:solidFill>
                <a:latin typeface="Perpetua" panose="02020502060401020303" pitchFamily="18" charset="0"/>
              </a:rPr>
              <a:t> Contention Window</a:t>
            </a:r>
          </a:p>
          <a:p>
            <a:pPr marL="742950" lvl="1" indent="-285750" algn="just" defTabSz="457200">
              <a:buFont typeface="Wingdings" panose="05000000000000000000" pitchFamily="2" charset="2"/>
              <a:buChar char="Ø"/>
            </a:pPr>
            <a:r>
              <a:rPr lang="en-US" sz="2200" dirty="0">
                <a:solidFill>
                  <a:prstClr val="black"/>
                </a:solidFill>
                <a:latin typeface="Perpetua" panose="02020502060401020303" pitchFamily="18" charset="0"/>
              </a:rPr>
              <a:t> Acknowledgements</a:t>
            </a:r>
          </a:p>
        </p:txBody>
      </p:sp>
      <p:pic>
        <p:nvPicPr>
          <p:cNvPr id="6" name="Picture 5">
            <a:extLst>
              <a:ext uri="{FF2B5EF4-FFF2-40B4-BE49-F238E27FC236}">
                <a16:creationId xmlns:a16="http://schemas.microsoft.com/office/drawing/2014/main" xmlns="" id="{99C4548A-A4B1-4E4C-97DF-C66BDB1A6684}"/>
              </a:ext>
            </a:extLst>
          </p:cNvPr>
          <p:cNvPicPr>
            <a:picLocks noChangeAspect="1"/>
          </p:cNvPicPr>
          <p:nvPr/>
        </p:nvPicPr>
        <p:blipFill>
          <a:blip r:embed="rId2"/>
          <a:stretch>
            <a:fillRect/>
          </a:stretch>
        </p:blipFill>
        <p:spPr>
          <a:xfrm>
            <a:off x="6736670" y="2133485"/>
            <a:ext cx="1362301" cy="3372453"/>
          </a:xfrm>
          <a:prstGeom prst="rect">
            <a:avLst/>
          </a:prstGeom>
        </p:spPr>
      </p:pic>
      <p:sp>
        <p:nvSpPr>
          <p:cNvPr id="7" name="Rectangle 6">
            <a:extLst>
              <a:ext uri="{FF2B5EF4-FFF2-40B4-BE49-F238E27FC236}">
                <a16:creationId xmlns:a16="http://schemas.microsoft.com/office/drawing/2014/main" xmlns="" id="{51C2E9E1-A173-4C1D-B2EB-844FFE102C6D}"/>
              </a:ext>
            </a:extLst>
          </p:cNvPr>
          <p:cNvSpPr/>
          <p:nvPr/>
        </p:nvSpPr>
        <p:spPr>
          <a:xfrm>
            <a:off x="5872324" y="5769821"/>
            <a:ext cx="3066865" cy="369332"/>
          </a:xfrm>
          <a:prstGeom prst="rect">
            <a:avLst/>
          </a:prstGeom>
        </p:spPr>
        <p:txBody>
          <a:bodyPr wrap="none">
            <a:spAutoFit/>
          </a:bodyPr>
          <a:lstStyle/>
          <a:p>
            <a:r>
              <a:rPr lang="en-US" dirty="0">
                <a:latin typeface="Perpetua" panose="02020502060401020303" pitchFamily="18" charset="0"/>
              </a:rPr>
              <a:t>Fig. 12 Flow chart of  CSMA/CA</a:t>
            </a:r>
          </a:p>
        </p:txBody>
      </p:sp>
    </p:spTree>
    <p:extLst>
      <p:ext uri="{BB962C8B-B14F-4D97-AF65-F5344CB8AC3E}">
        <p14:creationId xmlns:p14="http://schemas.microsoft.com/office/powerpoint/2010/main" val="1733614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latin typeface="Perpetua" panose="02020502060401020303" pitchFamily="18" charset="0"/>
              </a:rPr>
              <a:t>ALOHA</a:t>
            </a:r>
          </a:p>
          <a:p>
            <a:pPr marL="342900" indent="-342900">
              <a:buAutoNum type="arabicPeriod"/>
            </a:pPr>
            <a:r>
              <a:rPr lang="en-US" sz="2400" dirty="0">
                <a:solidFill>
                  <a:schemeClr val="tx1"/>
                </a:solidFill>
                <a:latin typeface="Perpetua" panose="02020502060401020303" pitchFamily="18" charset="0"/>
              </a:rPr>
              <a:t>CSMA</a:t>
            </a:r>
          </a:p>
          <a:p>
            <a:pPr marL="342900" indent="-342900">
              <a:buAutoNum type="arabicPeriod"/>
            </a:pPr>
            <a:r>
              <a:rPr lang="en-US" sz="2400" dirty="0">
                <a:solidFill>
                  <a:schemeClr val="tx1"/>
                </a:solidFill>
                <a:latin typeface="Perpetua" panose="02020502060401020303" pitchFamily="18" charset="0"/>
              </a:rPr>
              <a:t>CSMA/CD</a:t>
            </a:r>
          </a:p>
          <a:p>
            <a:pPr marL="342900" indent="-342900">
              <a:buAutoNum type="arabicPeriod"/>
            </a:pPr>
            <a:r>
              <a:rPr lang="en-US" sz="2400" dirty="0">
                <a:solidFill>
                  <a:schemeClr val="tx1"/>
                </a:solidFill>
                <a:latin typeface="Perpetua" panose="02020502060401020303" pitchFamily="18" charset="0"/>
              </a:rPr>
              <a:t>CSMA/CA</a:t>
            </a:r>
            <a:endParaRPr lang="en-US" dirty="0">
              <a:solidFill>
                <a:schemeClr val="tx1"/>
              </a:solidFill>
              <a:latin typeface="Perpetua" panose="02020502060401020303" pitchFamily="18" charset="0"/>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CSMA/CA</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 Introduction</a:t>
            </a:r>
            <a:endParaRPr lang="x-none" dirty="0"/>
          </a:p>
        </p:txBody>
      </p:sp>
      <p:sp>
        <p:nvSpPr>
          <p:cNvPr id="4" name="Rectangle 3">
            <a:extLst>
              <a:ext uri="{FF2B5EF4-FFF2-40B4-BE49-F238E27FC236}">
                <a16:creationId xmlns:a16="http://schemas.microsoft.com/office/drawing/2014/main" xmlns="" id="{9B88B5A1-9707-4964-98A4-08339D4DD379}"/>
              </a:ext>
            </a:extLst>
          </p:cNvPr>
          <p:cNvSpPr/>
          <p:nvPr/>
        </p:nvSpPr>
        <p:spPr>
          <a:xfrm>
            <a:off x="141515" y="2141192"/>
            <a:ext cx="5682342" cy="3990836"/>
          </a:xfrm>
          <a:prstGeom prst="rect">
            <a:avLst/>
          </a:prstGeom>
        </p:spPr>
        <p:txBody>
          <a:bodyPr wrap="square">
            <a:spAutoFit/>
          </a:bodyPr>
          <a:lstStyle/>
          <a:p>
            <a:pPr marL="342900" marR="0" lvl="0" indent="-342900"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0" i="0" u="none" strike="noStrike" kern="0" cap="none" spc="0" normalizeH="0" baseline="0" noProof="0" dirty="0">
                <a:ln>
                  <a:noFill/>
                </a:ln>
                <a:solidFill>
                  <a:prstClr val="black">
                    <a:lumMod val="75000"/>
                    <a:lumOff val="25000"/>
                  </a:prstClr>
                </a:solidFill>
                <a:effectLst/>
                <a:uLnTx/>
                <a:uFillTx/>
                <a:latin typeface="Perpetua" panose="02020502060401020303" pitchFamily="18" charset="0"/>
              </a:rPr>
              <a:t>Wireless Networks</a:t>
            </a:r>
          </a:p>
          <a:p>
            <a:pPr marL="0" marR="0" lvl="0" indent="0" defTabSz="457200" eaLnBrk="1" fontAlgn="auto" latinLnBrk="0" hangingPunct="1">
              <a:lnSpc>
                <a:spcPct val="100000"/>
              </a:lnSpc>
              <a:spcBef>
                <a:spcPts val="1000"/>
              </a:spcBef>
              <a:spcAft>
                <a:spcPts val="0"/>
              </a:spcAft>
              <a:buClr>
                <a:srgbClr val="B31166"/>
              </a:buClr>
              <a:buSzPct val="80000"/>
              <a:buFontTx/>
              <a:buNone/>
              <a:tabLst/>
              <a:defRPr/>
            </a:pPr>
            <a:r>
              <a:rPr kumimoji="0" lang="en-US" sz="2000" b="0" i="0" u="none" strike="noStrike" kern="0" cap="none" spc="0" normalizeH="0" baseline="0" noProof="0" dirty="0">
                <a:ln>
                  <a:noFill/>
                </a:ln>
                <a:solidFill>
                  <a:prstClr val="black">
                    <a:lumMod val="75000"/>
                    <a:lumOff val="25000"/>
                  </a:prstClr>
                </a:solidFill>
                <a:effectLst/>
                <a:uLnTx/>
                <a:uFillTx/>
                <a:latin typeface="Perpetua" panose="02020502060401020303" pitchFamily="18" charset="0"/>
              </a:rPr>
              <a:t>       CSMA/CA is used. CSMA/CD cannot be used because</a:t>
            </a:r>
          </a:p>
          <a:p>
            <a:pPr marL="742950" marR="0" lvl="1" indent="-285750" defTabSz="457200" eaLnBrk="1" fontAlgn="auto" latinLnBrk="0" hangingPunct="1">
              <a:lnSpc>
                <a:spcPct val="100000"/>
              </a:lnSpc>
              <a:spcBef>
                <a:spcPts val="1000"/>
              </a:spcBef>
              <a:spcAft>
                <a:spcPts val="0"/>
              </a:spcAft>
              <a:buClr>
                <a:srgbClr val="B31166"/>
              </a:buClr>
              <a:buSzPct val="80000"/>
              <a:buFont typeface="Arial" panose="020B0604020202020204" pitchFamily="34" charset="0"/>
              <a:buChar char="•"/>
              <a:tabLst/>
              <a:defRPr/>
            </a:pPr>
            <a:r>
              <a:rPr kumimoji="0" lang="en-US" sz="2000" b="0" i="0" u="none" strike="noStrike" kern="0" cap="none" spc="0" normalizeH="0" baseline="0" noProof="0" dirty="0">
                <a:ln>
                  <a:noFill/>
                </a:ln>
                <a:solidFill>
                  <a:prstClr val="black">
                    <a:lumMod val="75000"/>
                    <a:lumOff val="25000"/>
                  </a:prstClr>
                </a:solidFill>
                <a:effectLst/>
                <a:uLnTx/>
                <a:uFillTx/>
                <a:latin typeface="Perpetua" panose="02020502060401020303" pitchFamily="18" charset="0"/>
              </a:rPr>
              <a:t>CSMA/CD requires continuous transmission and reception for collision detection. Thus require full-duplex operation, which can not be supported in wireless due to short battery life</a:t>
            </a:r>
          </a:p>
          <a:p>
            <a:pPr marL="742950" marR="0" lvl="1" indent="-285750" defTabSz="457200" eaLnBrk="1" fontAlgn="auto" latinLnBrk="0" hangingPunct="1">
              <a:lnSpc>
                <a:spcPct val="100000"/>
              </a:lnSpc>
              <a:spcBef>
                <a:spcPts val="1000"/>
              </a:spcBef>
              <a:spcAft>
                <a:spcPts val="0"/>
              </a:spcAft>
              <a:buClr>
                <a:srgbClr val="B31166"/>
              </a:buClr>
              <a:buSzPct val="80000"/>
              <a:buFont typeface="Arial" panose="020B0604020202020204" pitchFamily="34" charset="0"/>
              <a:buChar char="•"/>
              <a:tabLst/>
              <a:defRPr/>
            </a:pPr>
            <a:r>
              <a:rPr kumimoji="0" lang="en-US" sz="2000" b="0" i="0" u="none" strike="noStrike" kern="0" cap="none" spc="0" normalizeH="0" baseline="0" noProof="0" dirty="0">
                <a:ln>
                  <a:noFill/>
                </a:ln>
                <a:solidFill>
                  <a:prstClr val="black">
                    <a:lumMod val="75000"/>
                    <a:lumOff val="25000"/>
                  </a:prstClr>
                </a:solidFill>
                <a:effectLst/>
                <a:uLnTx/>
                <a:uFillTx/>
                <a:latin typeface="Perpetua" panose="02020502060401020303" pitchFamily="18" charset="0"/>
              </a:rPr>
              <a:t>Difficult to detect may not be detected because of obstacle or range problem</a:t>
            </a:r>
          </a:p>
          <a:p>
            <a:pPr marL="742950" marR="0" lvl="1" indent="-285750" defTabSz="457200" eaLnBrk="1" fontAlgn="auto" latinLnBrk="0" hangingPunct="1">
              <a:lnSpc>
                <a:spcPct val="100000"/>
              </a:lnSpc>
              <a:spcBef>
                <a:spcPts val="1000"/>
              </a:spcBef>
              <a:spcAft>
                <a:spcPts val="0"/>
              </a:spcAft>
              <a:buClr>
                <a:srgbClr val="B31166"/>
              </a:buClr>
              <a:buSzPct val="80000"/>
              <a:buFont typeface="Arial" panose="020B0604020202020204" pitchFamily="34" charset="0"/>
              <a:buChar char="•"/>
              <a:tabLst/>
              <a:defRPr/>
            </a:pPr>
            <a:r>
              <a:rPr kumimoji="0" lang="en-US" sz="2000" b="0" i="0" u="none" strike="noStrike" kern="0" cap="none" spc="0" normalizeH="0" baseline="0" noProof="0" dirty="0">
                <a:ln>
                  <a:noFill/>
                </a:ln>
                <a:solidFill>
                  <a:prstClr val="black">
                    <a:lumMod val="75000"/>
                    <a:lumOff val="25000"/>
                  </a:prstClr>
                </a:solidFill>
                <a:effectLst/>
                <a:uLnTx/>
                <a:uFillTx/>
                <a:latin typeface="Perpetua" panose="02020502060401020303" pitchFamily="18" charset="0"/>
              </a:rPr>
              <a:t>The distance between stations can be great. Signal fading could prevent a station at</a:t>
            </a:r>
            <a:br>
              <a:rPr kumimoji="0" lang="en-US" sz="2000" b="0" i="0" u="none" strike="noStrike" kern="0" cap="none" spc="0" normalizeH="0" baseline="0" noProof="0" dirty="0">
                <a:ln>
                  <a:noFill/>
                </a:ln>
                <a:solidFill>
                  <a:prstClr val="black">
                    <a:lumMod val="75000"/>
                    <a:lumOff val="25000"/>
                  </a:prstClr>
                </a:solidFill>
                <a:effectLst/>
                <a:uLnTx/>
                <a:uFillTx/>
                <a:latin typeface="Perpetua" panose="02020502060401020303" pitchFamily="18" charset="0"/>
              </a:rPr>
            </a:br>
            <a:r>
              <a:rPr kumimoji="0" lang="en-US" sz="2000" b="0" i="0" u="none" strike="noStrike" kern="0" cap="none" spc="0" normalizeH="0" baseline="0" noProof="0" dirty="0">
                <a:ln>
                  <a:noFill/>
                </a:ln>
                <a:solidFill>
                  <a:prstClr val="black">
                    <a:lumMod val="75000"/>
                    <a:lumOff val="25000"/>
                  </a:prstClr>
                </a:solidFill>
                <a:effectLst/>
                <a:uLnTx/>
                <a:uFillTx/>
                <a:latin typeface="Perpetua" panose="02020502060401020303" pitchFamily="18" charset="0"/>
              </a:rPr>
              <a:t>one end from hearing a collision at the other end.</a:t>
            </a:r>
            <a:endParaRPr kumimoji="0" lang="en-US" sz="2000" b="0" i="0" u="none" strike="noStrike" kern="0" cap="none" spc="0" normalizeH="0" baseline="0" noProof="0" dirty="0">
              <a:ln>
                <a:noFill/>
              </a:ln>
              <a:solidFill>
                <a:sysClr val="windowText" lastClr="000000"/>
              </a:solidFill>
              <a:effectLst/>
              <a:uLnTx/>
              <a:uFillTx/>
              <a:latin typeface="Perpetua" panose="02020502060401020303" pitchFamily="18" charset="0"/>
            </a:endParaRPr>
          </a:p>
        </p:txBody>
      </p:sp>
      <p:pic>
        <p:nvPicPr>
          <p:cNvPr id="6" name="Picture 2">
            <a:extLst>
              <a:ext uri="{FF2B5EF4-FFF2-40B4-BE49-F238E27FC236}">
                <a16:creationId xmlns:a16="http://schemas.microsoft.com/office/drawing/2014/main" xmlns="" id="{A649FEB9-748F-446D-A7EA-65DF7E9E27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694" r="40616"/>
          <a:stretch/>
        </p:blipFill>
        <p:spPr bwMode="auto">
          <a:xfrm>
            <a:off x="5727664" y="2146853"/>
            <a:ext cx="3274821" cy="1575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a:extLst>
              <a:ext uri="{FF2B5EF4-FFF2-40B4-BE49-F238E27FC236}">
                <a16:creationId xmlns:a16="http://schemas.microsoft.com/office/drawing/2014/main" xmlns="" id="{3792CEDB-E406-4F34-8F44-3FDC0707F1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156" t="10447" r="-1879" b="5519"/>
          <a:stretch/>
        </p:blipFill>
        <p:spPr bwMode="auto">
          <a:xfrm>
            <a:off x="6074229" y="3721972"/>
            <a:ext cx="2589266" cy="1857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a:extLst>
              <a:ext uri="{FF2B5EF4-FFF2-40B4-BE49-F238E27FC236}">
                <a16:creationId xmlns:a16="http://schemas.microsoft.com/office/drawing/2014/main" xmlns="" id="{C70C3078-1440-4F86-9347-C962979E415A}"/>
              </a:ext>
            </a:extLst>
          </p:cNvPr>
          <p:cNvSpPr/>
          <p:nvPr/>
        </p:nvSpPr>
        <p:spPr>
          <a:xfrm>
            <a:off x="5727664" y="5485665"/>
            <a:ext cx="3416335" cy="923330"/>
          </a:xfrm>
          <a:prstGeom prst="rect">
            <a:avLst/>
          </a:prstGeom>
        </p:spPr>
        <p:txBody>
          <a:bodyPr wrap="square">
            <a:spAutoFit/>
          </a:bodyPr>
          <a:lstStyle/>
          <a:p>
            <a:r>
              <a:rPr lang="en-US" dirty="0">
                <a:latin typeface="Perpetua" panose="02020502060401020303" pitchFamily="18" charset="0"/>
              </a:rPr>
              <a:t>Fig. 13 Illustration of difficulties</a:t>
            </a:r>
          </a:p>
          <a:p>
            <a:r>
              <a:rPr lang="en-US" dirty="0">
                <a:latin typeface="Perpetua" panose="02020502060401020303" pitchFamily="18" charset="0"/>
              </a:rPr>
              <a:t>in collision detection in wireless </a:t>
            </a:r>
          </a:p>
          <a:p>
            <a:r>
              <a:rPr lang="en-US" dirty="0">
                <a:latin typeface="Perpetua" panose="02020502060401020303" pitchFamily="18" charset="0"/>
              </a:rPr>
              <a:t>networks</a:t>
            </a:r>
          </a:p>
        </p:txBody>
      </p:sp>
    </p:spTree>
    <p:extLst>
      <p:ext uri="{BB962C8B-B14F-4D97-AF65-F5344CB8AC3E}">
        <p14:creationId xmlns:p14="http://schemas.microsoft.com/office/powerpoint/2010/main" val="2263462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a:t>T</a:t>
            </a:r>
            <a:r>
              <a:rPr lang="x-none" dirty="0"/>
              <a:t>opic sub heading..</a:t>
            </a:r>
          </a:p>
        </p:txBody>
      </p:sp>
      <p:sp>
        <p:nvSpPr>
          <p:cNvPr id="3" name="Rectangle 2">
            <a:extLst>
              <a:ext uri="{FF2B5EF4-FFF2-40B4-BE49-F238E27FC236}">
                <a16:creationId xmlns:a16="http://schemas.microsoft.com/office/drawing/2014/main" xmlns="" id="{75456C51-4A9C-4DF6-8783-D424A1A0B222}"/>
              </a:ext>
            </a:extLst>
          </p:cNvPr>
          <p:cNvSpPr/>
          <p:nvPr/>
        </p:nvSpPr>
        <p:spPr>
          <a:xfrm>
            <a:off x="421341" y="2447839"/>
            <a:ext cx="8191590" cy="3103414"/>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This protocol is used in wireless networks because they cannot detect the collision.</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So, the only solution is collision avoidance.</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It avoids the collision by using three basic techniques:</a:t>
            </a:r>
          </a:p>
          <a:p>
            <a:pPr marL="342900" lvl="0" indent="-342900" defTabSz="457200">
              <a:spcBef>
                <a:spcPts val="1000"/>
              </a:spcBef>
              <a:buClr>
                <a:srgbClr val="B31166"/>
              </a:buClr>
              <a:buSzPct val="80000"/>
              <a:buFont typeface="+mj-lt"/>
              <a:buAutoNum type="arabicPeriod"/>
            </a:pPr>
            <a:r>
              <a:rPr lang="en-US" sz="2200" dirty="0">
                <a:solidFill>
                  <a:prstClr val="black"/>
                </a:solidFill>
                <a:latin typeface="Perpetua" panose="02020502060401020303" pitchFamily="18" charset="0"/>
                <a:cs typeface="Calibri" panose="020F0502020204030204" pitchFamily="34" charset="0"/>
              </a:rPr>
              <a:t>Interframe Space (IFS)</a:t>
            </a:r>
          </a:p>
          <a:p>
            <a:pPr marL="342900" lvl="0" indent="-342900" defTabSz="457200">
              <a:spcBef>
                <a:spcPts val="1000"/>
              </a:spcBef>
              <a:buClr>
                <a:srgbClr val="B31166"/>
              </a:buClr>
              <a:buSzPct val="80000"/>
              <a:buFont typeface="+mj-lt"/>
              <a:buAutoNum type="arabicPeriod"/>
            </a:pPr>
            <a:r>
              <a:rPr lang="en-US" sz="2200" dirty="0">
                <a:solidFill>
                  <a:prstClr val="black"/>
                </a:solidFill>
                <a:latin typeface="Perpetua" panose="02020502060401020303" pitchFamily="18" charset="0"/>
                <a:cs typeface="Calibri" panose="020F0502020204030204" pitchFamily="34" charset="0"/>
              </a:rPr>
              <a:t>Contention Window</a:t>
            </a:r>
          </a:p>
          <a:p>
            <a:pPr marL="342900" lvl="0" indent="-342900" defTabSz="457200">
              <a:spcBef>
                <a:spcPts val="1000"/>
              </a:spcBef>
              <a:buClr>
                <a:srgbClr val="B31166"/>
              </a:buClr>
              <a:buSzPct val="80000"/>
              <a:buFont typeface="+mj-lt"/>
              <a:buAutoNum type="arabicPeriod"/>
            </a:pPr>
            <a:r>
              <a:rPr lang="en-US" sz="2200" dirty="0">
                <a:solidFill>
                  <a:prstClr val="black"/>
                </a:solidFill>
                <a:latin typeface="Perpetua" panose="02020502060401020303" pitchFamily="18" charset="0"/>
                <a:cs typeface="Calibri" panose="020F0502020204030204" pitchFamily="34" charset="0"/>
              </a:rPr>
              <a:t>Acknowledgements</a:t>
            </a:r>
          </a:p>
        </p:txBody>
      </p:sp>
    </p:spTree>
    <p:extLst>
      <p:ext uri="{BB962C8B-B14F-4D97-AF65-F5344CB8AC3E}">
        <p14:creationId xmlns:p14="http://schemas.microsoft.com/office/powerpoint/2010/main" val="3558185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CSMA/CA</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Interframe Space</a:t>
            </a:r>
            <a:endParaRPr lang="x-none" dirty="0"/>
          </a:p>
        </p:txBody>
      </p:sp>
      <p:sp>
        <p:nvSpPr>
          <p:cNvPr id="3" name="Rectangle 2">
            <a:extLst>
              <a:ext uri="{FF2B5EF4-FFF2-40B4-BE49-F238E27FC236}">
                <a16:creationId xmlns:a16="http://schemas.microsoft.com/office/drawing/2014/main" xmlns="" id="{990D9941-819F-44A4-816D-D26F423F7CCF}"/>
              </a:ext>
            </a:extLst>
          </p:cNvPr>
          <p:cNvSpPr/>
          <p:nvPr/>
        </p:nvSpPr>
        <p:spPr>
          <a:xfrm>
            <a:off x="421341" y="2486520"/>
            <a:ext cx="8191590" cy="3313728"/>
          </a:xfrm>
          <a:prstGeom prst="rect">
            <a:avLst/>
          </a:prstGeom>
        </p:spPr>
        <p:txBody>
          <a:bodyPr wrap="square">
            <a:spAutoFit/>
          </a:bodyPr>
          <a:lstStyle/>
          <a:p>
            <a:pPr marL="342900" marR="0" lvl="0" indent="-342900"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cs typeface="Calibri" panose="020F0502020204030204" pitchFamily="34" charset="0"/>
              </a:rPr>
              <a:t>Whenever the channel is found idle, the station does not transmit immediately.</a:t>
            </a:r>
          </a:p>
          <a:p>
            <a:pPr marL="342900" marR="0" lvl="0" indent="-342900"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cs typeface="Calibri" panose="020F0502020204030204" pitchFamily="34" charset="0"/>
              </a:rPr>
              <a:t>It waits for a period of time called Interframe Space (IFS).</a:t>
            </a:r>
          </a:p>
          <a:p>
            <a:pPr marL="342900" marR="0" lvl="0" indent="-342900"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cs typeface="Calibri" panose="020F0502020204030204" pitchFamily="34" charset="0"/>
              </a:rPr>
              <a:t>When channel is sensed idle, it may be possible that some distant station may have already started transmitting.</a:t>
            </a:r>
          </a:p>
          <a:p>
            <a:pPr marL="342900" marR="0" lvl="0" indent="-342900"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cs typeface="Calibri" panose="020F0502020204030204" pitchFamily="34" charset="0"/>
              </a:rPr>
              <a:t>Therefore, the purpose of IFS time is to allow this transmitted signal to reach its destination.</a:t>
            </a:r>
          </a:p>
          <a:p>
            <a:pPr marL="342900" marR="0" lvl="0" indent="-342900" defTabSz="45720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cs typeface="Calibri" panose="020F0502020204030204" pitchFamily="34" charset="0"/>
              </a:rPr>
              <a:t>If after this IFS time, channel is still idle, the station can send the frames</a:t>
            </a:r>
            <a:endParaRPr kumimoji="0" lang="en-US" sz="2200" b="0" i="0" u="none" strike="noStrike" kern="0" cap="none" spc="0" normalizeH="0" baseline="0" noProof="0" dirty="0">
              <a:ln>
                <a:noFill/>
              </a:ln>
              <a:solidFill>
                <a:sysClr val="windowText" lastClr="000000"/>
              </a:solidFill>
              <a:effectLst/>
              <a:uLnTx/>
              <a:uFillTx/>
              <a:latin typeface="Perpetua" panose="02020502060401020303" pitchFamily="18" charset="0"/>
            </a:endParaRPr>
          </a:p>
        </p:txBody>
      </p:sp>
    </p:spTree>
    <p:extLst>
      <p:ext uri="{BB962C8B-B14F-4D97-AF65-F5344CB8AC3E}">
        <p14:creationId xmlns:p14="http://schemas.microsoft.com/office/powerpoint/2010/main" val="983240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CSMA/CA</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Contention window</a:t>
            </a:r>
            <a:endParaRPr lang="x-none" dirty="0"/>
          </a:p>
        </p:txBody>
      </p:sp>
      <p:sp>
        <p:nvSpPr>
          <p:cNvPr id="3" name="Rectangle 2">
            <a:extLst>
              <a:ext uri="{FF2B5EF4-FFF2-40B4-BE49-F238E27FC236}">
                <a16:creationId xmlns:a16="http://schemas.microsoft.com/office/drawing/2014/main" xmlns="" id="{C5365608-79AE-4D8C-B6FC-5FE9E224D9E2}"/>
              </a:ext>
            </a:extLst>
          </p:cNvPr>
          <p:cNvSpPr/>
          <p:nvPr/>
        </p:nvSpPr>
        <p:spPr>
          <a:xfrm>
            <a:off x="334255" y="2258067"/>
            <a:ext cx="8246454" cy="3313728"/>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Contention window is the amount of time divided into slots.</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Station that is ready to send chooses a random number of slots as its waiting time.</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number of slots in the window changes with time.</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It means that it is set of one slot for the first time, and then doubles each time the station cannot detect an idle channel after the IFS time.</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contention window, the station needs to sense the channel after each time slot [1].</a:t>
            </a:r>
          </a:p>
        </p:txBody>
      </p:sp>
    </p:spTree>
    <p:extLst>
      <p:ext uri="{BB962C8B-B14F-4D97-AF65-F5344CB8AC3E}">
        <p14:creationId xmlns:p14="http://schemas.microsoft.com/office/powerpoint/2010/main" val="2007999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CSMA/CA</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Acknowledgement</a:t>
            </a:r>
            <a:endParaRPr lang="x-none" dirty="0"/>
          </a:p>
        </p:txBody>
      </p:sp>
      <p:sp>
        <p:nvSpPr>
          <p:cNvPr id="4" name="Rectangle 3">
            <a:extLst>
              <a:ext uri="{FF2B5EF4-FFF2-40B4-BE49-F238E27FC236}">
                <a16:creationId xmlns:a16="http://schemas.microsoft.com/office/drawing/2014/main" xmlns="" id="{ED03DA86-5DF2-4B2C-90AC-DB14BC2675E3}"/>
              </a:ext>
            </a:extLst>
          </p:cNvPr>
          <p:cNvSpPr/>
          <p:nvPr/>
        </p:nvSpPr>
        <p:spPr>
          <a:xfrm>
            <a:off x="337457" y="2285097"/>
            <a:ext cx="8349343" cy="1143903"/>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000" dirty="0">
                <a:solidFill>
                  <a:prstClr val="black"/>
                </a:solidFill>
                <a:latin typeface="Calibri" panose="020F0502020204030204" pitchFamily="34" charset="0"/>
                <a:cs typeface="Calibri" panose="020F0502020204030204" pitchFamily="34" charset="0"/>
              </a:rPr>
              <a:t>Despite all the precautions, collisions may occur and destroy the data.</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Calibri" panose="020F0502020204030204" pitchFamily="34" charset="0"/>
                <a:cs typeface="Calibri" panose="020F0502020204030204" pitchFamily="34" charset="0"/>
              </a:rPr>
              <a:t>Positive acknowledgement and the time-out timer helps guarantee that the receiver has received the frame.</a:t>
            </a:r>
          </a:p>
        </p:txBody>
      </p:sp>
      <p:pic>
        <p:nvPicPr>
          <p:cNvPr id="6" name="Picture 2" descr="http://image.slidesharecdn.com/ch12-100307212123-phpapp02/95/ch12-28-728.jpg?cb=1267996985">
            <a:extLst>
              <a:ext uri="{FF2B5EF4-FFF2-40B4-BE49-F238E27FC236}">
                <a16:creationId xmlns:a16="http://schemas.microsoft.com/office/drawing/2014/main" xmlns="" id="{DFEC419E-C65E-4736-A5EB-C0F43CD2DC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2579" b="32773"/>
          <a:stretch/>
        </p:blipFill>
        <p:spPr bwMode="auto">
          <a:xfrm>
            <a:off x="886161" y="3558615"/>
            <a:ext cx="6934200" cy="180190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xmlns="" id="{B495924A-B1EB-461E-9A11-3F4E1F332224}"/>
              </a:ext>
            </a:extLst>
          </p:cNvPr>
          <p:cNvSpPr/>
          <p:nvPr/>
        </p:nvSpPr>
        <p:spPr>
          <a:xfrm>
            <a:off x="3038102" y="5389996"/>
            <a:ext cx="3885679" cy="369332"/>
          </a:xfrm>
          <a:prstGeom prst="rect">
            <a:avLst/>
          </a:prstGeom>
        </p:spPr>
        <p:txBody>
          <a:bodyPr wrap="none">
            <a:spAutoFit/>
          </a:bodyPr>
          <a:lstStyle/>
          <a:p>
            <a:r>
              <a:rPr lang="en-US" dirty="0">
                <a:latin typeface="Perpetua" panose="02020502060401020303" pitchFamily="18" charset="0"/>
              </a:rPr>
              <a:t>Fig. 14 Carrier sense in contention window  </a:t>
            </a:r>
          </a:p>
        </p:txBody>
      </p:sp>
    </p:spTree>
    <p:extLst>
      <p:ext uri="{BB962C8B-B14F-4D97-AF65-F5344CB8AC3E}">
        <p14:creationId xmlns:p14="http://schemas.microsoft.com/office/powerpoint/2010/main" val="4208382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2" name="Rectangle 1">
            <a:extLst>
              <a:ext uri="{FF2B5EF4-FFF2-40B4-BE49-F238E27FC236}">
                <a16:creationId xmlns:a16="http://schemas.microsoft.com/office/drawing/2014/main" xmlns="" id="{6201FA81-7B20-40B1-991F-B732788143A0}"/>
              </a:ext>
            </a:extLst>
          </p:cNvPr>
          <p:cNvSpPr/>
          <p:nvPr/>
        </p:nvSpPr>
        <p:spPr>
          <a:xfrm>
            <a:off x="335494" y="1671935"/>
            <a:ext cx="8066314" cy="646331"/>
          </a:xfrm>
          <a:prstGeom prst="rect">
            <a:avLst/>
          </a:prstGeom>
        </p:spPr>
        <p:txBody>
          <a:bodyPr wrap="square">
            <a:spAutoFit/>
          </a:bodyPr>
          <a:lstStyle/>
          <a:p>
            <a:pPr algn="just"/>
            <a:r>
              <a:rPr lang="en-US" dirty="0"/>
              <a:t>[1] </a:t>
            </a:r>
            <a:r>
              <a:rPr lang="en-US" dirty="0">
                <a:latin typeface="Times New Roman" panose="02020603050405020304" pitchFamily="18" charset="0"/>
                <a:cs typeface="Times New Roman" panose="02020603050405020304" pitchFamily="18" charset="0"/>
              </a:rPr>
              <a:t>B. A. </a:t>
            </a:r>
            <a:r>
              <a:rPr lang="en-US" dirty="0" err="1">
                <a:latin typeface="Times New Roman" panose="02020603050405020304" pitchFamily="18" charset="0"/>
                <a:cs typeface="Times New Roman" panose="02020603050405020304" pitchFamily="18" charset="0"/>
              </a:rPr>
              <a:t>Forouzan</a:t>
            </a:r>
            <a:r>
              <a:rPr lang="en-US" i="1" dirty="0">
                <a:latin typeface="Times New Roman" panose="02020603050405020304" pitchFamily="18" charset="0"/>
                <a:cs typeface="Times New Roman" panose="02020603050405020304" pitchFamily="18" charset="0"/>
              </a:rPr>
              <a:t>, Data Communication and Networking, 5</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The McGraw-Hill  Companies, Inc.,  USA, 2013, pp.  326-339.</a:t>
            </a:r>
          </a:p>
        </p:txBody>
      </p:sp>
    </p:spTree>
    <p:extLst>
      <p:ext uri="{BB962C8B-B14F-4D97-AF65-F5344CB8AC3E}">
        <p14:creationId xmlns:p14="http://schemas.microsoft.com/office/powerpoint/2010/main" val="3224969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Recommended Books</a:t>
            </a:r>
          </a:p>
        </p:txBody>
      </p:sp>
      <p:sp>
        <p:nvSpPr>
          <p:cNvPr id="6" name="Content Placeholder 2">
            <a:extLst>
              <a:ext uri="{FF2B5EF4-FFF2-40B4-BE49-F238E27FC236}">
                <a16:creationId xmlns:a16="http://schemas.microsoft.com/office/drawing/2014/main" xmlns="" id="{2BD90A38-0417-4618-AF01-2FABAEE89A54}"/>
              </a:ext>
            </a:extLst>
          </p:cNvPr>
          <p:cNvSpPr txBox="1">
            <a:spLocks/>
          </p:cNvSpPr>
          <p:nvPr/>
        </p:nvSpPr>
        <p:spPr>
          <a:xfrm>
            <a:off x="234014" y="1373238"/>
            <a:ext cx="7886700" cy="435133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Communications and Networking</a:t>
            </a:r>
            <a:r>
              <a:rPr lang="en-US" sz="15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2007,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Computer Networking: A Top-Down Approach</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J. F., Kurose, K. W. Ross</a:t>
            </a:r>
            <a:r>
              <a:rPr lang="en-US" sz="1500" dirty="0">
                <a:latin typeface="Times New Roman" panose="02020603050405020304" pitchFamily="18" charset="0"/>
                <a:cs typeface="Times New Roman" panose="02020603050405020304" pitchFamily="18" charset="0"/>
              </a:rPr>
              <a:t>, Pearson Education, Inc., Sixth Edition,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Official Cert Guide CCNA 200-301 , vol. 1</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Odom</a:t>
            </a:r>
            <a:r>
              <a:rPr lang="en-US" sz="1500" dirty="0">
                <a:latin typeface="Times New Roman" panose="02020603050405020304" pitchFamily="18" charset="0"/>
                <a:cs typeface="Times New Roman" panose="02020603050405020304" pitchFamily="18" charset="0"/>
              </a:rPr>
              <a:t>, Cisco Press, First Edition, 2019,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CCNA Routing and Switching</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T. </a:t>
            </a:r>
            <a:r>
              <a:rPr lang="en-US" sz="1500" i="1" dirty="0" err="1">
                <a:latin typeface="Times New Roman" panose="02020603050405020304" pitchFamily="18" charset="0"/>
                <a:cs typeface="Times New Roman" panose="02020603050405020304" pitchFamily="18" charset="0"/>
              </a:rPr>
              <a:t>Lammle</a:t>
            </a:r>
            <a:r>
              <a:rPr lang="en-US" sz="1500" dirty="0">
                <a:latin typeface="Times New Roman" panose="02020603050405020304" pitchFamily="18" charset="0"/>
                <a:cs typeface="Times New Roman" panose="02020603050405020304" pitchFamily="18" charset="0"/>
              </a:rPr>
              <a:t>, John Wily &amp; Sons, Second Edition, 2016,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TCP/IP Protocol Suite</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2009, USA. </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and Computer Communication</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Stallings</a:t>
            </a:r>
            <a:r>
              <a:rPr lang="en-US" sz="1500" dirty="0">
                <a:latin typeface="Times New Roman" panose="02020603050405020304" pitchFamily="18" charset="0"/>
                <a:cs typeface="Times New Roman" panose="02020603050405020304" pitchFamily="18" charset="0"/>
              </a:rPr>
              <a:t>, Pearson Education, Inc., Tenth Education, 2013, USA.</a:t>
            </a:r>
          </a:p>
        </p:txBody>
      </p:sp>
    </p:spTree>
    <p:extLst>
      <p:ext uri="{BB962C8B-B14F-4D97-AF65-F5344CB8AC3E}">
        <p14:creationId xmlns:p14="http://schemas.microsoft.com/office/powerpoint/2010/main" val="324693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ALOHA</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Introduction</a:t>
            </a:r>
            <a:endParaRPr lang="x-none" dirty="0"/>
          </a:p>
        </p:txBody>
      </p:sp>
      <p:pic>
        <p:nvPicPr>
          <p:cNvPr id="7" name="Picture 6">
            <a:extLst>
              <a:ext uri="{FF2B5EF4-FFF2-40B4-BE49-F238E27FC236}">
                <a16:creationId xmlns:a16="http://schemas.microsoft.com/office/drawing/2014/main" xmlns="" id="{5240FBBD-5A5D-4363-A458-B11AAE47227E}"/>
              </a:ext>
            </a:extLst>
          </p:cNvPr>
          <p:cNvPicPr>
            <a:picLocks noChangeAspect="1"/>
          </p:cNvPicPr>
          <p:nvPr/>
        </p:nvPicPr>
        <p:blipFill>
          <a:blip r:embed="rId2"/>
          <a:stretch>
            <a:fillRect/>
          </a:stretch>
        </p:blipFill>
        <p:spPr>
          <a:xfrm>
            <a:off x="228558" y="2749818"/>
            <a:ext cx="8457400" cy="2736582"/>
          </a:xfrm>
          <a:prstGeom prst="rect">
            <a:avLst/>
          </a:prstGeom>
        </p:spPr>
      </p:pic>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ALOHA….</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Algorithm</a:t>
            </a:r>
            <a:endParaRPr lang="x-none" dirty="0"/>
          </a:p>
        </p:txBody>
      </p:sp>
      <p:pic>
        <p:nvPicPr>
          <p:cNvPr id="6" name="Picture 2">
            <a:extLst>
              <a:ext uri="{FF2B5EF4-FFF2-40B4-BE49-F238E27FC236}">
                <a16:creationId xmlns:a16="http://schemas.microsoft.com/office/drawing/2014/main" xmlns="" id="{86EDB905-F54C-4059-B386-E50B5B7611E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95758" y="2055714"/>
            <a:ext cx="6192095" cy="3302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xmlns="" id="{785D3643-72D0-4B50-BB26-D38C911CEC88}"/>
              </a:ext>
            </a:extLst>
          </p:cNvPr>
          <p:cNvSpPr txBox="1"/>
          <p:nvPr/>
        </p:nvSpPr>
        <p:spPr>
          <a:xfrm>
            <a:off x="3646715" y="5541220"/>
            <a:ext cx="3265714" cy="400110"/>
          </a:xfrm>
          <a:prstGeom prst="rect">
            <a:avLst/>
          </a:prstGeom>
          <a:noFill/>
        </p:spPr>
        <p:txBody>
          <a:bodyPr wrap="square" rtlCol="0">
            <a:spAutoFit/>
          </a:bodyPr>
          <a:lstStyle/>
          <a:p>
            <a:r>
              <a:rPr lang="en-US" sz="2000" dirty="0">
                <a:latin typeface="Perpetua" panose="02020502060401020303" pitchFamily="18" charset="0"/>
              </a:rPr>
              <a:t>Fig. 1  Flow chart of ALOHA</a:t>
            </a:r>
          </a:p>
        </p:txBody>
      </p:sp>
    </p:spTree>
    <p:extLst>
      <p:ext uri="{BB962C8B-B14F-4D97-AF65-F5344CB8AC3E}">
        <p14:creationId xmlns:p14="http://schemas.microsoft.com/office/powerpoint/2010/main" val="31321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ALOHA….</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Collision</a:t>
            </a:r>
            <a:endParaRPr lang="x-none" dirty="0"/>
          </a:p>
        </p:txBody>
      </p:sp>
      <p:pic>
        <p:nvPicPr>
          <p:cNvPr id="6" name="Picture 5">
            <a:extLst>
              <a:ext uri="{FF2B5EF4-FFF2-40B4-BE49-F238E27FC236}">
                <a16:creationId xmlns:a16="http://schemas.microsoft.com/office/drawing/2014/main" xmlns="" id="{67EFABFE-D033-474B-84F5-A19ED6F82EE1}"/>
              </a:ext>
            </a:extLst>
          </p:cNvPr>
          <p:cNvPicPr>
            <a:picLocks noChangeAspect="1"/>
          </p:cNvPicPr>
          <p:nvPr/>
        </p:nvPicPr>
        <p:blipFill>
          <a:blip r:embed="rId2"/>
          <a:stretch>
            <a:fillRect/>
          </a:stretch>
        </p:blipFill>
        <p:spPr>
          <a:xfrm>
            <a:off x="574178" y="2242551"/>
            <a:ext cx="6098766" cy="3874960"/>
          </a:xfrm>
          <a:prstGeom prst="rect">
            <a:avLst/>
          </a:prstGeom>
        </p:spPr>
      </p:pic>
      <p:sp>
        <p:nvSpPr>
          <p:cNvPr id="7" name="TextBox 6">
            <a:extLst>
              <a:ext uri="{FF2B5EF4-FFF2-40B4-BE49-F238E27FC236}">
                <a16:creationId xmlns:a16="http://schemas.microsoft.com/office/drawing/2014/main" xmlns="" id="{1D40553F-9236-49C5-B210-E4A5EEB13C54}"/>
              </a:ext>
            </a:extLst>
          </p:cNvPr>
          <p:cNvSpPr txBox="1"/>
          <p:nvPr/>
        </p:nvSpPr>
        <p:spPr>
          <a:xfrm>
            <a:off x="6796664" y="2495414"/>
            <a:ext cx="1988288" cy="646331"/>
          </a:xfrm>
          <a:prstGeom prst="rect">
            <a:avLst/>
          </a:prstGeom>
          <a:noFill/>
        </p:spPr>
        <p:txBody>
          <a:bodyPr wrap="square" rtlCol="0">
            <a:spAutoFit/>
          </a:bodyPr>
          <a:lstStyle/>
          <a:p>
            <a:r>
              <a:rPr lang="en-US" dirty="0">
                <a:solidFill>
                  <a:srgbClr val="C00000"/>
                </a:solidFill>
              </a:rPr>
              <a:t>R</a:t>
            </a:r>
            <a:r>
              <a:rPr lang="en-US" dirty="0"/>
              <a:t>= Transmission Rate</a:t>
            </a:r>
          </a:p>
        </p:txBody>
      </p:sp>
      <p:sp>
        <p:nvSpPr>
          <p:cNvPr id="3" name="TextBox 2">
            <a:extLst>
              <a:ext uri="{FF2B5EF4-FFF2-40B4-BE49-F238E27FC236}">
                <a16:creationId xmlns:a16="http://schemas.microsoft.com/office/drawing/2014/main" xmlns="" id="{8694A55A-E14B-4D02-8368-9A1B6F30DC2B}"/>
              </a:ext>
            </a:extLst>
          </p:cNvPr>
          <p:cNvSpPr txBox="1"/>
          <p:nvPr/>
        </p:nvSpPr>
        <p:spPr>
          <a:xfrm>
            <a:off x="6335486" y="4201885"/>
            <a:ext cx="2677885" cy="400110"/>
          </a:xfrm>
          <a:prstGeom prst="rect">
            <a:avLst/>
          </a:prstGeom>
          <a:noFill/>
        </p:spPr>
        <p:txBody>
          <a:bodyPr wrap="square" rtlCol="0">
            <a:spAutoFit/>
          </a:bodyPr>
          <a:lstStyle/>
          <a:p>
            <a:r>
              <a:rPr lang="en-US" sz="2000" dirty="0">
                <a:latin typeface="Perpetua" panose="02020502060401020303" pitchFamily="18" charset="0"/>
              </a:rPr>
              <a:t>Fig. 2 Collision in ALOHA</a:t>
            </a:r>
          </a:p>
        </p:txBody>
      </p:sp>
    </p:spTree>
    <p:extLst>
      <p:ext uri="{BB962C8B-B14F-4D97-AF65-F5344CB8AC3E}">
        <p14:creationId xmlns:p14="http://schemas.microsoft.com/office/powerpoint/2010/main" val="324480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ALOHA….</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Throughput </a:t>
            </a:r>
            <a:endParaRPr lang="x-none" dirty="0"/>
          </a:p>
        </p:txBody>
      </p:sp>
      <p:sp>
        <p:nvSpPr>
          <p:cNvPr id="3" name="Rectangle 2">
            <a:extLst>
              <a:ext uri="{FF2B5EF4-FFF2-40B4-BE49-F238E27FC236}">
                <a16:creationId xmlns:a16="http://schemas.microsoft.com/office/drawing/2014/main" xmlns="" id="{BD5F26C4-F77E-49E4-B8ED-0AE523C5CF0E}"/>
              </a:ext>
            </a:extLst>
          </p:cNvPr>
          <p:cNvSpPr/>
          <p:nvPr/>
        </p:nvSpPr>
        <p:spPr>
          <a:xfrm>
            <a:off x="230033" y="2227289"/>
            <a:ext cx="8641823" cy="3713837"/>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The throughput is the fraction of time, the channel carries useful information, namely non-colliding packets.</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Under all number of frames, the throughput, S, is just the product of average number of frames, G and the probability, P, of a transmission succeeding—that is,</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                                                             </a:t>
            </a:r>
            <a:r>
              <a:rPr lang="en-US" sz="2000" b="1" dirty="0">
                <a:solidFill>
                  <a:prstClr val="black"/>
                </a:solidFill>
                <a:latin typeface="Perpetua" panose="02020502060401020303" pitchFamily="18" charset="0"/>
                <a:cs typeface="Calibri" panose="020F0502020204030204" pitchFamily="34" charset="0"/>
              </a:rPr>
              <a:t> S = GP</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Consider a packet scheduled for transmission at some time ‘t’. This packet will be successful if no other packet is scheduled for transmission in the interval (t-T, </a:t>
            </a:r>
            <a:r>
              <a:rPr lang="en-US" sz="2000" dirty="0" err="1">
                <a:solidFill>
                  <a:prstClr val="black"/>
                </a:solidFill>
                <a:latin typeface="Perpetua" panose="02020502060401020303" pitchFamily="18" charset="0"/>
                <a:cs typeface="Calibri" panose="020F0502020204030204" pitchFamily="34" charset="0"/>
              </a:rPr>
              <a:t>t+T</a:t>
            </a:r>
            <a:r>
              <a:rPr lang="en-US" sz="2000" dirty="0">
                <a:solidFill>
                  <a:prstClr val="black"/>
                </a:solidFill>
                <a:latin typeface="Perpetua" panose="02020502060401020303" pitchFamily="18" charset="0"/>
                <a:cs typeface="Calibri" panose="020F0502020204030204" pitchFamily="34" charset="0"/>
              </a:rPr>
              <a:t>) (this period of 2T is called the vulnerable period). The probability of this happening, that is, the probability of success, is that no packet is scheduled in an interval of length 2T. </a:t>
            </a:r>
          </a:p>
          <a:p>
            <a:pPr marL="342900" lvl="0" indent="-342900" defTabSz="457200">
              <a:spcBef>
                <a:spcPts val="1000"/>
              </a:spcBef>
              <a:buClr>
                <a:srgbClr val="B31166"/>
              </a:buClr>
              <a:buSzPct val="80000"/>
              <a:buFont typeface="Wingdings 3" charset="2"/>
              <a:buChar char=""/>
            </a:pPr>
            <a:endParaRPr lang="en-US" sz="2200" dirty="0">
              <a:solidFill>
                <a:prstClr val="black"/>
              </a:solidFill>
              <a:latin typeface="Perpetua" panose="02020502060401020303" pitchFamily="18" charset="0"/>
              <a:cs typeface="Calibri" panose="020F0502020204030204" pitchFamily="34" charset="0"/>
            </a:endParaRPr>
          </a:p>
        </p:txBody>
      </p:sp>
      <p:grpSp>
        <p:nvGrpSpPr>
          <p:cNvPr id="6" name="Group 5">
            <a:extLst>
              <a:ext uri="{FF2B5EF4-FFF2-40B4-BE49-F238E27FC236}">
                <a16:creationId xmlns:a16="http://schemas.microsoft.com/office/drawing/2014/main" xmlns="" id="{B4F3D632-7AD9-4803-801F-2A445136C86F}"/>
              </a:ext>
            </a:extLst>
          </p:cNvPr>
          <p:cNvGrpSpPr/>
          <p:nvPr/>
        </p:nvGrpSpPr>
        <p:grpSpPr>
          <a:xfrm>
            <a:off x="3498112" y="6117486"/>
            <a:ext cx="5645888" cy="291509"/>
            <a:chOff x="2806995" y="5875376"/>
            <a:chExt cx="5645888" cy="291509"/>
          </a:xfrm>
        </p:grpSpPr>
        <p:sp>
          <p:nvSpPr>
            <p:cNvPr id="7" name="Rectangle 6">
              <a:extLst>
                <a:ext uri="{FF2B5EF4-FFF2-40B4-BE49-F238E27FC236}">
                  <a16:creationId xmlns:a16="http://schemas.microsoft.com/office/drawing/2014/main" xmlns="" id="{87DC58B8-F3EE-4DD8-B1D4-95030DA028F8}"/>
                </a:ext>
              </a:extLst>
            </p:cNvPr>
            <p:cNvSpPr/>
            <p:nvPr/>
          </p:nvSpPr>
          <p:spPr>
            <a:xfrm>
              <a:off x="5443869" y="5879806"/>
              <a:ext cx="1637414" cy="287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5CEEBF6D-F59C-49E6-A9CF-52385DBA9D28}"/>
                </a:ext>
              </a:extLst>
            </p:cNvPr>
            <p:cNvSpPr/>
            <p:nvPr/>
          </p:nvSpPr>
          <p:spPr>
            <a:xfrm>
              <a:off x="3806455" y="5875376"/>
              <a:ext cx="1637414" cy="287079"/>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xmlns="" id="{B1DC2CE5-BAF3-4B55-8039-5DD7DD2F5D15}"/>
                </a:ext>
              </a:extLst>
            </p:cNvPr>
            <p:cNvCxnSpPr/>
            <p:nvPr/>
          </p:nvCxnSpPr>
          <p:spPr>
            <a:xfrm>
              <a:off x="2806995" y="6162455"/>
              <a:ext cx="5645888"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Straight Arrow Connector 9">
            <a:extLst>
              <a:ext uri="{FF2B5EF4-FFF2-40B4-BE49-F238E27FC236}">
                <a16:creationId xmlns:a16="http://schemas.microsoft.com/office/drawing/2014/main" xmlns="" id="{74C70BDE-33F3-4A3F-9ACE-784D1700A553}"/>
              </a:ext>
            </a:extLst>
          </p:cNvPr>
          <p:cNvCxnSpPr/>
          <p:nvPr/>
        </p:nvCxnSpPr>
        <p:spPr>
          <a:xfrm>
            <a:off x="4497572" y="5962428"/>
            <a:ext cx="3274828" cy="1063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xmlns="" id="{A95AA702-3833-4603-AF0B-9E1E2873F8F6}"/>
              </a:ext>
            </a:extLst>
          </p:cNvPr>
          <p:cNvSpPr txBox="1"/>
          <p:nvPr/>
        </p:nvSpPr>
        <p:spPr>
          <a:xfrm>
            <a:off x="5950255" y="5671439"/>
            <a:ext cx="620667"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2T</a:t>
            </a:r>
          </a:p>
        </p:txBody>
      </p:sp>
      <p:sp>
        <p:nvSpPr>
          <p:cNvPr id="12" name="TextBox 11">
            <a:extLst>
              <a:ext uri="{FF2B5EF4-FFF2-40B4-BE49-F238E27FC236}">
                <a16:creationId xmlns:a16="http://schemas.microsoft.com/office/drawing/2014/main" xmlns="" id="{89C5E8D6-490A-44CF-8DF1-FF16061D4860}"/>
              </a:ext>
            </a:extLst>
          </p:cNvPr>
          <p:cNvSpPr txBox="1"/>
          <p:nvPr/>
        </p:nvSpPr>
        <p:spPr>
          <a:xfrm>
            <a:off x="6003378" y="6528762"/>
            <a:ext cx="652603"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a:t>
            </a:r>
          </a:p>
        </p:txBody>
      </p:sp>
      <p:cxnSp>
        <p:nvCxnSpPr>
          <p:cNvPr id="13" name="Straight Arrow Connector 12">
            <a:extLst>
              <a:ext uri="{FF2B5EF4-FFF2-40B4-BE49-F238E27FC236}">
                <a16:creationId xmlns:a16="http://schemas.microsoft.com/office/drawing/2014/main" xmlns="" id="{A243A39D-2592-47A9-8485-19B7BC661FAA}"/>
              </a:ext>
            </a:extLst>
          </p:cNvPr>
          <p:cNvCxnSpPr/>
          <p:nvPr/>
        </p:nvCxnSpPr>
        <p:spPr>
          <a:xfrm flipV="1">
            <a:off x="6134986" y="6404565"/>
            <a:ext cx="0" cy="20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xmlns="" id="{2C117621-A7D8-4AC3-9C08-44938A74B83A}"/>
              </a:ext>
            </a:extLst>
          </p:cNvPr>
          <p:cNvSpPr txBox="1"/>
          <p:nvPr/>
        </p:nvSpPr>
        <p:spPr>
          <a:xfrm>
            <a:off x="7526755" y="6466663"/>
            <a:ext cx="595035"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t + T</a:t>
            </a:r>
          </a:p>
        </p:txBody>
      </p:sp>
      <p:sp>
        <p:nvSpPr>
          <p:cNvPr id="15" name="TextBox 14">
            <a:extLst>
              <a:ext uri="{FF2B5EF4-FFF2-40B4-BE49-F238E27FC236}">
                <a16:creationId xmlns:a16="http://schemas.microsoft.com/office/drawing/2014/main" xmlns="" id="{1A89BFB5-8BF4-4023-BB78-1A57DBD043F8}"/>
              </a:ext>
            </a:extLst>
          </p:cNvPr>
          <p:cNvSpPr txBox="1"/>
          <p:nvPr/>
        </p:nvSpPr>
        <p:spPr>
          <a:xfrm>
            <a:off x="4200054" y="6466663"/>
            <a:ext cx="550151"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t - T</a:t>
            </a:r>
          </a:p>
        </p:txBody>
      </p:sp>
    </p:spTree>
    <p:extLst>
      <p:ext uri="{BB962C8B-B14F-4D97-AF65-F5344CB8AC3E}">
        <p14:creationId xmlns:p14="http://schemas.microsoft.com/office/powerpoint/2010/main" val="1043734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ALOHA….</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Throughput</a:t>
            </a:r>
            <a:endParaRPr lang="x-none" dirty="0"/>
          </a:p>
        </p:txBody>
      </p:sp>
      <p:pic>
        <p:nvPicPr>
          <p:cNvPr id="6" name="Content Placeholder 3">
            <a:extLst>
              <a:ext uri="{FF2B5EF4-FFF2-40B4-BE49-F238E27FC236}">
                <a16:creationId xmlns:a16="http://schemas.microsoft.com/office/drawing/2014/main" xmlns="" id="{C63693DC-E322-44E3-88EC-95C2C35D4C3A}"/>
              </a:ext>
            </a:extLst>
          </p:cNvPr>
          <p:cNvPicPr>
            <a:picLocks noChangeAspect="1"/>
          </p:cNvPicPr>
          <p:nvPr/>
        </p:nvPicPr>
        <p:blipFill>
          <a:blip r:embed="rId2"/>
          <a:stretch>
            <a:fillRect/>
          </a:stretch>
        </p:blipFill>
        <p:spPr>
          <a:xfrm>
            <a:off x="1634541" y="2172194"/>
            <a:ext cx="6418908" cy="3632777"/>
          </a:xfrm>
          <a:prstGeom prst="rect">
            <a:avLst/>
          </a:prstGeom>
        </p:spPr>
      </p:pic>
      <p:sp>
        <p:nvSpPr>
          <p:cNvPr id="3" name="TextBox 2">
            <a:extLst>
              <a:ext uri="{FF2B5EF4-FFF2-40B4-BE49-F238E27FC236}">
                <a16:creationId xmlns:a16="http://schemas.microsoft.com/office/drawing/2014/main" xmlns="" id="{BDB21EC4-37F1-4E1E-BD28-3DBF965F49B5}"/>
              </a:ext>
            </a:extLst>
          </p:cNvPr>
          <p:cNvSpPr txBox="1"/>
          <p:nvPr/>
        </p:nvSpPr>
        <p:spPr>
          <a:xfrm>
            <a:off x="2383970" y="5804971"/>
            <a:ext cx="3875315" cy="400110"/>
          </a:xfrm>
          <a:prstGeom prst="rect">
            <a:avLst/>
          </a:prstGeom>
          <a:noFill/>
        </p:spPr>
        <p:txBody>
          <a:bodyPr wrap="square" rtlCol="0">
            <a:spAutoFit/>
          </a:bodyPr>
          <a:lstStyle/>
          <a:p>
            <a:r>
              <a:rPr lang="en-US" sz="2000" dirty="0">
                <a:latin typeface="Perpetua" panose="02020502060401020303" pitchFamily="18" charset="0"/>
              </a:rPr>
              <a:t>Fig. 3 Vulnerable time of ALOHA</a:t>
            </a:r>
          </a:p>
        </p:txBody>
      </p:sp>
    </p:spTree>
    <p:extLst>
      <p:ext uri="{BB962C8B-B14F-4D97-AF65-F5344CB8AC3E}">
        <p14:creationId xmlns:p14="http://schemas.microsoft.com/office/powerpoint/2010/main" val="2048808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ALOHA….</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Throughput</a:t>
            </a:r>
            <a:endParaRPr lang="x-none"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xmlns="" id="{DB956448-40F0-4B21-B0A1-FD29F4FF7A92}"/>
                  </a:ext>
                </a:extLst>
              </p:cNvPr>
              <p:cNvSpPr/>
              <p:nvPr/>
            </p:nvSpPr>
            <p:spPr>
              <a:xfrm>
                <a:off x="421341" y="2223887"/>
                <a:ext cx="8246454" cy="4704045"/>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Using Poisson distribution, Probability of generating ‘k’ interfering frames (when average number of frames = G) is,</a:t>
                </a:r>
              </a:p>
              <a:p>
                <a:pPr marL="342900" lvl="0" indent="-342900" defTabSz="457200">
                  <a:spcBef>
                    <a:spcPts val="1000"/>
                  </a:spcBef>
                  <a:buClr>
                    <a:srgbClr val="B31166"/>
                  </a:buClr>
                  <a:buSzPct val="80000"/>
                  <a:buFont typeface="Wingdings 3" charset="2"/>
                  <a:buChar char=""/>
                </a:pPr>
                <a:r>
                  <a:rPr lang="en-US" sz="2000" b="1" dirty="0">
                    <a:solidFill>
                      <a:prstClr val="black"/>
                    </a:solidFill>
                    <a:latin typeface="Perpetua" panose="02020502060401020303" pitchFamily="18" charset="0"/>
                    <a:cs typeface="Calibri" panose="020F0502020204030204" pitchFamily="34" charset="0"/>
                  </a:rPr>
                  <a:t>                                                  P (k) = ( </a:t>
                </a:r>
                <a14:m>
                  <m:oMath xmlns:m="http://schemas.openxmlformats.org/officeDocument/2006/math">
                    <m:sSup>
                      <m:sSupPr>
                        <m:ctrlPr>
                          <a:rPr lang="en-US" sz="2000" b="1" i="1">
                            <a:solidFill>
                              <a:prstClr val="black"/>
                            </a:solidFill>
                            <a:latin typeface="Cambria Math"/>
                          </a:rPr>
                        </m:ctrlPr>
                      </m:sSupPr>
                      <m:e>
                        <m:r>
                          <a:rPr lang="en-US" sz="2000" b="1" i="1">
                            <a:solidFill>
                              <a:prstClr val="black"/>
                            </a:solidFill>
                            <a:latin typeface="Cambria Math" panose="02040503050406030204" pitchFamily="18" charset="0"/>
                          </a:rPr>
                          <m:t>𝑮</m:t>
                        </m:r>
                      </m:e>
                      <m:sup>
                        <m:r>
                          <a:rPr lang="en-US" sz="2000" b="1" i="1">
                            <a:solidFill>
                              <a:prstClr val="black"/>
                            </a:solidFill>
                            <a:latin typeface="Cambria Math" panose="02040503050406030204" pitchFamily="18" charset="0"/>
                          </a:rPr>
                          <m:t>𝒌</m:t>
                        </m:r>
                      </m:sup>
                    </m:sSup>
                    <m:r>
                      <a:rPr lang="en-US" sz="2000" b="1" i="1">
                        <a:solidFill>
                          <a:prstClr val="black"/>
                        </a:solidFill>
                        <a:latin typeface="Cambria Math" panose="02040503050406030204" pitchFamily="18" charset="0"/>
                      </a:rPr>
                      <m:t>.</m:t>
                    </m:r>
                    <m:sSup>
                      <m:sSupPr>
                        <m:ctrlPr>
                          <a:rPr lang="en-US" sz="2000" b="1" i="1">
                            <a:solidFill>
                              <a:prstClr val="black"/>
                            </a:solidFill>
                            <a:latin typeface="Cambria Math"/>
                          </a:rPr>
                        </m:ctrlPr>
                      </m:sSupPr>
                      <m:e>
                        <m:r>
                          <a:rPr lang="en-US" sz="2000" b="1" i="1">
                            <a:solidFill>
                              <a:prstClr val="black"/>
                            </a:solidFill>
                            <a:latin typeface="Cambria Math" panose="02040503050406030204" pitchFamily="18" charset="0"/>
                          </a:rPr>
                          <m:t>𝒆</m:t>
                        </m:r>
                      </m:e>
                      <m:sup>
                        <m:r>
                          <a:rPr lang="en-US" sz="2000" b="1" i="1">
                            <a:solidFill>
                              <a:prstClr val="black"/>
                            </a:solidFill>
                            <a:latin typeface="Cambria Math" panose="02040503050406030204" pitchFamily="18" charset="0"/>
                          </a:rPr>
                          <m:t>−</m:t>
                        </m:r>
                        <m:r>
                          <a:rPr lang="en-US" sz="2000" b="1" i="1">
                            <a:solidFill>
                              <a:prstClr val="black"/>
                            </a:solidFill>
                            <a:latin typeface="Cambria Math" panose="02040503050406030204" pitchFamily="18" charset="0"/>
                          </a:rPr>
                          <m:t>𝑮</m:t>
                        </m:r>
                      </m:sup>
                    </m:sSup>
                    <m:r>
                      <a:rPr lang="en-US" sz="2000" b="1" i="1">
                        <a:solidFill>
                          <a:prstClr val="black"/>
                        </a:solidFill>
                        <a:latin typeface="Cambria Math" panose="02040503050406030204" pitchFamily="18" charset="0"/>
                      </a:rPr>
                      <m:t>)</m:t>
                    </m:r>
                  </m:oMath>
                </a14:m>
                <a:r>
                  <a:rPr lang="en-US" sz="2000" b="1" dirty="0">
                    <a:solidFill>
                      <a:prstClr val="black"/>
                    </a:solidFill>
                    <a:latin typeface="Perpetua" panose="02020502060401020303" pitchFamily="18" charset="0"/>
                    <a:cs typeface="Calibri" panose="020F0502020204030204" pitchFamily="34" charset="0"/>
                  </a:rPr>
                  <a:t> / k!</a:t>
                </a:r>
                <a:endParaRPr lang="en-US" sz="2000" dirty="0">
                  <a:solidFill>
                    <a:prstClr val="black"/>
                  </a:solidFill>
                  <a:latin typeface="Perpetua" panose="02020502060401020303" pitchFamily="18" charset="0"/>
                  <a:cs typeface="Calibri" panose="020F0502020204030204" pitchFamily="34" charset="0"/>
                </a:endParaRP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The vulnerability of pure ALOHA is 2 time frames. For the time duration of two time frames on an average 2G frames are produced. Thus, probability that no other traffic is initiated in this duration (2T) is, that is probability of successful transmission without interference, is;</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→P (0) = ((</a:t>
                </a:r>
                <a14:m>
                  <m:oMath xmlns:m="http://schemas.openxmlformats.org/officeDocument/2006/math">
                    <m:sSup>
                      <m:sSupPr>
                        <m:ctrlPr>
                          <a:rPr lang="en-US" sz="2000" i="1">
                            <a:solidFill>
                              <a:prstClr val="black"/>
                            </a:solidFill>
                            <a:latin typeface="Cambria Math"/>
                          </a:rPr>
                        </m:ctrlPr>
                      </m:sSupPr>
                      <m:e>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𝐺</m:t>
                        </m:r>
                        <m:r>
                          <a:rPr lang="en-US" sz="2000" i="1">
                            <a:solidFill>
                              <a:prstClr val="black"/>
                            </a:solidFill>
                            <a:latin typeface="Cambria Math" panose="02040503050406030204" pitchFamily="18" charset="0"/>
                          </a:rPr>
                          <m:t>)</m:t>
                        </m:r>
                      </m:e>
                      <m:sup>
                        <m:r>
                          <a:rPr lang="en-US" sz="2000" i="1">
                            <a:solidFill>
                              <a:prstClr val="black"/>
                            </a:solidFill>
                            <a:latin typeface="Cambria Math" panose="02040503050406030204" pitchFamily="18" charset="0"/>
                          </a:rPr>
                          <m:t>0</m:t>
                        </m:r>
                      </m:sup>
                    </m:sSup>
                  </m:oMath>
                </a14:m>
                <a:r>
                  <a:rPr lang="en-US" sz="2000" dirty="0">
                    <a:solidFill>
                      <a:prstClr val="black"/>
                    </a:solidFill>
                    <a:latin typeface="Perpetua" panose="02020502060401020303" pitchFamily="18" charset="0"/>
                    <a:cs typeface="Calibri" panose="020F0502020204030204" pitchFamily="34" charset="0"/>
                  </a:rPr>
                  <a:t> *</a:t>
                </a:r>
                <a14:m>
                  <m:oMath xmlns:m="http://schemas.openxmlformats.org/officeDocument/2006/math">
                    <m:sSup>
                      <m:sSupPr>
                        <m:ctrlPr>
                          <a:rPr lang="en-US" sz="2000" i="1">
                            <a:solidFill>
                              <a:prstClr val="black"/>
                            </a:solidFill>
                            <a:latin typeface="Cambria Math"/>
                          </a:rPr>
                        </m:ctrlPr>
                      </m:sSupPr>
                      <m:e>
                        <m:r>
                          <a:rPr lang="en-US" sz="2000" i="1">
                            <a:solidFill>
                              <a:prstClr val="black"/>
                            </a:solidFill>
                            <a:latin typeface="Cambria Math" panose="02040503050406030204" pitchFamily="18" charset="0"/>
                          </a:rPr>
                          <m:t>𝑒</m:t>
                        </m:r>
                      </m:e>
                      <m:sup>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𝐺</m:t>
                        </m:r>
                      </m:sup>
                    </m:sSup>
                  </m:oMath>
                </a14:m>
                <a:r>
                  <a:rPr lang="en-US" sz="2000" dirty="0">
                    <a:solidFill>
                      <a:prstClr val="black"/>
                    </a:solidFill>
                    <a:latin typeface="Perpetua" panose="02020502060401020303" pitchFamily="18" charset="0"/>
                    <a:cs typeface="Calibri" panose="020F0502020204030204" pitchFamily="34" charset="0"/>
                  </a:rPr>
                  <a:t>) / 0!</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→P = </a:t>
                </a:r>
                <a14:m>
                  <m:oMath xmlns:m="http://schemas.openxmlformats.org/officeDocument/2006/math">
                    <m:sSup>
                      <m:sSupPr>
                        <m:ctrlPr>
                          <a:rPr lang="en-US" sz="2000" i="1">
                            <a:solidFill>
                              <a:prstClr val="black"/>
                            </a:solidFill>
                            <a:latin typeface="Cambria Math"/>
                          </a:rPr>
                        </m:ctrlPr>
                      </m:sSupPr>
                      <m:e>
                        <m:r>
                          <a:rPr lang="en-US" sz="2000" i="1">
                            <a:solidFill>
                              <a:prstClr val="black"/>
                            </a:solidFill>
                            <a:latin typeface="Cambria Math" panose="02040503050406030204" pitchFamily="18" charset="0"/>
                          </a:rPr>
                          <m:t>𝑒</m:t>
                        </m:r>
                      </m:e>
                      <m:sup>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𝐺</m:t>
                        </m:r>
                      </m:sup>
                    </m:sSup>
                  </m:oMath>
                </a14:m>
                <a:endParaRPr lang="en-US" sz="2000" dirty="0">
                  <a:solidFill>
                    <a:prstClr val="black"/>
                  </a:solidFill>
                  <a:latin typeface="Perpetua" panose="02020502060401020303" pitchFamily="18" charset="0"/>
                  <a:cs typeface="Calibri" panose="020F0502020204030204" pitchFamily="34" charset="0"/>
                </a:endParaRP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Using S = GP, we get, Throughput, </a:t>
                </a:r>
              </a:p>
              <a:p>
                <a:pPr marL="342900" lvl="0" indent="-342900" defTabSz="457200">
                  <a:spcBef>
                    <a:spcPts val="1000"/>
                  </a:spcBef>
                  <a:buClr>
                    <a:srgbClr val="B31166"/>
                  </a:buClr>
                  <a:buSzPct val="80000"/>
                  <a:buFont typeface="Wingdings 3" charset="2"/>
                  <a:buChar char=""/>
                </a:pPr>
                <a:endParaRPr lang="en-US" sz="2000" dirty="0">
                  <a:solidFill>
                    <a:prstClr val="black"/>
                  </a:solidFill>
                  <a:latin typeface="Perpetua" panose="02020502060401020303" pitchFamily="18" charset="0"/>
                  <a:cs typeface="Calibri" panose="020F0502020204030204" pitchFamily="34" charset="0"/>
                </a:endParaRPr>
              </a:p>
              <a:p>
                <a:pPr marL="342900" lvl="0" indent="-342900" algn="ctr" defTabSz="457200">
                  <a:spcBef>
                    <a:spcPts val="1000"/>
                  </a:spcBef>
                  <a:buClr>
                    <a:srgbClr val="B31166"/>
                  </a:buClr>
                  <a:buSzPct val="80000"/>
                  <a:buFont typeface="Wingdings 3" charset="2"/>
                  <a:buChar char=""/>
                </a:pPr>
                <a:r>
                  <a:rPr lang="en-US" sz="2000" b="1" dirty="0">
                    <a:solidFill>
                      <a:prstClr val="black"/>
                    </a:solidFill>
                    <a:latin typeface="Perpetua" panose="02020502060401020303" pitchFamily="18" charset="0"/>
                    <a:cs typeface="Calibri" panose="020F0502020204030204" pitchFamily="34" charset="0"/>
                  </a:rPr>
                  <a:t>S = G</a:t>
                </a:r>
                <a14:m>
                  <m:oMath xmlns:m="http://schemas.openxmlformats.org/officeDocument/2006/math">
                    <m:sSup>
                      <m:sSupPr>
                        <m:ctrlPr>
                          <a:rPr lang="en-US" sz="2000" b="1" i="1">
                            <a:solidFill>
                              <a:prstClr val="black"/>
                            </a:solidFill>
                            <a:latin typeface="Cambria Math"/>
                          </a:rPr>
                        </m:ctrlPr>
                      </m:sSupPr>
                      <m:e>
                        <m:r>
                          <a:rPr lang="en-US" sz="2000" b="1" i="1">
                            <a:solidFill>
                              <a:prstClr val="black"/>
                            </a:solidFill>
                            <a:latin typeface="Cambria Math" panose="02040503050406030204" pitchFamily="18" charset="0"/>
                          </a:rPr>
                          <m:t>𝒆</m:t>
                        </m:r>
                      </m:e>
                      <m:sup>
                        <m:r>
                          <a:rPr lang="en-US" sz="2000" b="1" i="1">
                            <a:solidFill>
                              <a:prstClr val="black"/>
                            </a:solidFill>
                            <a:latin typeface="Cambria Math" panose="02040503050406030204" pitchFamily="18" charset="0"/>
                          </a:rPr>
                          <m:t>−</m:t>
                        </m:r>
                        <m:r>
                          <a:rPr lang="en-US" sz="2000" b="1" i="1">
                            <a:solidFill>
                              <a:prstClr val="black"/>
                            </a:solidFill>
                            <a:latin typeface="Cambria Math" panose="02040503050406030204" pitchFamily="18" charset="0"/>
                          </a:rPr>
                          <m:t>𝟐</m:t>
                        </m:r>
                        <m:r>
                          <a:rPr lang="en-US" sz="2000" b="1" i="1">
                            <a:solidFill>
                              <a:prstClr val="black"/>
                            </a:solidFill>
                            <a:latin typeface="Cambria Math" panose="02040503050406030204" pitchFamily="18" charset="0"/>
                          </a:rPr>
                          <m:t>𝑮</m:t>
                        </m:r>
                      </m:sup>
                    </m:sSup>
                  </m:oMath>
                </a14:m>
                <a:endParaRPr lang="en-US" sz="2000" dirty="0">
                  <a:solidFill>
                    <a:prstClr val="black">
                      <a:lumMod val="75000"/>
                      <a:lumOff val="25000"/>
                    </a:prstClr>
                  </a:solidFill>
                  <a:latin typeface="Perpetua" panose="02020502060401020303" pitchFamily="18" charset="0"/>
                  <a:cs typeface="Calibri" panose="020F0502020204030204" pitchFamily="34" charset="0"/>
                </a:endParaRPr>
              </a:p>
            </p:txBody>
          </p:sp>
        </mc:Choice>
        <mc:Fallback xmlns="">
          <p:sp>
            <p:nvSpPr>
              <p:cNvPr id="3" name="Rectangle 2">
                <a:extLst>
                  <a:ext uri="{FF2B5EF4-FFF2-40B4-BE49-F238E27FC236}">
                    <a16:creationId xmlns:a16="http://schemas.microsoft.com/office/drawing/2014/main" id="{DB956448-40F0-4B21-B0A1-FD29F4FF7A92}"/>
                  </a:ext>
                </a:extLst>
              </p:cNvPr>
              <p:cNvSpPr>
                <a:spLocks noRot="1" noChangeAspect="1" noMove="1" noResize="1" noEditPoints="1" noAdjustHandles="1" noChangeArrowheads="1" noChangeShapeType="1" noTextEdit="1"/>
              </p:cNvSpPr>
              <p:nvPr/>
            </p:nvSpPr>
            <p:spPr>
              <a:xfrm>
                <a:off x="421341" y="2223887"/>
                <a:ext cx="8246454" cy="4704045"/>
              </a:xfrm>
              <a:prstGeom prst="rect">
                <a:avLst/>
              </a:prstGeom>
              <a:blipFill>
                <a:blip r:embed="rId2"/>
                <a:stretch>
                  <a:fillRect l="-296" t="-649" b="-1686"/>
                </a:stretch>
              </a:blipFill>
            </p:spPr>
            <p:txBody>
              <a:bodyPr/>
              <a:lstStyle/>
              <a:p>
                <a:r>
                  <a:rPr lang="en-US">
                    <a:noFill/>
                  </a:rPr>
                  <a:t> </a:t>
                </a:r>
              </a:p>
            </p:txBody>
          </p:sp>
        </mc:Fallback>
      </mc:AlternateContent>
    </p:spTree>
    <p:extLst>
      <p:ext uri="{BB962C8B-B14F-4D97-AF65-F5344CB8AC3E}">
        <p14:creationId xmlns:p14="http://schemas.microsoft.com/office/powerpoint/2010/main" val="3312228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ALOHA….</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Throughput</a:t>
            </a:r>
            <a:endParaRPr lang="x-none"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xmlns="" id="{4BE5E411-8940-4215-8052-E766509968B2}"/>
                  </a:ext>
                </a:extLst>
              </p:cNvPr>
              <p:cNvSpPr/>
              <p:nvPr/>
            </p:nvSpPr>
            <p:spPr>
              <a:xfrm>
                <a:off x="476205" y="2286040"/>
                <a:ext cx="8301318" cy="3763081"/>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We see that throughput S depends on occurrence of frames/frame time, G, to get maximum throughput, we differentiate the throughput equations with respect to G.</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Pure ALOHA:</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S = G</a:t>
                </a:r>
                <a14:m>
                  <m:oMath xmlns:m="http://schemas.openxmlformats.org/officeDocument/2006/math">
                    <m:sSup>
                      <m:sSupPr>
                        <m:ctrlPr>
                          <a:rPr lang="en-US" sz="2000" i="1">
                            <a:solidFill>
                              <a:prstClr val="black"/>
                            </a:solidFill>
                            <a:latin typeface="Cambria Math"/>
                          </a:rPr>
                        </m:ctrlPr>
                      </m:sSupPr>
                      <m:e>
                        <m:r>
                          <a:rPr lang="en-US" sz="2000" i="1">
                            <a:solidFill>
                              <a:prstClr val="black"/>
                            </a:solidFill>
                            <a:latin typeface="Cambria Math" panose="02040503050406030204" pitchFamily="18" charset="0"/>
                          </a:rPr>
                          <m:t>𝑒</m:t>
                        </m:r>
                      </m:e>
                      <m:sup>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𝐺</m:t>
                        </m:r>
                      </m:sup>
                    </m:sSup>
                  </m:oMath>
                </a14:m>
                <a:endParaRPr lang="en-US" sz="2000" dirty="0">
                  <a:solidFill>
                    <a:prstClr val="black"/>
                  </a:solidFill>
                  <a:latin typeface="Perpetua" panose="02020502060401020303" pitchFamily="18" charset="0"/>
                  <a:cs typeface="Calibri" panose="020F0502020204030204" pitchFamily="34" charset="0"/>
                </a:endParaRP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S’ = </a:t>
                </a:r>
                <a14:m>
                  <m:oMath xmlns:m="http://schemas.openxmlformats.org/officeDocument/2006/math">
                    <m:sSup>
                      <m:sSupPr>
                        <m:ctrlPr>
                          <a:rPr lang="en-US" sz="2000" i="1">
                            <a:solidFill>
                              <a:prstClr val="black"/>
                            </a:solidFill>
                            <a:latin typeface="Cambria Math"/>
                          </a:rPr>
                        </m:ctrlPr>
                      </m:sSupPr>
                      <m:e>
                        <m:r>
                          <a:rPr lang="en-US" sz="2000" i="1">
                            <a:solidFill>
                              <a:prstClr val="black"/>
                            </a:solidFill>
                            <a:latin typeface="Cambria Math" panose="02040503050406030204" pitchFamily="18" charset="0"/>
                          </a:rPr>
                          <m:t>𝑒</m:t>
                        </m:r>
                      </m:e>
                      <m:sup>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𝐺</m:t>
                        </m:r>
                      </m:sup>
                    </m:sSup>
                  </m:oMath>
                </a14:m>
                <a:r>
                  <a:rPr lang="en-US" sz="2000" dirty="0">
                    <a:solidFill>
                      <a:prstClr val="black"/>
                    </a:solidFill>
                    <a:latin typeface="Perpetua" panose="02020502060401020303" pitchFamily="18" charset="0"/>
                    <a:cs typeface="Calibri" panose="020F0502020204030204" pitchFamily="34" charset="0"/>
                  </a:rPr>
                  <a:t>+ G*(-2) </a:t>
                </a:r>
                <a14:m>
                  <m:oMath xmlns:m="http://schemas.openxmlformats.org/officeDocument/2006/math">
                    <m:sSup>
                      <m:sSupPr>
                        <m:ctrlPr>
                          <a:rPr lang="en-US" sz="2000" i="1">
                            <a:solidFill>
                              <a:prstClr val="black"/>
                            </a:solidFill>
                            <a:latin typeface="Cambria Math"/>
                          </a:rPr>
                        </m:ctrlPr>
                      </m:sSupPr>
                      <m:e>
                        <m:r>
                          <a:rPr lang="en-US" sz="2000" i="1">
                            <a:solidFill>
                              <a:prstClr val="black"/>
                            </a:solidFill>
                            <a:latin typeface="Cambria Math" panose="02040503050406030204" pitchFamily="18" charset="0"/>
                          </a:rPr>
                          <m:t>𝑒</m:t>
                        </m:r>
                      </m:e>
                      <m:sup>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𝐺</m:t>
                        </m:r>
                      </m:sup>
                    </m:sSup>
                  </m:oMath>
                </a14:m>
                <a:r>
                  <a:rPr lang="en-US" sz="2000" dirty="0">
                    <a:solidFill>
                      <a:prstClr val="black"/>
                    </a:solidFill>
                    <a:latin typeface="Perpetua" panose="02020502060401020303" pitchFamily="18" charset="0"/>
                    <a:cs typeface="Calibri" panose="020F0502020204030204" pitchFamily="34" charset="0"/>
                  </a:rPr>
                  <a:t>                                  [   differentiation (S) = S’]</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For maxima, above equation is to be equated to zero. Therefore,</a:t>
                </a:r>
              </a:p>
              <a:p>
                <a:pPr marL="342900" lvl="0" indent="-342900" defTabSz="457200">
                  <a:spcBef>
                    <a:spcPts val="1000"/>
                  </a:spcBef>
                  <a:buClr>
                    <a:srgbClr val="B31166"/>
                  </a:buClr>
                  <a:buSzPct val="80000"/>
                  <a:buFont typeface="Wingdings 3" charset="2"/>
                  <a:buChar char=""/>
                </a:pPr>
                <a:r>
                  <a:rPr lang="en-US" sz="2000" dirty="0" err="1">
                    <a:solidFill>
                      <a:prstClr val="black"/>
                    </a:solidFill>
                    <a:latin typeface="Perpetua" panose="02020502060401020303" pitchFamily="18" charset="0"/>
                    <a:cs typeface="Calibri" panose="020F0502020204030204" pitchFamily="34" charset="0"/>
                  </a:rPr>
                  <a:t>dS</a:t>
                </a:r>
                <a:r>
                  <a:rPr lang="en-US" sz="2000" dirty="0">
                    <a:solidFill>
                      <a:prstClr val="black"/>
                    </a:solidFill>
                    <a:latin typeface="Perpetua" panose="02020502060401020303" pitchFamily="18" charset="0"/>
                    <a:cs typeface="Calibri" panose="020F0502020204030204" pitchFamily="34" charset="0"/>
                  </a:rPr>
                  <a:t>/</a:t>
                </a:r>
                <a:r>
                  <a:rPr lang="en-US" sz="2000" dirty="0" err="1">
                    <a:solidFill>
                      <a:prstClr val="black"/>
                    </a:solidFill>
                    <a:latin typeface="Perpetua" panose="02020502060401020303" pitchFamily="18" charset="0"/>
                    <a:cs typeface="Calibri" panose="020F0502020204030204" pitchFamily="34" charset="0"/>
                  </a:rPr>
                  <a:t>dG</a:t>
                </a:r>
                <a:r>
                  <a:rPr lang="en-US" sz="2000" dirty="0">
                    <a:solidFill>
                      <a:prstClr val="black"/>
                    </a:solidFill>
                    <a:latin typeface="Perpetua" panose="02020502060401020303" pitchFamily="18" charset="0"/>
                    <a:cs typeface="Calibri" panose="020F0502020204030204" pitchFamily="34" charset="0"/>
                  </a:rPr>
                  <a:t> = </a:t>
                </a:r>
                <a14:m>
                  <m:oMath xmlns:m="http://schemas.openxmlformats.org/officeDocument/2006/math">
                    <m:sSup>
                      <m:sSupPr>
                        <m:ctrlPr>
                          <a:rPr lang="en-US" sz="2000" i="1">
                            <a:solidFill>
                              <a:prstClr val="black"/>
                            </a:solidFill>
                            <a:latin typeface="Cambria Math"/>
                          </a:rPr>
                        </m:ctrlPr>
                      </m:sSupPr>
                      <m:e>
                        <m:r>
                          <a:rPr lang="en-US" sz="2000" i="1">
                            <a:solidFill>
                              <a:prstClr val="black"/>
                            </a:solidFill>
                            <a:latin typeface="Cambria Math" panose="02040503050406030204" pitchFamily="18" charset="0"/>
                          </a:rPr>
                          <m:t>𝑒</m:t>
                        </m:r>
                      </m:e>
                      <m:sup>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𝐺</m:t>
                        </m:r>
                      </m:sup>
                    </m:sSup>
                    <m:r>
                      <a:rPr lang="en-US" sz="2000">
                        <a:solidFill>
                          <a:prstClr val="black"/>
                        </a:solidFill>
                        <a:latin typeface="Cambria Math" panose="02040503050406030204" pitchFamily="18" charset="0"/>
                      </a:rPr>
                      <m:t>−</m:t>
                    </m:r>
                  </m:oMath>
                </a14:m>
                <a:r>
                  <a:rPr lang="en-US" sz="2000" dirty="0">
                    <a:solidFill>
                      <a:prstClr val="black"/>
                    </a:solidFill>
                    <a:latin typeface="Perpetua" panose="02020502060401020303" pitchFamily="18" charset="0"/>
                    <a:cs typeface="Calibri" panose="020F0502020204030204" pitchFamily="34" charset="0"/>
                  </a:rPr>
                  <a:t> G*(2) </a:t>
                </a:r>
                <a14:m>
                  <m:oMath xmlns:m="http://schemas.openxmlformats.org/officeDocument/2006/math">
                    <m:sSup>
                      <m:sSupPr>
                        <m:ctrlPr>
                          <a:rPr lang="en-US" sz="2000" i="1">
                            <a:solidFill>
                              <a:prstClr val="black"/>
                            </a:solidFill>
                            <a:latin typeface="Cambria Math"/>
                          </a:rPr>
                        </m:ctrlPr>
                      </m:sSupPr>
                      <m:e>
                        <m:r>
                          <a:rPr lang="en-US" sz="2000" i="1">
                            <a:solidFill>
                              <a:prstClr val="black"/>
                            </a:solidFill>
                            <a:latin typeface="Cambria Math" panose="02040503050406030204" pitchFamily="18" charset="0"/>
                          </a:rPr>
                          <m:t>𝑒</m:t>
                        </m:r>
                      </m:e>
                      <m:sup>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𝐺</m:t>
                        </m:r>
                      </m:sup>
                    </m:sSup>
                  </m:oMath>
                </a14:m>
                <a:r>
                  <a:rPr lang="en-US" sz="2000" dirty="0">
                    <a:solidFill>
                      <a:prstClr val="black"/>
                    </a:solidFill>
                    <a:latin typeface="Perpetua" panose="02020502060401020303" pitchFamily="18" charset="0"/>
                    <a:cs typeface="Calibri" panose="020F0502020204030204" pitchFamily="34" charset="0"/>
                  </a:rPr>
                  <a:t> = 0</a:t>
                </a:r>
              </a:p>
              <a:p>
                <a:pPr marL="342900" lvl="0" indent="-342900" defTabSz="457200">
                  <a:spcBef>
                    <a:spcPts val="1000"/>
                  </a:spcBef>
                  <a:buClr>
                    <a:srgbClr val="B31166"/>
                  </a:buClr>
                  <a:buSzPct val="80000"/>
                  <a:buFont typeface="Wingdings 3" charset="2"/>
                  <a:buChar char=""/>
                </a:pPr>
                <a:r>
                  <a:rPr lang="en-US" sz="2000" dirty="0" err="1">
                    <a:solidFill>
                      <a:prstClr val="black"/>
                    </a:solidFill>
                    <a:latin typeface="Perpetua" panose="02020502060401020303" pitchFamily="18" charset="0"/>
                    <a:cs typeface="Calibri" panose="020F0502020204030204" pitchFamily="34" charset="0"/>
                  </a:rPr>
                  <a:t>Gmax</a:t>
                </a:r>
                <a:r>
                  <a:rPr lang="en-US" sz="2000" dirty="0">
                    <a:solidFill>
                      <a:prstClr val="black"/>
                    </a:solidFill>
                    <a:latin typeface="Perpetua" panose="02020502060401020303" pitchFamily="18" charset="0"/>
                    <a:cs typeface="Calibri" panose="020F0502020204030204" pitchFamily="34" charset="0"/>
                  </a:rPr>
                  <a:t> = 1/2</a:t>
                </a:r>
              </a:p>
              <a:p>
                <a:pPr marL="342900" lvl="0" indent="-342900" algn="ctr"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Thus, </a:t>
                </a:r>
                <a:r>
                  <a:rPr lang="en-US" sz="2000" b="1" dirty="0">
                    <a:solidFill>
                      <a:prstClr val="black"/>
                    </a:solidFill>
                    <a:latin typeface="Perpetua" panose="02020502060401020303" pitchFamily="18" charset="0"/>
                    <a:cs typeface="Calibri" panose="020F0502020204030204" pitchFamily="34" charset="0"/>
                  </a:rPr>
                  <a:t>S = 0.5/e</a:t>
                </a:r>
                <a:endParaRPr lang="en-US" sz="2000" dirty="0">
                  <a:solidFill>
                    <a:prstClr val="black"/>
                  </a:solidFill>
                  <a:latin typeface="Perpetua" panose="02020502060401020303" pitchFamily="18" charset="0"/>
                  <a:cs typeface="Calibri" panose="020F0502020204030204" pitchFamily="34" charset="0"/>
                </a:endParaRPr>
              </a:p>
            </p:txBody>
          </p:sp>
        </mc:Choice>
        <mc:Fallback xmlns="">
          <p:sp>
            <p:nvSpPr>
              <p:cNvPr id="3" name="Rectangle 2">
                <a:extLst>
                  <a:ext uri="{FF2B5EF4-FFF2-40B4-BE49-F238E27FC236}">
                    <a16:creationId xmlns:a16="http://schemas.microsoft.com/office/drawing/2014/main" id="{4BE5E411-8940-4215-8052-E766509968B2}"/>
                  </a:ext>
                </a:extLst>
              </p:cNvPr>
              <p:cNvSpPr>
                <a:spLocks noRot="1" noChangeAspect="1" noMove="1" noResize="1" noEditPoints="1" noAdjustHandles="1" noChangeArrowheads="1" noChangeShapeType="1" noTextEdit="1"/>
              </p:cNvSpPr>
              <p:nvPr/>
            </p:nvSpPr>
            <p:spPr>
              <a:xfrm>
                <a:off x="476205" y="2286040"/>
                <a:ext cx="8301318" cy="3763081"/>
              </a:xfrm>
              <a:prstGeom prst="rect">
                <a:avLst/>
              </a:prstGeom>
              <a:blipFill>
                <a:blip r:embed="rId2"/>
                <a:stretch>
                  <a:fillRect l="-294" t="-648" b="-2107"/>
                </a:stretch>
              </a:blipFill>
            </p:spPr>
            <p:txBody>
              <a:bodyPr/>
              <a:lstStyle/>
              <a:p>
                <a:r>
                  <a:rPr lang="en-US">
                    <a:noFill/>
                  </a:rPr>
                  <a:t> </a:t>
                </a:r>
              </a:p>
            </p:txBody>
          </p:sp>
        </mc:Fallback>
      </mc:AlternateContent>
    </p:spTree>
    <p:extLst>
      <p:ext uri="{BB962C8B-B14F-4D97-AF65-F5344CB8AC3E}">
        <p14:creationId xmlns:p14="http://schemas.microsoft.com/office/powerpoint/2010/main" val="155866474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7553790A8DEC42B7A1CCD43E5A3538" ma:contentTypeVersion="7" ma:contentTypeDescription="Create a new document." ma:contentTypeScope="" ma:versionID="db9205c7bf8b11635a2260e12fccfeef">
  <xsd:schema xmlns:xsd="http://www.w3.org/2001/XMLSchema" xmlns:xs="http://www.w3.org/2001/XMLSchema" xmlns:p="http://schemas.microsoft.com/office/2006/metadata/properties" xmlns:ns2="364996f5-ba29-4a91-a323-6c6875f41cf0" targetNamespace="http://schemas.microsoft.com/office/2006/metadata/properties" ma:root="true" ma:fieldsID="64b89f5417b27b065c32b85ec921059d" ns2:_="">
    <xsd:import namespace="364996f5-ba29-4a91-a323-6c6875f41c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4996f5-ba29-4a91-a323-6c6875f4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F669CB2-6FB3-4BCE-BA9C-42BF7FE5179D}"/>
</file>

<file path=customXml/itemProps2.xml><?xml version="1.0" encoding="utf-8"?>
<ds:datastoreItem xmlns:ds="http://schemas.openxmlformats.org/officeDocument/2006/customXml" ds:itemID="{1B3337B3-DE4E-4ED6-ADA5-836BF76CBC59}"/>
</file>

<file path=customXml/itemProps3.xml><?xml version="1.0" encoding="utf-8"?>
<ds:datastoreItem xmlns:ds="http://schemas.openxmlformats.org/officeDocument/2006/customXml" ds:itemID="{FBE961A4-35D8-4EC8-8553-B7138BBED67E}"/>
</file>

<file path=docProps/app.xml><?xml version="1.0" encoding="utf-8"?>
<Properties xmlns="http://schemas.openxmlformats.org/officeDocument/2006/extended-properties" xmlns:vt="http://schemas.openxmlformats.org/officeDocument/2006/docPropsVTypes">
  <Template>Spectrum.thmx</Template>
  <TotalTime>1500</TotalTime>
  <Words>1717</Words>
  <Application>Microsoft Office PowerPoint</Application>
  <PresentationFormat>On-screen Show (4:3)</PresentationFormat>
  <Paragraphs>172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Spectrum</vt:lpstr>
      <vt:lpstr>Multiple Access Techniques II</vt:lpstr>
      <vt:lpstr>Lecture Outline</vt:lpstr>
      <vt:lpstr>ALOHA</vt:lpstr>
      <vt:lpstr>ALOHA….</vt:lpstr>
      <vt:lpstr>ALOHA….</vt:lpstr>
      <vt:lpstr>ALOHA….</vt:lpstr>
      <vt:lpstr>ALOHA….</vt:lpstr>
      <vt:lpstr>ALOHA….</vt:lpstr>
      <vt:lpstr>ALOHA….</vt:lpstr>
      <vt:lpstr>Carrier Sense Multiple Access</vt:lpstr>
      <vt:lpstr>Carrier Sense Multiple Access</vt:lpstr>
      <vt:lpstr>Carrier Sense Multiple Access</vt:lpstr>
      <vt:lpstr>Carrier Sense Multiple Access</vt:lpstr>
      <vt:lpstr>Carrier Sense Multiple Access</vt:lpstr>
      <vt:lpstr>Carrier Sense Multiple Access</vt:lpstr>
      <vt:lpstr>Carrier Sense Multiple Access</vt:lpstr>
      <vt:lpstr>Carrier Sense Multiple Access</vt:lpstr>
      <vt:lpstr>CSMA/CD</vt:lpstr>
      <vt:lpstr>CSMA/CA</vt:lpstr>
      <vt:lpstr>CSMA/CA</vt:lpstr>
      <vt:lpstr>Topic Heading..</vt:lpstr>
      <vt:lpstr>CSMA/CA</vt:lpstr>
      <vt:lpstr>CSMA/CA</vt:lpstr>
      <vt:lpstr>CSMA/CA</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teacher</cp:lastModifiedBy>
  <cp:revision>28</cp:revision>
  <dcterms:created xsi:type="dcterms:W3CDTF">2018-12-10T17:20:29Z</dcterms:created>
  <dcterms:modified xsi:type="dcterms:W3CDTF">2020-07-19T06:07:59Z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0x010100277553790A8DEC42B7A1CCD43E5A3538</vt:lpwstr>
  </property>
</Properties>
</file>