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7.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5.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86" r:id="rId6"/>
    <p:sldId id="296" r:id="rId7"/>
    <p:sldId id="297" r:id="rId8"/>
    <p:sldId id="295" r:id="rId9"/>
    <p:sldId id="294" r:id="rId10"/>
    <p:sldId id="293" r:id="rId11"/>
    <p:sldId id="291" r:id="rId12"/>
    <p:sldId id="290" r:id="rId13"/>
    <p:sldId id="289" r:id="rId14"/>
    <p:sldId id="288" r:id="rId15"/>
    <p:sldId id="287" r:id="rId16"/>
    <p:sldId id="279" r:id="rId17"/>
    <p:sldId id="285" r:id="rId18"/>
    <p:sldId id="280" r:id="rId19"/>
    <p:sldId id="281" r:id="rId20"/>
    <p:sldId id="282" r:id="rId21"/>
    <p:sldId id="283" r:id="rId22"/>
    <p:sldId id="298" r:id="rId23"/>
    <p:sldId id="299" r:id="rId24"/>
    <p:sldId id="265" r:id="rId25"/>
    <p:sldId id="27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p:scale>
          <a:sx n="83" d="100"/>
          <a:sy n="83" d="100"/>
        </p:scale>
        <p:origin x="-996" y="2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7/26/2020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7/26/2020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7/26/2020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7/26/2020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Transport Layer Protocols I</a:t>
            </a:r>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graphicFrame>
        <p:nvGraphicFramePr>
          <p:cNvPr id="9" name="Table 8">
            <a:extLst>
              <a:ext uri="{FF2B5EF4-FFF2-40B4-BE49-F238E27FC236}">
                <a16:creationId xmlns:a16="http://schemas.microsoft.com/office/drawing/2014/main" xmlns="" id="{5C66CE7B-3766-44DC-AA91-5F6BF1FC39CD}"/>
              </a:ext>
            </a:extLst>
          </p:cNvPr>
          <p:cNvGraphicFramePr>
            <a:graphicFrameLocks noGrp="1"/>
          </p:cNvGraphicFramePr>
          <p:nvPr>
            <p:extLst>
              <p:ext uri="{D42A27DB-BD31-4B8C-83A1-F6EECF244321}">
                <p14:modId xmlns:p14="http://schemas.microsoft.com/office/powerpoint/2010/main" val="196193689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990600">
                  <a:extLst>
                    <a:ext uri="{9D8B030D-6E8A-4147-A177-3AD203B41FA5}">
                      <a16:colId xmlns:a16="http://schemas.microsoft.com/office/drawing/2014/main" xmlns="" val="2889894460"/>
                    </a:ext>
                  </a:extLst>
                </a:gridCol>
                <a:gridCol w="1208314">
                  <a:extLst>
                    <a:ext uri="{9D8B030D-6E8A-4147-A177-3AD203B41FA5}">
                      <a16:colId xmlns:a16="http://schemas.microsoft.com/office/drawing/2014/main" xmlns="" val="3023211198"/>
                    </a:ext>
                  </a:extLst>
                </a:gridCol>
                <a:gridCol w="1110343">
                  <a:extLst>
                    <a:ext uri="{9D8B030D-6E8A-4147-A177-3AD203B41FA5}">
                      <a16:colId xmlns:a16="http://schemas.microsoft.com/office/drawing/2014/main" xmlns="" val="1762131981"/>
                    </a:ext>
                  </a:extLst>
                </a:gridCol>
                <a:gridCol w="1208314">
                  <a:extLst>
                    <a:ext uri="{9D8B030D-6E8A-4147-A177-3AD203B41FA5}">
                      <a16:colId xmlns:a16="http://schemas.microsoft.com/office/drawing/2014/main" xmlns="" val="445458238"/>
                    </a:ext>
                  </a:extLst>
                </a:gridCol>
                <a:gridCol w="2335003">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pPr algn="ctr"/>
                      <a:r>
                        <a:rPr lang="en-US" b="0" dirty="0"/>
                        <a:t>5</a:t>
                      </a:r>
                    </a:p>
                  </a:txBody>
                  <a:tcPr/>
                </a:tc>
                <a:tc>
                  <a:txBody>
                    <a:bodyPr/>
                    <a:lstStyle/>
                    <a:p>
                      <a:r>
                        <a:rPr lang="en-US" dirty="0"/>
                        <a:t>Week No:</a:t>
                      </a:r>
                    </a:p>
                  </a:txBody>
                  <a:tcPr/>
                </a:tc>
                <a:tc>
                  <a:txBody>
                    <a:bodyPr/>
                    <a:lstStyle/>
                    <a:p>
                      <a:pPr algn="ctr"/>
                      <a:r>
                        <a:rPr lang="en-US" b="0" dirty="0"/>
                        <a:t>5</a:t>
                      </a:r>
                    </a:p>
                  </a:txBody>
                  <a:tcPr/>
                </a:tc>
                <a:tc>
                  <a:txBody>
                    <a:bodyPr/>
                    <a:lstStyle/>
                    <a:p>
                      <a:r>
                        <a:rPr lang="en-US" dirty="0"/>
                        <a:t>Semester:</a:t>
                      </a:r>
                    </a:p>
                  </a:txBody>
                  <a:tcPr/>
                </a:tc>
                <a:tc>
                  <a:txBody>
                    <a:bodyPr/>
                    <a:lstStyle/>
                    <a:p>
                      <a:r>
                        <a:rPr lang="en-US" b="0" dirty="0"/>
                        <a:t>Summer 19-20</a:t>
                      </a:r>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err="1" smtClean="0"/>
                        <a:t>Shahrin</a:t>
                      </a:r>
                      <a:r>
                        <a:rPr lang="en-US" i="1" baseline="0" dirty="0" smtClean="0"/>
                        <a:t> </a:t>
                      </a:r>
                      <a:r>
                        <a:rPr lang="en-US" i="1" baseline="0" dirty="0" err="1" smtClean="0"/>
                        <a:t>Chowdhury</a:t>
                      </a:r>
                      <a:r>
                        <a:rPr lang="en-US" i="1" smtClean="0"/>
                        <a:t>, </a:t>
                      </a:r>
                      <a:r>
                        <a:rPr lang="en-US" i="1" dirty="0"/>
                        <a:t>Email</a:t>
                      </a:r>
                      <a:r>
                        <a:rPr lang="en-US" i="1"/>
                        <a:t>: </a:t>
                      </a:r>
                      <a:r>
                        <a:rPr lang="en-US" i="1" smtClean="0"/>
                        <a:t>shahrin@aiub.edu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b="1" dirty="0"/>
              <a:t>TCP Features</a:t>
            </a:r>
            <a:endParaRPr lang="x-none" dirty="0"/>
          </a:p>
        </p:txBody>
      </p:sp>
      <p:sp>
        <p:nvSpPr>
          <p:cNvPr id="4" name="Rectangle 3">
            <a:extLst>
              <a:ext uri="{FF2B5EF4-FFF2-40B4-BE49-F238E27FC236}">
                <a16:creationId xmlns:a16="http://schemas.microsoft.com/office/drawing/2014/main" xmlns="" id="{1773DA02-59D0-4F7C-98E1-E6E726747FAC}"/>
              </a:ext>
            </a:extLst>
          </p:cNvPr>
          <p:cNvSpPr/>
          <p:nvPr/>
        </p:nvSpPr>
        <p:spPr>
          <a:xfrm>
            <a:off x="341299" y="2332826"/>
            <a:ext cx="8461401" cy="3477875"/>
          </a:xfrm>
          <a:prstGeom prst="rect">
            <a:avLst/>
          </a:prstGeom>
        </p:spPr>
        <p:txBody>
          <a:bodyPr wrap="square">
            <a:spAutoFit/>
          </a:bodyPr>
          <a:lstStyle/>
          <a:p>
            <a:pPr algn="just"/>
            <a:r>
              <a:rPr lang="en-US" sz="2200" i="1" dirty="0">
                <a:solidFill>
                  <a:srgbClr val="C00000"/>
                </a:solidFill>
                <a:latin typeface="Perpetua" panose="02020502060401020303" pitchFamily="18" charset="0"/>
              </a:rPr>
              <a:t>Numbering System</a:t>
            </a:r>
            <a:r>
              <a:rPr lang="en-US" sz="2200" i="1" dirty="0">
                <a:latin typeface="Perpetua" panose="02020502060401020303" pitchFamily="18" charset="0"/>
              </a:rPr>
              <a:t>: </a:t>
            </a:r>
            <a:r>
              <a:rPr lang="en-US" sz="2200" dirty="0">
                <a:latin typeface="Perpetua" panose="02020502060401020303" pitchFamily="18" charset="0"/>
              </a:rPr>
              <a:t>TCP software keeps track of the segments being transmitted or received, there are two fields called the sequence number and the acknowledgment number. These two fields refer to the byte number and not the segment number. The numbering does not necessarily start from O. Instead, TCP generates a random number between 0 and          for the num­ber of the first byte.</a:t>
            </a:r>
          </a:p>
          <a:p>
            <a:pPr algn="just"/>
            <a:r>
              <a:rPr lang="en-US" sz="2200" dirty="0">
                <a:latin typeface="Perpetua" panose="02020502060401020303" pitchFamily="18" charset="0"/>
              </a:rPr>
              <a:t> </a:t>
            </a:r>
          </a:p>
          <a:p>
            <a:pPr marL="742950" lvl="1" indent="-285750" algn="just">
              <a:buFont typeface="Wingdings" panose="05000000000000000000" pitchFamily="2" charset="2"/>
              <a:buChar char="§"/>
            </a:pPr>
            <a:r>
              <a:rPr lang="en-US" sz="2200" dirty="0">
                <a:latin typeface="Perpetua" panose="02020502060401020303" pitchFamily="18" charset="0"/>
              </a:rPr>
              <a:t>The bytes of data being transferred in each connection are numbered by TCP. The numbering starts with a randomly generated number.</a:t>
            </a:r>
          </a:p>
          <a:p>
            <a:pPr marL="742950" lvl="1" indent="-285750" algn="just">
              <a:buFont typeface="Wingdings" panose="05000000000000000000" pitchFamily="2" charset="2"/>
              <a:buChar char="§"/>
            </a:pPr>
            <a:r>
              <a:rPr lang="en-US" sz="2200" dirty="0">
                <a:latin typeface="Perpetua" panose="02020502060401020303" pitchFamily="18" charset="0"/>
              </a:rPr>
              <a:t>For example, if the random number happens to be 1057 and the total data to be sent are 6000 bytes, the bytes are numbered from 1057 to 7056.</a:t>
            </a:r>
          </a:p>
        </p:txBody>
      </p:sp>
    </p:spTree>
    <p:extLst>
      <p:ext uri="{BB962C8B-B14F-4D97-AF65-F5344CB8AC3E}">
        <p14:creationId xmlns:p14="http://schemas.microsoft.com/office/powerpoint/2010/main" val="3656319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b="1" dirty="0"/>
              <a:t>TCP Features</a:t>
            </a:r>
            <a:endParaRPr lang="x-none" dirty="0"/>
          </a:p>
        </p:txBody>
      </p:sp>
      <p:sp>
        <p:nvSpPr>
          <p:cNvPr id="3" name="Rectangle 2">
            <a:extLst>
              <a:ext uri="{FF2B5EF4-FFF2-40B4-BE49-F238E27FC236}">
                <a16:creationId xmlns:a16="http://schemas.microsoft.com/office/drawing/2014/main" xmlns="" id="{C72FC3F3-E20E-4E87-9979-27565FB724B9}"/>
              </a:ext>
            </a:extLst>
          </p:cNvPr>
          <p:cNvSpPr/>
          <p:nvPr/>
        </p:nvSpPr>
        <p:spPr>
          <a:xfrm>
            <a:off x="476205" y="2374865"/>
            <a:ext cx="8069081" cy="2539157"/>
          </a:xfrm>
          <a:prstGeom prst="rect">
            <a:avLst/>
          </a:prstGeom>
        </p:spPr>
        <p:txBody>
          <a:bodyPr wrap="square">
            <a:spAutoFit/>
          </a:bodyPr>
          <a:lstStyle/>
          <a:p>
            <a:pPr marL="274320" lvl="0" indent="-274320" algn="just">
              <a:spcBef>
                <a:spcPts val="580"/>
              </a:spcBef>
              <a:buClr>
                <a:srgbClr val="D34817"/>
              </a:buClr>
              <a:buSzPct val="85000"/>
              <a:buFont typeface="Wingdings 2"/>
              <a:buChar char=""/>
            </a:pPr>
            <a:r>
              <a:rPr lang="en-US" sz="2200" dirty="0">
                <a:solidFill>
                  <a:srgbClr val="C00000"/>
                </a:solidFill>
                <a:latin typeface="Perpetua"/>
              </a:rPr>
              <a:t>Sequence: </a:t>
            </a:r>
            <a:r>
              <a:rPr lang="en-US" sz="2200" dirty="0">
                <a:solidFill>
                  <a:prstClr val="black"/>
                </a:solidFill>
                <a:latin typeface="Perpetua"/>
              </a:rPr>
              <a:t>Number After the bytes have been numbered, TCP assigns a sequence number to each segment that is being sent. The sequence number for each segment is the number of the first byte carried in that segment.</a:t>
            </a:r>
          </a:p>
          <a:p>
            <a:pPr marL="274320" lvl="0" indent="-274320" algn="just">
              <a:spcBef>
                <a:spcPts val="580"/>
              </a:spcBef>
              <a:buClr>
                <a:srgbClr val="D34817"/>
              </a:buClr>
              <a:buSzPct val="85000"/>
              <a:buFont typeface="Wingdings 2"/>
              <a:buChar char=""/>
            </a:pPr>
            <a:r>
              <a:rPr lang="en-US" sz="2200" i="1" dirty="0">
                <a:solidFill>
                  <a:srgbClr val="C00000"/>
                </a:solidFill>
                <a:latin typeface="Perpetua"/>
              </a:rPr>
              <a:t>Flow Control</a:t>
            </a:r>
            <a:r>
              <a:rPr lang="en-US" sz="2200" dirty="0">
                <a:solidFill>
                  <a:prstClr val="black"/>
                </a:solidFill>
                <a:latin typeface="Perpetua"/>
              </a:rPr>
              <a:t>: TCP, unlike UDP, provides </a:t>
            </a:r>
            <a:r>
              <a:rPr lang="en-US" sz="2200" i="1" dirty="0">
                <a:solidFill>
                  <a:prstClr val="black"/>
                </a:solidFill>
                <a:latin typeface="Perpetua"/>
              </a:rPr>
              <a:t>flow control. </a:t>
            </a:r>
            <a:r>
              <a:rPr lang="en-US" sz="2200" dirty="0">
                <a:solidFill>
                  <a:prstClr val="black"/>
                </a:solidFill>
                <a:latin typeface="Perpetua"/>
              </a:rPr>
              <a:t>The receiver of the data controls the amount of data that are to be sent by the sender. This is done to prevent the receiver from being over­ whelmed with data. The numbering system allows TCP to use a byte-oriented flow control.</a:t>
            </a:r>
          </a:p>
        </p:txBody>
      </p:sp>
    </p:spTree>
    <p:extLst>
      <p:ext uri="{BB962C8B-B14F-4D97-AF65-F5344CB8AC3E}">
        <p14:creationId xmlns:p14="http://schemas.microsoft.com/office/powerpoint/2010/main" val="847293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b="1" dirty="0"/>
              <a:t>TCP Features</a:t>
            </a:r>
            <a:endParaRPr lang="x-none" dirty="0"/>
          </a:p>
        </p:txBody>
      </p:sp>
      <p:sp>
        <p:nvSpPr>
          <p:cNvPr id="3" name="Rectangle 2">
            <a:extLst>
              <a:ext uri="{FF2B5EF4-FFF2-40B4-BE49-F238E27FC236}">
                <a16:creationId xmlns:a16="http://schemas.microsoft.com/office/drawing/2014/main" xmlns="" id="{EE04686F-4694-4B30-B34B-246D3DA3BF6C}"/>
              </a:ext>
            </a:extLst>
          </p:cNvPr>
          <p:cNvSpPr/>
          <p:nvPr/>
        </p:nvSpPr>
        <p:spPr>
          <a:xfrm>
            <a:off x="421341" y="2462936"/>
            <a:ext cx="8297681" cy="2877711"/>
          </a:xfrm>
          <a:prstGeom prst="rect">
            <a:avLst/>
          </a:prstGeom>
        </p:spPr>
        <p:txBody>
          <a:bodyPr wrap="square">
            <a:spAutoFit/>
          </a:bodyPr>
          <a:lstStyle/>
          <a:p>
            <a:pPr marL="274320" lvl="0" indent="-274320" algn="just">
              <a:spcBef>
                <a:spcPts val="580"/>
              </a:spcBef>
              <a:buClr>
                <a:srgbClr val="D34817"/>
              </a:buClr>
              <a:buSzPct val="85000"/>
              <a:buFont typeface="Wingdings 2"/>
              <a:buChar char=""/>
            </a:pPr>
            <a:r>
              <a:rPr lang="en-US" sz="2200" i="1" dirty="0">
                <a:solidFill>
                  <a:srgbClr val="C00000"/>
                </a:solidFill>
                <a:latin typeface="Perpetua"/>
              </a:rPr>
              <a:t>Error Control</a:t>
            </a:r>
            <a:r>
              <a:rPr lang="en-US" sz="2200" i="1" dirty="0">
                <a:solidFill>
                  <a:prstClr val="black"/>
                </a:solidFill>
                <a:latin typeface="Perpetua"/>
              </a:rPr>
              <a:t>:  </a:t>
            </a:r>
            <a:r>
              <a:rPr lang="en-US" sz="2200" dirty="0">
                <a:solidFill>
                  <a:prstClr val="black"/>
                </a:solidFill>
                <a:latin typeface="Perpetua"/>
              </a:rPr>
              <a:t>To provide reliable service, TCP implements an error control mechanism. Although </a:t>
            </a:r>
            <a:r>
              <a:rPr lang="es-ES" sz="2200" dirty="0">
                <a:solidFill>
                  <a:prstClr val="black"/>
                </a:solidFill>
                <a:latin typeface="Perpetua"/>
              </a:rPr>
              <a:t>error control </a:t>
            </a:r>
            <a:r>
              <a:rPr lang="es-ES" sz="2200" dirty="0" err="1">
                <a:solidFill>
                  <a:prstClr val="black"/>
                </a:solidFill>
                <a:latin typeface="Perpetua"/>
              </a:rPr>
              <a:t>considers</a:t>
            </a:r>
            <a:r>
              <a:rPr lang="es-ES" sz="2200" dirty="0">
                <a:solidFill>
                  <a:prstClr val="black"/>
                </a:solidFill>
                <a:latin typeface="Perpetua"/>
              </a:rPr>
              <a:t> a </a:t>
            </a:r>
            <a:r>
              <a:rPr lang="es-ES" sz="2200" dirty="0" err="1">
                <a:solidFill>
                  <a:prstClr val="black"/>
                </a:solidFill>
                <a:latin typeface="Perpetua"/>
              </a:rPr>
              <a:t>segment</a:t>
            </a:r>
            <a:r>
              <a:rPr lang="es-ES" sz="2200" dirty="0">
                <a:solidFill>
                  <a:prstClr val="black"/>
                </a:solidFill>
                <a:latin typeface="Perpetua"/>
              </a:rPr>
              <a:t> </a:t>
            </a:r>
            <a:r>
              <a:rPr lang="en-US" sz="2200" dirty="0">
                <a:solidFill>
                  <a:prstClr val="black"/>
                </a:solidFill>
                <a:latin typeface="Perpetua"/>
              </a:rPr>
              <a:t>as the unit of data for error detection (loss or corrupted segments), error control is byte-oriented. </a:t>
            </a:r>
          </a:p>
          <a:p>
            <a:pPr marL="274320" lvl="0" indent="-274320" algn="just">
              <a:spcBef>
                <a:spcPts val="580"/>
              </a:spcBef>
              <a:buClr>
                <a:srgbClr val="D34817"/>
              </a:buClr>
              <a:buSzPct val="85000"/>
              <a:buFont typeface="Wingdings 2"/>
              <a:buChar char=""/>
            </a:pPr>
            <a:r>
              <a:rPr lang="en-US" sz="2200" i="1" dirty="0">
                <a:solidFill>
                  <a:srgbClr val="C00000"/>
                </a:solidFill>
                <a:latin typeface="Perpetua"/>
              </a:rPr>
              <a:t>Congestion Control</a:t>
            </a:r>
            <a:r>
              <a:rPr lang="en-US" sz="2200" i="1" dirty="0">
                <a:solidFill>
                  <a:prstClr val="black"/>
                </a:solidFill>
                <a:latin typeface="Perpetua"/>
              </a:rPr>
              <a:t>: </a:t>
            </a:r>
            <a:r>
              <a:rPr lang="en-US" sz="2200" dirty="0">
                <a:solidFill>
                  <a:prstClr val="black"/>
                </a:solidFill>
                <a:latin typeface="Perpetua"/>
              </a:rPr>
              <a:t>TCP, unlike UDP, takes into account congestion in the network. The amount of data sent by a sender is not only controlled by the receiver (flow control), but is also </a:t>
            </a:r>
            <a:r>
              <a:rPr lang="en-US" sz="2200" dirty="0" err="1">
                <a:solidFill>
                  <a:prstClr val="black"/>
                </a:solidFill>
                <a:latin typeface="Perpetua"/>
              </a:rPr>
              <a:t>detennined</a:t>
            </a:r>
            <a:r>
              <a:rPr lang="en-US" sz="2200" dirty="0">
                <a:solidFill>
                  <a:prstClr val="black"/>
                </a:solidFill>
                <a:latin typeface="Perpetua"/>
              </a:rPr>
              <a:t> by the level of congestion in the network [2].</a:t>
            </a:r>
          </a:p>
        </p:txBody>
      </p:sp>
    </p:spTree>
    <p:extLst>
      <p:ext uri="{BB962C8B-B14F-4D97-AF65-F5344CB8AC3E}">
        <p14:creationId xmlns:p14="http://schemas.microsoft.com/office/powerpoint/2010/main" val="3378472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b="1" dirty="0"/>
              <a:t>TCP Features</a:t>
            </a:r>
            <a:endParaRPr lang="x-none" dirty="0"/>
          </a:p>
        </p:txBody>
      </p:sp>
      <p:sp>
        <p:nvSpPr>
          <p:cNvPr id="10" name="TextBox 9">
            <a:extLst>
              <a:ext uri="{FF2B5EF4-FFF2-40B4-BE49-F238E27FC236}">
                <a16:creationId xmlns:a16="http://schemas.microsoft.com/office/drawing/2014/main" xmlns="" id="{DF48B1EE-2B7C-4C4A-B8E9-0038C3CEB401}"/>
              </a:ext>
            </a:extLst>
          </p:cNvPr>
          <p:cNvSpPr txBox="1"/>
          <p:nvPr/>
        </p:nvSpPr>
        <p:spPr>
          <a:xfrm>
            <a:off x="2603377" y="5849861"/>
            <a:ext cx="2750497" cy="369332"/>
          </a:xfrm>
          <a:prstGeom prst="rect">
            <a:avLst/>
          </a:prstGeom>
          <a:noFill/>
        </p:spPr>
        <p:txBody>
          <a:bodyPr wrap="none" rtlCol="0">
            <a:spAutoFit/>
          </a:bodyPr>
          <a:lstStyle/>
          <a:p>
            <a:r>
              <a:rPr lang="en-US" dirty="0">
                <a:latin typeface="Perpetua" panose="02020502060401020303" pitchFamily="18" charset="0"/>
              </a:rPr>
              <a:t>Fig. 1 TCP Segment Format [2]</a:t>
            </a:r>
          </a:p>
        </p:txBody>
      </p:sp>
      <p:pic>
        <p:nvPicPr>
          <p:cNvPr id="11" name="Picture 10">
            <a:extLst>
              <a:ext uri="{FF2B5EF4-FFF2-40B4-BE49-F238E27FC236}">
                <a16:creationId xmlns:a16="http://schemas.microsoft.com/office/drawing/2014/main" xmlns="" id="{86460E07-1EF3-4BE5-B458-DA0BDF339209}"/>
              </a:ext>
            </a:extLst>
          </p:cNvPr>
          <p:cNvPicPr>
            <a:picLocks noChangeAspect="1"/>
          </p:cNvPicPr>
          <p:nvPr/>
        </p:nvPicPr>
        <p:blipFill>
          <a:blip r:embed="rId2"/>
          <a:stretch>
            <a:fillRect/>
          </a:stretch>
        </p:blipFill>
        <p:spPr>
          <a:xfrm>
            <a:off x="1294834" y="2105613"/>
            <a:ext cx="5577175" cy="3744248"/>
          </a:xfrm>
          <a:prstGeom prst="rect">
            <a:avLst/>
          </a:prstGeom>
        </p:spPr>
      </p:pic>
    </p:spTree>
    <p:extLst>
      <p:ext uri="{BB962C8B-B14F-4D97-AF65-F5344CB8AC3E}">
        <p14:creationId xmlns:p14="http://schemas.microsoft.com/office/powerpoint/2010/main" val="59794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b="1" dirty="0"/>
              <a:t>TCP Three-Way Handshaking</a:t>
            </a:r>
            <a:endParaRPr lang="x-none" dirty="0"/>
          </a:p>
        </p:txBody>
      </p:sp>
      <p:sp>
        <p:nvSpPr>
          <p:cNvPr id="3" name="Rectangle 2">
            <a:extLst>
              <a:ext uri="{FF2B5EF4-FFF2-40B4-BE49-F238E27FC236}">
                <a16:creationId xmlns:a16="http://schemas.microsoft.com/office/drawing/2014/main" xmlns="" id="{E219060C-709E-4AE5-9E23-3680F2B030C5}"/>
              </a:ext>
            </a:extLst>
          </p:cNvPr>
          <p:cNvSpPr/>
          <p:nvPr/>
        </p:nvSpPr>
        <p:spPr>
          <a:xfrm>
            <a:off x="346510" y="2685598"/>
            <a:ext cx="7680960" cy="2123658"/>
          </a:xfrm>
          <a:prstGeom prst="rect">
            <a:avLst/>
          </a:prstGeom>
        </p:spPr>
        <p:txBody>
          <a:bodyPr wrap="square">
            <a:spAutoFit/>
          </a:bodyPr>
          <a:lstStyle/>
          <a:p>
            <a:pPr algn="just">
              <a:buClr>
                <a:srgbClr val="C00000"/>
              </a:buClr>
            </a:pPr>
            <a:r>
              <a:rPr lang="en-US" sz="2200" b="1" dirty="0">
                <a:latin typeface="Perpetua" panose="02020502060401020303" pitchFamily="18" charset="0"/>
                <a:cs typeface="Calibri" panose="020F0502020204030204" pitchFamily="34" charset="0"/>
              </a:rPr>
              <a:t>The three steps in this phase are as follows: </a:t>
            </a:r>
          </a:p>
          <a:p>
            <a:pPr algn="just">
              <a:buClr>
                <a:srgbClr val="C00000"/>
              </a:buClr>
            </a:pPr>
            <a:endParaRPr lang="en-US" sz="2200" dirty="0">
              <a:latin typeface="Perpetua" panose="02020502060401020303" pitchFamily="18" charset="0"/>
              <a:cs typeface="Calibri" panose="020F0502020204030204" pitchFamily="34" charset="0"/>
            </a:endParaRPr>
          </a:p>
          <a:p>
            <a:pPr algn="just">
              <a:buClr>
                <a:srgbClr val="C00000"/>
              </a:buClr>
              <a:buFont typeface="+mj-lt"/>
              <a:buAutoNum type="arabicPeriod"/>
            </a:pPr>
            <a:r>
              <a:rPr lang="en-US" sz="2200" dirty="0">
                <a:latin typeface="Perpetua" panose="02020502060401020303" pitchFamily="18" charset="0"/>
                <a:cs typeface="Calibri" panose="020F0502020204030204" pitchFamily="34" charset="0"/>
              </a:rPr>
              <a:t>The client sends the first segment, a SYN segment, in which only the SYN flag is set. This segment is for synchronization of sequence numbers. It consumes one sequence number. When the data transfer starts, the sequence number is incremented by 1.</a:t>
            </a:r>
          </a:p>
        </p:txBody>
      </p:sp>
    </p:spTree>
    <p:extLst>
      <p:ext uri="{BB962C8B-B14F-4D97-AF65-F5344CB8AC3E}">
        <p14:creationId xmlns:p14="http://schemas.microsoft.com/office/powerpoint/2010/main" val="2959162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b="1" dirty="0"/>
              <a:t>TCP Three-Way Handshaking</a:t>
            </a:r>
            <a:endParaRPr lang="x-none" dirty="0"/>
          </a:p>
        </p:txBody>
      </p:sp>
      <p:sp>
        <p:nvSpPr>
          <p:cNvPr id="3" name="Rectangle 2">
            <a:extLst>
              <a:ext uri="{FF2B5EF4-FFF2-40B4-BE49-F238E27FC236}">
                <a16:creationId xmlns:a16="http://schemas.microsoft.com/office/drawing/2014/main" xmlns="" id="{E219060C-709E-4AE5-9E23-3680F2B030C5}"/>
              </a:ext>
            </a:extLst>
          </p:cNvPr>
          <p:cNvSpPr/>
          <p:nvPr/>
        </p:nvSpPr>
        <p:spPr>
          <a:xfrm>
            <a:off x="476205" y="2406465"/>
            <a:ext cx="7680960" cy="3477875"/>
          </a:xfrm>
          <a:prstGeom prst="rect">
            <a:avLst/>
          </a:prstGeom>
        </p:spPr>
        <p:txBody>
          <a:bodyPr wrap="square">
            <a:spAutoFit/>
          </a:bodyPr>
          <a:lstStyle/>
          <a:p>
            <a:pPr algn="just">
              <a:buClr>
                <a:srgbClr val="C00000"/>
              </a:buClr>
              <a:buFont typeface="+mj-lt"/>
              <a:buAutoNum type="arabicPeriod"/>
            </a:pPr>
            <a:r>
              <a:rPr lang="en-US" sz="2200" dirty="0">
                <a:latin typeface="Perpetua" panose="02020502060401020303" pitchFamily="18" charset="0"/>
                <a:cs typeface="Calibri" panose="020F0502020204030204" pitchFamily="34" charset="0"/>
              </a:rPr>
              <a:t>The server sends the second segment, a SYN + ACK segment, with two flag bits set: SYN and ACK. This segment has a dual purpose. It is a SYN segment for commu­nication in the other direction and serves as the acknowledgment for the SYN segment. It consumes one sequence number.</a:t>
            </a:r>
          </a:p>
          <a:p>
            <a:pPr algn="just">
              <a:buClr>
                <a:srgbClr val="C00000"/>
              </a:buClr>
              <a:buFont typeface="+mj-lt"/>
              <a:buAutoNum type="arabicPeriod"/>
            </a:pPr>
            <a:r>
              <a:rPr lang="en-US" sz="2200" dirty="0">
                <a:latin typeface="Perpetua" panose="02020502060401020303" pitchFamily="18" charset="0"/>
                <a:cs typeface="Calibri" panose="020F0502020204030204" pitchFamily="34" charset="0"/>
              </a:rPr>
              <a:t>The client sends the third segment. This is just an ACK segment. It acknowledges the receipt of the second segment with the ACK flag and acknowledgment number field. Note that the sequence number in this segment is the same as the one in the SYN segment; the ACK segment does not consume any sequence numbers [2].</a:t>
            </a:r>
          </a:p>
        </p:txBody>
      </p:sp>
    </p:spTree>
    <p:extLst>
      <p:ext uri="{BB962C8B-B14F-4D97-AF65-F5344CB8AC3E}">
        <p14:creationId xmlns:p14="http://schemas.microsoft.com/office/powerpoint/2010/main" val="1013825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Scenarios of Error Control Mechanisms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b="1" dirty="0"/>
              <a:t>TCP Three-Way Handshaking</a:t>
            </a:r>
            <a:endParaRPr lang="x-none" dirty="0"/>
          </a:p>
        </p:txBody>
      </p:sp>
      <p:sp>
        <p:nvSpPr>
          <p:cNvPr id="13" name="TextBox 12">
            <a:extLst>
              <a:ext uri="{FF2B5EF4-FFF2-40B4-BE49-F238E27FC236}">
                <a16:creationId xmlns:a16="http://schemas.microsoft.com/office/drawing/2014/main" xmlns="" id="{C4192D2F-856D-40ED-B2EA-9DECFF69A8A2}"/>
              </a:ext>
            </a:extLst>
          </p:cNvPr>
          <p:cNvSpPr txBox="1"/>
          <p:nvPr/>
        </p:nvSpPr>
        <p:spPr>
          <a:xfrm>
            <a:off x="3009559" y="5665498"/>
            <a:ext cx="4107881" cy="646331"/>
          </a:xfrm>
          <a:prstGeom prst="rect">
            <a:avLst/>
          </a:prstGeom>
          <a:noFill/>
        </p:spPr>
        <p:txBody>
          <a:bodyPr wrap="square" rtlCol="0">
            <a:spAutoFit/>
          </a:bodyPr>
          <a:lstStyle/>
          <a:p>
            <a:r>
              <a:rPr lang="en-US" dirty="0"/>
              <a:t>Fig. 2 Illustration of TCP three-way handshaking</a:t>
            </a:r>
          </a:p>
        </p:txBody>
      </p:sp>
      <p:grpSp>
        <p:nvGrpSpPr>
          <p:cNvPr id="14" name="Group 13">
            <a:extLst>
              <a:ext uri="{FF2B5EF4-FFF2-40B4-BE49-F238E27FC236}">
                <a16:creationId xmlns:a16="http://schemas.microsoft.com/office/drawing/2014/main" xmlns="" id="{02FB9900-3863-4209-B4C4-6D98D623EADC}"/>
              </a:ext>
            </a:extLst>
          </p:cNvPr>
          <p:cNvGrpSpPr/>
          <p:nvPr/>
        </p:nvGrpSpPr>
        <p:grpSpPr>
          <a:xfrm>
            <a:off x="1055416" y="2130622"/>
            <a:ext cx="6946477" cy="3634911"/>
            <a:chOff x="657481" y="1620483"/>
            <a:chExt cx="7829038" cy="4242989"/>
          </a:xfrm>
        </p:grpSpPr>
        <p:pic>
          <p:nvPicPr>
            <p:cNvPr id="15" name="Picture 14">
              <a:extLst>
                <a:ext uri="{FF2B5EF4-FFF2-40B4-BE49-F238E27FC236}">
                  <a16:creationId xmlns:a16="http://schemas.microsoft.com/office/drawing/2014/main" xmlns="" id="{CFBCBD19-3660-4FE9-95D0-C3ED10C69CCC}"/>
                </a:ext>
              </a:extLst>
            </p:cNvPr>
            <p:cNvPicPr>
              <a:picLocks noChangeAspect="1"/>
            </p:cNvPicPr>
            <p:nvPr/>
          </p:nvPicPr>
          <p:blipFill>
            <a:blip r:embed="rId2"/>
            <a:stretch>
              <a:fillRect/>
            </a:stretch>
          </p:blipFill>
          <p:spPr>
            <a:xfrm>
              <a:off x="657481" y="1620483"/>
              <a:ext cx="7829038" cy="4242989"/>
            </a:xfrm>
            <a:prstGeom prst="rect">
              <a:avLst/>
            </a:prstGeom>
          </p:spPr>
        </p:pic>
        <p:sp>
          <p:nvSpPr>
            <p:cNvPr id="16" name="Rectangle 15">
              <a:extLst>
                <a:ext uri="{FF2B5EF4-FFF2-40B4-BE49-F238E27FC236}">
                  <a16:creationId xmlns:a16="http://schemas.microsoft.com/office/drawing/2014/main" xmlns="" id="{2406CA05-5CE9-495E-836A-3E58FA298404}"/>
                </a:ext>
              </a:extLst>
            </p:cNvPr>
            <p:cNvSpPr/>
            <p:nvPr/>
          </p:nvSpPr>
          <p:spPr>
            <a:xfrm rot="21273520">
              <a:off x="5477795" y="4346546"/>
              <a:ext cx="1155032" cy="1961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EE5D0944-DC6B-4861-A37F-263C0EFF7DD9}"/>
                </a:ext>
              </a:extLst>
            </p:cNvPr>
            <p:cNvSpPr/>
            <p:nvPr/>
          </p:nvSpPr>
          <p:spPr>
            <a:xfrm rot="382073">
              <a:off x="3782144" y="5206091"/>
              <a:ext cx="1155032" cy="1961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3215319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Scenarios of Error Control Mechanisms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b="1" dirty="0">
                <a:latin typeface="Arial" panose="020B0604020202020204" pitchFamily="34" charset="0"/>
                <a:ea typeface="+mj-ea"/>
                <a:cs typeface="Arial" panose="020B0604020202020204" pitchFamily="34" charset="0"/>
              </a:rPr>
              <a:t>Lost acknowledgment</a:t>
            </a:r>
            <a:endParaRPr lang="x-none" dirty="0"/>
          </a:p>
        </p:txBody>
      </p:sp>
      <p:sp>
        <p:nvSpPr>
          <p:cNvPr id="7" name="Content Placeholder 2">
            <a:extLst>
              <a:ext uri="{FF2B5EF4-FFF2-40B4-BE49-F238E27FC236}">
                <a16:creationId xmlns:a16="http://schemas.microsoft.com/office/drawing/2014/main" xmlns="" id="{4BA93D78-FB16-4869-8E61-2E01C4FF86F9}"/>
              </a:ext>
            </a:extLst>
          </p:cNvPr>
          <p:cNvSpPr txBox="1">
            <a:spLocks/>
          </p:cNvSpPr>
          <p:nvPr/>
        </p:nvSpPr>
        <p:spPr>
          <a:xfrm>
            <a:off x="177554" y="2485748"/>
            <a:ext cx="5734974" cy="3132790"/>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274320" lvl="0" indent="-274320" algn="just">
              <a:spcBef>
                <a:spcPts val="580"/>
              </a:spcBef>
              <a:buClr>
                <a:srgbClr val="D34817"/>
              </a:buClr>
              <a:buSzPct val="85000"/>
              <a:buFont typeface="Wingdings 2"/>
              <a:buChar char=""/>
            </a:pPr>
            <a:r>
              <a:rPr lang="en-US" dirty="0">
                <a:solidFill>
                  <a:prstClr val="black"/>
                </a:solidFill>
                <a:latin typeface="Perpetua"/>
              </a:rPr>
              <a:t>Host A sends one segment to host B. </a:t>
            </a:r>
          </a:p>
          <a:p>
            <a:pPr marL="274320" lvl="0" indent="-274320" algn="just">
              <a:spcBef>
                <a:spcPts val="580"/>
              </a:spcBef>
              <a:buClr>
                <a:srgbClr val="D34817"/>
              </a:buClr>
              <a:buSzPct val="85000"/>
              <a:buFont typeface="Wingdings 2"/>
              <a:buChar char=""/>
            </a:pPr>
            <a:r>
              <a:rPr lang="en-US" dirty="0">
                <a:solidFill>
                  <a:prstClr val="black"/>
                </a:solidFill>
                <a:latin typeface="Perpetua"/>
              </a:rPr>
              <a:t>Suppose that this segment has sequence number </a:t>
            </a:r>
            <a:r>
              <a:rPr lang="en-US" dirty="0" smtClean="0">
                <a:solidFill>
                  <a:prstClr val="black"/>
                </a:solidFill>
                <a:latin typeface="Perpetua"/>
              </a:rPr>
              <a:t>92 </a:t>
            </a:r>
            <a:r>
              <a:rPr lang="en-US" dirty="0">
                <a:solidFill>
                  <a:prstClr val="black"/>
                </a:solidFill>
                <a:latin typeface="Perpetua"/>
              </a:rPr>
              <a:t>and contains </a:t>
            </a:r>
            <a:r>
              <a:rPr lang="en-US" dirty="0" smtClean="0">
                <a:solidFill>
                  <a:prstClr val="black"/>
                </a:solidFill>
                <a:latin typeface="Perpetua"/>
              </a:rPr>
              <a:t>8 </a:t>
            </a:r>
            <a:r>
              <a:rPr lang="en-US" dirty="0">
                <a:solidFill>
                  <a:prstClr val="black"/>
                </a:solidFill>
                <a:latin typeface="Perpetua"/>
              </a:rPr>
              <a:t>bytes of data.</a:t>
            </a:r>
          </a:p>
          <a:p>
            <a:pPr marL="274320" lvl="0" indent="-274320" algn="just">
              <a:spcBef>
                <a:spcPts val="580"/>
              </a:spcBef>
              <a:buClr>
                <a:srgbClr val="D34817"/>
              </a:buClr>
              <a:buSzPct val="85000"/>
              <a:buFont typeface="Wingdings 2"/>
              <a:buChar char=""/>
            </a:pPr>
            <a:r>
              <a:rPr lang="en-US" dirty="0">
                <a:solidFill>
                  <a:prstClr val="black"/>
                </a:solidFill>
                <a:latin typeface="Perpetua"/>
              </a:rPr>
              <a:t>After sending this segment, host A waits for a segment from B with acknowledgment number </a:t>
            </a:r>
            <a:r>
              <a:rPr lang="en-US" dirty="0" smtClean="0">
                <a:solidFill>
                  <a:prstClr val="black"/>
                </a:solidFill>
                <a:latin typeface="Perpetua"/>
              </a:rPr>
              <a:t>100</a:t>
            </a:r>
            <a:r>
              <a:rPr lang="en-US" dirty="0">
                <a:solidFill>
                  <a:prstClr val="black"/>
                </a:solidFill>
                <a:latin typeface="Perpetua"/>
              </a:rPr>
              <a:t>. Although the segment from A is received at B, the acknowledgment from B to A gets lost. </a:t>
            </a:r>
          </a:p>
        </p:txBody>
      </p:sp>
      <p:sp>
        <p:nvSpPr>
          <p:cNvPr id="11" name="TextBox 10">
            <a:extLst>
              <a:ext uri="{FF2B5EF4-FFF2-40B4-BE49-F238E27FC236}">
                <a16:creationId xmlns:a16="http://schemas.microsoft.com/office/drawing/2014/main" xmlns="" id="{D08F4706-5A2E-46C5-90F3-6CDBFF64FE92}"/>
              </a:ext>
            </a:extLst>
          </p:cNvPr>
          <p:cNvSpPr txBox="1"/>
          <p:nvPr/>
        </p:nvSpPr>
        <p:spPr>
          <a:xfrm>
            <a:off x="6232765" y="4706947"/>
            <a:ext cx="2692147" cy="646331"/>
          </a:xfrm>
          <a:prstGeom prst="rect">
            <a:avLst/>
          </a:prstGeom>
          <a:noFill/>
        </p:spPr>
        <p:txBody>
          <a:bodyPr wrap="none" rtlCol="0">
            <a:spAutoFit/>
          </a:bodyPr>
          <a:lstStyle/>
          <a:p>
            <a:r>
              <a:rPr lang="en-US" dirty="0">
                <a:latin typeface="Perpetua" panose="02020502060401020303" pitchFamily="18" charset="0"/>
              </a:rPr>
              <a:t>Fig 3: Retransmission due to a</a:t>
            </a:r>
          </a:p>
          <a:p>
            <a:r>
              <a:rPr lang="en-US" dirty="0">
                <a:latin typeface="Perpetua" panose="02020502060401020303" pitchFamily="18" charset="0"/>
              </a:rPr>
              <a:t> lost acknowledgment</a:t>
            </a:r>
          </a:p>
        </p:txBody>
      </p:sp>
      <p:pic>
        <p:nvPicPr>
          <p:cNvPr id="12" name="Picture 2">
            <a:extLst>
              <a:ext uri="{FF2B5EF4-FFF2-40B4-BE49-F238E27FC236}">
                <a16:creationId xmlns:a16="http://schemas.microsoft.com/office/drawing/2014/main" xmlns="" id="{37032DE7-C95C-46C8-9DD5-588F4139113C}"/>
              </a:ext>
            </a:extLst>
          </p:cNvPr>
          <p:cNvPicPr>
            <a:picLocks noChangeAspect="1" noChangeArrowheads="1"/>
          </p:cNvPicPr>
          <p:nvPr/>
        </p:nvPicPr>
        <p:blipFill>
          <a:blip r:embed="rId2"/>
          <a:srcRect/>
          <a:stretch>
            <a:fillRect/>
          </a:stretch>
        </p:blipFill>
        <p:spPr bwMode="auto">
          <a:xfrm>
            <a:off x="5840555" y="2429960"/>
            <a:ext cx="3161529" cy="2272668"/>
          </a:xfrm>
          <a:prstGeom prst="rect">
            <a:avLst/>
          </a:prstGeom>
          <a:noFill/>
          <a:ln w="9525">
            <a:noFill/>
            <a:miter lim="800000"/>
            <a:headEnd/>
            <a:tailEnd/>
          </a:ln>
          <a:effectLst/>
        </p:spPr>
      </p:pic>
    </p:spTree>
    <p:extLst>
      <p:ext uri="{BB962C8B-B14F-4D97-AF65-F5344CB8AC3E}">
        <p14:creationId xmlns:p14="http://schemas.microsoft.com/office/powerpoint/2010/main" val="287757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Scenarios of Error Control Mechanisms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b="1" dirty="0">
                <a:latin typeface="Arial" panose="020B0604020202020204" pitchFamily="34" charset="0"/>
                <a:ea typeface="+mj-ea"/>
                <a:cs typeface="Arial" panose="020B0604020202020204" pitchFamily="34" charset="0"/>
              </a:rPr>
              <a:t>Lost acknowledgment</a:t>
            </a:r>
            <a:endParaRPr lang="x-none" dirty="0"/>
          </a:p>
        </p:txBody>
      </p:sp>
      <p:sp>
        <p:nvSpPr>
          <p:cNvPr id="7" name="Content Placeholder 2">
            <a:extLst>
              <a:ext uri="{FF2B5EF4-FFF2-40B4-BE49-F238E27FC236}">
                <a16:creationId xmlns:a16="http://schemas.microsoft.com/office/drawing/2014/main" xmlns="" id="{4BA93D78-FB16-4869-8E61-2E01C4FF86F9}"/>
              </a:ext>
            </a:extLst>
          </p:cNvPr>
          <p:cNvSpPr txBox="1">
            <a:spLocks/>
          </p:cNvSpPr>
          <p:nvPr/>
        </p:nvSpPr>
        <p:spPr>
          <a:xfrm>
            <a:off x="141916" y="2512380"/>
            <a:ext cx="5734974" cy="4057835"/>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274320" lvl="0" indent="-274320" algn="just">
              <a:spcBef>
                <a:spcPts val="580"/>
              </a:spcBef>
              <a:buClr>
                <a:srgbClr val="D34817"/>
              </a:buClr>
              <a:buSzPct val="85000"/>
              <a:buFont typeface="Wingdings 2"/>
              <a:buChar char=""/>
            </a:pPr>
            <a:r>
              <a:rPr lang="en-US" dirty="0">
                <a:solidFill>
                  <a:prstClr val="black"/>
                </a:solidFill>
                <a:latin typeface="Perpetua"/>
              </a:rPr>
              <a:t>In this case, the timer expires, and  host A retransmits the same segment. Of course, when host B receives the retransmission, it will observe that the bytes in the segment duplicate bytes it has already deposited in its receive buffer.</a:t>
            </a:r>
          </a:p>
          <a:p>
            <a:pPr marL="274320" lvl="0" indent="-274320" algn="just">
              <a:spcBef>
                <a:spcPts val="580"/>
              </a:spcBef>
              <a:buClr>
                <a:srgbClr val="D34817"/>
              </a:buClr>
              <a:buSzPct val="85000"/>
              <a:buFont typeface="Wingdings 2"/>
              <a:buChar char=""/>
            </a:pPr>
            <a:r>
              <a:rPr lang="en-US" dirty="0">
                <a:solidFill>
                  <a:prstClr val="black"/>
                </a:solidFill>
                <a:latin typeface="Perpetua"/>
              </a:rPr>
              <a:t> Thus TCP in host B will discard the bytes in the retransmitted segment [3].</a:t>
            </a:r>
          </a:p>
        </p:txBody>
      </p:sp>
      <p:pic>
        <p:nvPicPr>
          <p:cNvPr id="10" name="Picture 2">
            <a:extLst>
              <a:ext uri="{FF2B5EF4-FFF2-40B4-BE49-F238E27FC236}">
                <a16:creationId xmlns:a16="http://schemas.microsoft.com/office/drawing/2014/main" xmlns="" id="{319A7ABC-FE11-4586-ADF1-C666B84E6006}"/>
              </a:ext>
            </a:extLst>
          </p:cNvPr>
          <p:cNvPicPr>
            <a:picLocks noChangeAspect="1" noChangeArrowheads="1"/>
          </p:cNvPicPr>
          <p:nvPr/>
        </p:nvPicPr>
        <p:blipFill>
          <a:blip r:embed="rId2"/>
          <a:srcRect/>
          <a:stretch>
            <a:fillRect/>
          </a:stretch>
        </p:blipFill>
        <p:spPr bwMode="auto">
          <a:xfrm>
            <a:off x="5840555" y="2429960"/>
            <a:ext cx="3161529" cy="2272668"/>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xmlns="" id="{A28A61F1-E187-431E-B79C-FA54C5A9BFB9}"/>
              </a:ext>
            </a:extLst>
          </p:cNvPr>
          <p:cNvSpPr txBox="1"/>
          <p:nvPr/>
        </p:nvSpPr>
        <p:spPr>
          <a:xfrm>
            <a:off x="6093413" y="4600382"/>
            <a:ext cx="2692147" cy="646331"/>
          </a:xfrm>
          <a:prstGeom prst="rect">
            <a:avLst/>
          </a:prstGeom>
          <a:noFill/>
        </p:spPr>
        <p:txBody>
          <a:bodyPr wrap="none" rtlCol="0">
            <a:spAutoFit/>
          </a:bodyPr>
          <a:lstStyle/>
          <a:p>
            <a:r>
              <a:rPr lang="en-US" dirty="0">
                <a:latin typeface="Perpetua" panose="02020502060401020303" pitchFamily="18" charset="0"/>
              </a:rPr>
              <a:t>Fig 3: Retransmission due to a</a:t>
            </a:r>
          </a:p>
          <a:p>
            <a:r>
              <a:rPr lang="en-US" dirty="0">
                <a:latin typeface="Perpetua" panose="02020502060401020303" pitchFamily="18" charset="0"/>
              </a:rPr>
              <a:t> lost acknowledgment</a:t>
            </a:r>
          </a:p>
        </p:txBody>
      </p:sp>
    </p:spTree>
    <p:extLst>
      <p:ext uri="{BB962C8B-B14F-4D97-AF65-F5344CB8AC3E}">
        <p14:creationId xmlns:p14="http://schemas.microsoft.com/office/powerpoint/2010/main" val="777727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Scenarios of Error Control Mechanisms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b="1" dirty="0">
                <a:latin typeface="Arial" panose="020B0604020202020204" pitchFamily="34" charset="0"/>
                <a:ea typeface="+mj-ea"/>
                <a:cs typeface="Arial" panose="020B0604020202020204" pitchFamily="34" charset="0"/>
              </a:rPr>
              <a:t>Acknowledgment </a:t>
            </a:r>
            <a:r>
              <a:rPr lang="en-US" b="1">
                <a:latin typeface="Arial" panose="020B0604020202020204" pitchFamily="34" charset="0"/>
                <a:ea typeface="+mj-ea"/>
                <a:cs typeface="Arial" panose="020B0604020202020204" pitchFamily="34" charset="0"/>
              </a:rPr>
              <a:t>arrives </a:t>
            </a:r>
            <a:r>
              <a:rPr lang="en-US" b="1" smtClean="0">
                <a:latin typeface="Arial" panose="020B0604020202020204" pitchFamily="34" charset="0"/>
                <a:ea typeface="+mj-ea"/>
                <a:cs typeface="Arial" panose="020B0604020202020204" pitchFamily="34" charset="0"/>
              </a:rPr>
              <a:t>after</a:t>
            </a:r>
            <a:r>
              <a:rPr lang="en-US" b="1" smtClean="0">
                <a:latin typeface="Arial" panose="020B0604020202020204" pitchFamily="34" charset="0"/>
                <a:ea typeface="+mj-ea"/>
                <a:cs typeface="Arial" panose="020B0604020202020204" pitchFamily="34" charset="0"/>
              </a:rPr>
              <a:t> </a:t>
            </a:r>
            <a:r>
              <a:rPr lang="en-US" b="1" dirty="0">
                <a:latin typeface="Arial" panose="020B0604020202020204" pitchFamily="34" charset="0"/>
                <a:ea typeface="+mj-ea"/>
                <a:cs typeface="Arial" panose="020B0604020202020204" pitchFamily="34" charset="0"/>
              </a:rPr>
              <a:t>the timeout</a:t>
            </a:r>
            <a:endParaRPr lang="x-none" dirty="0"/>
          </a:p>
        </p:txBody>
      </p:sp>
      <p:sp>
        <p:nvSpPr>
          <p:cNvPr id="7" name="Content Placeholder 2">
            <a:extLst>
              <a:ext uri="{FF2B5EF4-FFF2-40B4-BE49-F238E27FC236}">
                <a16:creationId xmlns:a16="http://schemas.microsoft.com/office/drawing/2014/main" xmlns="" id="{4BA93D78-FB16-4869-8E61-2E01C4FF86F9}"/>
              </a:ext>
            </a:extLst>
          </p:cNvPr>
          <p:cNvSpPr txBox="1">
            <a:spLocks/>
          </p:cNvSpPr>
          <p:nvPr/>
        </p:nvSpPr>
        <p:spPr>
          <a:xfrm>
            <a:off x="141916" y="2512380"/>
            <a:ext cx="5584052" cy="4057835"/>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274320" lvl="0" indent="-274320" algn="just">
              <a:spcBef>
                <a:spcPts val="580"/>
              </a:spcBef>
              <a:buClr>
                <a:srgbClr val="D34817"/>
              </a:buClr>
              <a:buSzPct val="85000"/>
              <a:buFont typeface="Wingdings 2"/>
              <a:buChar char=""/>
            </a:pPr>
            <a:r>
              <a:rPr lang="en-US" sz="2200" dirty="0">
                <a:solidFill>
                  <a:prstClr val="black"/>
                </a:solidFill>
                <a:latin typeface="Perpetua"/>
              </a:rPr>
              <a:t>Host A sends two segments back to back. The first segment has sequence number </a:t>
            </a:r>
            <a:r>
              <a:rPr lang="en-US" sz="2200" dirty="0" smtClean="0">
                <a:solidFill>
                  <a:prstClr val="black"/>
                </a:solidFill>
                <a:latin typeface="Perpetua"/>
              </a:rPr>
              <a:t>92 </a:t>
            </a:r>
            <a:r>
              <a:rPr lang="en-US" sz="2200" dirty="0">
                <a:solidFill>
                  <a:prstClr val="black"/>
                </a:solidFill>
                <a:latin typeface="Perpetua"/>
              </a:rPr>
              <a:t>and </a:t>
            </a:r>
            <a:r>
              <a:rPr lang="en-US" sz="2200" dirty="0" smtClean="0">
                <a:solidFill>
                  <a:prstClr val="black"/>
                </a:solidFill>
                <a:latin typeface="Perpetua"/>
              </a:rPr>
              <a:t>8 </a:t>
            </a:r>
            <a:r>
              <a:rPr lang="en-US" sz="2200" dirty="0">
                <a:solidFill>
                  <a:prstClr val="black"/>
                </a:solidFill>
                <a:latin typeface="Perpetua"/>
              </a:rPr>
              <a:t>bytes of data, and the second segment has sequence number </a:t>
            </a:r>
            <a:r>
              <a:rPr lang="en-US" sz="2200" dirty="0" smtClean="0">
                <a:solidFill>
                  <a:prstClr val="black"/>
                </a:solidFill>
                <a:latin typeface="Perpetua"/>
              </a:rPr>
              <a:t>100 </a:t>
            </a:r>
            <a:r>
              <a:rPr lang="en-US" sz="2200" dirty="0">
                <a:solidFill>
                  <a:prstClr val="black"/>
                </a:solidFill>
                <a:latin typeface="Perpetua"/>
              </a:rPr>
              <a:t>and 20 bytes of data. </a:t>
            </a: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Suppose that both segments arrive intact at B, and B sends two separate acknowledgements </a:t>
            </a:r>
            <a:r>
              <a:rPr lang="en-US" sz="2200" dirty="0" smtClean="0">
                <a:solidFill>
                  <a:prstClr val="black"/>
                </a:solidFill>
                <a:latin typeface="Perpetua"/>
              </a:rPr>
              <a:t>(100, 120) </a:t>
            </a:r>
            <a:r>
              <a:rPr lang="en-US" sz="2200" dirty="0">
                <a:solidFill>
                  <a:prstClr val="black"/>
                </a:solidFill>
                <a:latin typeface="Perpetua"/>
              </a:rPr>
              <a:t>for each of these segments. </a:t>
            </a: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Suppose now that neither of the acknowledgements arrive at host A before the timeout of the first segment. </a:t>
            </a:r>
          </a:p>
        </p:txBody>
      </p:sp>
      <p:pic>
        <p:nvPicPr>
          <p:cNvPr id="10" name="Picture 3">
            <a:extLst>
              <a:ext uri="{FF2B5EF4-FFF2-40B4-BE49-F238E27FC236}">
                <a16:creationId xmlns:a16="http://schemas.microsoft.com/office/drawing/2014/main" xmlns="" id="{6961891D-65C5-47F3-9F67-68EFECE41F61}"/>
              </a:ext>
            </a:extLst>
          </p:cNvPr>
          <p:cNvPicPr>
            <a:picLocks noChangeAspect="1" noChangeArrowheads="1"/>
          </p:cNvPicPr>
          <p:nvPr/>
        </p:nvPicPr>
        <p:blipFill>
          <a:blip r:embed="rId2"/>
          <a:srcRect/>
          <a:stretch>
            <a:fillRect/>
          </a:stretch>
        </p:blipFill>
        <p:spPr bwMode="auto">
          <a:xfrm>
            <a:off x="5725968" y="2203700"/>
            <a:ext cx="3276116" cy="2431530"/>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xmlns="" id="{CBB81BD1-32A4-4C1A-8FF4-028CA3B255FA}"/>
              </a:ext>
            </a:extLst>
          </p:cNvPr>
          <p:cNvSpPr txBox="1"/>
          <p:nvPr/>
        </p:nvSpPr>
        <p:spPr>
          <a:xfrm>
            <a:off x="6098959" y="4714043"/>
            <a:ext cx="3045041" cy="830997"/>
          </a:xfrm>
          <a:prstGeom prst="rect">
            <a:avLst/>
          </a:prstGeom>
          <a:noFill/>
        </p:spPr>
        <p:txBody>
          <a:bodyPr wrap="square" rtlCol="0">
            <a:spAutoFit/>
          </a:bodyPr>
          <a:lstStyle/>
          <a:p>
            <a:r>
              <a:rPr lang="en-US" sz="1600" dirty="0">
                <a:latin typeface="Perpetua" panose="02020502060401020303" pitchFamily="18" charset="0"/>
              </a:rPr>
              <a:t>Fig 4 Segment is not retransmitted </a:t>
            </a:r>
          </a:p>
          <a:p>
            <a:r>
              <a:rPr lang="en-US" sz="1600" dirty="0">
                <a:latin typeface="Perpetua" panose="02020502060401020303" pitchFamily="18" charset="0"/>
              </a:rPr>
              <a:t>Because  its acknowledgment </a:t>
            </a:r>
          </a:p>
          <a:p>
            <a:r>
              <a:rPr lang="en-US" sz="1600" dirty="0">
                <a:latin typeface="Perpetua" panose="02020502060401020303" pitchFamily="18" charset="0"/>
              </a:rPr>
              <a:t>arrives before the timeout.</a:t>
            </a:r>
          </a:p>
        </p:txBody>
      </p:sp>
    </p:spTree>
    <p:extLst>
      <p:ext uri="{BB962C8B-B14F-4D97-AF65-F5344CB8AC3E}">
        <p14:creationId xmlns:p14="http://schemas.microsoft.com/office/powerpoint/2010/main" val="1157249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800" dirty="0">
                <a:solidFill>
                  <a:schemeClr val="tx1"/>
                </a:solidFill>
              </a:rPr>
              <a:t>Introduction to transport layer</a:t>
            </a:r>
          </a:p>
          <a:p>
            <a:pPr marL="342900" indent="-342900">
              <a:buAutoNum type="arabicPeriod"/>
            </a:pPr>
            <a:r>
              <a:rPr lang="en-US" sz="2800" dirty="0">
                <a:solidFill>
                  <a:schemeClr val="tx1"/>
                </a:solidFill>
              </a:rPr>
              <a:t>Types of services</a:t>
            </a:r>
          </a:p>
          <a:p>
            <a:pPr marL="342900" indent="-342900">
              <a:buAutoNum type="arabicPeriod"/>
            </a:pPr>
            <a:r>
              <a:rPr lang="en-US" sz="2800" dirty="0">
                <a:solidFill>
                  <a:schemeClr val="tx1"/>
                </a:solidFill>
              </a:rPr>
              <a:t>User datagram protocol (UDP)</a:t>
            </a:r>
          </a:p>
          <a:p>
            <a:pPr marL="342900" indent="-342900">
              <a:buAutoNum type="arabicPeriod"/>
            </a:pPr>
            <a:r>
              <a:rPr lang="en-US" sz="2800" dirty="0">
                <a:solidFill>
                  <a:schemeClr val="tx1"/>
                </a:solidFill>
              </a:rPr>
              <a:t>Transmission control protocol (TCP)</a:t>
            </a:r>
          </a:p>
          <a:p>
            <a:pPr marL="914400" lvl="1" indent="-457200" algn="l">
              <a:buFont typeface="Wingdings" panose="05000000000000000000" pitchFamily="2" charset="2"/>
              <a:buChar char="§"/>
            </a:pPr>
            <a:r>
              <a:rPr lang="en-US" sz="2400" dirty="0">
                <a:solidFill>
                  <a:schemeClr val="tx1"/>
                </a:solidFill>
              </a:rPr>
              <a:t>TCP Three-way handshaking</a:t>
            </a:r>
          </a:p>
          <a:p>
            <a:pPr marL="914400" lvl="1" indent="-457200" algn="l">
              <a:buFont typeface="Wingdings" panose="05000000000000000000" pitchFamily="2" charset="2"/>
              <a:buChar char="§"/>
            </a:pPr>
            <a:r>
              <a:rPr lang="en-US" sz="2400" dirty="0">
                <a:solidFill>
                  <a:schemeClr val="tx1"/>
                </a:solidFill>
              </a:rPr>
              <a:t>TCP error control scenarios</a:t>
            </a:r>
          </a:p>
          <a:p>
            <a:pPr lvl="1"/>
            <a:endParaRPr lang="en-US" sz="28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Scenarios of Error Control Mechanisms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b="1" dirty="0">
                <a:latin typeface="Arial" panose="020B0604020202020204" pitchFamily="34" charset="0"/>
                <a:ea typeface="+mj-ea"/>
                <a:cs typeface="Arial" panose="020B0604020202020204" pitchFamily="34" charset="0"/>
              </a:rPr>
              <a:t>Acknowledgment arrives before the timeout</a:t>
            </a:r>
            <a:endParaRPr lang="x-none" dirty="0"/>
          </a:p>
        </p:txBody>
      </p:sp>
      <p:sp>
        <p:nvSpPr>
          <p:cNvPr id="7" name="Content Placeholder 2">
            <a:extLst>
              <a:ext uri="{FF2B5EF4-FFF2-40B4-BE49-F238E27FC236}">
                <a16:creationId xmlns:a16="http://schemas.microsoft.com/office/drawing/2014/main" xmlns="" id="{4BA93D78-FB16-4869-8E61-2E01C4FF86F9}"/>
              </a:ext>
            </a:extLst>
          </p:cNvPr>
          <p:cNvSpPr txBox="1">
            <a:spLocks/>
          </p:cNvSpPr>
          <p:nvPr/>
        </p:nvSpPr>
        <p:spPr>
          <a:xfrm>
            <a:off x="141916" y="2512380"/>
            <a:ext cx="5734974" cy="4057835"/>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274320" lvl="0" indent="-274320" algn="just">
              <a:spcBef>
                <a:spcPts val="580"/>
              </a:spcBef>
              <a:buClr>
                <a:srgbClr val="D34817"/>
              </a:buClr>
              <a:buSzPct val="85000"/>
              <a:buFont typeface="Wingdings 2"/>
              <a:buChar char=""/>
            </a:pPr>
            <a:r>
              <a:rPr lang="en-US" sz="2200" dirty="0">
                <a:solidFill>
                  <a:prstClr val="black"/>
                </a:solidFill>
                <a:latin typeface="Perpetua"/>
              </a:rPr>
              <a:t>When the timer expires, host A resends the first segment with sequence number </a:t>
            </a:r>
            <a:r>
              <a:rPr lang="en-US" sz="2200" dirty="0" smtClean="0">
                <a:solidFill>
                  <a:prstClr val="black"/>
                </a:solidFill>
                <a:latin typeface="Perpetua"/>
              </a:rPr>
              <a:t>92. </a:t>
            </a:r>
            <a:endParaRPr lang="en-US" sz="2200" dirty="0">
              <a:solidFill>
                <a:prstClr val="black"/>
              </a:solidFill>
              <a:latin typeface="Perpetua"/>
            </a:endParaRP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Now host A resends the segment only if the timer expires before the arrival of an acknowledgment with an acknowledgment number of </a:t>
            </a:r>
            <a:r>
              <a:rPr lang="en-US" sz="2200" dirty="0" smtClean="0">
                <a:solidFill>
                  <a:prstClr val="black"/>
                </a:solidFill>
                <a:latin typeface="Perpetua"/>
              </a:rPr>
              <a:t>120 </a:t>
            </a:r>
            <a:r>
              <a:rPr lang="en-US" sz="2200" dirty="0">
                <a:solidFill>
                  <a:prstClr val="black"/>
                </a:solidFill>
                <a:latin typeface="Perpetua"/>
              </a:rPr>
              <a:t>or greater.</a:t>
            </a: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 Thus, as shown in figure, if the second acknowledgment does not get lost and arrives before the timeout of the second segment, A does not resend the second segment [3]. </a:t>
            </a:r>
          </a:p>
        </p:txBody>
      </p:sp>
      <p:pic>
        <p:nvPicPr>
          <p:cNvPr id="10" name="Picture 3">
            <a:extLst>
              <a:ext uri="{FF2B5EF4-FFF2-40B4-BE49-F238E27FC236}">
                <a16:creationId xmlns:a16="http://schemas.microsoft.com/office/drawing/2014/main" xmlns="" id="{88816309-EC8D-43A9-A30D-501E94F24CF1}"/>
              </a:ext>
            </a:extLst>
          </p:cNvPr>
          <p:cNvPicPr>
            <a:picLocks noChangeAspect="1" noChangeArrowheads="1"/>
          </p:cNvPicPr>
          <p:nvPr/>
        </p:nvPicPr>
        <p:blipFill>
          <a:blip r:embed="rId2"/>
          <a:srcRect/>
          <a:stretch>
            <a:fillRect/>
          </a:stretch>
        </p:blipFill>
        <p:spPr bwMode="auto">
          <a:xfrm>
            <a:off x="5725968" y="2203700"/>
            <a:ext cx="3276116" cy="2431530"/>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xmlns="" id="{9AE6A286-F7C5-4575-B7CA-59CBADF0E821}"/>
              </a:ext>
            </a:extLst>
          </p:cNvPr>
          <p:cNvSpPr txBox="1"/>
          <p:nvPr/>
        </p:nvSpPr>
        <p:spPr>
          <a:xfrm>
            <a:off x="6098959" y="4714043"/>
            <a:ext cx="3045041" cy="830997"/>
          </a:xfrm>
          <a:prstGeom prst="rect">
            <a:avLst/>
          </a:prstGeom>
          <a:noFill/>
        </p:spPr>
        <p:txBody>
          <a:bodyPr wrap="square" rtlCol="0">
            <a:spAutoFit/>
          </a:bodyPr>
          <a:lstStyle/>
          <a:p>
            <a:r>
              <a:rPr lang="en-US" sz="1600" dirty="0">
                <a:latin typeface="Perpetua" panose="02020502060401020303" pitchFamily="18" charset="0"/>
              </a:rPr>
              <a:t>Fig 4 Segment is not retransmitted </a:t>
            </a:r>
          </a:p>
          <a:p>
            <a:r>
              <a:rPr lang="en-US" sz="1600" dirty="0">
                <a:latin typeface="Perpetua" panose="02020502060401020303" pitchFamily="18" charset="0"/>
              </a:rPr>
              <a:t>Because  its acknowledgment </a:t>
            </a:r>
          </a:p>
          <a:p>
            <a:r>
              <a:rPr lang="en-US" sz="1600" dirty="0">
                <a:latin typeface="Perpetua" panose="02020502060401020303" pitchFamily="18" charset="0"/>
              </a:rPr>
              <a:t>arrives before the timeout.</a:t>
            </a:r>
          </a:p>
        </p:txBody>
      </p:sp>
    </p:spTree>
    <p:extLst>
      <p:ext uri="{BB962C8B-B14F-4D97-AF65-F5344CB8AC3E}">
        <p14:creationId xmlns:p14="http://schemas.microsoft.com/office/powerpoint/2010/main" val="69176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Scenarios of Error Control Mechanisms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b="1" dirty="0">
                <a:latin typeface="Arial" panose="020B0604020202020204" pitchFamily="34" charset="0"/>
                <a:ea typeface="+mj-ea"/>
                <a:cs typeface="Arial" panose="020B0604020202020204" pitchFamily="34" charset="0"/>
              </a:rPr>
              <a:t>Cumulative acknowledgment</a:t>
            </a:r>
            <a:endParaRPr lang="x-none" dirty="0"/>
          </a:p>
        </p:txBody>
      </p:sp>
      <p:sp>
        <p:nvSpPr>
          <p:cNvPr id="7" name="Content Placeholder 2">
            <a:extLst>
              <a:ext uri="{FF2B5EF4-FFF2-40B4-BE49-F238E27FC236}">
                <a16:creationId xmlns:a16="http://schemas.microsoft.com/office/drawing/2014/main" xmlns="" id="{4BA93D78-FB16-4869-8E61-2E01C4FF86F9}"/>
              </a:ext>
            </a:extLst>
          </p:cNvPr>
          <p:cNvSpPr txBox="1">
            <a:spLocks/>
          </p:cNvSpPr>
          <p:nvPr/>
        </p:nvSpPr>
        <p:spPr>
          <a:xfrm>
            <a:off x="141916" y="2139518"/>
            <a:ext cx="5734974" cy="4057835"/>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274320" lvl="0" indent="-274320" algn="just">
              <a:spcBef>
                <a:spcPts val="580"/>
              </a:spcBef>
              <a:buClr>
                <a:srgbClr val="D34817"/>
              </a:buClr>
              <a:buSzPct val="85000"/>
              <a:buFont typeface="Wingdings 2"/>
              <a:buChar char=""/>
            </a:pPr>
            <a:r>
              <a:rPr lang="en-US" sz="2200" dirty="0">
                <a:solidFill>
                  <a:prstClr val="black"/>
                </a:solidFill>
                <a:latin typeface="Perpetua"/>
              </a:rPr>
              <a:t>Host A sends the two segments, exactly as in the second example. </a:t>
            </a: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The acknowledgment of the first segment is lost in the network, but just before the timeout of the first segment, host A receives an acknowledgment with acknowledgment number </a:t>
            </a:r>
            <a:r>
              <a:rPr lang="en-US" sz="2200" dirty="0" smtClean="0">
                <a:solidFill>
                  <a:prstClr val="black"/>
                </a:solidFill>
                <a:latin typeface="Perpetua"/>
              </a:rPr>
              <a:t>120. </a:t>
            </a:r>
            <a:endParaRPr lang="en-US" sz="2200" dirty="0">
              <a:solidFill>
                <a:prstClr val="black"/>
              </a:solidFill>
              <a:latin typeface="Perpetua"/>
            </a:endParaRP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Host A therefore knows that host B has received everything up through byte </a:t>
            </a:r>
            <a:r>
              <a:rPr lang="en-US" sz="2200" dirty="0" smtClean="0">
                <a:solidFill>
                  <a:prstClr val="black"/>
                </a:solidFill>
                <a:latin typeface="Perpetua"/>
              </a:rPr>
              <a:t>119; </a:t>
            </a:r>
            <a:r>
              <a:rPr lang="en-US" sz="2200" dirty="0">
                <a:solidFill>
                  <a:prstClr val="black"/>
                </a:solidFill>
                <a:latin typeface="Perpetua"/>
              </a:rPr>
              <a:t>so host A does not resend either of the two segments.</a:t>
            </a:r>
          </a:p>
        </p:txBody>
      </p:sp>
      <p:pic>
        <p:nvPicPr>
          <p:cNvPr id="8" name="Picture 2">
            <a:extLst>
              <a:ext uri="{FF2B5EF4-FFF2-40B4-BE49-F238E27FC236}">
                <a16:creationId xmlns:a16="http://schemas.microsoft.com/office/drawing/2014/main" xmlns="" id="{07474D4C-0654-47C4-BBC5-E074B226EB87}"/>
              </a:ext>
            </a:extLst>
          </p:cNvPr>
          <p:cNvPicPr>
            <a:picLocks noChangeAspect="1" noChangeArrowheads="1"/>
          </p:cNvPicPr>
          <p:nvPr/>
        </p:nvPicPr>
        <p:blipFill>
          <a:blip r:embed="rId2"/>
          <a:srcRect/>
          <a:stretch>
            <a:fillRect/>
          </a:stretch>
        </p:blipFill>
        <p:spPr bwMode="auto">
          <a:xfrm>
            <a:off x="5876890" y="2213156"/>
            <a:ext cx="3253057" cy="2145780"/>
          </a:xfrm>
          <a:prstGeom prst="rect">
            <a:avLst/>
          </a:prstGeom>
          <a:noFill/>
          <a:ln w="9525">
            <a:noFill/>
            <a:miter lim="800000"/>
            <a:headEnd/>
            <a:tailEnd/>
          </a:ln>
          <a:effectLst/>
        </p:spPr>
      </p:pic>
      <p:sp>
        <p:nvSpPr>
          <p:cNvPr id="9" name="TextBox 8">
            <a:extLst>
              <a:ext uri="{FF2B5EF4-FFF2-40B4-BE49-F238E27FC236}">
                <a16:creationId xmlns:a16="http://schemas.microsoft.com/office/drawing/2014/main" xmlns="" id="{45700BD2-77D4-41F6-8516-9359205A3BAE}"/>
              </a:ext>
            </a:extLst>
          </p:cNvPr>
          <p:cNvSpPr txBox="1"/>
          <p:nvPr/>
        </p:nvSpPr>
        <p:spPr>
          <a:xfrm>
            <a:off x="5986466" y="4731267"/>
            <a:ext cx="3002681" cy="830997"/>
          </a:xfrm>
          <a:prstGeom prst="rect">
            <a:avLst/>
          </a:prstGeom>
          <a:noFill/>
        </p:spPr>
        <p:txBody>
          <a:bodyPr wrap="none" rtlCol="0">
            <a:spAutoFit/>
          </a:bodyPr>
          <a:lstStyle/>
          <a:p>
            <a:r>
              <a:rPr lang="en-US" sz="1600" dirty="0">
                <a:latin typeface="Perpetua" panose="02020502060401020303" pitchFamily="18" charset="0"/>
              </a:rPr>
              <a:t>Fig: A cumulative acknowledgment </a:t>
            </a:r>
          </a:p>
          <a:p>
            <a:r>
              <a:rPr lang="en-US" sz="1600" dirty="0">
                <a:latin typeface="Perpetua" panose="02020502060401020303" pitchFamily="18" charset="0"/>
              </a:rPr>
              <a:t>avoids  retransmission of first segment</a:t>
            </a:r>
          </a:p>
          <a:p>
            <a:endParaRPr lang="en-US" sz="1600" dirty="0">
              <a:latin typeface="Perpetua" panose="02020502060401020303" pitchFamily="18" charset="0"/>
            </a:endParaRPr>
          </a:p>
        </p:txBody>
      </p:sp>
    </p:spTree>
    <p:extLst>
      <p:ext uri="{BB962C8B-B14F-4D97-AF65-F5344CB8AC3E}">
        <p14:creationId xmlns:p14="http://schemas.microsoft.com/office/powerpoint/2010/main" val="2103038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Applications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7" name="Content Placeholder 2">
            <a:extLst>
              <a:ext uri="{FF2B5EF4-FFF2-40B4-BE49-F238E27FC236}">
                <a16:creationId xmlns:a16="http://schemas.microsoft.com/office/drawing/2014/main" xmlns="" id="{4BA93D78-FB16-4869-8E61-2E01C4FF86F9}"/>
              </a:ext>
            </a:extLst>
          </p:cNvPr>
          <p:cNvSpPr txBox="1">
            <a:spLocks/>
          </p:cNvSpPr>
          <p:nvPr/>
        </p:nvSpPr>
        <p:spPr>
          <a:xfrm>
            <a:off x="141915" y="2139519"/>
            <a:ext cx="8646977" cy="2379216"/>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lvl="0" algn="just">
              <a:spcBef>
                <a:spcPts val="580"/>
              </a:spcBef>
              <a:buClr>
                <a:srgbClr val="D34817"/>
              </a:buClr>
              <a:buSzPct val="85000"/>
              <a:buFont typeface="Wingdings" panose="05000000000000000000" pitchFamily="2" charset="2"/>
              <a:buChar char="v"/>
            </a:pPr>
            <a:endParaRPr lang="en-US" sz="2200" dirty="0">
              <a:solidFill>
                <a:prstClr val="black"/>
              </a:solidFill>
              <a:latin typeface="Perpetua"/>
            </a:endParaRPr>
          </a:p>
        </p:txBody>
      </p:sp>
      <p:sp>
        <p:nvSpPr>
          <p:cNvPr id="3" name="Rectangle 2">
            <a:extLst>
              <a:ext uri="{FF2B5EF4-FFF2-40B4-BE49-F238E27FC236}">
                <a16:creationId xmlns:a16="http://schemas.microsoft.com/office/drawing/2014/main" xmlns="" id="{F909AE00-8FBA-47BF-99F6-05C637FF068B}"/>
              </a:ext>
            </a:extLst>
          </p:cNvPr>
          <p:cNvSpPr/>
          <p:nvPr/>
        </p:nvSpPr>
        <p:spPr>
          <a:xfrm>
            <a:off x="421341" y="2186252"/>
            <a:ext cx="8646976" cy="3139321"/>
          </a:xfrm>
          <a:prstGeom prst="rect">
            <a:avLst/>
          </a:prstGeom>
        </p:spPr>
        <p:txBody>
          <a:bodyPr wrap="square">
            <a:spAutoFit/>
          </a:bodyPr>
          <a:lstStyle/>
          <a:p>
            <a:pPr marL="285750" indent="-285750">
              <a:buClr>
                <a:srgbClr val="C00000"/>
              </a:buClr>
              <a:buFont typeface="Wingdings" panose="05000000000000000000" pitchFamily="2" charset="2"/>
              <a:buChar char="v"/>
            </a:pPr>
            <a:r>
              <a:rPr lang="en-US" dirty="0"/>
              <a:t>Where to use UDP?</a:t>
            </a:r>
          </a:p>
          <a:p>
            <a:pPr marL="742950" lvl="1" indent="-285750">
              <a:buClr>
                <a:srgbClr val="C00000"/>
              </a:buClr>
              <a:buFont typeface="Wingdings" panose="05000000000000000000" pitchFamily="2" charset="2"/>
              <a:buChar char="§"/>
            </a:pPr>
            <a:r>
              <a:rPr lang="en-US" dirty="0"/>
              <a:t>Applications that can tolerate some data loss, but require little or no delay </a:t>
            </a:r>
          </a:p>
          <a:p>
            <a:pPr marL="742950" lvl="1" indent="-285750">
              <a:buClr>
                <a:srgbClr val="C00000"/>
              </a:buClr>
              <a:buFont typeface="Wingdings" panose="05000000000000000000" pitchFamily="2" charset="2"/>
              <a:buChar char="§"/>
            </a:pPr>
            <a:r>
              <a:rPr lang="en-US" dirty="0"/>
              <a:t>Applications with simple request and reply transactions </a:t>
            </a:r>
          </a:p>
          <a:p>
            <a:pPr marL="742950" lvl="1" indent="-285750">
              <a:buClr>
                <a:srgbClr val="C00000"/>
              </a:buClr>
              <a:buFont typeface="Wingdings" panose="05000000000000000000" pitchFamily="2" charset="2"/>
              <a:buChar char="§"/>
            </a:pPr>
            <a:r>
              <a:rPr lang="en-US" dirty="0"/>
              <a:t>Unidirectional communications where reliability is not required or can be handled by the application</a:t>
            </a:r>
          </a:p>
          <a:p>
            <a:pPr marL="742950" lvl="1" indent="-285750">
              <a:buClr>
                <a:srgbClr val="C00000"/>
              </a:buClr>
              <a:buFont typeface="Wingdings" panose="05000000000000000000" pitchFamily="2" charset="2"/>
              <a:buChar char="§"/>
            </a:pPr>
            <a:r>
              <a:rPr lang="en-US" dirty="0"/>
              <a:t>Examples</a:t>
            </a:r>
          </a:p>
          <a:p>
            <a:pPr marL="1200150" lvl="2" indent="-285750">
              <a:buClr>
                <a:srgbClr val="C00000"/>
              </a:buClr>
              <a:buFont typeface="Wingdings" panose="05000000000000000000" pitchFamily="2" charset="2"/>
              <a:buChar char="Ø"/>
            </a:pPr>
            <a:r>
              <a:rPr lang="en-US" dirty="0"/>
              <a:t>All audio and video transmission (VoIP, IPTV)</a:t>
            </a:r>
          </a:p>
          <a:p>
            <a:pPr marL="1200150" lvl="2" indent="-285750">
              <a:buClr>
                <a:srgbClr val="C00000"/>
              </a:buClr>
              <a:buFont typeface="Wingdings" panose="05000000000000000000" pitchFamily="2" charset="2"/>
              <a:buChar char="Ø"/>
            </a:pPr>
            <a:r>
              <a:rPr lang="en-US" dirty="0"/>
              <a:t>DHCP</a:t>
            </a:r>
          </a:p>
          <a:p>
            <a:pPr marL="1200150" lvl="2" indent="-285750">
              <a:buClr>
                <a:srgbClr val="C00000"/>
              </a:buClr>
              <a:buFont typeface="Wingdings" panose="05000000000000000000" pitchFamily="2" charset="2"/>
              <a:buChar char="Ø"/>
            </a:pPr>
            <a:r>
              <a:rPr lang="en-US" dirty="0"/>
              <a:t> DNS (may also use TCP) </a:t>
            </a:r>
          </a:p>
          <a:p>
            <a:pPr marL="1200150" lvl="2" indent="-285750">
              <a:buClr>
                <a:srgbClr val="C00000"/>
              </a:buClr>
              <a:buFont typeface="Wingdings" panose="05000000000000000000" pitchFamily="2" charset="2"/>
              <a:buChar char="Ø"/>
            </a:pPr>
            <a:r>
              <a:rPr lang="en-US" dirty="0"/>
              <a:t>SNMP </a:t>
            </a:r>
          </a:p>
          <a:p>
            <a:pPr marL="1200150" lvl="2" indent="-285750">
              <a:buClr>
                <a:srgbClr val="C00000"/>
              </a:buClr>
              <a:buFont typeface="Wingdings" panose="05000000000000000000" pitchFamily="2" charset="2"/>
              <a:buChar char="Ø"/>
            </a:pPr>
            <a:r>
              <a:rPr lang="en-US" dirty="0"/>
              <a:t>TFTP (has own control mechanism, that TCP is not required)</a:t>
            </a:r>
          </a:p>
        </p:txBody>
      </p:sp>
    </p:spTree>
    <p:extLst>
      <p:ext uri="{BB962C8B-B14F-4D97-AF65-F5344CB8AC3E}">
        <p14:creationId xmlns:p14="http://schemas.microsoft.com/office/powerpoint/2010/main" val="1156180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Applications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7" name="Content Placeholder 2">
            <a:extLst>
              <a:ext uri="{FF2B5EF4-FFF2-40B4-BE49-F238E27FC236}">
                <a16:creationId xmlns:a16="http://schemas.microsoft.com/office/drawing/2014/main" xmlns="" id="{4BA93D78-FB16-4869-8E61-2E01C4FF86F9}"/>
              </a:ext>
            </a:extLst>
          </p:cNvPr>
          <p:cNvSpPr txBox="1">
            <a:spLocks/>
          </p:cNvSpPr>
          <p:nvPr/>
        </p:nvSpPr>
        <p:spPr>
          <a:xfrm>
            <a:off x="141915" y="2139519"/>
            <a:ext cx="8646977" cy="2379216"/>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lvl="0" algn="just">
              <a:spcBef>
                <a:spcPts val="580"/>
              </a:spcBef>
              <a:buClr>
                <a:srgbClr val="D34817"/>
              </a:buClr>
              <a:buSzPct val="85000"/>
              <a:buFont typeface="Wingdings" panose="05000000000000000000" pitchFamily="2" charset="2"/>
              <a:buChar char="v"/>
            </a:pPr>
            <a:endParaRPr lang="en-US" sz="2200" dirty="0">
              <a:solidFill>
                <a:prstClr val="black"/>
              </a:solidFill>
              <a:latin typeface="Perpetua"/>
            </a:endParaRPr>
          </a:p>
        </p:txBody>
      </p:sp>
      <p:sp>
        <p:nvSpPr>
          <p:cNvPr id="3" name="Rectangle 2">
            <a:extLst>
              <a:ext uri="{FF2B5EF4-FFF2-40B4-BE49-F238E27FC236}">
                <a16:creationId xmlns:a16="http://schemas.microsoft.com/office/drawing/2014/main" xmlns="" id="{F909AE00-8FBA-47BF-99F6-05C637FF068B}"/>
              </a:ext>
            </a:extLst>
          </p:cNvPr>
          <p:cNvSpPr/>
          <p:nvPr/>
        </p:nvSpPr>
        <p:spPr>
          <a:xfrm>
            <a:off x="421341" y="2186252"/>
            <a:ext cx="8646976" cy="2031325"/>
          </a:xfrm>
          <a:prstGeom prst="rect">
            <a:avLst/>
          </a:prstGeom>
        </p:spPr>
        <p:txBody>
          <a:bodyPr wrap="square">
            <a:spAutoFit/>
          </a:bodyPr>
          <a:lstStyle/>
          <a:p>
            <a:pPr marL="285750" indent="-285750">
              <a:buClr>
                <a:srgbClr val="C00000"/>
              </a:buClr>
              <a:buFont typeface="Wingdings" panose="05000000000000000000" pitchFamily="2" charset="2"/>
              <a:buChar char="v"/>
            </a:pPr>
            <a:r>
              <a:rPr lang="en-US" dirty="0"/>
              <a:t>Where to use TCP</a:t>
            </a:r>
          </a:p>
          <a:p>
            <a:pPr marL="742950" lvl="1" indent="-285750">
              <a:buClr>
                <a:srgbClr val="C00000"/>
              </a:buClr>
              <a:buFont typeface="Wingdings" panose="05000000000000000000" pitchFamily="2" charset="2"/>
              <a:buChar char="§"/>
            </a:pPr>
            <a:r>
              <a:rPr lang="en-US" dirty="0"/>
              <a:t>Applications that requires reliable data transfer and can tolerate delay</a:t>
            </a:r>
          </a:p>
          <a:p>
            <a:pPr marL="742950" lvl="1" indent="-285750">
              <a:buClr>
                <a:srgbClr val="C00000"/>
              </a:buClr>
              <a:buFont typeface="Wingdings" panose="05000000000000000000" pitchFamily="2" charset="2"/>
              <a:buChar char="§"/>
            </a:pPr>
            <a:r>
              <a:rPr lang="en-US" dirty="0"/>
              <a:t>Example</a:t>
            </a:r>
          </a:p>
          <a:p>
            <a:pPr marL="1200150" lvl="2" indent="-285750">
              <a:buClr>
                <a:srgbClr val="C00000"/>
              </a:buClr>
              <a:buFont typeface="Wingdings" panose="05000000000000000000" pitchFamily="2" charset="2"/>
              <a:buChar char="Ø"/>
            </a:pPr>
            <a:r>
              <a:rPr lang="en-US" dirty="0"/>
              <a:t>HTTP</a:t>
            </a:r>
          </a:p>
          <a:p>
            <a:pPr marL="1200150" lvl="2" indent="-285750">
              <a:buClr>
                <a:srgbClr val="C00000"/>
              </a:buClr>
              <a:buFont typeface="Wingdings" panose="05000000000000000000" pitchFamily="2" charset="2"/>
              <a:buChar char="Ø"/>
            </a:pPr>
            <a:r>
              <a:rPr lang="en-US" dirty="0"/>
              <a:t>FTP</a:t>
            </a:r>
          </a:p>
          <a:p>
            <a:pPr marL="1200150" lvl="2" indent="-285750">
              <a:buClr>
                <a:srgbClr val="C00000"/>
              </a:buClr>
              <a:buFont typeface="Wingdings" panose="05000000000000000000" pitchFamily="2" charset="2"/>
              <a:buChar char="Ø"/>
            </a:pPr>
            <a:r>
              <a:rPr lang="en-US" dirty="0"/>
              <a:t>Telnet</a:t>
            </a:r>
          </a:p>
          <a:p>
            <a:pPr marL="1200150" lvl="2" indent="-285750">
              <a:buClr>
                <a:srgbClr val="C00000"/>
              </a:buClr>
              <a:buFont typeface="Wingdings" panose="05000000000000000000" pitchFamily="2" charset="2"/>
              <a:buChar char="Ø"/>
            </a:pPr>
            <a:r>
              <a:rPr lang="en-US" dirty="0"/>
              <a:t>SMTP</a:t>
            </a:r>
          </a:p>
        </p:txBody>
      </p:sp>
    </p:spTree>
    <p:extLst>
      <p:ext uri="{BB962C8B-B14F-4D97-AF65-F5344CB8AC3E}">
        <p14:creationId xmlns:p14="http://schemas.microsoft.com/office/powerpoint/2010/main" val="758699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237017" y="1949733"/>
            <a:ext cx="9102172" cy="3416320"/>
          </a:xfrm>
          <a:prstGeom prst="rect">
            <a:avLst/>
          </a:prstGeom>
          <a:noFill/>
        </p:spPr>
        <p:txBody>
          <a:bodyPr wrap="none" rtlCol="0">
            <a:spAutoFit/>
          </a:bodyPr>
          <a:lstStyle/>
          <a:p>
            <a:pPr lvl="0"/>
            <a:r>
              <a:rPr lang="en-US" dirty="0"/>
              <a:t>[1]  My  Reading Room, “Process-to-Process Delivery Concepts ,” http://www.myreadingroom...</a:t>
            </a:r>
          </a:p>
          <a:p>
            <a:pPr lvl="0"/>
            <a:r>
              <a:rPr lang="en-US" dirty="0"/>
              <a:t>       co.in/notes-and-</a:t>
            </a:r>
            <a:r>
              <a:rPr lang="en-US" dirty="0" err="1"/>
              <a:t>studymaterial</a:t>
            </a:r>
            <a:r>
              <a:rPr lang="en-US" dirty="0"/>
              <a:t>/68-dcn/847-process-to-process-delivery-concepts.html”, </a:t>
            </a:r>
          </a:p>
          <a:p>
            <a:pPr lvl="0"/>
            <a:r>
              <a:rPr lang="en-US" dirty="0"/>
              <a:t>       [Accessed: April. 22, 2020]. </a:t>
            </a:r>
          </a:p>
          <a:p>
            <a:r>
              <a:rPr lang="en-US" dirty="0"/>
              <a:t>[2] </a:t>
            </a:r>
            <a:r>
              <a:rPr lang="en-US" dirty="0">
                <a:latin typeface="Times New Roman" panose="02020603050405020304" pitchFamily="18" charset="0"/>
                <a:cs typeface="Times New Roman" panose="02020603050405020304" pitchFamily="18" charset="0"/>
              </a:rPr>
              <a:t>B. A. </a:t>
            </a:r>
            <a:r>
              <a:rPr lang="en-US" dirty="0" err="1">
                <a:latin typeface="Times New Roman" panose="02020603050405020304" pitchFamily="18" charset="0"/>
                <a:cs typeface="Times New Roman" panose="02020603050405020304" pitchFamily="18" charset="0"/>
              </a:rPr>
              <a:t>Forouzan</a:t>
            </a:r>
            <a:r>
              <a:rPr lang="en-US" i="1" dirty="0">
                <a:latin typeface="Times New Roman" panose="02020603050405020304" pitchFamily="18" charset="0"/>
                <a:cs typeface="Times New Roman" panose="02020603050405020304" pitchFamily="18" charset="0"/>
              </a:rPr>
              <a:t>, TCP/IP Protocol Suite,  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McGraw Hill  Companies,</a:t>
            </a:r>
          </a:p>
          <a:p>
            <a:r>
              <a:rPr lang="en-US" dirty="0">
                <a:latin typeface="Times New Roman" panose="02020603050405020304" pitchFamily="18" charset="0"/>
                <a:cs typeface="Times New Roman" panose="02020603050405020304" pitchFamily="18" charset="0"/>
              </a:rPr>
              <a:t>      Inc., USA, 2010, pp.  415-441.</a:t>
            </a:r>
          </a:p>
          <a:p>
            <a:r>
              <a:rPr lang="en-US" dirty="0">
                <a:latin typeface="Times New Roman" panose="02020603050405020304" pitchFamily="18" charset="0"/>
                <a:cs typeface="Times New Roman" panose="02020603050405020304" pitchFamily="18" charset="0"/>
              </a:rPr>
              <a:t>[3] J. F., Kurose, K. W. Ross</a:t>
            </a:r>
            <a:r>
              <a:rPr lang="en-US" i="1" dirty="0">
                <a:latin typeface="Times New Roman" panose="02020603050405020304" pitchFamily="18" charset="0"/>
                <a:cs typeface="Times New Roman" panose="02020603050405020304" pitchFamily="18" charset="0"/>
              </a:rPr>
              <a:t>, Computer Networking: A Top-Down Approach,</a:t>
            </a:r>
            <a:r>
              <a:rPr lang="en-US" dirty="0">
                <a:latin typeface="Times New Roman" panose="02020603050405020304" pitchFamily="18" charset="0"/>
                <a:cs typeface="Times New Roman" panose="02020603050405020304" pitchFamily="18" charset="0"/>
              </a:rPr>
              <a:t>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a:t>
            </a:r>
          </a:p>
          <a:p>
            <a:r>
              <a:rPr lang="en-US" dirty="0">
                <a:latin typeface="Times New Roman" panose="02020603050405020304" pitchFamily="18" charset="0"/>
                <a:cs typeface="Times New Roman" panose="02020603050405020304" pitchFamily="18" charset="0"/>
              </a:rPr>
              <a:t>     Pearson Education, Inc.,  USA, 2017, pp. 274-277.</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x-none" dirty="0"/>
          </a:p>
        </p:txBody>
      </p:sp>
    </p:spTree>
    <p:extLst>
      <p:ext uri="{BB962C8B-B14F-4D97-AF65-F5344CB8AC3E}">
        <p14:creationId xmlns:p14="http://schemas.microsoft.com/office/powerpoint/2010/main" val="3224969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Recommended Books</a:t>
            </a:r>
          </a:p>
        </p:txBody>
      </p:sp>
      <p:sp>
        <p:nvSpPr>
          <p:cNvPr id="6" name="Content Placeholder 2">
            <a:extLst>
              <a:ext uri="{FF2B5EF4-FFF2-40B4-BE49-F238E27FC236}">
                <a16:creationId xmlns:a16="http://schemas.microsoft.com/office/drawing/2014/main" xmlns="" id="{2BD90A38-0417-4618-AF01-2FABAEE89A54}"/>
              </a:ext>
            </a:extLst>
          </p:cNvPr>
          <p:cNvSpPr txBox="1">
            <a:spLocks/>
          </p:cNvSpPr>
          <p:nvPr/>
        </p:nvSpPr>
        <p:spPr>
          <a:xfrm>
            <a:off x="234014" y="1373238"/>
            <a:ext cx="7886700" cy="435133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Communications and Networking</a:t>
            </a:r>
            <a:r>
              <a:rPr lang="en-US" sz="15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2007,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Computer Networking: A Top-Down Approach</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J. F., Kurose, K. W. Ross</a:t>
            </a:r>
            <a:r>
              <a:rPr lang="en-US" sz="1500" dirty="0">
                <a:latin typeface="Times New Roman" panose="02020603050405020304" pitchFamily="18" charset="0"/>
                <a:cs typeface="Times New Roman" panose="02020603050405020304" pitchFamily="18" charset="0"/>
              </a:rPr>
              <a:t>, Pearson Education, Inc., Sixth Edition,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Official Cert Guide CCNA 200-301 , vol. 1</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Odom</a:t>
            </a:r>
            <a:r>
              <a:rPr lang="en-US" sz="1500" dirty="0">
                <a:latin typeface="Times New Roman" panose="02020603050405020304" pitchFamily="18" charset="0"/>
                <a:cs typeface="Times New Roman" panose="02020603050405020304" pitchFamily="18" charset="0"/>
              </a:rPr>
              <a:t>, Cisco Press, First Edition, 2019,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CCNA Routing and Switching</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T. </a:t>
            </a:r>
            <a:r>
              <a:rPr lang="en-US" sz="1500" i="1" dirty="0" err="1">
                <a:latin typeface="Times New Roman" panose="02020603050405020304" pitchFamily="18" charset="0"/>
                <a:cs typeface="Times New Roman" panose="02020603050405020304" pitchFamily="18" charset="0"/>
              </a:rPr>
              <a:t>Lammle</a:t>
            </a:r>
            <a:r>
              <a:rPr lang="en-US" sz="1500" dirty="0">
                <a:latin typeface="Times New Roman" panose="02020603050405020304" pitchFamily="18" charset="0"/>
                <a:cs typeface="Times New Roman" panose="02020603050405020304" pitchFamily="18" charset="0"/>
              </a:rPr>
              <a:t>, John Wily &amp; Sons, Second Edition, 2016,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TCP/IP Protocol Suite</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2009, USA. </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and Computer Communication</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Stallings</a:t>
            </a:r>
            <a:r>
              <a:rPr lang="en-US" sz="1500" dirty="0">
                <a:latin typeface="Times New Roman" panose="02020603050405020304" pitchFamily="18" charset="0"/>
                <a:cs typeface="Times New Roman" panose="02020603050405020304" pitchFamily="18" charset="0"/>
              </a:rPr>
              <a:t>, Pearson Education, Inc., Tenth Education, 2013, USA.</a:t>
            </a:r>
          </a:p>
        </p:txBody>
      </p:sp>
    </p:spTree>
    <p:extLst>
      <p:ext uri="{BB962C8B-B14F-4D97-AF65-F5344CB8AC3E}">
        <p14:creationId xmlns:p14="http://schemas.microsoft.com/office/powerpoint/2010/main" val="324693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Transport Layer </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a:t>Introduction</a:t>
            </a:r>
            <a:endParaRPr lang="x-none" dirty="0"/>
          </a:p>
        </p:txBody>
      </p:sp>
      <p:sp>
        <p:nvSpPr>
          <p:cNvPr id="8" name="Content Placeholder 2">
            <a:extLst>
              <a:ext uri="{FF2B5EF4-FFF2-40B4-BE49-F238E27FC236}">
                <a16:creationId xmlns:a16="http://schemas.microsoft.com/office/drawing/2014/main" xmlns="" id="{E33F0262-5E57-4D90-A7E1-B2097391C9D2}"/>
              </a:ext>
            </a:extLst>
          </p:cNvPr>
          <p:cNvSpPr txBox="1">
            <a:spLocks/>
          </p:cNvSpPr>
          <p:nvPr/>
        </p:nvSpPr>
        <p:spPr>
          <a:xfrm>
            <a:off x="356714" y="2125895"/>
            <a:ext cx="8386594" cy="45720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R="0" lvl="0" algn="just" defTabSz="914400" rtl="0" eaLnBrk="1" fontAlgn="auto" latinLnBrk="0" hangingPunct="1">
              <a:lnSpc>
                <a:spcPct val="100000"/>
              </a:lnSpc>
              <a:spcBef>
                <a:spcPts val="580"/>
              </a:spcBef>
              <a:spcAft>
                <a:spcPts val="0"/>
              </a:spcAft>
              <a:buClr>
                <a:srgbClr val="D34817"/>
              </a:buClr>
              <a:buSzPct val="85000"/>
              <a:buFont typeface="Wingdings" panose="05000000000000000000" pitchFamily="2" charset="2"/>
              <a:buChar char="Ø"/>
              <a:tabLst/>
              <a:defRPr/>
            </a:pPr>
            <a:r>
              <a:rPr kumimoji="0" lang="en-US" altLang="zh-TW" sz="2600" b="0" i="0" u="none" strike="noStrike" kern="1200" cap="none" spc="0" normalizeH="0" baseline="0" noProof="0" dirty="0">
                <a:ln>
                  <a:noFill/>
                </a:ln>
                <a:solidFill>
                  <a:sysClr val="windowText" lastClr="000000"/>
                </a:solidFill>
                <a:effectLst/>
                <a:uLnTx/>
                <a:uFillTx/>
                <a:latin typeface="Perpetua"/>
                <a:ea typeface="新細明體" panose="02020500000000000000" pitchFamily="18" charset="-120"/>
                <a:cs typeface="+mn-cs"/>
              </a:rPr>
              <a:t>The transport layer is located between the network layer and the application layer. The transport layer is responsible for providing services to the application layer; it receives services from the network layer.</a:t>
            </a:r>
          </a:p>
          <a:p>
            <a:pPr marR="0" lvl="0" algn="just" defTabSz="914400" rtl="0" eaLnBrk="1" fontAlgn="auto" latinLnBrk="0" hangingPunct="1">
              <a:lnSpc>
                <a:spcPct val="100000"/>
              </a:lnSpc>
              <a:spcBef>
                <a:spcPts val="580"/>
              </a:spcBef>
              <a:spcAft>
                <a:spcPts val="0"/>
              </a:spcAft>
              <a:buClr>
                <a:srgbClr val="D34817"/>
              </a:buClr>
              <a:buSzPct val="85000"/>
              <a:buFont typeface="Wingdings" panose="05000000000000000000" pitchFamily="2" charset="2"/>
              <a:buChar char="Ø"/>
              <a:tabLst/>
              <a:defRPr/>
            </a:pPr>
            <a:r>
              <a:rPr kumimoji="0" lang="en-US" sz="2600" b="0" i="0" u="none" strike="noStrike" kern="1200" cap="none" spc="0" normalizeH="0" baseline="0" noProof="0" dirty="0">
                <a:ln>
                  <a:noFill/>
                </a:ln>
                <a:solidFill>
                  <a:sysClr val="windowText" lastClr="000000"/>
                </a:solidFill>
                <a:effectLst/>
                <a:uLnTx/>
                <a:uFillTx/>
                <a:latin typeface="Perpetua"/>
                <a:ea typeface="+mn-ea"/>
                <a:cs typeface="+mn-cs"/>
              </a:rPr>
              <a:t>The transport layer, ensures that the whole message arrives intact and in order, overseeing both error control and flow control at the source-to-destination level.</a:t>
            </a:r>
          </a:p>
          <a:p>
            <a:pPr marR="0" lvl="0" algn="just" defTabSz="914400" rtl="0" eaLnBrk="1" fontAlgn="auto" latinLnBrk="0" hangingPunct="1">
              <a:lnSpc>
                <a:spcPct val="100000"/>
              </a:lnSpc>
              <a:spcBef>
                <a:spcPts val="580"/>
              </a:spcBef>
              <a:spcAft>
                <a:spcPts val="0"/>
              </a:spcAft>
              <a:buClr>
                <a:srgbClr val="D34817"/>
              </a:buClr>
              <a:buSzPct val="85000"/>
              <a:buFont typeface="Wingdings" panose="05000000000000000000" pitchFamily="2" charset="2"/>
              <a:buChar char="Ø"/>
              <a:tabLst/>
              <a:defRPr/>
            </a:pPr>
            <a:r>
              <a:rPr kumimoji="0" lang="en-US" sz="2600" b="0" i="0" u="none" strike="noStrike" kern="1200" cap="none" spc="0" normalizeH="0" baseline="0" noProof="0" dirty="0">
                <a:ln>
                  <a:noFill/>
                </a:ln>
                <a:solidFill>
                  <a:sysClr val="windowText" lastClr="000000"/>
                </a:solidFill>
                <a:effectLst/>
                <a:uLnTx/>
                <a:uFillTx/>
                <a:latin typeface="Perpetua"/>
                <a:ea typeface="+mn-ea"/>
                <a:cs typeface="+mn-cs"/>
              </a:rPr>
              <a:t>The transport layer is responsible for the delivery of a message from one process to another.</a:t>
            </a: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Transport Layer</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Types of Services</a:t>
            </a:r>
            <a:endParaRPr lang="x-none" dirty="0"/>
          </a:p>
        </p:txBody>
      </p:sp>
      <p:sp>
        <p:nvSpPr>
          <p:cNvPr id="6" name="Content Placeholder 2">
            <a:extLst>
              <a:ext uri="{FF2B5EF4-FFF2-40B4-BE49-F238E27FC236}">
                <a16:creationId xmlns:a16="http://schemas.microsoft.com/office/drawing/2014/main" xmlns="" id="{8C75DBA2-E79F-43C6-B11E-8324E7D605BB}"/>
              </a:ext>
            </a:extLst>
          </p:cNvPr>
          <p:cNvSpPr txBox="1">
            <a:spLocks/>
          </p:cNvSpPr>
          <p:nvPr/>
        </p:nvSpPr>
        <p:spPr>
          <a:xfrm>
            <a:off x="421341" y="2254114"/>
            <a:ext cx="8596668" cy="3880773"/>
          </a:xfrm>
          <a:prstGeom prst="rect">
            <a:avLst/>
          </a:prstGeom>
        </p:spPr>
        <p:txBody>
          <a:bodyPr vert="horz">
            <a:normAutofit lnSpcReduction="1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580"/>
              </a:spcBef>
              <a:spcAft>
                <a:spcPts val="0"/>
              </a:spcAft>
              <a:buClr>
                <a:srgbClr val="D34817"/>
              </a:buClr>
              <a:buSzPct val="85000"/>
              <a:buFont typeface="Wingdings 2"/>
              <a:buChar char=""/>
              <a:tabLst/>
              <a:defRPr/>
            </a:pPr>
            <a:r>
              <a:rPr kumimoji="0" lang="en-US" sz="2600" b="0" i="0" u="none" strike="noStrike" kern="1200" cap="none" spc="0" normalizeH="0" baseline="0" noProof="0" dirty="0">
                <a:ln>
                  <a:noFill/>
                </a:ln>
                <a:solidFill>
                  <a:sysClr val="windowText" lastClr="000000"/>
                </a:solidFill>
                <a:effectLst/>
                <a:uLnTx/>
                <a:uFillTx/>
                <a:latin typeface="Perpetua"/>
                <a:ea typeface="+mn-ea"/>
                <a:cs typeface="+mn-cs"/>
              </a:rPr>
              <a:t>A transport layer protocol can either be connectionless or connection-oriented.</a:t>
            </a:r>
          </a:p>
          <a:p>
            <a:pPr lvl="0">
              <a:buClr>
                <a:srgbClr val="D34817"/>
              </a:buClr>
            </a:pPr>
            <a:r>
              <a:rPr lang="en-US" dirty="0">
                <a:solidFill>
                  <a:sysClr val="windowText" lastClr="000000"/>
                </a:solidFill>
                <a:latin typeface="Perpetua"/>
              </a:rPr>
              <a:t>What does connection mean?</a:t>
            </a:r>
          </a:p>
          <a:p>
            <a:pPr lvl="1">
              <a:buClr>
                <a:srgbClr val="D34817"/>
              </a:buClr>
              <a:buFont typeface="Wingdings" panose="05000000000000000000" pitchFamily="2" charset="2"/>
              <a:buChar char="Ø"/>
            </a:pPr>
            <a:r>
              <a:rPr lang="en-US" dirty="0">
                <a:solidFill>
                  <a:sysClr val="windowText" lastClr="000000"/>
                </a:solidFill>
                <a:latin typeface="Perpetua"/>
              </a:rPr>
              <a:t>A permanent connection (or session) between source and destination devices established prior to forwarding any traffic.</a:t>
            </a:r>
          </a:p>
          <a:p>
            <a:pPr lvl="1">
              <a:buClr>
                <a:srgbClr val="D34817"/>
              </a:buClr>
              <a:buFont typeface="Wingdings" panose="05000000000000000000" pitchFamily="2" charset="2"/>
              <a:buChar char="Ø"/>
            </a:pPr>
            <a:r>
              <a:rPr lang="en-US" dirty="0">
                <a:solidFill>
                  <a:sysClr val="windowText" lastClr="000000"/>
                </a:solidFill>
                <a:latin typeface="Perpetua"/>
              </a:rPr>
              <a:t>Session establishment prepares the devices to communicate with one another.</a:t>
            </a:r>
          </a:p>
          <a:p>
            <a:pPr lvl="1">
              <a:buClr>
                <a:srgbClr val="D34817"/>
              </a:buClr>
              <a:buFont typeface="Wingdings" panose="05000000000000000000" pitchFamily="2" charset="2"/>
              <a:buChar char="Ø"/>
            </a:pPr>
            <a:r>
              <a:rPr lang="en-US" dirty="0">
                <a:solidFill>
                  <a:sysClr val="windowText" lastClr="000000"/>
                </a:solidFill>
                <a:latin typeface="Perpetua"/>
              </a:rPr>
              <a:t>Through session establishment, the devices negotiate the amount of traffic that can be forwarded at a given time</a:t>
            </a:r>
          </a:p>
          <a:p>
            <a:pPr lvl="1">
              <a:buClr>
                <a:srgbClr val="D34817"/>
              </a:buClr>
              <a:buFont typeface="Wingdings" panose="05000000000000000000" pitchFamily="2" charset="2"/>
              <a:buChar char="Ø"/>
            </a:pPr>
            <a:r>
              <a:rPr lang="en-US" dirty="0">
                <a:solidFill>
                  <a:sysClr val="windowText" lastClr="000000"/>
                </a:solidFill>
                <a:latin typeface="Perpetua"/>
              </a:rPr>
              <a:t>The session is terminated only after all communication is completed.</a:t>
            </a:r>
            <a:endParaRPr kumimoji="0" lang="en-US" b="0" i="0" u="none" strike="noStrike" kern="1200" cap="none" spc="0" normalizeH="0" baseline="0" noProof="0" dirty="0">
              <a:ln>
                <a:noFill/>
              </a:ln>
              <a:solidFill>
                <a:sysClr val="windowText" lastClr="000000"/>
              </a:solidFill>
              <a:effectLst/>
              <a:uLnTx/>
              <a:uFillTx/>
              <a:latin typeface="Perpetua"/>
              <a:ea typeface="+mn-ea"/>
              <a:cs typeface="+mn-cs"/>
            </a:endParaRPr>
          </a:p>
        </p:txBody>
      </p:sp>
    </p:spTree>
    <p:extLst>
      <p:ext uri="{BB962C8B-B14F-4D97-AF65-F5344CB8AC3E}">
        <p14:creationId xmlns:p14="http://schemas.microsoft.com/office/powerpoint/2010/main" val="31321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Transport Layer Services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7" name="Rectangle 6">
            <a:extLst>
              <a:ext uri="{FF2B5EF4-FFF2-40B4-BE49-F238E27FC236}">
                <a16:creationId xmlns:a16="http://schemas.microsoft.com/office/drawing/2014/main" xmlns="" id="{C8425E88-10A5-4930-8155-AED909183103}"/>
              </a:ext>
            </a:extLst>
          </p:cNvPr>
          <p:cNvSpPr/>
          <p:nvPr/>
        </p:nvSpPr>
        <p:spPr>
          <a:xfrm>
            <a:off x="366478" y="2130901"/>
            <a:ext cx="8301317" cy="4555093"/>
          </a:xfrm>
          <a:prstGeom prst="rect">
            <a:avLst/>
          </a:prstGeom>
        </p:spPr>
        <p:txBody>
          <a:bodyPr wrap="square">
            <a:spAutoFit/>
          </a:bodyPr>
          <a:lstStyle/>
          <a:p>
            <a:pPr>
              <a:buClr>
                <a:srgbClr val="C00000"/>
              </a:buClr>
              <a:buSzPct val="110000"/>
              <a:buFont typeface="Wingdings" panose="05000000000000000000" pitchFamily="2" charset="2"/>
              <a:buChar char="v"/>
            </a:pPr>
            <a:r>
              <a:rPr lang="en-US" sz="2200" i="1" dirty="0">
                <a:solidFill>
                  <a:srgbClr val="C00000"/>
                </a:solidFill>
              </a:rPr>
              <a:t>Connectionless Service</a:t>
            </a:r>
          </a:p>
          <a:p>
            <a:pPr marL="800100" lvl="1" indent="-342900" algn="just">
              <a:buFont typeface="Wingdings" panose="05000000000000000000" pitchFamily="2" charset="2"/>
              <a:buChar char="Ø"/>
            </a:pPr>
            <a:r>
              <a:rPr lang="en-US" sz="2000" dirty="0"/>
              <a:t>In a connectionless service, the packets are sent from one party to another with no need for connection establishment or connection release. </a:t>
            </a:r>
          </a:p>
          <a:p>
            <a:pPr marL="800100" lvl="1" indent="-342900" algn="just">
              <a:buFont typeface="Wingdings" panose="05000000000000000000" pitchFamily="2" charset="2"/>
              <a:buChar char="Ø"/>
            </a:pPr>
            <a:r>
              <a:rPr lang="en-US" sz="2000" dirty="0"/>
              <a:t>The packets are </a:t>
            </a:r>
            <a:r>
              <a:rPr lang="en-US" sz="2000" i="1" dirty="0">
                <a:solidFill>
                  <a:srgbClr val="C00000"/>
                </a:solidFill>
              </a:rPr>
              <a:t>not</a:t>
            </a:r>
            <a:r>
              <a:rPr lang="en-US" sz="2000" dirty="0"/>
              <a:t> numbered; they may be delayed or lost or may arrive out of sequence. </a:t>
            </a:r>
          </a:p>
          <a:p>
            <a:pPr marL="800100" lvl="1" indent="-342900" algn="just">
              <a:buFont typeface="Wingdings" panose="05000000000000000000" pitchFamily="2" charset="2"/>
              <a:buChar char="Ø"/>
            </a:pPr>
            <a:r>
              <a:rPr lang="en-US" sz="2000" dirty="0"/>
              <a:t>There is no acknowledgment either. </a:t>
            </a:r>
          </a:p>
          <a:p>
            <a:pPr marL="800100" lvl="1" indent="-342900" algn="just">
              <a:buFont typeface="Wingdings" panose="05000000000000000000" pitchFamily="2" charset="2"/>
              <a:buChar char="Ø"/>
            </a:pPr>
            <a:r>
              <a:rPr lang="en-US" sz="2000" dirty="0"/>
              <a:t>connectionless.</a:t>
            </a:r>
          </a:p>
          <a:p>
            <a:pPr marL="800100" lvl="1" indent="-342900" algn="just">
              <a:buFont typeface="Wingdings" panose="05000000000000000000" pitchFamily="2" charset="2"/>
              <a:buChar char="Ø"/>
            </a:pPr>
            <a:endParaRPr lang="en-US" sz="2000" dirty="0"/>
          </a:p>
          <a:p>
            <a:pPr>
              <a:buClr>
                <a:srgbClr val="C00000"/>
              </a:buClr>
              <a:buSzPct val="110000"/>
              <a:buFont typeface="Wingdings" panose="05000000000000000000" pitchFamily="2" charset="2"/>
              <a:buChar char="v"/>
            </a:pPr>
            <a:r>
              <a:rPr lang="en-US" sz="2200" dirty="0">
                <a:solidFill>
                  <a:srgbClr val="C00000"/>
                </a:solidFill>
              </a:rPr>
              <a:t>Connection Oriented </a:t>
            </a:r>
            <a:r>
              <a:rPr lang="en-US" sz="2200" i="1" dirty="0">
                <a:solidFill>
                  <a:srgbClr val="C00000"/>
                </a:solidFill>
              </a:rPr>
              <a:t>Service</a:t>
            </a:r>
          </a:p>
          <a:p>
            <a:pPr marL="800100" lvl="1" indent="-342900" algn="just">
              <a:buClr>
                <a:srgbClr val="C00000"/>
              </a:buClr>
              <a:buFont typeface="Wingdings" panose="05000000000000000000" pitchFamily="2" charset="2"/>
              <a:buChar char="Ø"/>
            </a:pPr>
            <a:r>
              <a:rPr lang="en-US" sz="2000" dirty="0"/>
              <a:t>In a connection-oriented service, a connection is first established between the sender and the receiver before data are transferred. </a:t>
            </a:r>
          </a:p>
          <a:p>
            <a:pPr marL="800100" lvl="1" indent="-342900" algn="just">
              <a:buClr>
                <a:srgbClr val="C00000"/>
              </a:buClr>
              <a:buFont typeface="Wingdings" panose="05000000000000000000" pitchFamily="2" charset="2"/>
              <a:buChar char="Ø"/>
            </a:pPr>
            <a:r>
              <a:rPr lang="en-US" sz="2000" dirty="0"/>
              <a:t>At the end, the connection is released [1].</a:t>
            </a:r>
          </a:p>
          <a:p>
            <a:pPr marL="800100" lvl="1" indent="-342900" algn="just">
              <a:buFont typeface="Wingdings" panose="05000000000000000000" pitchFamily="2" charset="2"/>
              <a:buChar char="Ø"/>
            </a:pPr>
            <a:endParaRPr lang="en-US" sz="2000" dirty="0"/>
          </a:p>
        </p:txBody>
      </p:sp>
    </p:spTree>
    <p:extLst>
      <p:ext uri="{BB962C8B-B14F-4D97-AF65-F5344CB8AC3E}">
        <p14:creationId xmlns:p14="http://schemas.microsoft.com/office/powerpoint/2010/main" val="779700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User Datagram Protocol (UDP)</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7" name="Rectangle 6">
            <a:extLst>
              <a:ext uri="{FF2B5EF4-FFF2-40B4-BE49-F238E27FC236}">
                <a16:creationId xmlns:a16="http://schemas.microsoft.com/office/drawing/2014/main" xmlns="" id="{C8425E88-10A5-4930-8155-AED909183103}"/>
              </a:ext>
            </a:extLst>
          </p:cNvPr>
          <p:cNvSpPr/>
          <p:nvPr/>
        </p:nvSpPr>
        <p:spPr>
          <a:xfrm>
            <a:off x="366478" y="2555584"/>
            <a:ext cx="8301317" cy="2769989"/>
          </a:xfrm>
          <a:prstGeom prst="rect">
            <a:avLst/>
          </a:prstGeom>
        </p:spPr>
        <p:txBody>
          <a:bodyPr wrap="square">
            <a:spAutoFit/>
          </a:bodyPr>
          <a:lstStyle/>
          <a:p>
            <a:pPr marL="342900" lvl="0" indent="-342900" algn="just">
              <a:spcBef>
                <a:spcPts val="580"/>
              </a:spcBef>
              <a:buClr>
                <a:srgbClr val="D34817"/>
              </a:buClr>
              <a:buSzPct val="85000"/>
              <a:buFont typeface="Wingdings" panose="05000000000000000000" pitchFamily="2" charset="2"/>
              <a:buChar char="Ø"/>
            </a:pPr>
            <a:r>
              <a:rPr lang="en-US" sz="2200" dirty="0">
                <a:solidFill>
                  <a:prstClr val="black"/>
                </a:solidFill>
                <a:latin typeface="Perpetua"/>
              </a:rPr>
              <a:t>A connectionless, unreliable transport protocol. </a:t>
            </a:r>
          </a:p>
          <a:p>
            <a:pPr marL="342900" lvl="0" indent="-342900" algn="just">
              <a:spcBef>
                <a:spcPts val="580"/>
              </a:spcBef>
              <a:buClr>
                <a:srgbClr val="D34817"/>
              </a:buClr>
              <a:buSzPct val="85000"/>
              <a:buFont typeface="Wingdings" panose="05000000000000000000" pitchFamily="2" charset="2"/>
              <a:buChar char="Ø"/>
            </a:pPr>
            <a:r>
              <a:rPr lang="en-US" sz="2200" dirty="0">
                <a:solidFill>
                  <a:prstClr val="black"/>
                </a:solidFill>
                <a:latin typeface="Perpetua"/>
              </a:rPr>
              <a:t>Does not add anything to the services of IP except to provide process-to­ process communication instead of host-to-host communication. </a:t>
            </a:r>
          </a:p>
          <a:p>
            <a:pPr marL="342900" lvl="0" indent="-342900" algn="just">
              <a:spcBef>
                <a:spcPts val="580"/>
              </a:spcBef>
              <a:buClr>
                <a:srgbClr val="D34817"/>
              </a:buClr>
              <a:buSzPct val="85000"/>
              <a:buFont typeface="Wingdings" panose="05000000000000000000" pitchFamily="2" charset="2"/>
              <a:buChar char="Ø"/>
            </a:pPr>
            <a:r>
              <a:rPr lang="en-US" sz="2200" dirty="0">
                <a:solidFill>
                  <a:prstClr val="black"/>
                </a:solidFill>
                <a:latin typeface="Perpetua"/>
              </a:rPr>
              <a:t>Performs very limited error checking.</a:t>
            </a:r>
          </a:p>
          <a:p>
            <a:pPr marL="342900" lvl="0" indent="-342900" algn="just">
              <a:spcBef>
                <a:spcPts val="580"/>
              </a:spcBef>
              <a:buClr>
                <a:srgbClr val="D34817"/>
              </a:buClr>
              <a:buSzPct val="85000"/>
              <a:buFont typeface="Wingdings" panose="05000000000000000000" pitchFamily="2" charset="2"/>
              <a:buChar char="Ø"/>
            </a:pPr>
            <a:r>
              <a:rPr lang="en-US" sz="2200" dirty="0">
                <a:solidFill>
                  <a:prstClr val="black"/>
                </a:solidFill>
                <a:latin typeface="Perpetua"/>
              </a:rPr>
              <a:t>Neither the client nor the server is obligated to keep track of the state of the communication session.</a:t>
            </a:r>
          </a:p>
          <a:p>
            <a:pPr marL="342900" lvl="0" indent="-342900" algn="just">
              <a:spcBef>
                <a:spcPts val="580"/>
              </a:spcBef>
              <a:buClr>
                <a:srgbClr val="D34817"/>
              </a:buClr>
              <a:buSzPct val="85000"/>
              <a:buFont typeface="Wingdings" panose="05000000000000000000" pitchFamily="2" charset="2"/>
              <a:buChar char="Ø"/>
            </a:pPr>
            <a:r>
              <a:rPr lang="en-US" sz="2200" dirty="0">
                <a:solidFill>
                  <a:prstClr val="black"/>
                </a:solidFill>
                <a:latin typeface="Perpetua"/>
              </a:rPr>
              <a:t> UDP is not concerned with reliability or flow control.</a:t>
            </a:r>
          </a:p>
        </p:txBody>
      </p:sp>
    </p:spTree>
    <p:extLst>
      <p:ext uri="{BB962C8B-B14F-4D97-AF65-F5344CB8AC3E}">
        <p14:creationId xmlns:p14="http://schemas.microsoft.com/office/powerpoint/2010/main" val="883214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User Datagram Protocol (UDP)</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7" name="Rectangle 6">
            <a:extLst>
              <a:ext uri="{FF2B5EF4-FFF2-40B4-BE49-F238E27FC236}">
                <a16:creationId xmlns:a16="http://schemas.microsoft.com/office/drawing/2014/main" xmlns="" id="{C8425E88-10A5-4930-8155-AED909183103}"/>
              </a:ext>
            </a:extLst>
          </p:cNvPr>
          <p:cNvSpPr/>
          <p:nvPr/>
        </p:nvSpPr>
        <p:spPr>
          <a:xfrm>
            <a:off x="366478" y="2707984"/>
            <a:ext cx="8301317" cy="2277547"/>
          </a:xfrm>
          <a:prstGeom prst="rect">
            <a:avLst/>
          </a:prstGeom>
        </p:spPr>
        <p:txBody>
          <a:bodyPr wrap="square">
            <a:spAutoFit/>
          </a:bodyPr>
          <a:lstStyle/>
          <a:p>
            <a:pPr marL="342900" lvl="0" indent="-342900" algn="just">
              <a:spcBef>
                <a:spcPts val="580"/>
              </a:spcBef>
              <a:buClr>
                <a:srgbClr val="D34817"/>
              </a:buClr>
              <a:buSzPct val="85000"/>
              <a:buFont typeface="Wingdings" panose="05000000000000000000" pitchFamily="2" charset="2"/>
              <a:buChar char="Ø"/>
            </a:pPr>
            <a:r>
              <a:rPr lang="en-US" sz="2200" dirty="0">
                <a:solidFill>
                  <a:prstClr val="black"/>
                </a:solidFill>
                <a:latin typeface="Perpetua"/>
              </a:rPr>
              <a:t>Data may be lost or received out of sequence without any UDP mechanisms to recover or reorder the data. </a:t>
            </a:r>
          </a:p>
          <a:p>
            <a:pPr marL="342900" lvl="0" indent="-342900" algn="just">
              <a:spcBef>
                <a:spcPts val="580"/>
              </a:spcBef>
              <a:buClr>
                <a:srgbClr val="D34817"/>
              </a:buClr>
              <a:buSzPct val="85000"/>
              <a:buFont typeface="Wingdings" panose="05000000000000000000" pitchFamily="2" charset="2"/>
              <a:buChar char="Ø"/>
            </a:pPr>
            <a:r>
              <a:rPr lang="en-US" sz="2200" dirty="0">
                <a:solidFill>
                  <a:prstClr val="black"/>
                </a:solidFill>
                <a:latin typeface="Perpetua"/>
              </a:rPr>
              <a:t>If reliability is required when using UDP as the transport protocol, it must be handled by the application [2].</a:t>
            </a:r>
          </a:p>
          <a:p>
            <a:pPr marL="342900" lvl="0" indent="-342900" algn="just">
              <a:spcBef>
                <a:spcPts val="580"/>
              </a:spcBef>
              <a:buClr>
                <a:srgbClr val="D34817"/>
              </a:buClr>
              <a:buSzPct val="85000"/>
              <a:buFont typeface="Wingdings" panose="05000000000000000000" pitchFamily="2" charset="2"/>
              <a:buChar char="Ø"/>
            </a:pPr>
            <a:r>
              <a:rPr lang="en-US" sz="2200" dirty="0">
                <a:solidFill>
                  <a:prstClr val="black"/>
                </a:solidFill>
                <a:latin typeface="Perpetua"/>
              </a:rPr>
              <a:t>Due to low control overhead, limited error control and no flow control, it is faster</a:t>
            </a:r>
          </a:p>
        </p:txBody>
      </p:sp>
    </p:spTree>
    <p:extLst>
      <p:ext uri="{BB962C8B-B14F-4D97-AF65-F5344CB8AC3E}">
        <p14:creationId xmlns:p14="http://schemas.microsoft.com/office/powerpoint/2010/main" val="3555253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User Datagram Protocol (UDP)</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6" name="Rectangle 5">
            <a:extLst>
              <a:ext uri="{FF2B5EF4-FFF2-40B4-BE49-F238E27FC236}">
                <a16:creationId xmlns:a16="http://schemas.microsoft.com/office/drawing/2014/main" xmlns="" id="{E1EF24BD-B526-4735-A28B-A59CAAD01652}"/>
              </a:ext>
            </a:extLst>
          </p:cNvPr>
          <p:cNvSpPr/>
          <p:nvPr/>
        </p:nvSpPr>
        <p:spPr>
          <a:xfrm>
            <a:off x="476205" y="2144033"/>
            <a:ext cx="8191590" cy="2569934"/>
          </a:xfrm>
          <a:prstGeom prst="rect">
            <a:avLst/>
          </a:prstGeom>
        </p:spPr>
        <p:txBody>
          <a:bodyPr wrap="square">
            <a:spAutoFit/>
          </a:bodyPr>
          <a:lstStyle/>
          <a:p>
            <a:pPr marL="274320" lvl="0" indent="-274320" algn="just">
              <a:spcBef>
                <a:spcPts val="580"/>
              </a:spcBef>
              <a:buClr>
                <a:srgbClr val="D34817"/>
              </a:buClr>
              <a:buSzPct val="85000"/>
              <a:buFont typeface="Wingdings 2"/>
              <a:buChar char=""/>
            </a:pPr>
            <a:r>
              <a:rPr lang="en-US" sz="2600" dirty="0">
                <a:solidFill>
                  <a:prstClr val="black"/>
                </a:solidFill>
                <a:latin typeface="Perpetua"/>
              </a:rPr>
              <a:t>Why UDP? </a:t>
            </a:r>
          </a:p>
          <a:p>
            <a:pPr marL="731520" lvl="1" indent="-274320" algn="just">
              <a:spcBef>
                <a:spcPts val="580"/>
              </a:spcBef>
              <a:buClr>
                <a:srgbClr val="D34817"/>
              </a:buClr>
              <a:buSzPct val="85000"/>
              <a:buFont typeface="Wingdings 2"/>
              <a:buChar char=""/>
            </a:pPr>
            <a:r>
              <a:rPr lang="en-US" sz="2600" dirty="0">
                <a:solidFill>
                  <a:prstClr val="black"/>
                </a:solidFill>
                <a:latin typeface="Perpetua"/>
              </a:rPr>
              <a:t>UDP is a very simple protocol using a minimum of overhead. If a process wants to send a small message and does not care much about reliability, it can use UDP. Sending a small message by using UDP takes much less interaction between the sender and receiver than using TCP [2]. </a:t>
            </a:r>
          </a:p>
        </p:txBody>
      </p:sp>
    </p:spTree>
    <p:extLst>
      <p:ext uri="{BB962C8B-B14F-4D97-AF65-F5344CB8AC3E}">
        <p14:creationId xmlns:p14="http://schemas.microsoft.com/office/powerpoint/2010/main" val="4272254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18" name="Rectangle 17">
            <a:extLst>
              <a:ext uri="{FF2B5EF4-FFF2-40B4-BE49-F238E27FC236}">
                <a16:creationId xmlns:a16="http://schemas.microsoft.com/office/drawing/2014/main" xmlns="" id="{9EA6045F-DA2E-4D14-A04C-6BFE9EE40067}"/>
              </a:ext>
            </a:extLst>
          </p:cNvPr>
          <p:cNvSpPr/>
          <p:nvPr/>
        </p:nvSpPr>
        <p:spPr>
          <a:xfrm>
            <a:off x="421341" y="2620563"/>
            <a:ext cx="8343686" cy="2800767"/>
          </a:xfrm>
          <a:prstGeom prst="rect">
            <a:avLst/>
          </a:prstGeom>
        </p:spPr>
        <p:txBody>
          <a:bodyPr wrap="square">
            <a:spAutoFit/>
          </a:bodyPr>
          <a:lstStyle/>
          <a:p>
            <a:pPr marL="342900" indent="-342900" algn="just">
              <a:buClr>
                <a:srgbClr val="C00000"/>
              </a:buClr>
              <a:buFont typeface="Wingdings" panose="05000000000000000000" pitchFamily="2" charset="2"/>
              <a:buChar char="Ø"/>
            </a:pPr>
            <a:r>
              <a:rPr lang="en-US" sz="2200" dirty="0">
                <a:latin typeface="Perpetua" panose="02020502060401020303" pitchFamily="18" charset="0"/>
              </a:rPr>
              <a:t>TCP, like UDP, is a process-to-process (program-to-program) protocol. </a:t>
            </a:r>
          </a:p>
          <a:p>
            <a:pPr marL="342900" indent="-342900" algn="just">
              <a:buClr>
                <a:srgbClr val="C00000"/>
              </a:buClr>
              <a:buFont typeface="Wingdings" panose="05000000000000000000" pitchFamily="2" charset="2"/>
              <a:buChar char="Ø"/>
            </a:pPr>
            <a:r>
              <a:rPr lang="en-US" sz="2200" dirty="0">
                <a:latin typeface="Perpetua" panose="02020502060401020303" pitchFamily="18" charset="0"/>
              </a:rPr>
              <a:t>TCP uses port numbers. </a:t>
            </a:r>
          </a:p>
          <a:p>
            <a:pPr marL="342900" indent="-342900" algn="just">
              <a:buClr>
                <a:srgbClr val="C00000"/>
              </a:buClr>
              <a:buFont typeface="Wingdings" panose="05000000000000000000" pitchFamily="2" charset="2"/>
              <a:buChar char="Ø"/>
            </a:pPr>
            <a:r>
              <a:rPr lang="en-US" sz="2200" dirty="0">
                <a:latin typeface="Perpetua" panose="02020502060401020303" pitchFamily="18" charset="0"/>
              </a:rPr>
              <a:t>Unlike UDP, TCP is a connection­ oriented protocol; it creates a virtual connection between two TCPs to send data. </a:t>
            </a:r>
          </a:p>
          <a:p>
            <a:pPr marL="342900" indent="-342900" algn="just">
              <a:buClr>
                <a:srgbClr val="C00000"/>
              </a:buClr>
              <a:buFont typeface="Wingdings" panose="05000000000000000000" pitchFamily="2" charset="2"/>
              <a:buChar char="Ø"/>
            </a:pPr>
            <a:r>
              <a:rPr lang="en-US" sz="2200" dirty="0">
                <a:latin typeface="Perpetua" panose="02020502060401020303" pitchFamily="18" charset="0"/>
              </a:rPr>
              <a:t>Uses extensive flow and error control mechanisms at the transport level. </a:t>
            </a:r>
          </a:p>
          <a:p>
            <a:pPr marL="342900" indent="-342900" algn="just">
              <a:buClr>
                <a:srgbClr val="C00000"/>
              </a:buClr>
              <a:buFont typeface="Wingdings" panose="05000000000000000000" pitchFamily="2" charset="2"/>
              <a:buChar char="Ø"/>
            </a:pPr>
            <a:r>
              <a:rPr lang="en-US" sz="2200" dirty="0">
                <a:latin typeface="Perpetua" panose="02020502060401020303" pitchFamily="18" charset="0"/>
              </a:rPr>
              <a:t>Slower compared to UDP because of flow and error control mechanism</a:t>
            </a:r>
          </a:p>
          <a:p>
            <a:pPr marL="342900" indent="-342900" algn="just">
              <a:buClr>
                <a:srgbClr val="C00000"/>
              </a:buClr>
              <a:buFont typeface="Wingdings" panose="05000000000000000000" pitchFamily="2" charset="2"/>
              <a:buChar char="Ø"/>
            </a:pPr>
            <a:r>
              <a:rPr lang="en-US" sz="2200" dirty="0">
                <a:latin typeface="Perpetua" panose="02020502060401020303" pitchFamily="18" charset="0"/>
              </a:rPr>
              <a:t>Delivery of data is guaranteed</a:t>
            </a:r>
          </a:p>
          <a:p>
            <a:pPr algn="just">
              <a:buClr>
                <a:srgbClr val="C00000"/>
              </a:buClr>
            </a:pPr>
            <a:endParaRPr lang="en-US" sz="2200" dirty="0">
              <a:latin typeface="Perpetua" panose="02020502060401020303" pitchFamily="18" charset="0"/>
            </a:endParaRPr>
          </a:p>
        </p:txBody>
      </p:sp>
    </p:spTree>
    <p:extLst>
      <p:ext uri="{BB962C8B-B14F-4D97-AF65-F5344CB8AC3E}">
        <p14:creationId xmlns:p14="http://schemas.microsoft.com/office/powerpoint/2010/main" val="11101758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7553790A8DEC42B7A1CCD43E5A3538" ma:contentTypeVersion="7" ma:contentTypeDescription="Create a new document." ma:contentTypeScope="" ma:versionID="db9205c7bf8b11635a2260e12fccfeef">
  <xsd:schema xmlns:xsd="http://www.w3.org/2001/XMLSchema" xmlns:xs="http://www.w3.org/2001/XMLSchema" xmlns:p="http://schemas.microsoft.com/office/2006/metadata/properties" xmlns:ns2="364996f5-ba29-4a91-a323-6c6875f41cf0" targetNamespace="http://schemas.microsoft.com/office/2006/metadata/properties" ma:root="true" ma:fieldsID="64b89f5417b27b065c32b85ec921059d" ns2:_="">
    <xsd:import namespace="364996f5-ba29-4a91-a323-6c6875f41c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4996f5-ba29-4a91-a323-6c6875f4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F019B42-EE42-4EFF-8D7F-D570BE29F885}"/>
</file>

<file path=customXml/itemProps2.xml><?xml version="1.0" encoding="utf-8"?>
<ds:datastoreItem xmlns:ds="http://schemas.openxmlformats.org/officeDocument/2006/customXml" ds:itemID="{18B55822-2A25-4DCA-9F2F-9F5C625BEAA4}"/>
</file>

<file path=customXml/itemProps3.xml><?xml version="1.0" encoding="utf-8"?>
<ds:datastoreItem xmlns:ds="http://schemas.openxmlformats.org/officeDocument/2006/customXml" ds:itemID="{A8347E62-8385-4E87-BEDA-975C16D43BA5}"/>
</file>

<file path=docProps/app.xml><?xml version="1.0" encoding="utf-8"?>
<Properties xmlns="http://schemas.openxmlformats.org/officeDocument/2006/extended-properties" xmlns:vt="http://schemas.openxmlformats.org/officeDocument/2006/docPropsVTypes">
  <Template>Spectrum.thmx</Template>
  <TotalTime>2741</TotalTime>
  <Words>1943</Words>
  <Application>Microsoft Office PowerPoint</Application>
  <PresentationFormat>On-screen Show (4:3)</PresentationFormat>
  <Paragraphs>174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Spectrum</vt:lpstr>
      <vt:lpstr>Transport Layer Protocols I</vt:lpstr>
      <vt:lpstr>Lecture Outline</vt:lpstr>
      <vt:lpstr>Transport Layer </vt:lpstr>
      <vt:lpstr>Transport Layer</vt:lpstr>
      <vt:lpstr>Transport Layer Services</vt:lpstr>
      <vt:lpstr>User Datagram Protocol (UDP)</vt:lpstr>
      <vt:lpstr>User Datagram Protocol (UDP)</vt:lpstr>
      <vt:lpstr>User Datagram Protocol (UDP)</vt:lpstr>
      <vt:lpstr>Transmission Control Protocol</vt:lpstr>
      <vt:lpstr>Transmission Control Protocol</vt:lpstr>
      <vt:lpstr>Transmission Control Protocol</vt:lpstr>
      <vt:lpstr>Transmission Control Protocol</vt:lpstr>
      <vt:lpstr>Transmission Control Protocol</vt:lpstr>
      <vt:lpstr>Transmission Control Protocol</vt:lpstr>
      <vt:lpstr>Transmission Control Protocol</vt:lpstr>
      <vt:lpstr>Scenarios of Error Control Mechanisms</vt:lpstr>
      <vt:lpstr>Scenarios of Error Control Mechanisms</vt:lpstr>
      <vt:lpstr>Scenarios of Error Control Mechanisms</vt:lpstr>
      <vt:lpstr>Scenarios of Error Control Mechanisms</vt:lpstr>
      <vt:lpstr>Scenarios of Error Control Mechanisms</vt:lpstr>
      <vt:lpstr>Scenarios of Error Control Mechanisms</vt:lpstr>
      <vt:lpstr>Applications</vt:lpstr>
      <vt:lpstr>Applications</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teacher</cp:lastModifiedBy>
  <cp:revision>55</cp:revision>
  <dcterms:created xsi:type="dcterms:W3CDTF">2018-12-10T17:20:29Z</dcterms:created>
  <dcterms:modified xsi:type="dcterms:W3CDTF">2020-07-26T07:07:12Z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0x010100277553790A8DEC42B7A1CCD43E5A3538</vt:lpwstr>
  </property>
</Properties>
</file>