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5" r:id="rId3"/>
    <p:sldId id="301" r:id="rId4"/>
    <p:sldId id="266" r:id="rId5"/>
    <p:sldId id="267" r:id="rId6"/>
    <p:sldId id="279" r:id="rId7"/>
    <p:sldId id="268" r:id="rId8"/>
    <p:sldId id="269" r:id="rId9"/>
    <p:sldId id="270" r:id="rId10"/>
    <p:sldId id="265" r:id="rId11"/>
    <p:sldId id="299" r:id="rId12"/>
    <p:sldId id="300" r:id="rId13"/>
    <p:sldId id="296" r:id="rId14"/>
    <p:sldId id="297" r:id="rId15"/>
    <p:sldId id="298" r:id="rId16"/>
    <p:sldId id="302" r:id="rId17"/>
    <p:sldId id="304" r:id="rId18"/>
    <p:sldId id="305" r:id="rId19"/>
    <p:sldId id="306" r:id="rId20"/>
    <p:sldId id="30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 근제" initials="양근" lastIdx="1" clrIdx="0">
    <p:extLst>
      <p:ext uri="{19B8F6BF-5375-455C-9EA6-DF929625EA0E}">
        <p15:presenceInfo xmlns:p15="http://schemas.microsoft.com/office/powerpoint/2012/main" userId="5bdfc8a0114857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2-31T16:54:23.59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28C3C-BB05-4395-B6D9-2FEA77211E79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E427-D864-467A-AEFC-60DC07963A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입력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0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입력이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출력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1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이상의 출력이 존재해야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명백성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명령어의 의미가 모호하지 않고 명확함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유한성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한정된 수의 단계 후에는 반드시 종료되어야 함</a:t>
            </a:r>
          </a:p>
          <a:p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● 유효성 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명령어들은 종이와 연필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컴퓨터로 실행 가능한 연산이여야 함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78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시간으로 정의되었다면</a:t>
            </a:r>
            <a:endParaRPr lang="en-US" altLang="ko-KR" dirty="0"/>
          </a:p>
          <a:p>
            <a:r>
              <a:rPr lang="ko-KR" altLang="en-US" dirty="0" err="1"/>
              <a:t>프로그램ㅇ을</a:t>
            </a:r>
            <a:r>
              <a:rPr lang="ko-KR" altLang="en-US" dirty="0"/>
              <a:t> 꼭 실행시켜야만</a:t>
            </a:r>
            <a:r>
              <a:rPr lang="en-US" altLang="ko-KR" dirty="0"/>
              <a:t>, </a:t>
            </a:r>
            <a:r>
              <a:rPr lang="ko-KR" altLang="en-US" dirty="0"/>
              <a:t>측정가능</a:t>
            </a:r>
            <a:r>
              <a:rPr lang="en-US" altLang="ko-KR" dirty="0"/>
              <a:t>, </a:t>
            </a:r>
            <a:r>
              <a:rPr lang="ko-KR" altLang="en-US" dirty="0"/>
              <a:t>러닝환경에 따라 실행시간이 달라짐 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5E427-D864-467A-AEFC-60DC07963A8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8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29768-0C37-4A76-8B2D-264B3BD4B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450877-A12F-44BA-BF5B-981D2AFF0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5B00E-90E9-422F-8386-765565D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0DF7-9E27-4554-818B-DA2020A3D4C1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AB64A-C1D1-4213-A287-72345FE1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4026E-2674-4B15-9894-BFC1019A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7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D987A-0212-46E4-A77A-1C4F29A8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E7842B-6C45-49F6-9982-64784BF04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79F55-3631-43BF-8498-7C002C4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332C-BC95-43DC-A0FC-7D8CEBC9C14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F6D50-2D10-48CD-AE21-47EA4830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8D071B-F447-4129-93FF-D2CF249E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1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949517-3CCA-4DB4-B247-0A90411A2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944AF-6200-4D7B-B79D-BE2148E7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497B-F266-4A0A-B3FC-7548036E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86DD-7455-4173-B5DC-F6062E703B7B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75657-CD8D-48D9-9DA3-360E09DB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0160B-55E7-4AA6-A386-84DD992E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65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48957-60C8-471D-94E4-D2115F37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B744D6-7A21-491A-ACA7-CD5BBC3EF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3EB8B-5DC0-40EF-8A23-F9867B04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3990C-E050-4546-B396-5497967FCE39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DF88E-00BF-4527-932D-E5222C1C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0FE48-EECF-454F-875A-13B5053C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C032D-D325-4EAB-B25E-A4CDC63A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ACC1E-E332-49E1-B487-7F679C78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C61B84-CA03-43B6-9B0E-FC022FE6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AB660-77AF-4078-AA49-95C417111B02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11DC2-DD8B-4F08-8852-59A72376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BA3E-31E6-4C4A-8F8D-C2439FC6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6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6F482-8A8B-4086-8590-01C54C72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6D375-A8F8-4F89-BE6F-A0A88BA59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525C7D-7F69-4EFA-A413-A3FF6229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FA44E2-06EF-4C66-AB19-9A6177F5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B02E-5BCD-4489-BF71-2C98DF2F0144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6B425-4BDF-4619-B638-86500C2B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6E7C6-D7D5-45F0-9507-86195E45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89128-3A56-4571-BBA2-869868306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9E1BA8-822E-4316-AEBF-C50DD04D8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C5AE20-8072-4DDB-8D41-DC023053D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D4EFE3-D7FE-427A-ABF4-E269A3FB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4FDE45-26B1-40AE-AC3D-C1BFA948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89393-6DCF-49AF-8D85-4FD3BD7B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8367-8092-40D8-9802-A3CA2BC21AF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7898-EAFF-4F1E-9DD5-28EEAC50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B26C8B-384B-4742-81D2-087769B1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60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C5A1-E669-4BF3-8F24-47F6884F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432239-2EB6-426A-848D-AD12FEE04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AC4F4-D983-4CC3-9326-D9D9F317B585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9D033D-02F4-4AF9-9ACA-115467D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0A92B-94C0-457B-A1D8-C170C3F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1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66657A-EEC9-4F5F-A6FC-BCA4DD8C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7479-8CB2-4399-965F-19EC4976963E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6E6CA8-6B8B-4B4A-9705-431C1039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608FC-9A58-4C2D-B7D4-4FDEB18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F65D-2258-4E1E-A1EB-BB6A3EC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43A9-F664-40FC-B46F-5B03390D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B75864-B08B-4275-99E5-D67C53C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947CE9-2FFD-4DEF-99DF-593858EA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426-090F-4527-B8C6-29C9F371EBD8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0159-1AB7-4AAF-AE58-2FDCBDEA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07869-2CA3-4DFF-B818-BD6E2E6C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A7F64-D8FF-4C20-AEEA-3B8D4C66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82AA35-16B4-4A35-BA99-044569512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76BD48-5CE9-45E4-AAD8-BCE3E82C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8ED24-89C9-4775-B559-FBCF230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403C-C50D-456C-88D2-06AD021293B3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6A338-7B3A-40F3-BF3C-14C60A6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4BED9-CB73-4DC1-BC60-6C96941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74C071-11D4-41C1-A95F-EAA9B12B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DCE12-CF31-4688-8F2F-63183EFE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89454-AC97-41D2-8A53-55DCB71AD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01C6-2891-43AB-8518-48C17E874AAD}" type="datetime1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61C5E-91B9-4551-9CCF-9757C6DF9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DBEB4-D2D8-4750-858B-110CF376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BE37-D5B4-4125-B055-A878E1A4B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0C18472-C8D2-431C-B91B-513AB79B3DF7}"/>
              </a:ext>
            </a:extLst>
          </p:cNvPr>
          <p:cNvSpPr txBox="1"/>
          <p:nvPr/>
        </p:nvSpPr>
        <p:spPr>
          <a:xfrm>
            <a:off x="1524000" y="2209071"/>
            <a:ext cx="914400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>
              <a:lnSpc>
                <a:spcPct val="150000"/>
              </a:lnSpc>
            </a:pPr>
            <a:r>
              <a:rPr lang="en-US" altLang="ko-KR" sz="3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- Structure - Study(DSS)</a:t>
            </a: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8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Vacation Soo-lab Study</a:t>
            </a:r>
            <a:endParaRPr lang="en-US" altLang="ko-KR" sz="32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dirty="0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TEAM </a:t>
            </a:r>
            <a:r>
              <a:rPr lang="en-US" altLang="ko-KR" sz="2000" dirty="0" err="1">
                <a:solidFill>
                  <a:schemeClr val="accent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Kai.saekies</a:t>
            </a:r>
            <a:endParaRPr lang="en-US" altLang="ko-KR" sz="2000" dirty="0">
              <a:solidFill>
                <a:schemeClr val="accent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발표자 </a:t>
            </a: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:</a:t>
            </a:r>
            <a:r>
              <a:rPr lang="ko-KR" altLang="en-US" sz="2000" b="1" dirty="0">
                <a:latin typeface="+mj-lt"/>
                <a:ea typeface="나눔스퀘어" panose="020B0600000101010101" pitchFamily="50" charset="-127"/>
              </a:rPr>
              <a:t> 김영웅 양근제</a:t>
            </a:r>
            <a:endParaRPr lang="en-US" altLang="ko-KR" sz="2000" b="1" dirty="0">
              <a:latin typeface="+mj-lt"/>
              <a:ea typeface="나눔스퀘어" panose="020B0600000101010101" pitchFamily="50" charset="-127"/>
            </a:endParaRPr>
          </a:p>
          <a:p>
            <a:pPr algn="ctr" fontAlgn="base" latinLnBrk="0">
              <a:lnSpc>
                <a:spcPct val="150000"/>
              </a:lnSpc>
            </a:pPr>
            <a:r>
              <a:rPr lang="en-US" altLang="ko-KR" sz="2000" b="1" dirty="0">
                <a:latin typeface="+mj-lt"/>
                <a:ea typeface="나눔스퀘어" panose="020B0600000101010101" pitchFamily="50" charset="-127"/>
              </a:rPr>
              <a:t>2020.01.03 (FRI)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정의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E6D4F5A-565E-4119-9205-85D67789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00" y="2481157"/>
            <a:ext cx="4870506" cy="28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마트료시카 이미지 검색결과&quot;">
            <a:extLst>
              <a:ext uri="{FF2B5EF4-FFF2-40B4-BE49-F238E27FC236}">
                <a16:creationId xmlns:a16="http://schemas.microsoft.com/office/drawing/2014/main" id="{C0F4F454-C068-4815-BA84-684643995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886" y="1754920"/>
            <a:ext cx="3808640" cy="380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23A91E-E7AD-439F-85CD-1AF7D035842B}"/>
              </a:ext>
            </a:extLst>
          </p:cNvPr>
          <p:cNvSpPr txBox="1"/>
          <p:nvPr/>
        </p:nvSpPr>
        <p:spPr>
          <a:xfrm>
            <a:off x="830151" y="1754920"/>
            <a:ext cx="6147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자기 자신을 호출하여 문제를 해결하는 알고리즘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9DD1956-1B25-4A62-91F6-CD7C7C8922BA}"/>
              </a:ext>
            </a:extLst>
          </p:cNvPr>
          <p:cNvSpPr/>
          <p:nvPr/>
        </p:nvSpPr>
        <p:spPr>
          <a:xfrm rot="21430329">
            <a:off x="8856226" y="2994233"/>
            <a:ext cx="1227065" cy="1977814"/>
          </a:xfrm>
          <a:custGeom>
            <a:avLst/>
            <a:gdLst>
              <a:gd name="connsiteX0" fmla="*/ 425769 w 1227065"/>
              <a:gd name="connsiteY0" fmla="*/ 1076270 h 1977814"/>
              <a:gd name="connsiteX1" fmla="*/ 740360 w 1227065"/>
              <a:gd name="connsiteY1" fmla="*/ 1199190 h 1977814"/>
              <a:gd name="connsiteX2" fmla="*/ 1040759 w 1227065"/>
              <a:gd name="connsiteY2" fmla="*/ 1214028 h 1977814"/>
              <a:gd name="connsiteX3" fmla="*/ 1012932 w 1227065"/>
              <a:gd name="connsiteY3" fmla="*/ 1777382 h 1977814"/>
              <a:gd name="connsiteX4" fmla="*/ 755964 w 1227065"/>
              <a:gd name="connsiteY4" fmla="*/ 1764689 h 1977814"/>
              <a:gd name="connsiteX5" fmla="*/ 672690 w 1227065"/>
              <a:gd name="connsiteY5" fmla="*/ 1977814 h 1977814"/>
              <a:gd name="connsiteX6" fmla="*/ 152869 w 1227065"/>
              <a:gd name="connsiteY6" fmla="*/ 1774705 h 1977814"/>
              <a:gd name="connsiteX7" fmla="*/ 168128 w 1227065"/>
              <a:gd name="connsiteY7" fmla="*/ 1735653 h 1977814"/>
              <a:gd name="connsiteX8" fmla="*/ 0 w 1227065"/>
              <a:gd name="connsiteY8" fmla="*/ 1727348 h 1977814"/>
              <a:gd name="connsiteX9" fmla="*/ 27827 w 1227065"/>
              <a:gd name="connsiteY9" fmla="*/ 1163994 h 1977814"/>
              <a:gd name="connsiteX10" fmla="*/ 384606 w 1227065"/>
              <a:gd name="connsiteY10" fmla="*/ 1181617 h 1977814"/>
              <a:gd name="connsiteX11" fmla="*/ 741417 w 1227065"/>
              <a:gd name="connsiteY11" fmla="*/ 495045 h 1977814"/>
              <a:gd name="connsiteX12" fmla="*/ 752197 w 1227065"/>
              <a:gd name="connsiteY12" fmla="*/ 620058 h 1977814"/>
              <a:gd name="connsiteX13" fmla="*/ 759458 w 1227065"/>
              <a:gd name="connsiteY13" fmla="*/ 640509 h 1977814"/>
              <a:gd name="connsiteX14" fmla="*/ 1080439 w 1227065"/>
              <a:gd name="connsiteY14" fmla="*/ 640509 h 1977814"/>
              <a:gd name="connsiteX15" fmla="*/ 1080439 w 1227065"/>
              <a:gd name="connsiteY15" fmla="*/ 703524 h 1977814"/>
              <a:gd name="connsiteX16" fmla="*/ 1185096 w 1227065"/>
              <a:gd name="connsiteY16" fmla="*/ 703524 h 1977814"/>
              <a:gd name="connsiteX17" fmla="*/ 1185096 w 1227065"/>
              <a:gd name="connsiteY17" fmla="*/ 919469 h 1977814"/>
              <a:gd name="connsiteX18" fmla="*/ 1146058 w 1227065"/>
              <a:gd name="connsiteY18" fmla="*/ 919469 h 1977814"/>
              <a:gd name="connsiteX19" fmla="*/ 1146057 w 1227065"/>
              <a:gd name="connsiteY19" fmla="*/ 982088 h 1977814"/>
              <a:gd name="connsiteX20" fmla="*/ 717924 w 1227065"/>
              <a:gd name="connsiteY20" fmla="*/ 982088 h 1977814"/>
              <a:gd name="connsiteX21" fmla="*/ 717924 w 1227065"/>
              <a:gd name="connsiteY21" fmla="*/ 907194 h 1977814"/>
              <a:gd name="connsiteX22" fmla="*/ 652306 w 1227065"/>
              <a:gd name="connsiteY22" fmla="*/ 907194 h 1977814"/>
              <a:gd name="connsiteX23" fmla="*/ 652306 w 1227065"/>
              <a:gd name="connsiteY23" fmla="*/ 828388 h 1977814"/>
              <a:gd name="connsiteX24" fmla="*/ 403247 w 1227065"/>
              <a:gd name="connsiteY24" fmla="*/ 916821 h 1977814"/>
              <a:gd name="connsiteX25" fmla="*/ 365418 w 1227065"/>
              <a:gd name="connsiteY25" fmla="*/ 810282 h 1977814"/>
              <a:gd name="connsiteX26" fmla="*/ 339074 w 1227065"/>
              <a:gd name="connsiteY26" fmla="*/ 812553 h 1977814"/>
              <a:gd name="connsiteX27" fmla="*/ 330366 w 1227065"/>
              <a:gd name="connsiteY27" fmla="*/ 711560 h 1977814"/>
              <a:gd name="connsiteX28" fmla="*/ 308966 w 1227065"/>
              <a:gd name="connsiteY28" fmla="*/ 651292 h 1977814"/>
              <a:gd name="connsiteX29" fmla="*/ 324687 w 1227065"/>
              <a:gd name="connsiteY29" fmla="*/ 645710 h 1977814"/>
              <a:gd name="connsiteX30" fmla="*/ 314867 w 1227065"/>
              <a:gd name="connsiteY30" fmla="*/ 531825 h 1977814"/>
              <a:gd name="connsiteX31" fmla="*/ 1225248 w 1227065"/>
              <a:gd name="connsiteY31" fmla="*/ 7422 h 1977814"/>
              <a:gd name="connsiteX32" fmla="*/ 1225249 w 1227065"/>
              <a:gd name="connsiteY32" fmla="*/ 101485 h 1977814"/>
              <a:gd name="connsiteX33" fmla="*/ 1227065 w 1227065"/>
              <a:gd name="connsiteY33" fmla="*/ 101485 h 1977814"/>
              <a:gd name="connsiteX34" fmla="*/ 1227065 w 1227065"/>
              <a:gd name="connsiteY34" fmla="*/ 368170 h 1977814"/>
              <a:gd name="connsiteX35" fmla="*/ 959777 w 1227065"/>
              <a:gd name="connsiteY35" fmla="*/ 368170 h 1977814"/>
              <a:gd name="connsiteX36" fmla="*/ 933758 w 1227065"/>
              <a:gd name="connsiteY36" fmla="*/ 410974 h 1977814"/>
              <a:gd name="connsiteX37" fmla="*/ 863343 w 1227065"/>
              <a:gd name="connsiteY37" fmla="*/ 368170 h 1977814"/>
              <a:gd name="connsiteX38" fmla="*/ 798931 w 1227065"/>
              <a:gd name="connsiteY38" fmla="*/ 368170 h 1977814"/>
              <a:gd name="connsiteX39" fmla="*/ 798931 w 1227065"/>
              <a:gd name="connsiteY39" fmla="*/ 329016 h 1977814"/>
              <a:gd name="connsiteX40" fmla="*/ 761946 w 1227065"/>
              <a:gd name="connsiteY40" fmla="*/ 306534 h 1977814"/>
              <a:gd name="connsiteX41" fmla="*/ 783235 w 1227065"/>
              <a:gd name="connsiteY41" fmla="*/ 271512 h 1977814"/>
              <a:gd name="connsiteX42" fmla="*/ 744566 w 1227065"/>
              <a:gd name="connsiteY42" fmla="*/ 271512 h 1977814"/>
              <a:gd name="connsiteX43" fmla="*/ 744566 w 1227065"/>
              <a:gd name="connsiteY43" fmla="*/ 4827 h 1977814"/>
              <a:gd name="connsiteX44" fmla="*/ 945344 w 1227065"/>
              <a:gd name="connsiteY44" fmla="*/ 4827 h 1977814"/>
              <a:gd name="connsiteX45" fmla="*/ 948279 w 1227065"/>
              <a:gd name="connsiteY45" fmla="*/ 0 h 1977814"/>
              <a:gd name="connsiteX46" fmla="*/ 956221 w 1227065"/>
              <a:gd name="connsiteY46" fmla="*/ 4827 h 1977814"/>
              <a:gd name="connsiteX47" fmla="*/ 1172699 w 1227065"/>
              <a:gd name="connsiteY47" fmla="*/ 4827 h 1977814"/>
              <a:gd name="connsiteX48" fmla="*/ 1172699 w 1227065"/>
              <a:gd name="connsiteY48" fmla="*/ 7422 h 1977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227065" h="1977814">
                <a:moveTo>
                  <a:pt x="425769" y="1076270"/>
                </a:moveTo>
                <a:lnTo>
                  <a:pt x="740360" y="1199190"/>
                </a:lnTo>
                <a:lnTo>
                  <a:pt x="1040759" y="1214028"/>
                </a:lnTo>
                <a:lnTo>
                  <a:pt x="1012932" y="1777382"/>
                </a:lnTo>
                <a:lnTo>
                  <a:pt x="755964" y="1764689"/>
                </a:lnTo>
                <a:lnTo>
                  <a:pt x="672690" y="1977814"/>
                </a:lnTo>
                <a:lnTo>
                  <a:pt x="152869" y="1774705"/>
                </a:lnTo>
                <a:lnTo>
                  <a:pt x="168128" y="1735653"/>
                </a:lnTo>
                <a:lnTo>
                  <a:pt x="0" y="1727348"/>
                </a:lnTo>
                <a:lnTo>
                  <a:pt x="27827" y="1163994"/>
                </a:lnTo>
                <a:lnTo>
                  <a:pt x="384606" y="1181617"/>
                </a:lnTo>
                <a:close/>
                <a:moveTo>
                  <a:pt x="741417" y="495045"/>
                </a:moveTo>
                <a:lnTo>
                  <a:pt x="752197" y="620058"/>
                </a:lnTo>
                <a:lnTo>
                  <a:pt x="759458" y="640509"/>
                </a:lnTo>
                <a:lnTo>
                  <a:pt x="1080439" y="640509"/>
                </a:lnTo>
                <a:lnTo>
                  <a:pt x="1080439" y="703524"/>
                </a:lnTo>
                <a:lnTo>
                  <a:pt x="1185096" y="703524"/>
                </a:lnTo>
                <a:lnTo>
                  <a:pt x="1185096" y="919469"/>
                </a:lnTo>
                <a:lnTo>
                  <a:pt x="1146058" y="919469"/>
                </a:lnTo>
                <a:lnTo>
                  <a:pt x="1146057" y="982088"/>
                </a:lnTo>
                <a:lnTo>
                  <a:pt x="717924" y="982088"/>
                </a:lnTo>
                <a:lnTo>
                  <a:pt x="717924" y="907194"/>
                </a:lnTo>
                <a:lnTo>
                  <a:pt x="652306" y="907194"/>
                </a:lnTo>
                <a:lnTo>
                  <a:pt x="652306" y="828388"/>
                </a:lnTo>
                <a:lnTo>
                  <a:pt x="403247" y="916821"/>
                </a:lnTo>
                <a:lnTo>
                  <a:pt x="365418" y="810282"/>
                </a:lnTo>
                <a:lnTo>
                  <a:pt x="339074" y="812553"/>
                </a:lnTo>
                <a:lnTo>
                  <a:pt x="330366" y="711560"/>
                </a:lnTo>
                <a:lnTo>
                  <a:pt x="308966" y="651292"/>
                </a:lnTo>
                <a:lnTo>
                  <a:pt x="324687" y="645710"/>
                </a:lnTo>
                <a:lnTo>
                  <a:pt x="314867" y="531825"/>
                </a:lnTo>
                <a:close/>
                <a:moveTo>
                  <a:pt x="1225248" y="7422"/>
                </a:moveTo>
                <a:lnTo>
                  <a:pt x="1225249" y="101485"/>
                </a:lnTo>
                <a:lnTo>
                  <a:pt x="1227065" y="101485"/>
                </a:lnTo>
                <a:lnTo>
                  <a:pt x="1227065" y="368170"/>
                </a:lnTo>
                <a:lnTo>
                  <a:pt x="959777" y="368170"/>
                </a:lnTo>
                <a:lnTo>
                  <a:pt x="933758" y="410974"/>
                </a:lnTo>
                <a:lnTo>
                  <a:pt x="863343" y="368170"/>
                </a:lnTo>
                <a:lnTo>
                  <a:pt x="798931" y="368170"/>
                </a:lnTo>
                <a:lnTo>
                  <a:pt x="798931" y="329016"/>
                </a:lnTo>
                <a:lnTo>
                  <a:pt x="761946" y="306534"/>
                </a:lnTo>
                <a:lnTo>
                  <a:pt x="783235" y="271512"/>
                </a:lnTo>
                <a:lnTo>
                  <a:pt x="744566" y="271512"/>
                </a:lnTo>
                <a:lnTo>
                  <a:pt x="744566" y="4827"/>
                </a:lnTo>
                <a:lnTo>
                  <a:pt x="945344" y="4827"/>
                </a:lnTo>
                <a:lnTo>
                  <a:pt x="948279" y="0"/>
                </a:lnTo>
                <a:lnTo>
                  <a:pt x="956221" y="4827"/>
                </a:lnTo>
                <a:lnTo>
                  <a:pt x="1172699" y="4827"/>
                </a:lnTo>
                <a:lnTo>
                  <a:pt x="1172699" y="7422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78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90FD7-2A24-4270-AC7E-644E53672BF6}"/>
              </a:ext>
            </a:extLst>
          </p:cNvPr>
          <p:cNvSpPr txBox="1"/>
          <p:nvPr/>
        </p:nvSpPr>
        <p:spPr>
          <a:xfrm>
            <a:off x="6212543" y="1559375"/>
            <a:ext cx="51412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Input : 5</a:t>
            </a:r>
          </a:p>
          <a:p>
            <a:endParaRPr lang="en-US" altLang="ko-KR" sz="2800" dirty="0"/>
          </a:p>
          <a:p>
            <a:r>
              <a:rPr lang="en-US" altLang="ko-KR" sz="2800" dirty="0"/>
              <a:t>Result  = 5 * 4!</a:t>
            </a:r>
          </a:p>
          <a:p>
            <a:r>
              <a:rPr lang="en-US" altLang="ko-KR" sz="2800" dirty="0"/>
              <a:t>          = 5 * 4 * 3!</a:t>
            </a:r>
          </a:p>
          <a:p>
            <a:r>
              <a:rPr lang="en-US" altLang="ko-KR" sz="2800" dirty="0"/>
              <a:t>          = 5 * 4 * 3 * 2!</a:t>
            </a:r>
          </a:p>
          <a:p>
            <a:r>
              <a:rPr lang="en-US" altLang="ko-KR" sz="2800" dirty="0"/>
              <a:t>          = 5 * 4 * 3 * 2 * 1!</a:t>
            </a:r>
          </a:p>
          <a:p>
            <a:r>
              <a:rPr lang="en-US" altLang="ko-KR" sz="2800" dirty="0"/>
              <a:t>          = 5 * 4 * 3 * 2 * 1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C3D03-E40D-4D74-83BB-A0CF2BE9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52" y="3724909"/>
            <a:ext cx="5077948" cy="1897641"/>
          </a:xfrm>
          <a:prstGeom prst="rect">
            <a:avLst/>
          </a:prstGeom>
        </p:spPr>
      </p:pic>
      <p:pic>
        <p:nvPicPr>
          <p:cNvPr id="3078" name="Picture 6" descr="팩토리얼 재귀함수 이미지 검색결과&quot;">
            <a:extLst>
              <a:ext uri="{FF2B5EF4-FFF2-40B4-BE49-F238E27FC236}">
                <a16:creationId xmlns:a16="http://schemas.microsoft.com/office/drawing/2014/main" id="{59837129-A173-406A-8AA8-6896D5CD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2" y="1682658"/>
            <a:ext cx="39719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 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순환의 예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11088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Factorial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B8CE75-663A-406D-BEA7-F9946FD6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20" y="1675764"/>
            <a:ext cx="8916760" cy="38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9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거듭제곱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2ED0D-CC7E-466A-88D1-BA3161C8D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622" y="2141708"/>
            <a:ext cx="3539383" cy="20239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846175-4D04-4871-95CA-2C0CFE37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37" y="2145896"/>
            <a:ext cx="4732643" cy="20197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6BF412-77FC-4E7B-8E17-6AC98DCDFAEB}"/>
              </a:ext>
            </a:extLst>
          </p:cNvPr>
          <p:cNvSpPr txBox="1"/>
          <p:nvPr/>
        </p:nvSpPr>
        <p:spPr>
          <a:xfrm>
            <a:off x="2389413" y="4359727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03764-230E-48EE-9309-1211EE77D326}"/>
              </a:ext>
            </a:extLst>
          </p:cNvPr>
          <p:cNvSpPr txBox="1"/>
          <p:nvPr/>
        </p:nvSpPr>
        <p:spPr>
          <a:xfrm>
            <a:off x="7723223" y="4359822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177844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피보나치 수열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6BF412-77FC-4E7B-8E17-6AC98DCDFAEB}"/>
              </a:ext>
            </a:extLst>
          </p:cNvPr>
          <p:cNvSpPr txBox="1"/>
          <p:nvPr/>
        </p:nvSpPr>
        <p:spPr>
          <a:xfrm>
            <a:off x="2389413" y="4990473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순환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03764-230E-48EE-9309-1211EE77D326}"/>
              </a:ext>
            </a:extLst>
          </p:cNvPr>
          <p:cNvSpPr txBox="1"/>
          <p:nvPr/>
        </p:nvSpPr>
        <p:spPr>
          <a:xfrm>
            <a:off x="7733497" y="4990474"/>
            <a:ext cx="235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반복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515924-4005-46BD-8E9E-58B4B7FF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263" y="1405861"/>
            <a:ext cx="3632136" cy="3457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566158-62F3-41E9-BFB9-8B2D7B99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60" y="2468114"/>
            <a:ext cx="4105421" cy="161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2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      순환 </a:t>
            </a:r>
            <a:r>
              <a:rPr lang="ko-KR" altLang="en-US" sz="2400" b="1" dirty="0"/>
              <a:t>↔ </a:t>
            </a:r>
            <a:r>
              <a:rPr lang="ko-KR" altLang="en-US" sz="2400" b="1" dirty="0">
                <a:ea typeface="서울남산체 EB" panose="02020503020101020101" pitchFamily="18" charset="-127"/>
              </a:rPr>
              <a:t>반복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7D1044-4159-4744-ACDD-BA0BA98E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11" y="1617129"/>
            <a:ext cx="5143753" cy="4373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별 찍기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3001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반환점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1026" name="Picture 2" descr="재귀함수 이미지 검색결과&quot;">
            <a:extLst>
              <a:ext uri="{FF2B5EF4-FFF2-40B4-BE49-F238E27FC236}">
                <a16:creationId xmlns:a16="http://schemas.microsoft.com/office/drawing/2014/main" id="{E7B962A1-CB27-42EB-84EC-C53B660C8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58735"/>
            <a:ext cx="5466053" cy="35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1F756F-C223-4E86-A14F-CAD2E248A89E}"/>
              </a:ext>
            </a:extLst>
          </p:cNvPr>
          <p:cNvSpPr txBox="1"/>
          <p:nvPr/>
        </p:nvSpPr>
        <p:spPr>
          <a:xfrm>
            <a:off x="1174846" y="178403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재귀 함수가 종료되는 반환점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86AB2C-73CE-4FFA-9234-0EFD303FE36A}"/>
              </a:ext>
            </a:extLst>
          </p:cNvPr>
          <p:cNvCxnSpPr>
            <a:cxnSpLocks/>
          </p:cNvCxnSpPr>
          <p:nvPr/>
        </p:nvCxnSpPr>
        <p:spPr>
          <a:xfrm>
            <a:off x="2852576" y="2403878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1A674B-D0B7-4A55-B03B-13DD913C1790}"/>
              </a:ext>
            </a:extLst>
          </p:cNvPr>
          <p:cNvSpPr txBox="1"/>
          <p:nvPr/>
        </p:nvSpPr>
        <p:spPr>
          <a:xfrm>
            <a:off x="1945239" y="32864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무한 반복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60B0AA-571F-4299-B4B7-48E3DB4D56AC}"/>
              </a:ext>
            </a:extLst>
          </p:cNvPr>
          <p:cNvCxnSpPr>
            <a:cxnSpLocks/>
          </p:cNvCxnSpPr>
          <p:nvPr/>
        </p:nvCxnSpPr>
        <p:spPr>
          <a:xfrm>
            <a:off x="2852576" y="3902193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375640-329E-469A-B65E-08242AEFD81D}"/>
              </a:ext>
            </a:extLst>
          </p:cNvPr>
          <p:cNvSpPr txBox="1"/>
          <p:nvPr/>
        </p:nvSpPr>
        <p:spPr>
          <a:xfrm>
            <a:off x="1101045" y="469699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  스택 오버 플로우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155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AD0417-B6D8-4561-B1C5-B2B2A787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2" y="1853523"/>
            <a:ext cx="2344525" cy="3799747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044585-A7E3-4FBE-A4AE-D508C6CD34CE}"/>
              </a:ext>
            </a:extLst>
          </p:cNvPr>
          <p:cNvSpPr/>
          <p:nvPr/>
        </p:nvSpPr>
        <p:spPr>
          <a:xfrm>
            <a:off x="6645897" y="1263192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304ABD-CC1B-46A8-9697-C4D707AF6E12}"/>
              </a:ext>
            </a:extLst>
          </p:cNvPr>
          <p:cNvSpPr/>
          <p:nvPr/>
        </p:nvSpPr>
        <p:spPr>
          <a:xfrm>
            <a:off x="4824415" y="3598488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82F36A1-5636-4E46-9C9A-6DFD5E41CE9B}"/>
              </a:ext>
            </a:extLst>
          </p:cNvPr>
          <p:cNvSpPr/>
          <p:nvPr/>
        </p:nvSpPr>
        <p:spPr>
          <a:xfrm>
            <a:off x="8658411" y="3598488"/>
            <a:ext cx="2187018" cy="12537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000D1-3E37-45EA-8FFE-9440DB684737}"/>
              </a:ext>
            </a:extLst>
          </p:cNvPr>
          <p:cNvSpPr txBox="1"/>
          <p:nvPr/>
        </p:nvSpPr>
        <p:spPr>
          <a:xfrm>
            <a:off x="7236999" y="1628464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Main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4C140E-B1CA-4444-8FC7-C764E3D653AF}"/>
              </a:ext>
            </a:extLst>
          </p:cNvPr>
          <p:cNvSpPr txBox="1"/>
          <p:nvPr/>
        </p:nvSpPr>
        <p:spPr>
          <a:xfrm>
            <a:off x="9198451" y="3963760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func2</a:t>
            </a:r>
            <a:endParaRPr lang="ko-KR" alt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BFDC26-BEBF-41EC-90A0-FDFD76B0E75F}"/>
              </a:ext>
            </a:extLst>
          </p:cNvPr>
          <p:cNvSpPr txBox="1"/>
          <p:nvPr/>
        </p:nvSpPr>
        <p:spPr>
          <a:xfrm>
            <a:off x="5364455" y="3963760"/>
            <a:ext cx="164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func1</a:t>
            </a:r>
            <a:endParaRPr lang="ko-KR" altLang="en-US" sz="2800" dirty="0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14895ABB-AD1A-4D06-A266-37DF7B246BBD}"/>
              </a:ext>
            </a:extLst>
          </p:cNvPr>
          <p:cNvSpPr/>
          <p:nvPr/>
        </p:nvSpPr>
        <p:spPr>
          <a:xfrm rot="7560875">
            <a:off x="5918616" y="2862864"/>
            <a:ext cx="970961" cy="3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788206-27C7-4976-A90C-6B1EC2879A8C}"/>
              </a:ext>
            </a:extLst>
          </p:cNvPr>
          <p:cNvSpPr/>
          <p:nvPr/>
        </p:nvSpPr>
        <p:spPr>
          <a:xfrm>
            <a:off x="7349441" y="4020553"/>
            <a:ext cx="970961" cy="310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098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정상적인 프로그램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5A8838-0A06-4463-96BF-C6610A83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681" y="2038206"/>
            <a:ext cx="5885518" cy="364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FA3491F-7422-43F2-8244-9503E04B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399" y="2002505"/>
            <a:ext cx="4606203" cy="37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57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반환점이 없는 재귀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A763A6-5812-420B-9E27-A807E04EA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70580"/>
            <a:ext cx="6635595" cy="437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7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EC3FE1-FE94-4551-8EAA-B1B04B72055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07DAF6C4-841E-41AE-8928-9E8F817B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5845"/>
            <a:ext cx="2743200" cy="365125"/>
          </a:xfrm>
        </p:spPr>
        <p:txBody>
          <a:bodyPr/>
          <a:lstStyle/>
          <a:p>
            <a:fld id="{6E1F7D06-D076-4FB0-8653-AC845A4D867B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4D52D73-B064-4172-A188-DF4D94B90773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C8D89A-0386-4DB8-B275-B0A7152ED390}"/>
              </a:ext>
            </a:extLst>
          </p:cNvPr>
          <p:cNvSpPr txBox="1"/>
          <p:nvPr/>
        </p:nvSpPr>
        <p:spPr>
          <a:xfrm>
            <a:off x="4537870" y="151396"/>
            <a:ext cx="29290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Index</a:t>
            </a:r>
          </a:p>
        </p:txBody>
      </p:sp>
      <p:sp>
        <p:nvSpPr>
          <p:cNvPr id="9" name="1/2 액자 15">
            <a:extLst>
              <a:ext uri="{FF2B5EF4-FFF2-40B4-BE49-F238E27FC236}">
                <a16:creationId xmlns:a16="http://schemas.microsoft.com/office/drawing/2014/main" id="{14D79844-6C08-4328-A689-6E727C93BD2E}"/>
              </a:ext>
            </a:extLst>
          </p:cNvPr>
          <p:cNvSpPr/>
          <p:nvPr/>
        </p:nvSpPr>
        <p:spPr>
          <a:xfrm flipV="1">
            <a:off x="2991401" y="705393"/>
            <a:ext cx="1136467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0" name="1/2 액자 15">
            <a:extLst>
              <a:ext uri="{FF2B5EF4-FFF2-40B4-BE49-F238E27FC236}">
                <a16:creationId xmlns:a16="http://schemas.microsoft.com/office/drawing/2014/main" id="{069304D1-749A-4E59-A5A8-C454093A7D33}"/>
              </a:ext>
            </a:extLst>
          </p:cNvPr>
          <p:cNvSpPr/>
          <p:nvPr/>
        </p:nvSpPr>
        <p:spPr>
          <a:xfrm rot="10800000" flipV="1">
            <a:off x="7243356" y="692150"/>
            <a:ext cx="1157694" cy="5535195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2F3813-9D01-4CE3-AF2A-0797AB410C14}"/>
              </a:ext>
            </a:extLst>
          </p:cNvPr>
          <p:cNvSpPr/>
          <p:nvPr/>
        </p:nvSpPr>
        <p:spPr>
          <a:xfrm>
            <a:off x="8512084" y="730794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BCE2E0-EBA7-4DC6-9C3D-8259171B2E6F}"/>
              </a:ext>
            </a:extLst>
          </p:cNvPr>
          <p:cNvSpPr/>
          <p:nvPr/>
        </p:nvSpPr>
        <p:spPr>
          <a:xfrm>
            <a:off x="2731239" y="726163"/>
            <a:ext cx="127901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6BA064-B64F-44E3-A1AE-60849E5DBE6E}"/>
              </a:ext>
            </a:extLst>
          </p:cNvPr>
          <p:cNvSpPr txBox="1"/>
          <p:nvPr/>
        </p:nvSpPr>
        <p:spPr>
          <a:xfrm>
            <a:off x="4053655" y="1354468"/>
            <a:ext cx="3595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자료구조 및 알고리즘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자료형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알고리즘 성능 분석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순환 </a:t>
            </a:r>
            <a:r>
              <a:rPr lang="ko-KR" altLang="en-US" dirty="0"/>
              <a:t>↔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서울남산체 EB" panose="02020503020101020101" pitchFamily="18" charset="-127"/>
              </a:rPr>
              <a:t>반복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주의점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71B220E8-132E-4B22-82A8-EA0DDBFF8FAC}"/>
              </a:ext>
            </a:extLst>
          </p:cNvPr>
          <p:cNvSpPr/>
          <p:nvPr/>
        </p:nvSpPr>
        <p:spPr>
          <a:xfrm rot="10800000" flipV="1">
            <a:off x="7254324" y="723489"/>
            <a:ext cx="1136466" cy="5542721"/>
          </a:xfrm>
          <a:custGeom>
            <a:avLst/>
            <a:gdLst/>
            <a:ahLst/>
            <a:cxnLst/>
            <a:rect l="l" t="t" r="r" b="b"/>
            <a:pathLst>
              <a:path w="1188721" h="5063032">
                <a:moveTo>
                  <a:pt x="0" y="5063032"/>
                </a:moveTo>
                <a:lnTo>
                  <a:pt x="1188721" y="5063032"/>
                </a:lnTo>
                <a:lnTo>
                  <a:pt x="1141697" y="4862744"/>
                </a:lnTo>
                <a:lnTo>
                  <a:pt x="187247" y="4862744"/>
                </a:lnTo>
                <a:lnTo>
                  <a:pt x="187247" y="4265503"/>
                </a:lnTo>
                <a:lnTo>
                  <a:pt x="187247" y="797529"/>
                </a:lnTo>
                <a:lnTo>
                  <a:pt x="187247" y="200288"/>
                </a:lnTo>
                <a:lnTo>
                  <a:pt x="1141697" y="200288"/>
                </a:lnTo>
                <a:lnTo>
                  <a:pt x="118872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D79385-2DF8-42B6-9117-CF86304B2EF5}"/>
              </a:ext>
            </a:extLst>
          </p:cNvPr>
          <p:cNvSpPr/>
          <p:nvPr/>
        </p:nvSpPr>
        <p:spPr>
          <a:xfrm>
            <a:off x="8506696" y="703619"/>
            <a:ext cx="198950" cy="55219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94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a typeface="서울남산체 EB" panose="02020503020101020101" pitchFamily="18" charset="-127"/>
              </a:rPr>
              <a:t>           주의점</a:t>
            </a:r>
            <a:endParaRPr lang="ko-KR" altLang="en-US" sz="2400" b="1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653954" y="867463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5AA9D-E01F-4F67-A37B-52C6A6E72FC3}"/>
              </a:ext>
            </a:extLst>
          </p:cNvPr>
          <p:cNvSpPr txBox="1"/>
          <p:nvPr/>
        </p:nvSpPr>
        <p:spPr>
          <a:xfrm>
            <a:off x="653954" y="1096162"/>
            <a:ext cx="4832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스택 오버 플로우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     </a:t>
            </a:r>
            <a:r>
              <a:rPr lang="en-US" altLang="ko-KR" sz="1400" dirty="0">
                <a:latin typeface="+mn-ea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26D2A-48D3-45A3-81D8-11DB613E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47" y="1656677"/>
            <a:ext cx="7802817" cy="43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105560-4A9A-428A-8EA7-0909E7F06F62}"/>
              </a:ext>
            </a:extLst>
          </p:cNvPr>
          <p:cNvSpPr/>
          <p:nvPr/>
        </p:nvSpPr>
        <p:spPr>
          <a:xfrm>
            <a:off x="6535294" y="3243624"/>
            <a:ext cx="4575936" cy="29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92480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3356D-5FC4-48F1-A1C8-396F07B8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8" y="3241899"/>
            <a:ext cx="4118113" cy="2749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53E19B-20D0-429B-8FEF-EDF708A38009}"/>
              </a:ext>
            </a:extLst>
          </p:cNvPr>
          <p:cNvSpPr txBox="1"/>
          <p:nvPr/>
        </p:nvSpPr>
        <p:spPr>
          <a:xfrm>
            <a:off x="1350967" y="142581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컴퓨터 과학에서 효율적인 접근 및 수정을 가능케 하는 자료의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조직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rgbClr val="33339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저장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의미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0128E9-BEFD-4B41-964F-0D62D6B1976F}"/>
              </a:ext>
            </a:extLst>
          </p:cNvPr>
          <p:cNvSpPr/>
          <p:nvPr/>
        </p:nvSpPr>
        <p:spPr>
          <a:xfrm>
            <a:off x="2134254" y="2387914"/>
            <a:ext cx="7577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데이터 값의 모임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데이터 간의 관계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그리고 데이터에 적용할 수 있는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함수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나 </a:t>
            </a:r>
            <a:r>
              <a:rPr lang="ko-KR" altLang="en-US" dirty="0">
                <a:solidFill>
                  <a:srgbClr val="C00000"/>
                </a:solidFill>
                <a:latin typeface="Arial" panose="020B0604020202020204" pitchFamily="34" charset="0"/>
              </a:rPr>
              <a:t>명령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을 의미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F59718-934C-4B3B-96D5-EBA2B315515C}"/>
              </a:ext>
            </a:extLst>
          </p:cNvPr>
          <p:cNvCxnSpPr>
            <a:cxnSpLocks/>
          </p:cNvCxnSpPr>
          <p:nvPr/>
        </p:nvCxnSpPr>
        <p:spPr>
          <a:xfrm>
            <a:off x="5965646" y="1869622"/>
            <a:ext cx="0" cy="5182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FAD88BB-6DDA-48A5-AEB5-ADD65B4F9153}"/>
              </a:ext>
            </a:extLst>
          </p:cNvPr>
          <p:cNvSpPr txBox="1"/>
          <p:nvPr/>
        </p:nvSpPr>
        <p:spPr>
          <a:xfrm>
            <a:off x="792184" y="6021310"/>
            <a:ext cx="3970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형태의 자료구조</a:t>
            </a:r>
            <a:r>
              <a:rPr lang="en-US" altLang="ko-KR" sz="12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:array, linked list, graph, tree</a:t>
            </a:r>
            <a:endParaRPr lang="ko-KR" altLang="en-US" sz="12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689BD0-0E3D-49ED-8685-5441632DF885}"/>
              </a:ext>
            </a:extLst>
          </p:cNvPr>
          <p:cNvSpPr/>
          <p:nvPr/>
        </p:nvSpPr>
        <p:spPr>
          <a:xfrm>
            <a:off x="6725685" y="4213667"/>
            <a:ext cx="1579171" cy="740675"/>
          </a:xfrm>
          <a:prstGeom prst="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Program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4A1F44-03E3-43C2-ACEC-1DC44891FD0B}"/>
              </a:ext>
            </a:extLst>
          </p:cNvPr>
          <p:cNvSpPr/>
          <p:nvPr/>
        </p:nvSpPr>
        <p:spPr>
          <a:xfrm>
            <a:off x="9009315" y="3449989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Algorithm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5236EB-FDC1-45D9-AB35-C4343D6E35E3}"/>
              </a:ext>
            </a:extLst>
          </p:cNvPr>
          <p:cNvSpPr/>
          <p:nvPr/>
        </p:nvSpPr>
        <p:spPr>
          <a:xfrm>
            <a:off x="9009315" y="5048164"/>
            <a:ext cx="1683026" cy="928883"/>
          </a:xfrm>
          <a:prstGeom prst="roundRect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Structure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더하기 기호 18">
            <a:extLst>
              <a:ext uri="{FF2B5EF4-FFF2-40B4-BE49-F238E27FC236}">
                <a16:creationId xmlns:a16="http://schemas.microsoft.com/office/drawing/2014/main" id="{87DE4D87-7459-4D59-8352-6CC28C7A2DEE}"/>
              </a:ext>
            </a:extLst>
          </p:cNvPr>
          <p:cNvSpPr/>
          <p:nvPr/>
        </p:nvSpPr>
        <p:spPr>
          <a:xfrm>
            <a:off x="9670842" y="4547606"/>
            <a:ext cx="359971" cy="315439"/>
          </a:xfrm>
          <a:prstGeom prst="mathPlus">
            <a:avLst>
              <a:gd name="adj1" fmla="val 81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같음 기호 21">
            <a:extLst>
              <a:ext uri="{FF2B5EF4-FFF2-40B4-BE49-F238E27FC236}">
                <a16:creationId xmlns:a16="http://schemas.microsoft.com/office/drawing/2014/main" id="{20263D6D-4600-4AC5-B816-E444E37F47A0}"/>
              </a:ext>
            </a:extLst>
          </p:cNvPr>
          <p:cNvSpPr/>
          <p:nvPr/>
        </p:nvSpPr>
        <p:spPr>
          <a:xfrm>
            <a:off x="8451677" y="4160210"/>
            <a:ext cx="557638" cy="928880"/>
          </a:xfrm>
          <a:prstGeom prst="mathEqual">
            <a:avLst>
              <a:gd name="adj1" fmla="val 5560"/>
              <a:gd name="adj2" fmla="val 1176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C14220-5A66-4F39-9532-2B396DDF24F0}"/>
              </a:ext>
            </a:extLst>
          </p:cNvPr>
          <p:cNvSpPr/>
          <p:nvPr/>
        </p:nvSpPr>
        <p:spPr>
          <a:xfrm>
            <a:off x="4659656" y="866507"/>
            <a:ext cx="2666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2121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gram algorithm에 대한 이미지 검색결과">
            <a:extLst>
              <a:ext uri="{FF2B5EF4-FFF2-40B4-BE49-F238E27FC236}">
                <a16:creationId xmlns:a16="http://schemas.microsoft.com/office/drawing/2014/main" id="{3DE12C62-CA5F-4156-B9D1-F994B18A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95" y="1629607"/>
            <a:ext cx="3580350" cy="456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Structure &amp; Algorithm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27560"/>
            <a:ext cx="676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어떤 문제가 주어졌을 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문제를 해결하기 위한 단계적 절차</a:t>
            </a:r>
            <a:endParaRPr lang="en-US" altLang="ko-KR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3E3165-6313-45D7-94B0-455005968761}"/>
              </a:ext>
            </a:extLst>
          </p:cNvPr>
          <p:cNvSpPr txBox="1"/>
          <p:nvPr/>
        </p:nvSpPr>
        <p:spPr>
          <a:xfrm>
            <a:off x="1353835" y="5837604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Email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발송 알고리즘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99A8BF-58F5-415A-8F1C-2663C8AC3134}"/>
              </a:ext>
            </a:extLst>
          </p:cNvPr>
          <p:cNvCxnSpPr>
            <a:cxnSpLocks/>
          </p:cNvCxnSpPr>
          <p:nvPr/>
        </p:nvCxnSpPr>
        <p:spPr>
          <a:xfrm>
            <a:off x="5755517" y="2553757"/>
            <a:ext cx="45700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4B2542-2F38-4CE7-A40D-5ED56180F90C}"/>
              </a:ext>
            </a:extLst>
          </p:cNvPr>
          <p:cNvSpPr txBox="1"/>
          <p:nvPr/>
        </p:nvSpPr>
        <p:spPr>
          <a:xfrm>
            <a:off x="5589496" y="2114327"/>
            <a:ext cx="481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알고리즘을 기술하는 </a:t>
            </a: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lang="ko-KR" altLang="en-US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 방법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F1308F-2928-48D5-9914-448EE0A11CEB}"/>
              </a:ext>
            </a:extLst>
          </p:cNvPr>
          <p:cNvSpPr txBox="1"/>
          <p:nvPr/>
        </p:nvSpPr>
        <p:spPr>
          <a:xfrm>
            <a:off x="6146848" y="2938962"/>
            <a:ext cx="38831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자연어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Pseudo –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Programming language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22A4DB-6AF0-433A-9792-38F3709F7046}"/>
              </a:ext>
            </a:extLst>
          </p:cNvPr>
          <p:cNvSpPr/>
          <p:nvPr/>
        </p:nvSpPr>
        <p:spPr>
          <a:xfrm>
            <a:off x="567681" y="972736"/>
            <a:ext cx="1666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Algorithm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83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2586336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567681" y="1434239"/>
            <a:ext cx="426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여러 종류의 데이터를 식별하는 </a:t>
            </a:r>
            <a:r>
              <a:rPr lang="ko-KR" altLang="en-US" dirty="0">
                <a:solidFill>
                  <a:srgbClr val="C00000"/>
                </a:solidFill>
              </a:rPr>
              <a:t>분류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A19CEC-D972-4ACC-A65A-E54D7E0B0B8A}"/>
              </a:ext>
            </a:extLst>
          </p:cNvPr>
          <p:cNvSpPr/>
          <p:nvPr/>
        </p:nvSpPr>
        <p:spPr>
          <a:xfrm>
            <a:off x="567681" y="956550"/>
            <a:ext cx="1666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</a:t>
            </a:r>
            <a:endParaRPr lang="ko-KR" altLang="en-US" sz="2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CD2281-827A-439A-BADC-DED5545CFE01}"/>
              </a:ext>
            </a:extLst>
          </p:cNvPr>
          <p:cNvSpPr/>
          <p:nvPr/>
        </p:nvSpPr>
        <p:spPr>
          <a:xfrm>
            <a:off x="567680" y="1819595"/>
            <a:ext cx="107861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넓은 의미로 해당 자료형에 대한 </a:t>
            </a:r>
            <a:r>
              <a:rPr lang="ko-KR" altLang="en-US" dirty="0">
                <a:solidFill>
                  <a:srgbClr val="C00000"/>
                </a:solidFill>
              </a:rPr>
              <a:t>가능한 값</a:t>
            </a:r>
            <a:r>
              <a:rPr lang="en-US" altLang="ko-KR" dirty="0"/>
              <a:t>, </a:t>
            </a:r>
            <a:r>
              <a:rPr lang="ko-KR" altLang="en-US" dirty="0"/>
              <a:t>해당 자료형에서 </a:t>
            </a:r>
            <a:r>
              <a:rPr lang="ko-KR" altLang="en-US" dirty="0">
                <a:solidFill>
                  <a:srgbClr val="C00000"/>
                </a:solidFill>
              </a:rPr>
              <a:t>수행을 마칠 수 있는 명령들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dirty="0">
                <a:solidFill>
                  <a:srgbClr val="C00000"/>
                </a:solidFill>
              </a:rPr>
              <a:t>의미</a:t>
            </a:r>
            <a:r>
              <a:rPr lang="en-US" altLang="ko-KR" dirty="0"/>
              <a:t>, </a:t>
            </a:r>
            <a:r>
              <a:rPr lang="ko-KR" altLang="en-US" dirty="0"/>
              <a:t>해당 자료형의 </a:t>
            </a:r>
            <a:r>
              <a:rPr lang="ko-KR" altLang="en-US" dirty="0">
                <a:solidFill>
                  <a:srgbClr val="C00000"/>
                </a:solidFill>
              </a:rPr>
              <a:t>값을 저장하는 방식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의미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A0BC5-C21B-4CA2-948D-812B0EB99D1C}"/>
              </a:ext>
            </a:extLst>
          </p:cNvPr>
          <p:cNvSpPr txBox="1"/>
          <p:nvPr/>
        </p:nvSpPr>
        <p:spPr>
          <a:xfrm>
            <a:off x="4468664" y="5841168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자료형</a:t>
            </a:r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(C)</a:t>
            </a:r>
            <a:endParaRPr lang="ko-KR" altLang="en-US" sz="1400" dirty="0">
              <a:solidFill>
                <a:schemeClr val="accent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076" name="Picture 4" descr="Data types hierarchy in C">
            <a:extLst>
              <a:ext uri="{FF2B5EF4-FFF2-40B4-BE49-F238E27FC236}">
                <a16:creationId xmlns:a16="http://schemas.microsoft.com/office/drawing/2014/main" id="{BA2D8636-6DDD-4FC5-9C83-0886CCD7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2545518"/>
            <a:ext cx="67722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3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732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Type(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자료형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4709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EB58CF-12C1-49FE-9DDB-397E3AEE8E64}"/>
              </a:ext>
            </a:extLst>
          </p:cNvPr>
          <p:cNvSpPr txBox="1"/>
          <p:nvPr/>
        </p:nvSpPr>
        <p:spPr>
          <a:xfrm>
            <a:off x="567681" y="1016194"/>
            <a:ext cx="4878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Abstract Data Type(ADT) 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추상 자료형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86145F-581F-4AA7-A97C-77ACF6760602}"/>
              </a:ext>
            </a:extLst>
          </p:cNvPr>
          <p:cNvSpPr txBox="1"/>
          <p:nvPr/>
        </p:nvSpPr>
        <p:spPr>
          <a:xfrm>
            <a:off x="567681" y="1416304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프로그램의 대상이 되는 사물 또는 대상을 추상화 하여 정의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8253E-F2F0-4FBB-A22D-5948A899C020}"/>
              </a:ext>
            </a:extLst>
          </p:cNvPr>
          <p:cNvSpPr txBox="1"/>
          <p:nvPr/>
        </p:nvSpPr>
        <p:spPr>
          <a:xfrm>
            <a:off x="567681" y="2115787"/>
            <a:ext cx="223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ADT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장점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31F8E-7CFB-4F69-9CE1-BF76DBD2A45D}"/>
              </a:ext>
            </a:extLst>
          </p:cNvPr>
          <p:cNvSpPr txBox="1"/>
          <p:nvPr/>
        </p:nvSpPr>
        <p:spPr>
          <a:xfrm>
            <a:off x="567681" y="2520676"/>
            <a:ext cx="72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설계와 구현의 분리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6062D4-38AC-451E-B0CC-824350937AD4}"/>
              </a:ext>
            </a:extLst>
          </p:cNvPr>
          <p:cNvSpPr txBox="1"/>
          <p:nvPr/>
        </p:nvSpPr>
        <p:spPr>
          <a:xfrm>
            <a:off x="580933" y="2961010"/>
            <a:ext cx="7290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사용할 때 모든 정보를 다 이해하지 않아도 된다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정보은닉 기법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(information hiding)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8F217F-882E-45CB-B701-D01043A825C8}"/>
              </a:ext>
            </a:extLst>
          </p:cNvPr>
          <p:cNvSpPr/>
          <p:nvPr/>
        </p:nvSpPr>
        <p:spPr>
          <a:xfrm>
            <a:off x="7871791" y="897218"/>
            <a:ext cx="2609022" cy="23869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Abstract Data Type</a:t>
            </a:r>
            <a:endParaRPr lang="ko-KR" altLang="en-US" sz="2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A603581-D018-43C6-9228-1717400D1C43}"/>
              </a:ext>
            </a:extLst>
          </p:cNvPr>
          <p:cNvSpPr/>
          <p:nvPr/>
        </p:nvSpPr>
        <p:spPr>
          <a:xfrm>
            <a:off x="5416641" y="4256524"/>
            <a:ext cx="1665886" cy="1373503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Class</a:t>
            </a:r>
            <a:endParaRPr lang="ko-KR" altLang="en-US" sz="20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C49411-22C1-4C4C-B11C-9DB74BEA4F20}"/>
              </a:ext>
            </a:extLst>
          </p:cNvPr>
          <p:cNvSpPr/>
          <p:nvPr/>
        </p:nvSpPr>
        <p:spPr>
          <a:xfrm>
            <a:off x="8610600" y="4256523"/>
            <a:ext cx="1665886" cy="1373503"/>
          </a:xfrm>
          <a:prstGeom prst="ellipse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Object</a:t>
            </a:r>
            <a:endParaRPr lang="ko-KR" altLang="en-US" sz="2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6831A9-AF82-4D03-99A0-7CBD72BDC91B}"/>
              </a:ext>
            </a:extLst>
          </p:cNvPr>
          <p:cNvSpPr/>
          <p:nvPr/>
        </p:nvSpPr>
        <p:spPr>
          <a:xfrm>
            <a:off x="1835948" y="4267627"/>
            <a:ext cx="1665886" cy="1373501"/>
          </a:xfrm>
          <a:prstGeom prst="ellipse">
            <a:avLst/>
          </a:prstGeom>
          <a:solidFill>
            <a:srgbClr val="587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2000" dirty="0"/>
              <a:t>Interface</a:t>
            </a:r>
            <a:endParaRPr lang="ko-KR" altLang="en-US" sz="2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737287-E295-4C0B-A766-5A55465F2F08}"/>
              </a:ext>
            </a:extLst>
          </p:cNvPr>
          <p:cNvCxnSpPr>
            <a:cxnSpLocks/>
          </p:cNvCxnSpPr>
          <p:nvPr/>
        </p:nvCxnSpPr>
        <p:spPr>
          <a:xfrm>
            <a:off x="4265870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F9B4646-A58A-46A1-8FD9-C5FB2BCDBF09}"/>
              </a:ext>
            </a:extLst>
          </p:cNvPr>
          <p:cNvCxnSpPr>
            <a:cxnSpLocks/>
          </p:cNvCxnSpPr>
          <p:nvPr/>
        </p:nvCxnSpPr>
        <p:spPr>
          <a:xfrm>
            <a:off x="7625296" y="4917169"/>
            <a:ext cx="5279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5453AF-E438-47EB-BE50-F39A54E46FC6}"/>
              </a:ext>
            </a:extLst>
          </p:cNvPr>
          <p:cNvSpPr txBox="1"/>
          <p:nvPr/>
        </p:nvSpPr>
        <p:spPr>
          <a:xfrm>
            <a:off x="4634586" y="5711615"/>
            <a:ext cx="3254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r>
              <a:rPr lang="ko-KR" altLang="en-US" sz="1400" dirty="0">
                <a:solidFill>
                  <a:schemeClr val="accent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추상 자료형</a:t>
            </a:r>
          </a:p>
        </p:txBody>
      </p:sp>
    </p:spTree>
    <p:extLst>
      <p:ext uri="{BB962C8B-B14F-4D97-AF65-F5344CB8AC3E}">
        <p14:creationId xmlns:p14="http://schemas.microsoft.com/office/powerpoint/2010/main" val="34091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A51411-9F1E-404C-84FA-2F5CB7003C7F}"/>
              </a:ext>
            </a:extLst>
          </p:cNvPr>
          <p:cNvSpPr/>
          <p:nvPr/>
        </p:nvSpPr>
        <p:spPr>
          <a:xfrm>
            <a:off x="5855961" y="1703456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FE0550-558C-49B4-B221-B3083E8F34DC}"/>
              </a:ext>
            </a:extLst>
          </p:cNvPr>
          <p:cNvSpPr/>
          <p:nvPr/>
        </p:nvSpPr>
        <p:spPr>
          <a:xfrm>
            <a:off x="820018" y="1723382"/>
            <a:ext cx="3764280" cy="14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377301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/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Time Complexity(</a:t>
                </a:r>
                <a:r>
                  <a:rPr lang="ko-KR" altLang="en-US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시간 복잡도</a:t>
                </a:r>
                <a:r>
                  <a:rPr lang="en-US" altLang="ko-KR" sz="2000" b="1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r>
                  <a:rPr lang="en-US" altLang="ko-KR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    </a:t>
                </a:r>
                <a:r>
                  <a:rPr lang="ko-KR" altLang="en-US" sz="1600" dirty="0"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알고리즘에 사용되는 연산 횟수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배달의민족 도현" panose="020B0600000101010101" pitchFamily="50" charset="-127"/>
                      </a:rPr>
                      <m:t>≠</m:t>
                    </m:r>
                  </m:oMath>
                </a14:m>
                <a:r>
                  <a:rPr lang="ko-KR" altLang="en-US" sz="1600" dirty="0"/>
                  <a:t> 실행 시간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B6D36D-86C3-4C58-AA66-5EA01C000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71" y="1056634"/>
                <a:ext cx="11088870" cy="646331"/>
              </a:xfrm>
              <a:prstGeom prst="rect">
                <a:avLst/>
              </a:prstGeom>
              <a:blipFill>
                <a:blip r:embed="rId3"/>
                <a:stretch>
                  <a:fillRect l="-495" t="-4717" b="-11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B10098-74D5-4774-8E07-6C176C7CEDB4}"/>
              </a:ext>
            </a:extLst>
          </p:cNvPr>
          <p:cNvSpPr txBox="1"/>
          <p:nvPr/>
        </p:nvSpPr>
        <p:spPr>
          <a:xfrm>
            <a:off x="567681" y="3391671"/>
            <a:ext cx="1108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Space Complexity(</a:t>
            </a:r>
            <a:r>
              <a:rPr lang="ko-KR" altLang="en-US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</a:t>
            </a:r>
            <a:r>
              <a:rPr lang="en-US" altLang="ko-KR" sz="2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알고리즘에 사용되는 메모리의 총량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9C845-58CC-45CB-A303-AD2A69D21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42" y="1833892"/>
            <a:ext cx="3448432" cy="11549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600FC6-00E3-4492-A182-A02F207AD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565" y="1843657"/>
            <a:ext cx="3421072" cy="1154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/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7D4F7A-4A22-418F-B847-91B40B852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785" y="2144064"/>
                <a:ext cx="57708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4D0909-DE09-40FC-BDFE-D4C5746CC0F7}"/>
              </a:ext>
            </a:extLst>
          </p:cNvPr>
          <p:cNvSpPr/>
          <p:nvPr/>
        </p:nvSpPr>
        <p:spPr>
          <a:xfrm>
            <a:off x="820018" y="4270910"/>
            <a:ext cx="3764280" cy="8192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3233A8-82C3-4FC7-93D9-F23CDF9366B5}"/>
              </a:ext>
            </a:extLst>
          </p:cNvPr>
          <p:cNvSpPr/>
          <p:nvPr/>
        </p:nvSpPr>
        <p:spPr>
          <a:xfrm>
            <a:off x="5870679" y="4318931"/>
            <a:ext cx="5071120" cy="718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83C351-0303-4D9E-8BDF-B977A35C3851}"/>
              </a:ext>
            </a:extLst>
          </p:cNvPr>
          <p:cNvSpPr/>
          <p:nvPr/>
        </p:nvSpPr>
        <p:spPr>
          <a:xfrm>
            <a:off x="4616118" y="2059104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469B0DC-B519-4429-985B-E701BB634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942" y="4402293"/>
            <a:ext cx="3448432" cy="5649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E9ABD2-02E1-48E2-BEB3-F425BC78F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2906" y="4438505"/>
            <a:ext cx="4826666" cy="515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/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FAEF33-5CAC-4348-927F-92DBF95C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078260"/>
                <a:ext cx="57708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364822-A894-41DB-90DE-BE28CB0EFC31}"/>
              </a:ext>
            </a:extLst>
          </p:cNvPr>
          <p:cNvSpPr/>
          <p:nvPr/>
        </p:nvSpPr>
        <p:spPr>
          <a:xfrm>
            <a:off x="2270849" y="4999893"/>
            <a:ext cx="402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2981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g 0에 대한 이미지 검색결과">
            <a:extLst>
              <a:ext uri="{FF2B5EF4-FFF2-40B4-BE49-F238E27FC236}">
                <a16:creationId xmlns:a16="http://schemas.microsoft.com/office/drawing/2014/main" id="{F59F444E-E92D-421F-BDBA-CA58FF566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06" y="4092946"/>
            <a:ext cx="5916264" cy="19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A1DFE-53A8-43DE-8FD5-02055800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CAPSTONE STUDY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6D36D-86C3-4C58-AA66-5EA01C000E1C}"/>
              </a:ext>
            </a:extLst>
          </p:cNvPr>
          <p:cNvSpPr txBox="1"/>
          <p:nvPr/>
        </p:nvSpPr>
        <p:spPr>
          <a:xfrm>
            <a:off x="4209765" y="992427"/>
            <a:ext cx="380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시간 복잡도 표현 방식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90677-C4FC-4161-8D5F-35F72B906895}"/>
              </a:ext>
            </a:extLst>
          </p:cNvPr>
          <p:cNvSpPr txBox="1"/>
          <p:nvPr/>
        </p:nvSpPr>
        <p:spPr>
          <a:xfrm>
            <a:off x="2707341" y="1401694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 notation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omega notation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Big – theta notation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530E5-FCFC-4096-9A58-15F1536A88D0}"/>
              </a:ext>
            </a:extLst>
          </p:cNvPr>
          <p:cNvSpPr txBox="1"/>
          <p:nvPr/>
        </p:nvSpPr>
        <p:spPr>
          <a:xfrm>
            <a:off x="692075" y="2642146"/>
            <a:ext cx="1083832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빅오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표기법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두 함수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과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g(n)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 주어졌을 때 모든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n&gt;n0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에 대하여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|f(n)| &lt;= c*|g(n)|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을 만족하는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개의 상수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가 존재하면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f(n)=O(g(n))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이다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BFD33-4921-4849-9895-1DFC5670EE56}"/>
              </a:ext>
            </a:extLst>
          </p:cNvPr>
          <p:cNvSpPr txBox="1"/>
          <p:nvPr/>
        </p:nvSpPr>
        <p:spPr>
          <a:xfrm>
            <a:off x="6510291" y="1446225"/>
            <a:ext cx="3802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 표기</a:t>
            </a:r>
            <a:endParaRPr lang="en-US" altLang="ko-KR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하한 표기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–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상한과 하한 표기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1334A5-B397-4F8E-9F75-C6846158ACB3}"/>
              </a:ext>
            </a:extLst>
          </p:cNvPr>
          <p:cNvSpPr/>
          <p:nvPr/>
        </p:nvSpPr>
        <p:spPr>
          <a:xfrm>
            <a:off x="692074" y="3459879"/>
            <a:ext cx="108383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 &lt; </a:t>
            </a:r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ⁿ)</a:t>
            </a:r>
          </a:p>
        </p:txBody>
      </p:sp>
    </p:spTree>
    <p:extLst>
      <p:ext uri="{BB962C8B-B14F-4D97-AF65-F5344CB8AC3E}">
        <p14:creationId xmlns:p14="http://schemas.microsoft.com/office/powerpoint/2010/main" val="946461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B26EF30-D0B2-434B-840B-1593A9E7554C}"/>
              </a:ext>
            </a:extLst>
          </p:cNvPr>
          <p:cNvSpPr txBox="1"/>
          <p:nvPr/>
        </p:nvSpPr>
        <p:spPr>
          <a:xfrm>
            <a:off x="567681" y="405798"/>
            <a:ext cx="287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알고리즘 성능분석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6CC2C6-E50F-4D0C-AC05-B7479906E99E}"/>
              </a:ext>
            </a:extLst>
          </p:cNvPr>
          <p:cNvCxnSpPr>
            <a:cxnSpLocks/>
          </p:cNvCxnSpPr>
          <p:nvPr/>
        </p:nvCxnSpPr>
        <p:spPr>
          <a:xfrm>
            <a:off x="573741" y="316710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54F5D12-DE2A-4CB8-929D-28F18BEDDEA1}"/>
              </a:ext>
            </a:extLst>
          </p:cNvPr>
          <p:cNvCxnSpPr>
            <a:cxnSpLocks/>
          </p:cNvCxnSpPr>
          <p:nvPr/>
        </p:nvCxnSpPr>
        <p:spPr>
          <a:xfrm>
            <a:off x="573741" y="6342558"/>
            <a:ext cx="1083833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ADDCBE0-2DA0-457F-A7D8-6E15238EFA30}"/>
              </a:ext>
            </a:extLst>
          </p:cNvPr>
          <p:cNvCxnSpPr>
            <a:cxnSpLocks/>
          </p:cNvCxnSpPr>
          <p:nvPr/>
        </p:nvCxnSpPr>
        <p:spPr>
          <a:xfrm>
            <a:off x="567681" y="866507"/>
            <a:ext cx="3809010" cy="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D4FF36-835C-424D-85E2-B264FEC5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7D06-D076-4FB0-8653-AC845A4D867B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CAAE31-031E-44BD-8381-02EFB23B4165}"/>
              </a:ext>
            </a:extLst>
          </p:cNvPr>
          <p:cNvCxnSpPr>
            <a:cxnSpLocks/>
          </p:cNvCxnSpPr>
          <p:nvPr/>
        </p:nvCxnSpPr>
        <p:spPr>
          <a:xfrm>
            <a:off x="3337560" y="1112520"/>
            <a:ext cx="0" cy="502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62C3261-044C-4B24-AD09-ACB70C1681B3}"/>
              </a:ext>
            </a:extLst>
          </p:cNvPr>
          <p:cNvSpPr/>
          <p:nvPr/>
        </p:nvSpPr>
        <p:spPr>
          <a:xfrm>
            <a:off x="1637820" y="1964194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(1)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92540B-97D6-4C78-A5BF-1DAEBF8D5470}"/>
              </a:ext>
            </a:extLst>
          </p:cNvPr>
          <p:cNvSpPr/>
          <p:nvPr/>
        </p:nvSpPr>
        <p:spPr>
          <a:xfrm>
            <a:off x="1389015" y="2511827"/>
            <a:ext cx="1454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AE3B56-00F6-46D5-B731-5380FBB0D96A}"/>
              </a:ext>
            </a:extLst>
          </p:cNvPr>
          <p:cNvSpPr/>
          <p:nvPr/>
        </p:nvSpPr>
        <p:spPr>
          <a:xfrm>
            <a:off x="1245546" y="3227945"/>
            <a:ext cx="1741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log</a:t>
            </a:r>
            <a:r>
              <a:rPr lang="ko-KR" altLang="en-US" sz="2400" dirty="0">
                <a:solidFill>
                  <a:srgbClr val="58799F"/>
                </a:solidFill>
              </a:rPr>
              <a:t> 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) 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874CBB-1CB1-4D3C-8FE4-4AFE0ADCD3AD}"/>
              </a:ext>
            </a:extLst>
          </p:cNvPr>
          <p:cNvSpPr/>
          <p:nvPr/>
        </p:nvSpPr>
        <p:spPr>
          <a:xfrm>
            <a:off x="1553322" y="3988892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(n²) </a:t>
            </a:r>
            <a:endParaRPr lang="ko-KR" altLang="en-US" sz="2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DBEE60-2B80-42E3-9B7B-68E7AB76F5E8}"/>
              </a:ext>
            </a:extLst>
          </p:cNvPr>
          <p:cNvSpPr/>
          <p:nvPr/>
        </p:nvSpPr>
        <p:spPr>
          <a:xfrm>
            <a:off x="1552469" y="4637150"/>
            <a:ext cx="1015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(2ⁿ) </a:t>
            </a:r>
            <a:endParaRPr lang="ko-KR" altLang="en-US" sz="2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9A1B6E-4709-443F-A444-D5EFD44DB54E}"/>
              </a:ext>
            </a:extLst>
          </p:cNvPr>
          <p:cNvSpPr/>
          <p:nvPr/>
        </p:nvSpPr>
        <p:spPr>
          <a:xfrm>
            <a:off x="1551923" y="5328004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solidFill>
                  <a:srgbClr val="58799F"/>
                </a:solidFill>
              </a:rPr>
              <a:t>O</a:t>
            </a:r>
            <a:r>
              <a:rPr lang="ko-KR" altLang="en-US" sz="2400" dirty="0">
                <a:solidFill>
                  <a:srgbClr val="58799F"/>
                </a:solidFill>
              </a:rPr>
              <a:t>(</a:t>
            </a:r>
            <a:r>
              <a:rPr lang="ko-KR" altLang="en-US" sz="2400" dirty="0" err="1">
                <a:solidFill>
                  <a:srgbClr val="58799F"/>
                </a:solidFill>
              </a:rPr>
              <a:t>n</a:t>
            </a:r>
            <a:r>
              <a:rPr lang="ko-KR" altLang="en-US" sz="2400" dirty="0">
                <a:solidFill>
                  <a:srgbClr val="58799F"/>
                </a:solidFill>
              </a:rPr>
              <a:t>!)</a:t>
            </a:r>
            <a:endParaRPr lang="ko-KR" altLang="en-US" sz="2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1E9A9D-0E45-4CEF-953F-EB41D9B40EA1}"/>
              </a:ext>
            </a:extLst>
          </p:cNvPr>
          <p:cNvSpPr/>
          <p:nvPr/>
        </p:nvSpPr>
        <p:spPr>
          <a:xfrm>
            <a:off x="3933618" y="2006878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단순 </a:t>
            </a:r>
            <a:r>
              <a:rPr lang="ko-KR" altLang="en-US" sz="2400" dirty="0" err="1"/>
              <a:t>출력문</a:t>
            </a:r>
            <a:r>
              <a:rPr lang="ko-KR" altLang="en-US" sz="2400" dirty="0"/>
              <a:t> </a:t>
            </a:r>
            <a:r>
              <a:rPr lang="en-US" altLang="ko-KR" sz="2400" dirty="0"/>
              <a:t>, push, pop</a:t>
            </a:r>
            <a:endParaRPr lang="ko-KR" altLang="en-US" sz="2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DC86-81DD-48BF-9ED9-89946B9F28A6}"/>
              </a:ext>
            </a:extLst>
          </p:cNvPr>
          <p:cNvSpPr/>
          <p:nvPr/>
        </p:nvSpPr>
        <p:spPr>
          <a:xfrm>
            <a:off x="5564036" y="2556674"/>
            <a:ext cx="754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Tree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C4C78C-67CC-4F77-B14C-866790099276}"/>
              </a:ext>
            </a:extLst>
          </p:cNvPr>
          <p:cNvSpPr/>
          <p:nvPr/>
        </p:nvSpPr>
        <p:spPr>
          <a:xfrm>
            <a:off x="5281833" y="3243971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병합 정렬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A1A67C-03CC-4397-9258-4958926A7CC3}"/>
              </a:ext>
            </a:extLst>
          </p:cNvPr>
          <p:cNvSpPr/>
          <p:nvPr/>
        </p:nvSpPr>
        <p:spPr>
          <a:xfrm>
            <a:off x="4323750" y="3940366"/>
            <a:ext cx="34409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Nested for, Bubble sort</a:t>
            </a:r>
            <a:endParaRPr lang="ko-KR" altLang="en-US" sz="2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075EED-700A-4118-9829-BF0477104C60}"/>
              </a:ext>
            </a:extLst>
          </p:cNvPr>
          <p:cNvSpPr/>
          <p:nvPr/>
        </p:nvSpPr>
        <p:spPr>
          <a:xfrm>
            <a:off x="4974056" y="4617311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/>
              <a:t>피보나치 수열</a:t>
            </a:r>
            <a:endParaRPr lang="ko-KR" altLang="en-US" sz="2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83F0FD-54FD-4A7D-92BB-E59310996C70}"/>
              </a:ext>
            </a:extLst>
          </p:cNvPr>
          <p:cNvSpPr/>
          <p:nvPr/>
        </p:nvSpPr>
        <p:spPr>
          <a:xfrm>
            <a:off x="5452049" y="5229702"/>
            <a:ext cx="978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n</a:t>
            </a:r>
            <a:r>
              <a:rPr lang="ko-KR" altLang="en-US" sz="2400" dirty="0"/>
              <a:t>순열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E935E99-1F78-40A0-AD29-894794360702}"/>
              </a:ext>
            </a:extLst>
          </p:cNvPr>
          <p:cNvCxnSpPr>
            <a:cxnSpLocks/>
          </p:cNvCxnSpPr>
          <p:nvPr/>
        </p:nvCxnSpPr>
        <p:spPr>
          <a:xfrm>
            <a:off x="1051560" y="1575735"/>
            <a:ext cx="67131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6903DA-1946-473E-BA0E-04861F998652}"/>
              </a:ext>
            </a:extLst>
          </p:cNvPr>
          <p:cNvSpPr/>
          <p:nvPr/>
        </p:nvSpPr>
        <p:spPr>
          <a:xfrm>
            <a:off x="1455486" y="103448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58799F"/>
                </a:solidFill>
              </a:rPr>
              <a:t>Big - O</a:t>
            </a:r>
            <a:endParaRPr lang="ko-KR" altLang="en-US" sz="2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E9AEB3-3073-4897-AA9B-19605705F93B}"/>
              </a:ext>
            </a:extLst>
          </p:cNvPr>
          <p:cNvSpPr/>
          <p:nvPr/>
        </p:nvSpPr>
        <p:spPr>
          <a:xfrm>
            <a:off x="5321889" y="1034483"/>
            <a:ext cx="1342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/>
              <a:t>Example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37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654</Words>
  <Application>Microsoft Office PowerPoint</Application>
  <PresentationFormat>와이드스크린</PresentationFormat>
  <Paragraphs>185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 ExtraBold</vt:lpstr>
      <vt:lpstr>맑은 고딕</vt:lpstr>
      <vt:lpstr>배달의민족 도현</vt:lpstr>
      <vt:lpstr>서울남산체 EB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SooHwan</dc:creator>
  <cp:lastModifiedBy>양 근제</cp:lastModifiedBy>
  <cp:revision>86</cp:revision>
  <dcterms:created xsi:type="dcterms:W3CDTF">2019-12-23T11:06:52Z</dcterms:created>
  <dcterms:modified xsi:type="dcterms:W3CDTF">2020-01-03T06:32:23Z</dcterms:modified>
</cp:coreProperties>
</file>