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95" r:id="rId3"/>
    <p:sldId id="265" r:id="rId4"/>
    <p:sldId id="266" r:id="rId5"/>
    <p:sldId id="267" r:id="rId6"/>
    <p:sldId id="27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1" r:id="rId16"/>
    <p:sldId id="282" r:id="rId17"/>
    <p:sldId id="276" r:id="rId18"/>
    <p:sldId id="278" r:id="rId19"/>
    <p:sldId id="280" r:id="rId20"/>
    <p:sldId id="283" r:id="rId21"/>
    <p:sldId id="284" r:id="rId22"/>
    <p:sldId id="285" r:id="rId23"/>
    <p:sldId id="286" r:id="rId24"/>
    <p:sldId id="289" r:id="rId25"/>
    <p:sldId id="287" r:id="rId26"/>
    <p:sldId id="288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6B3E421-3816-4707-89D1-9B2F4413A14B}">
          <p14:sldIdLst/>
        </p14:section>
        <p14:section name="제목 없는 구역" id="{87CC583E-07CE-4BA0-A90E-DA7264CFCFD1}">
          <p14:sldIdLst>
            <p14:sldId id="257"/>
            <p14:sldId id="295"/>
            <p14:sldId id="265"/>
            <p14:sldId id="266"/>
            <p14:sldId id="267"/>
            <p14:sldId id="27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1"/>
            <p14:sldId id="282"/>
            <p14:sldId id="276"/>
            <p14:sldId id="278"/>
            <p14:sldId id="280"/>
            <p14:sldId id="283"/>
            <p14:sldId id="284"/>
            <p14:sldId id="285"/>
            <p14:sldId id="286"/>
            <p14:sldId id="289"/>
            <p14:sldId id="287"/>
            <p14:sldId id="28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9F"/>
    <a:srgbClr val="6057A1"/>
    <a:srgbClr val="0033CC"/>
    <a:srgbClr val="767171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32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8C3C-BB05-4395-B6D9-2FEA77211E7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E427-D864-467A-AEFC-60DC0796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입력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입력이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출력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출력이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명백성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명령어의 의미가 모호하지 않고 명확함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유한성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한정된 수의 단계 후에는 반드시 종료되어야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유효성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명령어들은 종이와 연필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실행 가능한 연산이여야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시간으로 정의되었다면</a:t>
            </a:r>
            <a:endParaRPr lang="en-US" altLang="ko-KR" dirty="0"/>
          </a:p>
          <a:p>
            <a:r>
              <a:rPr lang="ko-KR" altLang="en-US" dirty="0" err="1"/>
              <a:t>프로그램ㅇ을</a:t>
            </a:r>
            <a:r>
              <a:rPr lang="ko-KR" altLang="en-US" dirty="0"/>
              <a:t> 꼭 실행시켜야만</a:t>
            </a:r>
            <a:r>
              <a:rPr lang="en-US" altLang="ko-KR" dirty="0"/>
              <a:t>, </a:t>
            </a:r>
            <a:r>
              <a:rPr lang="ko-KR" altLang="en-US" dirty="0"/>
              <a:t>측정가능</a:t>
            </a:r>
            <a:r>
              <a:rPr lang="en-US" altLang="ko-KR" dirty="0"/>
              <a:t>, </a:t>
            </a:r>
            <a:r>
              <a:rPr lang="ko-KR" altLang="en-US" dirty="0"/>
              <a:t>러닝환경에 따라 실행시간이 달라짐 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8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9768-0C37-4A76-8B2D-264B3BD4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50877-A12F-44BA-BF5B-981D2AFF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B00E-90E9-422F-8386-765565D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DF7-9E27-4554-818B-DA2020A3D4C1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B64A-C1D1-4213-A287-72345FE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4026E-2674-4B15-9894-BFC1019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987A-0212-46E4-A77A-1C4F29A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7842B-6C45-49F6-9982-64784BF0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9F55-3631-43BF-8498-7C002C4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32C-BC95-43DC-A0FC-7D8CEBC9C14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6D50-2D10-48CD-AE21-47EA483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071B-F447-4129-93FF-D2CF249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517-3CCA-4DB4-B247-0A90411A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4AF-6200-4D7B-B79D-BE2148E7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497B-F266-4A0A-B3FC-7548036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86DD-7455-4173-B5DC-F6062E703B7B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5657-CD8D-48D9-9DA3-360E09D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0160B-55E7-4AA6-A386-84DD992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8957-60C8-471D-94E4-D2115F3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44D6-7A21-491A-ACA7-CD5BBC3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EB8B-5DC0-40EF-8A23-F9867B0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90C-E050-4546-B396-5497967FCE3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F88E-00BF-4527-932D-E5222C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FE48-EECF-454F-875A-13B5053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032D-D325-4EAB-B25E-A4CDC63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CC1E-E332-49E1-B487-7F679C7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1B84-CA03-43B6-9B0E-FC022FE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660-77AF-4078-AA49-95C417111B02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1DC2-DD8B-4F08-8852-59A7237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BA3E-31E6-4C4A-8F8D-C2439FC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F482-8A8B-4086-8590-01C54C72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D375-A8F8-4F89-BE6F-A0A88BA5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25C7D-7F69-4EFA-A413-A3FF6229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44E2-06EF-4C66-AB19-9A6177F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B02E-5BCD-4489-BF71-2C98DF2F0144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B425-4BDF-4619-B638-86500C2B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E7C6-D7D5-45F0-9507-86195E45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9128-3A56-4571-BBA2-8698683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E1BA8-822E-4316-AEBF-C50DD04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5AE20-8072-4DDB-8D41-DC023053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4EFE3-D7FE-427A-ABF4-E269A3FB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DE45-26B1-40AE-AC3D-C1BFA948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89393-6DCF-49AF-8D85-4FD3BD7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367-8092-40D8-9802-A3CA2BC21AF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7898-EAFF-4F1E-9DD5-28EEAC5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26C8B-384B-4742-81D2-087769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5A1-E669-4BF3-8F24-47F6884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32239-2EB6-426A-848D-AD12FEE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4F4-D983-4CC3-9326-D9D9F317B585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D033D-02F4-4AF9-9ACA-115467D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0A92B-94C0-457B-A1D8-C170C3F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6657A-EEC9-4F5F-A6FC-BCA4DD8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479-8CB2-4399-965F-19EC4976963E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E6CA8-6B8B-4B4A-9705-431C10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608FC-9A58-4C2D-B7D4-4FDEB1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F65D-2258-4E1E-A1EB-BB6A3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43A9-F664-40FC-B46F-5B03390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5864-B08B-4275-99E5-D67C53C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47CE9-2FFD-4DEF-99DF-593858E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426-090F-4527-B8C6-29C9F371EBD8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159-1AB7-4AAF-AE58-2FDCBDE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07869-2CA3-4DFF-B818-BD6E2E6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7F64-D8FF-4C20-AEEA-3B8D4C6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2AA35-16B4-4A35-BA99-04456951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BD48-5CE9-45E4-AAD8-BCE3E82C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ED24-89C9-4775-B559-FBCF230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403C-C50D-456C-88D2-06AD021293B3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6A338-7B3A-40F3-BF3C-14C60A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BED9-CB73-4DC1-BC60-6C96941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4C071-11D4-41C1-A95F-EAA9B12B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DCE12-CF31-4688-8F2F-63183EFE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9454-AC97-41D2-8A53-55DCB71A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01C6-2891-43AB-8518-48C17E874AA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61C5E-91B9-4551-9CCF-9757C6DF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BEB4-D2D8-4750-858B-110CF37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C18472-C8D2-431C-B91B-513AB79B3DF7}"/>
              </a:ext>
            </a:extLst>
          </p:cNvPr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- Structure - Study(DSS)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Vacation Soo-lab Study</a:t>
            </a:r>
            <a:endParaRPr lang="en-US" altLang="ko-KR" sz="32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en-US" altLang="ko-KR" sz="2000" dirty="0" err="1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Kai.saekies</a:t>
            </a:r>
            <a:endParaRPr lang="en-US" altLang="ko-KR" sz="2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발표자 </a:t>
            </a: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 김영웅 양근제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2020.01.03 (FRI)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Backpropagation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Truncated BPTT (3)</a:t>
            </a: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위의 그림처럼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Truncated BPTT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데이터를 순서대로 입력해 학습한다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순전파의 연결을 유지하면서 블록 단위로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오차역전파법을 적용할 수 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24880-01F0-40B1-BC37-CCDE29D5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61" y="1587070"/>
            <a:ext cx="7671278" cy="32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3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지금부터 구현해야 할 것은 결국 가로 방향으로 성장한 신경망이다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Truncated BPTT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학습을 따른다면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크기가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일정한 일련의 신경망을 만들면 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다룰 신경망은 길이가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 시계열 데이터를 입력으로 받고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(T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임의의 값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 시각의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Hidden State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은닉 상태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 출력한다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단계를 처리하는 클래스를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이란 이름으로 구현한다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 단계의 처리를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수행하는 계층을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이란 이름의 클래스로 완성시킨다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4FDB2-5477-4CF1-A6B1-8E340074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42" y="2716073"/>
            <a:ext cx="6158315" cy="2008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F32BD-F06E-40C8-A6C4-2DA91B27B62E}"/>
              </a:ext>
            </a:extLst>
          </p:cNvPr>
          <p:cNvSpPr txBox="1"/>
          <p:nvPr/>
        </p:nvSpPr>
        <p:spPr>
          <a:xfrm>
            <a:off x="3032203" y="2386722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 구조를 펼친 후의 계층들을 하나의 계층으로 간주한다</a:t>
            </a:r>
          </a:p>
        </p:txBody>
      </p:sp>
    </p:spTree>
    <p:extLst>
      <p:ext uri="{BB962C8B-B14F-4D97-AF65-F5344CB8AC3E}">
        <p14:creationId xmlns:p14="http://schemas.microsoft.com/office/powerpoint/2010/main" val="238858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400" b="1"/>
              <a:t>h</a:t>
            </a:r>
            <a:r>
              <a:rPr lang="en-US" altLang="ko-KR" sz="1400" b="1" baseline="-25000"/>
              <a:t>t</a:t>
            </a:r>
            <a:r>
              <a:rPr lang="en-US" altLang="ko-KR" sz="1400" b="1"/>
              <a:t> = tanh(h</a:t>
            </a:r>
            <a:r>
              <a:rPr lang="en-US" altLang="ko-KR" sz="1400" b="1" baseline="-25000"/>
              <a:t>t-1</a:t>
            </a:r>
            <a:r>
              <a:rPr lang="en-US" altLang="ko-KR" sz="1400" b="1"/>
              <a:t>W</a:t>
            </a:r>
            <a:r>
              <a:rPr lang="en-US" altLang="ko-KR" sz="1400" b="1" baseline="-25000"/>
              <a:t>h</a:t>
            </a:r>
            <a:r>
              <a:rPr lang="en-US" altLang="ko-KR" sz="1400" b="1"/>
              <a:t> + X</a:t>
            </a:r>
            <a:r>
              <a:rPr lang="en-US" altLang="ko-KR" sz="1400" b="1" baseline="-25000"/>
              <a:t>t</a:t>
            </a:r>
            <a:r>
              <a:rPr lang="en-US" altLang="ko-KR" sz="1400" b="1"/>
              <a:t>W</a:t>
            </a:r>
            <a:r>
              <a:rPr lang="en-US" altLang="ko-KR" sz="1400" b="1" baseline="-25000"/>
              <a:t>x </a:t>
            </a:r>
            <a:r>
              <a:rPr lang="en-US" altLang="ko-KR" sz="1400" b="1"/>
              <a:t>+ b)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순전파는 위의 식과 같다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우리는 데이터를 미니배치로 모아 처리한다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행렬을 계산할 때는 행렬의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형상 확인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중요하므로 우리가 계산할 형상 확인을 해보자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미니배치 크기가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N,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입력벡터의 차원수가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은닉 상태 벡터의 차원수가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 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이상을 바탕으로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초기화와 순전파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역전파를 구현해보자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ADCF14-1C71-482E-B73C-D8AB7915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81" y="2966515"/>
            <a:ext cx="4297837" cy="14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순전파</a:t>
            </a: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F8826-D6ED-4342-B875-B43B1CD7B2DA}"/>
              </a:ext>
            </a:extLst>
          </p:cNvPr>
          <p:cNvSpPr txBox="1"/>
          <p:nvPr/>
        </p:nvSpPr>
        <p:spPr>
          <a:xfrm>
            <a:off x="6279296" y="431388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514E2-D7F5-49D2-8D49-B92C8A4EF6E1}"/>
              </a:ext>
            </a:extLst>
          </p:cNvPr>
          <p:cNvSpPr txBox="1"/>
          <p:nvPr/>
        </p:nvSpPr>
        <p:spPr>
          <a:xfrm>
            <a:off x="1000111" y="4916568"/>
            <a:ext cx="9626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__init__()</a:t>
            </a:r>
          </a:p>
          <a:p>
            <a:endParaRPr lang="en-US" altLang="ko-KR" sz="1400"/>
          </a:p>
          <a:p>
            <a:r>
              <a:rPr lang="en-US" altLang="ko-KR" sz="1400"/>
              <a:t>RNN</a:t>
            </a:r>
            <a:r>
              <a:rPr lang="ko-KR" altLang="en-US" sz="1400"/>
              <a:t>의 초기화 메서드는 가중치 </a:t>
            </a:r>
            <a:r>
              <a:rPr lang="en-US" altLang="ko-KR" sz="1400"/>
              <a:t>2</a:t>
            </a:r>
            <a:r>
              <a:rPr lang="ko-KR" altLang="en-US" sz="1400"/>
              <a:t>개화 편향 </a:t>
            </a:r>
            <a:r>
              <a:rPr lang="en-US" altLang="ko-KR" sz="1400"/>
              <a:t>1</a:t>
            </a:r>
            <a:r>
              <a:rPr lang="ko-KR" altLang="en-US" sz="1400"/>
              <a:t>개를 인수로 받는다</a:t>
            </a:r>
            <a:r>
              <a:rPr lang="en-US" altLang="ko-KR" sz="1400"/>
              <a:t>. </a:t>
            </a:r>
            <a:r>
              <a:rPr lang="ko-KR" altLang="en-US" sz="1400"/>
              <a:t>여기서 인수로 받은 매개변수를 인스턴스 변수 </a:t>
            </a:r>
            <a:r>
              <a:rPr lang="en-US" altLang="ko-KR" sz="1400"/>
              <a:t>params</a:t>
            </a:r>
            <a:r>
              <a:rPr lang="ko-KR" altLang="en-US" sz="1400"/>
              <a:t>에 리스트로 저장한다</a:t>
            </a:r>
            <a:r>
              <a:rPr lang="en-US" altLang="ko-KR" sz="1400"/>
              <a:t>. </a:t>
            </a:r>
            <a:r>
              <a:rPr lang="ko-KR" altLang="en-US" sz="1400"/>
              <a:t>그리고 각 매개변수에 대응하는 형태로 기울기를 초기화한 후 </a:t>
            </a:r>
            <a:r>
              <a:rPr lang="en-US" altLang="ko-KR" sz="1400"/>
              <a:t>grads</a:t>
            </a:r>
            <a:r>
              <a:rPr lang="ko-KR" altLang="en-US" sz="1400"/>
              <a:t>에 저장한다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마지막으로 역전파 계산 시 사용하는 중간 데이터를 담을 </a:t>
            </a:r>
            <a:r>
              <a:rPr lang="en-US" altLang="ko-KR" sz="1400"/>
              <a:t>cache</a:t>
            </a:r>
            <a:r>
              <a:rPr lang="ko-KR" altLang="en-US" sz="1400"/>
              <a:t>를 </a:t>
            </a:r>
            <a:r>
              <a:rPr lang="en-US" altLang="ko-KR" sz="1400"/>
              <a:t>None</a:t>
            </a:r>
            <a:r>
              <a:rPr lang="ko-KR" altLang="en-US" sz="1400"/>
              <a:t>로 초기화한다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660477-05B5-452A-900B-8F4630BBF491}"/>
              </a:ext>
            </a:extLst>
          </p:cNvPr>
          <p:cNvGrpSpPr/>
          <p:nvPr/>
        </p:nvGrpSpPr>
        <p:grpSpPr>
          <a:xfrm>
            <a:off x="71500" y="1641860"/>
            <a:ext cx="5921406" cy="2949020"/>
            <a:chOff x="71500" y="1641860"/>
            <a:chExt cx="5921406" cy="2949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409DD6-0609-4F92-B1AD-6C3903454741}"/>
                </a:ext>
              </a:extLst>
            </p:cNvPr>
            <p:cNvSpPr txBox="1"/>
            <p:nvPr/>
          </p:nvSpPr>
          <p:spPr>
            <a:xfrm>
              <a:off x="71500" y="4313881"/>
              <a:ext cx="592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RNN </a:t>
              </a:r>
              <a:r>
                <a:rPr lang="ko-KR" altLang="en-US" sz="1200">
                  <a:solidFill>
                    <a:schemeClr val="accent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초기화 및 순전파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FD5BF87-E819-4EE7-8892-CC9097597491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" y="1641860"/>
              <a:ext cx="4973772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99327B0-5F3C-4052-A872-5708DF704A47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" y="4111332"/>
              <a:ext cx="497377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09534D9-D6D2-40F2-BA40-A189AF02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1" y="1657452"/>
            <a:ext cx="5541571" cy="24103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B208AF-6214-4AE3-960E-822ED89E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50" y="1233014"/>
            <a:ext cx="4973772" cy="3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순전파</a:t>
            </a: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F8826-D6ED-4342-B875-B43B1CD7B2DA}"/>
              </a:ext>
            </a:extLst>
          </p:cNvPr>
          <p:cNvSpPr txBox="1"/>
          <p:nvPr/>
        </p:nvSpPr>
        <p:spPr>
          <a:xfrm>
            <a:off x="6279296" y="431388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514E2-D7F5-49D2-8D49-B92C8A4EF6E1}"/>
              </a:ext>
            </a:extLst>
          </p:cNvPr>
          <p:cNvSpPr txBox="1"/>
          <p:nvPr/>
        </p:nvSpPr>
        <p:spPr>
          <a:xfrm>
            <a:off x="1000111" y="4916568"/>
            <a:ext cx="9626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forward()</a:t>
            </a:r>
          </a:p>
          <a:p>
            <a:endParaRPr lang="en-US" altLang="ko-KR" sz="1400"/>
          </a:p>
          <a:p>
            <a:r>
              <a:rPr lang="ko-KR" altLang="en-US" sz="1400"/>
              <a:t>순전파인 </a:t>
            </a:r>
            <a:r>
              <a:rPr lang="en-US" altLang="ko-KR" sz="1400"/>
              <a:t>forward </a:t>
            </a:r>
            <a:r>
              <a:rPr lang="ko-KR" altLang="en-US" sz="1400"/>
              <a:t>메서드는 입력 </a:t>
            </a:r>
            <a:r>
              <a:rPr lang="en-US" altLang="ko-KR" sz="1400"/>
              <a:t>x</a:t>
            </a:r>
            <a:r>
              <a:rPr lang="ko-KR" altLang="en-US" sz="1400"/>
              <a:t>와 이전 층의 입력 </a:t>
            </a:r>
            <a:r>
              <a:rPr lang="en-US" altLang="ko-KR" sz="1400"/>
              <a:t>h_prev</a:t>
            </a:r>
            <a:r>
              <a:rPr lang="ko-KR" altLang="en-US" sz="1400"/>
              <a:t>를 인수로 받는다</a:t>
            </a:r>
            <a:r>
              <a:rPr lang="en-US" altLang="ko-KR" sz="1400"/>
              <a:t>. </a:t>
            </a:r>
          </a:p>
          <a:p>
            <a:r>
              <a:rPr lang="ko-KR" altLang="en-US" sz="1400"/>
              <a:t>그 다음은 </a:t>
            </a:r>
            <a:r>
              <a:rPr lang="en-US" altLang="ko-KR" sz="1400"/>
              <a:t>RNN </a:t>
            </a:r>
            <a:r>
              <a:rPr lang="ko-KR" altLang="en-US" sz="1400"/>
              <a:t>계층의 계산 그래프 상의 과정을 코드로 옮긴 것 뿐이다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13A0C3-4DF7-4D75-9FF7-2FA9201AE8CD}"/>
              </a:ext>
            </a:extLst>
          </p:cNvPr>
          <p:cNvGrpSpPr/>
          <p:nvPr/>
        </p:nvGrpSpPr>
        <p:grpSpPr>
          <a:xfrm>
            <a:off x="71500" y="1641860"/>
            <a:ext cx="5921406" cy="2949020"/>
            <a:chOff x="71500" y="1641860"/>
            <a:chExt cx="5921406" cy="29490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760E8D-1183-484F-AA8A-8AB997BDCFB4}"/>
                </a:ext>
              </a:extLst>
            </p:cNvPr>
            <p:cNvSpPr txBox="1"/>
            <p:nvPr/>
          </p:nvSpPr>
          <p:spPr>
            <a:xfrm>
              <a:off x="71500" y="4313881"/>
              <a:ext cx="592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accent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RNN </a:t>
              </a:r>
              <a:r>
                <a:rPr lang="ko-KR" altLang="en-US" sz="1200">
                  <a:solidFill>
                    <a:schemeClr val="accent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초기화 및 순전파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4416D8A-DC2C-47D9-82BF-857BAD8FCCD8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" y="1641860"/>
              <a:ext cx="4973772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7BECD22-FAFD-4B80-9D19-2AFF5F32D32F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" y="4111332"/>
              <a:ext cx="497377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10303DDE-B41A-41BC-8E22-313705DD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1" y="1657452"/>
            <a:ext cx="5541571" cy="24103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7709E3-52FD-4DD9-81B7-C61EC047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50" y="1233014"/>
            <a:ext cx="4973772" cy="3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복습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740513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덧셈 노드의 역전파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0C383-0162-4EFF-AC42-2463F866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19" y="1814664"/>
            <a:ext cx="6125962" cy="26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7CC5D-BEE3-4A34-A89F-E13251F7B6F2}"/>
                  </a:ext>
                </a:extLst>
              </p:cNvPr>
              <p:cNvSpPr txBox="1"/>
              <p:nvPr/>
            </p:nvSpPr>
            <p:spPr>
              <a:xfrm>
                <a:off x="1000111" y="4845545"/>
                <a:ext cx="9626460" cy="86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덧셈노드의 역전파는 상류에서 전해진 미분을 그대로 흘려보낸다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en-US" altLang="ko-KR" sz="1400">
                    <a:latin typeface="맑은 고딕" panose="020B0503020000020004" pitchFamily="50" charset="-127"/>
                  </a:rPr>
                  <a:t>z = x + y</a:t>
                </a:r>
                <a:r>
                  <a:rPr lang="ko-KR" altLang="en-US" sz="1400">
                    <a:latin typeface="맑은 고딕" panose="020B0503020000020004" pitchFamily="50" charset="-127"/>
                  </a:rPr>
                  <a:t>라는 식이 있을때 역전파를 생각해보면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400">
                    <a:latin typeface="맑은 고딕" panose="020B0503020000020004" pitchFamily="50" charset="-127"/>
                  </a:rPr>
                  <a:t>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400">
                    <a:latin typeface="맑은 고딕" panose="020B0503020000020004" pitchFamily="50" charset="-127"/>
                  </a:rPr>
                  <a:t> = 1</a:t>
                </a:r>
                <a:r>
                  <a:rPr lang="ko-KR" altLang="en-US" sz="1400">
                    <a:latin typeface="맑은 고딕" panose="020B0503020000020004" pitchFamily="50" charset="-127"/>
                  </a:rPr>
                  <a:t>이 된다</a:t>
                </a:r>
                <a:r>
                  <a:rPr lang="en-US" altLang="ko-KR" sz="1400">
                    <a:latin typeface="맑은 고딕" panose="020B0503020000020004" pitchFamily="50" charset="-127"/>
                  </a:rPr>
                  <a:t>. =&gt; </a:t>
                </a:r>
                <a:r>
                  <a:rPr lang="ko-KR" altLang="en-US" sz="1400">
                    <a:latin typeface="맑은 고딕" panose="020B0503020000020004" pitchFamily="50" charset="-127"/>
                  </a:rPr>
                  <a:t>덧셈 노드는 입력값을 그대로 흘린다</a:t>
                </a:r>
                <a:r>
                  <a:rPr lang="en-US" altLang="ko-KR" sz="1400">
                    <a:latin typeface="맑은 고딕" panose="020B0503020000020004" pitchFamily="50" charset="-127"/>
                  </a:rPr>
                  <a:t>.</a:t>
                </a:r>
              </a:p>
              <a:p>
                <a:endPara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7CC5D-BEE3-4A34-A89F-E13251F7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1" y="4845545"/>
                <a:ext cx="9626460" cy="864019"/>
              </a:xfrm>
              <a:prstGeom prst="rect">
                <a:avLst/>
              </a:prstGeom>
              <a:blipFill>
                <a:blip r:embed="rId3"/>
                <a:stretch>
                  <a:fillRect l="-190"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27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복습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740513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곱셈 노드의 역전파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7CC5D-BEE3-4A34-A89F-E13251F7B6F2}"/>
                  </a:ext>
                </a:extLst>
              </p:cNvPr>
              <p:cNvSpPr txBox="1"/>
              <p:nvPr/>
            </p:nvSpPr>
            <p:spPr>
              <a:xfrm>
                <a:off x="1000111" y="4845545"/>
                <a:ext cx="9626460" cy="86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곱셈 노드 역전파는 상류의 값에 순전파 때의 입력 신호들을 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서로 바꾼 값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곱해서 하류로 보낸다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 = xy </a:t>
                </a:r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라는 식의 역전파를 생각해보면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400">
                    <a:latin typeface="맑은 고딕" panose="020B0503020000020004" pitchFamily="50" charset="-127"/>
                  </a:rPr>
                  <a:t> =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1400">
                    <a:latin typeface="맑은 고딕" panose="020B0503020000020004" pitchFamily="50" charset="-127"/>
                  </a:rPr>
                  <a:t> = x</a:t>
                </a:r>
                <a:r>
                  <a:rPr lang="ko-KR" altLang="en-US" sz="1400">
                    <a:latin typeface="맑은 고딕" panose="020B0503020000020004" pitchFamily="50" charset="-127"/>
                  </a:rPr>
                  <a:t>이 된다</a:t>
                </a:r>
                <a:r>
                  <a:rPr lang="en-US" altLang="ko-KR" sz="1400">
                    <a:latin typeface="맑은 고딕" panose="020B0503020000020004" pitchFamily="50" charset="-127"/>
                  </a:rPr>
                  <a:t>.</a:t>
                </a:r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그러므로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상류에서 들어온 신호에 순전파 때의 입력 </a:t>
                </a:r>
                <a:endPara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신호들을 서로 바꾼 값을 곱해서 하류로 흘려보내면 된다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7CC5D-BEE3-4A34-A89F-E13251F7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1" y="4845545"/>
                <a:ext cx="9626460" cy="864019"/>
              </a:xfrm>
              <a:prstGeom prst="rect">
                <a:avLst/>
              </a:prstGeom>
              <a:blipFill>
                <a:blip r:embed="rId2"/>
                <a:stretch>
                  <a:fillRect l="-190" t="-1408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DB53C04-BB48-4835-8CD0-41695681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04" y="1695772"/>
            <a:ext cx="6113392" cy="25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dh</a:t>
            </a:r>
            <a:r>
              <a:rPr lang="en-US" altLang="ko-KR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675DF1-1AA9-496E-A9BE-67F65BE96EFE}"/>
              </a:ext>
            </a:extLst>
          </p:cNvPr>
          <p:cNvSpPr txBox="1"/>
          <p:nvPr/>
        </p:nvSpPr>
        <p:spPr>
          <a:xfrm>
            <a:off x="1000111" y="4818911"/>
            <a:ext cx="9626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backward()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backward()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 층의 역전파인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dh_next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인수로 받는다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__init__()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역전파 계산을 위해 미리 저장해놓은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cache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변수로부터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x, h_prev, 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5813341" y="4304018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포함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20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D80F37-34D6-41CC-865A-C911160F3D96}"/>
              </a:ext>
            </a:extLst>
          </p:cNvPr>
          <p:cNvSpPr txBox="1"/>
          <p:nvPr/>
        </p:nvSpPr>
        <p:spPr>
          <a:xfrm>
            <a:off x="71500" y="431388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899309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075822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65E0EB9-2696-48BD-8751-C1C5B45F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24621"/>
            <a:ext cx="3228975" cy="1047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470E80-DB4B-4AC8-B162-42C6AAB4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661" y="1320509"/>
            <a:ext cx="5114139" cy="29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dtanh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5813341" y="4304018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포함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20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872676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075822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4E8F3A7-FC6D-46F3-97B8-A0A15366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9" y="1975487"/>
            <a:ext cx="3457575" cy="144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18911"/>
            <a:ext cx="9626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backward()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언급된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tanh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미분 계산에 따라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dtanh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46A6E-D02E-41AD-AF16-5098B1CA1804}"/>
              </a:ext>
            </a:extLst>
          </p:cNvPr>
          <p:cNvSpPr txBox="1"/>
          <p:nvPr/>
        </p:nvSpPr>
        <p:spPr>
          <a:xfrm>
            <a:off x="71500" y="431388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9648B-CD8D-4547-872E-16963F4B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36" y="1330271"/>
            <a:ext cx="4884615" cy="2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덧셈 노드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5813341" y="4304018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포함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20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819408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075822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614717"/>
            <a:ext cx="1041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backward()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계산 그래프 상에서 덧셈 노드의 경우 역전파를 그대로 흘려보낸다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언급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역전파는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dtanh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그대로 흘려보내주면 되므로 따로 계산하지 않는다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미니배치 단위 학습을 고려해서 만든 코드이므로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NxH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형상이라고 고려하여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은 미니배치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편향의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역전파는 데이터를 단위로 한 축인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axis=0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총합을 구한다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2AB8E9-5AF1-4325-ADD4-3BCD9888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04" y="1928718"/>
            <a:ext cx="3400425" cy="1685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3022E8-B524-4D92-AAEF-7F740FB07E31}"/>
              </a:ext>
            </a:extLst>
          </p:cNvPr>
          <p:cNvSpPr txBox="1"/>
          <p:nvPr/>
        </p:nvSpPr>
        <p:spPr>
          <a:xfrm>
            <a:off x="71500" y="431388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CFE22-E613-4345-ACB9-7F6D48EA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23" y="1251327"/>
            <a:ext cx="4973773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C8D89A-0386-4DB8-B275-B0A7152ED390}"/>
              </a:ext>
            </a:extLst>
          </p:cNvPr>
          <p:cNvSpPr txBox="1"/>
          <p:nvPr/>
        </p:nvSpPr>
        <p:spPr>
          <a:xfrm>
            <a:off x="4537870" y="151396"/>
            <a:ext cx="2929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Index</a:t>
            </a:r>
          </a:p>
        </p:txBody>
      </p:sp>
      <p:sp>
        <p:nvSpPr>
          <p:cNvPr id="9" name="1/2 액자 15">
            <a:extLst>
              <a:ext uri="{FF2B5EF4-FFF2-40B4-BE49-F238E27FC236}">
                <a16:creationId xmlns:a16="http://schemas.microsoft.com/office/drawing/2014/main" id="{14D79844-6C08-4328-A689-6E727C93BD2E}"/>
              </a:ext>
            </a:extLst>
          </p:cNvPr>
          <p:cNvSpPr/>
          <p:nvPr/>
        </p:nvSpPr>
        <p:spPr>
          <a:xfrm flipV="1">
            <a:off x="2991401" y="705393"/>
            <a:ext cx="1136467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0" name="1/2 액자 15">
            <a:extLst>
              <a:ext uri="{FF2B5EF4-FFF2-40B4-BE49-F238E27FC236}">
                <a16:creationId xmlns:a16="http://schemas.microsoft.com/office/drawing/2014/main" id="{069304D1-749A-4E59-A5A8-C454093A7D33}"/>
              </a:ext>
            </a:extLst>
          </p:cNvPr>
          <p:cNvSpPr/>
          <p:nvPr/>
        </p:nvSpPr>
        <p:spPr>
          <a:xfrm rot="10800000" flipV="1">
            <a:off x="7243356" y="692150"/>
            <a:ext cx="1157694" cy="5535195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2F3813-9D01-4CE3-AF2A-0797AB410C14}"/>
              </a:ext>
            </a:extLst>
          </p:cNvPr>
          <p:cNvSpPr/>
          <p:nvPr/>
        </p:nvSpPr>
        <p:spPr>
          <a:xfrm>
            <a:off x="8512084" y="730794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CE2E0-EBA7-4DC6-9C3D-8259171B2E6F}"/>
              </a:ext>
            </a:extLst>
          </p:cNvPr>
          <p:cNvSpPr/>
          <p:nvPr/>
        </p:nvSpPr>
        <p:spPr>
          <a:xfrm>
            <a:off x="2731239" y="726163"/>
            <a:ext cx="127901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BA064-B64F-44E3-A1AE-60849E5DBE6E}"/>
              </a:ext>
            </a:extLst>
          </p:cNvPr>
          <p:cNvSpPr txBox="1"/>
          <p:nvPr/>
        </p:nvSpPr>
        <p:spPr>
          <a:xfrm>
            <a:off x="4089079" y="1656958"/>
            <a:ext cx="36030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자료구조 및 알고리즘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알고리즘 성능 분석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71B220E8-132E-4B22-82A8-EA0DDBFF8FAC}"/>
              </a:ext>
            </a:extLst>
          </p:cNvPr>
          <p:cNvSpPr/>
          <p:nvPr/>
        </p:nvSpPr>
        <p:spPr>
          <a:xfrm rot="10800000" flipV="1">
            <a:off x="7254324" y="723489"/>
            <a:ext cx="1136466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D79385-2DF8-42B6-9117-CF86304B2EF5}"/>
              </a:ext>
            </a:extLst>
          </p:cNvPr>
          <p:cNvSpPr/>
          <p:nvPr/>
        </p:nvSpPr>
        <p:spPr>
          <a:xfrm>
            <a:off x="8506696" y="703619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곱셈 노드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5813341" y="4481571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계산 그래프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역전파 포함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20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650735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609607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09212"/>
            <a:ext cx="104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backward()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계산 그래프 상에서의 곱셈 노드의 경우 상류에서 들어온 값에 순전파 때의 입력 신호들을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서로 바꾼 값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해당 법칙에 따라 나머지 모든 역전파를 계산한다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BCB23-1BE2-488B-975A-1C5B6237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9" y="1755557"/>
            <a:ext cx="2329759" cy="2753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9B9FB-04A0-4B1D-A801-5980C217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11" y="1137404"/>
            <a:ext cx="5515865" cy="31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58EF66-2E07-4492-8EFE-24544C345888}"/>
              </a:ext>
            </a:extLst>
          </p:cNvPr>
          <p:cNvGrpSpPr/>
          <p:nvPr/>
        </p:nvGrpSpPr>
        <p:grpSpPr>
          <a:xfrm>
            <a:off x="2631524" y="1756722"/>
            <a:ext cx="6928946" cy="4224765"/>
            <a:chOff x="2875640" y="423603"/>
            <a:chExt cx="6928946" cy="422476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BE78A3-D9AD-423A-8147-1F803F6B77A5}"/>
                </a:ext>
              </a:extLst>
            </p:cNvPr>
            <p:cNvSpPr/>
            <p:nvPr/>
          </p:nvSpPr>
          <p:spPr>
            <a:xfrm>
              <a:off x="3719433" y="1374949"/>
              <a:ext cx="4588042" cy="2550695"/>
            </a:xfrm>
            <a:prstGeom prst="roundRect">
              <a:avLst/>
            </a:prstGeom>
            <a:solidFill>
              <a:srgbClr val="F8CBAD"/>
            </a:solidFill>
            <a:ln>
              <a:solidFill>
                <a:srgbClr val="F4B0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1CD27A-CD24-4F12-8FD3-79DB9BA43D16}"/>
                </a:ext>
              </a:extLst>
            </p:cNvPr>
            <p:cNvSpPr/>
            <p:nvPr/>
          </p:nvSpPr>
          <p:spPr>
            <a:xfrm>
              <a:off x="4602231" y="2200570"/>
              <a:ext cx="1070605" cy="255154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MatMul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1C5389-2A2E-4F63-A8E6-D04416A95E79}"/>
                </a:ext>
              </a:extLst>
            </p:cNvPr>
            <p:cNvSpPr/>
            <p:nvPr/>
          </p:nvSpPr>
          <p:spPr>
            <a:xfrm>
              <a:off x="4602230" y="2958560"/>
              <a:ext cx="1070605" cy="255154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MatMul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892079D-7C16-4D9B-BCC7-8AC3BDB3D0B6}"/>
                </a:ext>
              </a:extLst>
            </p:cNvPr>
            <p:cNvSpPr/>
            <p:nvPr/>
          </p:nvSpPr>
          <p:spPr>
            <a:xfrm>
              <a:off x="6294840" y="2561516"/>
              <a:ext cx="271924" cy="2641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964AF8-718E-42E8-ABBE-2D491C14C35C}"/>
                </a:ext>
              </a:extLst>
            </p:cNvPr>
            <p:cNvSpPr/>
            <p:nvPr/>
          </p:nvSpPr>
          <p:spPr>
            <a:xfrm>
              <a:off x="7312096" y="2561516"/>
              <a:ext cx="271924" cy="2641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B3CFEA-2453-4115-A200-4122E1B4C38A}"/>
                </a:ext>
              </a:extLst>
            </p:cNvPr>
            <p:cNvSpPr/>
            <p:nvPr/>
          </p:nvSpPr>
          <p:spPr>
            <a:xfrm>
              <a:off x="6912755" y="1856422"/>
              <a:ext cx="1070605" cy="255154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tan h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0E8925F-A1CD-44F2-AF16-4D159B99376A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3548426" y="2328147"/>
              <a:ext cx="10538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ABA2820-948E-4B56-91D9-98F2609F45C5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5672836" y="2328147"/>
              <a:ext cx="661826" cy="27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6ABB0C3-DAF3-47F7-B523-B3F3C543FE52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6566764" y="2693590"/>
              <a:ext cx="7453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7C3BAAA-6C05-4104-8B4C-36A8C79FAD69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7448057" y="2111576"/>
              <a:ext cx="1" cy="449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5B3F4B0-A55A-4242-8D2D-EEEB30F5F7B9}"/>
                </a:ext>
              </a:extLst>
            </p:cNvPr>
            <p:cNvCxnSpPr>
              <a:stCxn id="13" idx="3"/>
              <a:endCxn id="14" idx="3"/>
            </p:cNvCxnSpPr>
            <p:nvPr/>
          </p:nvCxnSpPr>
          <p:spPr>
            <a:xfrm flipV="1">
              <a:off x="5672835" y="2786980"/>
              <a:ext cx="661827" cy="299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FE93D5-6634-4EEC-B382-2E7D65F811E8}"/>
                </a:ext>
              </a:extLst>
            </p:cNvPr>
            <p:cNvSpPr txBox="1"/>
            <p:nvPr/>
          </p:nvSpPr>
          <p:spPr>
            <a:xfrm>
              <a:off x="3994876" y="1513069"/>
              <a:ext cx="53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  <a:r>
                <a:rPr lang="en-US" altLang="ko-KR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EE7849-9C0A-47A6-AC41-D487B9444F1F}"/>
                </a:ext>
              </a:extLst>
            </p:cNvPr>
            <p:cNvSpPr txBox="1"/>
            <p:nvPr/>
          </p:nvSpPr>
          <p:spPr>
            <a:xfrm>
              <a:off x="3994876" y="3429514"/>
              <a:ext cx="53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W</a:t>
              </a:r>
              <a:r>
                <a:rPr lang="en-US" altLang="ko-KR" b="1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79C03DB-9846-4002-9662-2EF684135339}"/>
                </a:ext>
              </a:extLst>
            </p:cNvPr>
            <p:cNvCxnSpPr/>
            <p:nvPr/>
          </p:nvCxnSpPr>
          <p:spPr>
            <a:xfrm>
              <a:off x="3994876" y="1882401"/>
              <a:ext cx="7352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8518396-24E1-48F9-9A51-6B6E6759243E}"/>
                </a:ext>
              </a:extLst>
            </p:cNvPr>
            <p:cNvCxnSpPr/>
            <p:nvPr/>
          </p:nvCxnSpPr>
          <p:spPr>
            <a:xfrm>
              <a:off x="3994875" y="3798846"/>
              <a:ext cx="7352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5B1EBA1-442A-4B0C-AA46-056C3BDFE173}"/>
                </a:ext>
              </a:extLst>
            </p:cNvPr>
            <p:cNvCxnSpPr>
              <a:cxnSpLocks/>
            </p:cNvCxnSpPr>
            <p:nvPr/>
          </p:nvCxnSpPr>
          <p:spPr>
            <a:xfrm>
              <a:off x="4730086" y="1882401"/>
              <a:ext cx="275444" cy="318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0420691-1508-4E61-8DCC-7545A8C0A691}"/>
                </a:ext>
              </a:extLst>
            </p:cNvPr>
            <p:cNvCxnSpPr/>
            <p:nvPr/>
          </p:nvCxnSpPr>
          <p:spPr>
            <a:xfrm flipV="1">
              <a:off x="4730086" y="3213714"/>
              <a:ext cx="275444" cy="5851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04F600-1363-4AFA-90CF-3236F064CDB1}"/>
                </a:ext>
              </a:extLst>
            </p:cNvPr>
            <p:cNvSpPr txBox="1"/>
            <p:nvPr/>
          </p:nvSpPr>
          <p:spPr>
            <a:xfrm>
              <a:off x="6614095" y="3072790"/>
              <a:ext cx="53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62C040C-60D1-4146-9729-4B842051A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095" y="3422526"/>
              <a:ext cx="557630" cy="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F5007C1-3415-4590-BA44-05C14C5776A8}"/>
                </a:ext>
              </a:extLst>
            </p:cNvPr>
            <p:cNvCxnSpPr/>
            <p:nvPr/>
          </p:nvCxnSpPr>
          <p:spPr>
            <a:xfrm flipV="1">
              <a:off x="7171725" y="2837394"/>
              <a:ext cx="275444" cy="5851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CB53EC-4E65-4AD8-9046-72E423D83B0C}"/>
                </a:ext>
              </a:extLst>
            </p:cNvPr>
            <p:cNvSpPr txBox="1"/>
            <p:nvPr/>
          </p:nvSpPr>
          <p:spPr>
            <a:xfrm>
              <a:off x="2875640" y="2143481"/>
              <a:ext cx="70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r>
                <a:rPr lang="en-US" altLang="ko-KR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prev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D7A63F-A394-48E8-9463-EE333B48C63C}"/>
                </a:ext>
              </a:extLst>
            </p:cNvPr>
            <p:cNvCxnSpPr/>
            <p:nvPr/>
          </p:nvCxnSpPr>
          <p:spPr>
            <a:xfrm flipV="1">
              <a:off x="7447169" y="834501"/>
              <a:ext cx="0" cy="10219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E246D-D437-4D67-81B6-227C7A17411D}"/>
                </a:ext>
              </a:extLst>
            </p:cNvPr>
            <p:cNvSpPr txBox="1"/>
            <p:nvPr/>
          </p:nvSpPr>
          <p:spPr>
            <a:xfrm>
              <a:off x="7171725" y="423603"/>
              <a:ext cx="70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r>
                <a:rPr lang="en-US" altLang="ko-KR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next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06F8DC-375C-4C8D-B57B-0E82AC926FFE}"/>
                </a:ext>
              </a:extLst>
            </p:cNvPr>
            <p:cNvSpPr txBox="1"/>
            <p:nvPr/>
          </p:nvSpPr>
          <p:spPr>
            <a:xfrm>
              <a:off x="9096755" y="1926910"/>
              <a:ext cx="70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r>
                <a:rPr lang="en-US" altLang="ko-KR" baseline="-25000">
                  <a:latin typeface="Cambria Math" panose="02040503050406030204" pitchFamily="18" charset="0"/>
                  <a:ea typeface="Cambria Math" panose="02040503050406030204" pitchFamily="18" charset="0"/>
                </a:rPr>
                <a:t>next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28F9788C-F7D8-4A84-B78B-F524A32FA1A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7447169" y="1118586"/>
              <a:ext cx="1649586" cy="992990"/>
            </a:xfrm>
            <a:prstGeom prst="bentConnector3">
              <a:avLst>
                <a:gd name="adj1" fmla="val 661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AB1A5C7-5326-4DDF-9FCF-43481BDD7E9E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5137532" y="3213714"/>
              <a:ext cx="1" cy="109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DAB6AC-14CA-4DDE-9C9C-19D21BC02306}"/>
                </a:ext>
              </a:extLst>
            </p:cNvPr>
            <p:cNvSpPr txBox="1"/>
            <p:nvPr/>
          </p:nvSpPr>
          <p:spPr>
            <a:xfrm>
              <a:off x="4868632" y="4279036"/>
              <a:ext cx="53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baseline="-25000">
                <a:latin typeface="Cambria Math" panose="020405030504060302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4B87F59-C73D-408B-AB40-1776AC4281AD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40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A0F76A-53A3-4930-999D-DB5C89BE7387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B248A-B3A6-4159-A8E4-C63F9114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4" y="1769568"/>
            <a:ext cx="7248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0C6F2E-ADC7-4C54-8633-BA91DAB1914B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(1) dh_next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24CD62-5C2B-4DB9-B506-2B784285F1A5}"/>
              </a:ext>
            </a:extLst>
          </p:cNvPr>
          <p:cNvGrpSpPr/>
          <p:nvPr/>
        </p:nvGrpSpPr>
        <p:grpSpPr>
          <a:xfrm>
            <a:off x="2728754" y="1760024"/>
            <a:ext cx="6830932" cy="3958267"/>
            <a:chOff x="2729538" y="1817398"/>
            <a:chExt cx="6830932" cy="395826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D03DC37-77B3-4225-B30C-476E5CAAC231}"/>
                </a:ext>
              </a:extLst>
            </p:cNvPr>
            <p:cNvGrpSpPr/>
            <p:nvPr/>
          </p:nvGrpSpPr>
          <p:grpSpPr>
            <a:xfrm>
              <a:off x="2729538" y="1817398"/>
              <a:ext cx="6830932" cy="3958267"/>
              <a:chOff x="2729538" y="1817398"/>
              <a:chExt cx="6830932" cy="395826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A39775B1-911F-4066-AE9C-957F029521BA}"/>
                  </a:ext>
                </a:extLst>
              </p:cNvPr>
              <p:cNvSpPr/>
              <p:nvPr/>
            </p:nvSpPr>
            <p:spPr>
              <a:xfrm>
                <a:off x="3475317" y="2768744"/>
                <a:ext cx="4588042" cy="2550695"/>
              </a:xfrm>
              <a:prstGeom prst="roundRect">
                <a:avLst/>
              </a:prstGeom>
              <a:solidFill>
                <a:srgbClr val="F8CBAD"/>
              </a:solidFill>
              <a:ln>
                <a:solidFill>
                  <a:srgbClr val="F4B0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7CD1624-A341-431C-983D-185D5E12F414}"/>
                  </a:ext>
                </a:extLst>
              </p:cNvPr>
              <p:cNvSpPr/>
              <p:nvPr/>
            </p:nvSpPr>
            <p:spPr>
              <a:xfrm>
                <a:off x="6050724" y="3955311"/>
                <a:ext cx="271924" cy="264148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+</a:t>
                </a:r>
                <a:endPara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DBD826CE-BE7A-4C62-89EE-EB487677A81F}"/>
                  </a:ext>
                </a:extLst>
              </p:cNvPr>
              <p:cNvSpPr/>
              <p:nvPr/>
            </p:nvSpPr>
            <p:spPr>
              <a:xfrm>
                <a:off x="7067980" y="3955311"/>
                <a:ext cx="271924" cy="264148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+</a:t>
                </a:r>
                <a:endPara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8B4EF86-BD96-4E31-AD2A-29A954048D7F}"/>
                  </a:ext>
                </a:extLst>
              </p:cNvPr>
              <p:cNvSpPr/>
              <p:nvPr/>
            </p:nvSpPr>
            <p:spPr>
              <a:xfrm>
                <a:off x="6668639" y="3250217"/>
                <a:ext cx="1070605" cy="255154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tan h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2D97E960-4A95-451B-BB3C-9E6EAF1CC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538" y="3659796"/>
                <a:ext cx="1628577" cy="177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BFE1C662-A612-4E84-A539-40EA54F2A7A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5428720" y="3659796"/>
                <a:ext cx="661826" cy="3341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4667D376-1C96-4A0F-B96D-E540045E91BC}"/>
                  </a:ext>
                </a:extLst>
              </p:cNvPr>
              <p:cNvCxnSpPr>
                <a:cxnSpLocks/>
                <a:stCxn id="51" idx="6"/>
                <a:endCxn id="93" idx="2"/>
              </p:cNvCxnSpPr>
              <p:nvPr/>
            </p:nvCxnSpPr>
            <p:spPr>
              <a:xfrm>
                <a:off x="6322648" y="4087385"/>
                <a:ext cx="7453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0A17ECF1-F0AF-4B47-986C-2B36B93AEEB9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7203941" y="3505371"/>
                <a:ext cx="1" cy="4499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E9ED1ECE-5477-4843-81AB-F16EB9AFA441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flipV="1">
                <a:off x="5428719" y="4180775"/>
                <a:ext cx="661827" cy="245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CB7FFC-D8EE-457E-ACB5-41725A193BAF}"/>
                  </a:ext>
                </a:extLst>
              </p:cNvPr>
              <p:cNvSpPr txBox="1"/>
              <p:nvPr/>
            </p:nvSpPr>
            <p:spPr>
              <a:xfrm>
                <a:off x="3725407" y="2783841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6B700A5-23B6-4ED5-8DCC-5482D9AAC2F3}"/>
                  </a:ext>
                </a:extLst>
              </p:cNvPr>
              <p:cNvSpPr txBox="1"/>
              <p:nvPr/>
            </p:nvSpPr>
            <p:spPr>
              <a:xfrm>
                <a:off x="3804986" y="4496653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altLang="ko-KR" b="1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EB506E9-586F-4612-B8E5-BDC34B54414D}"/>
                  </a:ext>
                </a:extLst>
              </p:cNvPr>
              <p:cNvCxnSpPr/>
              <p:nvPr/>
            </p:nvCxnSpPr>
            <p:spPr>
              <a:xfrm>
                <a:off x="3650805" y="3153173"/>
                <a:ext cx="7352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DC6E01D-C5DF-4CF2-AB93-C928ABAF6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156" y="4900473"/>
                <a:ext cx="737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D8B01BA6-6B6F-4CA8-9AE0-7B88B0F67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258" y="3151408"/>
                <a:ext cx="380156" cy="4429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E89BF401-F2CF-4D86-8D14-0C7AC0EDD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7713" y="4579149"/>
                <a:ext cx="270621" cy="3217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A4C3BC-1B8C-4429-8BD1-EF4C31354E11}"/>
                  </a:ext>
                </a:extLst>
              </p:cNvPr>
              <p:cNvSpPr txBox="1"/>
              <p:nvPr/>
            </p:nvSpPr>
            <p:spPr>
              <a:xfrm>
                <a:off x="6369979" y="4466585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E3225BB-B4B1-42BE-A9ED-2099CEE1C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9979" y="4816321"/>
                <a:ext cx="557630" cy="69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89CD7409-0967-412A-8457-E94BA8C630CF}"/>
                  </a:ext>
                </a:extLst>
              </p:cNvPr>
              <p:cNvCxnSpPr/>
              <p:nvPr/>
            </p:nvCxnSpPr>
            <p:spPr>
              <a:xfrm flipV="1">
                <a:off x="6927609" y="4231189"/>
                <a:ext cx="275444" cy="585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2827D6D-378B-4958-AF56-66B3BC34D545}"/>
                  </a:ext>
                </a:extLst>
              </p:cNvPr>
              <p:cNvSpPr txBox="1"/>
              <p:nvPr/>
            </p:nvSpPr>
            <p:spPr>
              <a:xfrm>
                <a:off x="2729538" y="3276196"/>
                <a:ext cx="707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ko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9E889DC9-F0AD-4CE9-9CC8-C9C49A6C746F}"/>
                  </a:ext>
                </a:extLst>
              </p:cNvPr>
              <p:cNvCxnSpPr/>
              <p:nvPr/>
            </p:nvCxnSpPr>
            <p:spPr>
              <a:xfrm flipV="1">
                <a:off x="7203053" y="2228296"/>
                <a:ext cx="0" cy="1021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014B28D-93E7-4097-8B70-C49E51EAB062}"/>
                  </a:ext>
                </a:extLst>
              </p:cNvPr>
              <p:cNvSpPr txBox="1"/>
              <p:nvPr/>
            </p:nvSpPr>
            <p:spPr>
              <a:xfrm>
                <a:off x="6927609" y="1817398"/>
                <a:ext cx="707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ko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1804702-26D1-4FCA-8787-8CA43528C04B}"/>
                  </a:ext>
                </a:extLst>
              </p:cNvPr>
              <p:cNvSpPr txBox="1"/>
              <p:nvPr/>
            </p:nvSpPr>
            <p:spPr>
              <a:xfrm>
                <a:off x="8852639" y="3320705"/>
                <a:ext cx="707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ko-KR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BCE30AC9-68F0-40B9-992B-CD220561DB66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>
              <a:xfrm>
                <a:off x="7203053" y="2512381"/>
                <a:ext cx="1649586" cy="992990"/>
              </a:xfrm>
              <a:prstGeom prst="bentConnector3">
                <a:avLst>
                  <a:gd name="adj1" fmla="val 6614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2E72AFD1-C837-4923-B87A-0E8F078AC96B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4893416" y="4607509"/>
                <a:ext cx="1" cy="109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F3E734D-C7E9-4F6F-A13F-55C636770094}"/>
                  </a:ext>
                </a:extLst>
              </p:cNvPr>
              <p:cNvSpPr txBox="1"/>
              <p:nvPr/>
            </p:nvSpPr>
            <p:spPr>
              <a:xfrm>
                <a:off x="4452104" y="5406333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ko-KR" altLang="en-US" baseline="-2500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5A00DBB5-6999-4C70-8AFF-E20E3CEFC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516" y="2250710"/>
                <a:ext cx="0" cy="24813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007BECD4-9E57-44BE-A9FC-C03268363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516" y="2533194"/>
                <a:ext cx="0" cy="71395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6FC6CD10-022E-4F1B-BCEF-9C1B167830C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295519" y="2681058"/>
                <a:ext cx="1557121" cy="926726"/>
              </a:xfrm>
              <a:prstGeom prst="bentConnector3">
                <a:avLst>
                  <a:gd name="adj1" fmla="val 42588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0BFB1BE-5878-496B-AB20-C4CB30F32643}"/>
                  </a:ext>
                </a:extLst>
              </p:cNvPr>
              <p:cNvSpPr/>
              <p:nvPr/>
            </p:nvSpPr>
            <p:spPr>
              <a:xfrm>
                <a:off x="4358115" y="3594365"/>
                <a:ext cx="1070605" cy="255154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MatMul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484951C-FD6D-45DF-9E81-245E976EE64C}"/>
                  </a:ext>
                </a:extLst>
              </p:cNvPr>
              <p:cNvSpPr/>
              <p:nvPr/>
            </p:nvSpPr>
            <p:spPr>
              <a:xfrm>
                <a:off x="4358114" y="4352355"/>
                <a:ext cx="1070605" cy="255154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MatMul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E2E8FF-1184-48FA-81BF-8E49D3B8F23B}"/>
                </a:ext>
              </a:extLst>
            </p:cNvPr>
            <p:cNvSpPr txBox="1"/>
            <p:nvPr/>
          </p:nvSpPr>
          <p:spPr>
            <a:xfrm>
              <a:off x="7263449" y="2723400"/>
              <a:ext cx="82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dh</a:t>
              </a:r>
              <a:r>
                <a:rPr lang="en-US" altLang="ko-KR" baseline="-2500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next</a:t>
              </a:r>
              <a:endParaRPr lang="ko-KR" altLang="en-US" baseline="-2500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21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7C579F-42FF-493E-917B-DED47CCCBB91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– (4)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 노드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5F8D6D9-B9D2-40D0-AD28-7D21F4CB7787}"/>
              </a:ext>
            </a:extLst>
          </p:cNvPr>
          <p:cNvGrpSpPr/>
          <p:nvPr/>
        </p:nvGrpSpPr>
        <p:grpSpPr>
          <a:xfrm>
            <a:off x="2633098" y="1817398"/>
            <a:ext cx="6927372" cy="3960084"/>
            <a:chOff x="2633098" y="1817398"/>
            <a:chExt cx="6927372" cy="396008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FB8E77E-BDD6-4C23-8F62-05D15CDBCD24}"/>
                </a:ext>
              </a:extLst>
            </p:cNvPr>
            <p:cNvGrpSpPr/>
            <p:nvPr/>
          </p:nvGrpSpPr>
          <p:grpSpPr>
            <a:xfrm>
              <a:off x="2633098" y="1817398"/>
              <a:ext cx="6927372" cy="3960084"/>
              <a:chOff x="2633098" y="1817398"/>
              <a:chExt cx="6927372" cy="3960084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C46FE8EF-80D0-4156-BEC5-A1B827030211}"/>
                  </a:ext>
                </a:extLst>
              </p:cNvPr>
              <p:cNvGrpSpPr/>
              <p:nvPr/>
            </p:nvGrpSpPr>
            <p:grpSpPr>
              <a:xfrm>
                <a:off x="2729538" y="1817398"/>
                <a:ext cx="6830932" cy="3958267"/>
                <a:chOff x="2729538" y="1817398"/>
                <a:chExt cx="6830932" cy="3958267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75A331BB-35D7-4F98-88AB-35C20DF22088}"/>
                    </a:ext>
                  </a:extLst>
                </p:cNvPr>
                <p:cNvSpPr/>
                <p:nvPr/>
              </p:nvSpPr>
              <p:spPr>
                <a:xfrm>
                  <a:off x="3475317" y="2768744"/>
                  <a:ext cx="4588042" cy="2550695"/>
                </a:xfrm>
                <a:prstGeom prst="roundRect">
                  <a:avLst/>
                </a:prstGeom>
                <a:solidFill>
                  <a:srgbClr val="F8CBAD"/>
                </a:solidFill>
                <a:ln>
                  <a:solidFill>
                    <a:srgbClr val="F4B0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333FF861-AA34-451D-B48C-CE44DDFE70EC}"/>
                    </a:ext>
                  </a:extLst>
                </p:cNvPr>
                <p:cNvSpPr/>
                <p:nvPr/>
              </p:nvSpPr>
              <p:spPr>
                <a:xfrm>
                  <a:off x="6050724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EBCF845D-59A5-483D-9F9E-2EC94BF6DDD4}"/>
                    </a:ext>
                  </a:extLst>
                </p:cNvPr>
                <p:cNvSpPr/>
                <p:nvPr/>
              </p:nvSpPr>
              <p:spPr>
                <a:xfrm>
                  <a:off x="7067980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280ECB1-D768-4205-BC22-A83374C38E0D}"/>
                    </a:ext>
                  </a:extLst>
                </p:cNvPr>
                <p:cNvSpPr/>
                <p:nvPr/>
              </p:nvSpPr>
              <p:spPr>
                <a:xfrm>
                  <a:off x="6668639" y="3250217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tan h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E5197DD4-183A-416A-B78B-96B0F169C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9538" y="3659796"/>
                  <a:ext cx="1628577" cy="177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3E1E8A3B-D634-40DE-988C-F56E2B40DF6D}"/>
                    </a:ext>
                  </a:extLst>
                </p:cNvPr>
                <p:cNvCxnSpPr>
                  <a:cxnSpLocks/>
                  <a:endCxn id="76" idx="1"/>
                </p:cNvCxnSpPr>
                <p:nvPr/>
              </p:nvCxnSpPr>
              <p:spPr>
                <a:xfrm>
                  <a:off x="5428720" y="3659796"/>
                  <a:ext cx="661826" cy="3341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1D8875BE-AC0C-4AEA-B8F0-A79D6F1A7903}"/>
                    </a:ext>
                  </a:extLst>
                </p:cNvPr>
                <p:cNvCxnSpPr>
                  <a:cxnSpLocks/>
                  <a:stCxn id="76" idx="6"/>
                  <a:endCxn id="77" idx="2"/>
                </p:cNvCxnSpPr>
                <p:nvPr/>
              </p:nvCxnSpPr>
              <p:spPr>
                <a:xfrm>
                  <a:off x="6322648" y="4087385"/>
                  <a:ext cx="7453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7B088971-4891-4E21-9C5B-29AA5828AE49}"/>
                    </a:ext>
                  </a:extLst>
                </p:cNvPr>
                <p:cNvCxnSpPr>
                  <a:cxnSpLocks/>
                  <a:endCxn id="78" idx="2"/>
                </p:cNvCxnSpPr>
                <p:nvPr/>
              </p:nvCxnSpPr>
              <p:spPr>
                <a:xfrm flipV="1">
                  <a:off x="7203941" y="3505371"/>
                  <a:ext cx="1" cy="44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A038753D-0454-4DBF-91CF-D483FAE8B795}"/>
                    </a:ext>
                  </a:extLst>
                </p:cNvPr>
                <p:cNvCxnSpPr>
                  <a:cxnSpLocks/>
                  <a:endCxn id="76" idx="3"/>
                </p:cNvCxnSpPr>
                <p:nvPr/>
              </p:nvCxnSpPr>
              <p:spPr>
                <a:xfrm flipV="1">
                  <a:off x="5428719" y="4180775"/>
                  <a:ext cx="661827" cy="245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99A5B18-A360-4ADD-BDA0-A6B4A2628F4D}"/>
                    </a:ext>
                  </a:extLst>
                </p:cNvPr>
                <p:cNvSpPr txBox="1"/>
                <p:nvPr/>
              </p:nvSpPr>
              <p:spPr>
                <a:xfrm>
                  <a:off x="3725407" y="2783841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5BC543C-569C-48AC-98A9-AA1717C5557A}"/>
                    </a:ext>
                  </a:extLst>
                </p:cNvPr>
                <p:cNvSpPr txBox="1"/>
                <p:nvPr/>
              </p:nvSpPr>
              <p:spPr>
                <a:xfrm>
                  <a:off x="3804986" y="449665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="1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77ACC40-B0EB-4018-90E6-B9FF4D1AAFC7}"/>
                    </a:ext>
                  </a:extLst>
                </p:cNvPr>
                <p:cNvCxnSpPr/>
                <p:nvPr/>
              </p:nvCxnSpPr>
              <p:spPr>
                <a:xfrm>
                  <a:off x="3650805" y="3153173"/>
                  <a:ext cx="73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67A45D06-0DE2-40F7-8BF1-AE19FB133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156" y="4900473"/>
                  <a:ext cx="737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C20B2132-B267-427F-B003-7A0D95925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1258" y="3151408"/>
                  <a:ext cx="380156" cy="442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3C5028AE-A662-4980-BBB3-38829238E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7713" y="4579149"/>
                  <a:ext cx="270621" cy="3217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1AC1EA-13DC-4280-A5A3-22C0E9931CB5}"/>
                    </a:ext>
                  </a:extLst>
                </p:cNvPr>
                <p:cNvSpPr txBox="1"/>
                <p:nvPr/>
              </p:nvSpPr>
              <p:spPr>
                <a:xfrm>
                  <a:off x="6369979" y="4466585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8D797956-0CF9-4533-B82A-E4D3BE37F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9979" y="4816321"/>
                  <a:ext cx="557630" cy="69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D390048B-37A1-473C-986F-32974D9B7A64}"/>
                    </a:ext>
                  </a:extLst>
                </p:cNvPr>
                <p:cNvCxnSpPr/>
                <p:nvPr/>
              </p:nvCxnSpPr>
              <p:spPr>
                <a:xfrm flipV="1">
                  <a:off x="6927609" y="4231189"/>
                  <a:ext cx="275444" cy="5851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109B5B4-C8C0-46B5-84D8-1BAE46445C69}"/>
                    </a:ext>
                  </a:extLst>
                </p:cNvPr>
                <p:cNvSpPr txBox="1"/>
                <p:nvPr/>
              </p:nvSpPr>
              <p:spPr>
                <a:xfrm>
                  <a:off x="2729538" y="3276196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35FCE67F-489A-49EA-8FDF-FED92D50EFE8}"/>
                    </a:ext>
                  </a:extLst>
                </p:cNvPr>
                <p:cNvCxnSpPr/>
                <p:nvPr/>
              </p:nvCxnSpPr>
              <p:spPr>
                <a:xfrm flipV="1">
                  <a:off x="7203053" y="2228296"/>
                  <a:ext cx="0" cy="10219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DC83C60-33D0-4A03-8605-9479A5F3947C}"/>
                    </a:ext>
                  </a:extLst>
                </p:cNvPr>
                <p:cNvSpPr txBox="1"/>
                <p:nvPr/>
              </p:nvSpPr>
              <p:spPr>
                <a:xfrm>
                  <a:off x="6927609" y="1817398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52A1089-8939-484A-87AD-EB7430673869}"/>
                    </a:ext>
                  </a:extLst>
                </p:cNvPr>
                <p:cNvSpPr txBox="1"/>
                <p:nvPr/>
              </p:nvSpPr>
              <p:spPr>
                <a:xfrm>
                  <a:off x="8852639" y="3320705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97" name="연결선: 꺾임 96">
                  <a:extLst>
                    <a:ext uri="{FF2B5EF4-FFF2-40B4-BE49-F238E27FC236}">
                      <a16:creationId xmlns:a16="http://schemas.microsoft.com/office/drawing/2014/main" id="{A7177D45-5590-4D83-9B54-F0F99158136D}"/>
                    </a:ext>
                  </a:extLst>
                </p:cNvPr>
                <p:cNvCxnSpPr>
                  <a:cxnSpLocks/>
                  <a:endCxn id="96" idx="1"/>
                </p:cNvCxnSpPr>
                <p:nvPr/>
              </p:nvCxnSpPr>
              <p:spPr>
                <a:xfrm>
                  <a:off x="7203053" y="2512381"/>
                  <a:ext cx="1649586" cy="992990"/>
                </a:xfrm>
                <a:prstGeom prst="bentConnector3">
                  <a:avLst>
                    <a:gd name="adj1" fmla="val 6614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9DB5A587-468E-4D4C-A753-D3B2191090D1}"/>
                    </a:ext>
                  </a:extLst>
                </p:cNvPr>
                <p:cNvCxnSpPr>
                  <a:cxnSpLocks/>
                  <a:endCxn id="163" idx="2"/>
                </p:cNvCxnSpPr>
                <p:nvPr/>
              </p:nvCxnSpPr>
              <p:spPr>
                <a:xfrm flipV="1">
                  <a:off x="4893416" y="4607509"/>
                  <a:ext cx="1" cy="1091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501F051-AAAC-4E40-9C98-7BF57AAEFB85}"/>
                    </a:ext>
                  </a:extLst>
                </p:cNvPr>
                <p:cNvSpPr txBox="1"/>
                <p:nvPr/>
              </p:nvSpPr>
              <p:spPr>
                <a:xfrm>
                  <a:off x="4452104" y="540633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230F735A-8FEB-40E9-9C43-6C7247E73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250710"/>
                  <a:ext cx="0" cy="24813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C1495E27-CDB2-416A-A969-99F03B495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533194"/>
                  <a:ext cx="0" cy="713953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연결선: 꺾임 101">
                  <a:extLst>
                    <a:ext uri="{FF2B5EF4-FFF2-40B4-BE49-F238E27FC236}">
                      <a16:creationId xmlns:a16="http://schemas.microsoft.com/office/drawing/2014/main" id="{BF71F8DD-0CED-41C6-81FC-F9C39BAE2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295519" y="2681058"/>
                  <a:ext cx="1557121" cy="926726"/>
                </a:xfrm>
                <a:prstGeom prst="bentConnector3">
                  <a:avLst>
                    <a:gd name="adj1" fmla="val 42588"/>
                  </a:avLst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C654BDD5-3DB3-4279-96FD-655E83176D9D}"/>
                    </a:ext>
                  </a:extLst>
                </p:cNvPr>
                <p:cNvCxnSpPr>
                  <a:cxnSpLocks/>
                  <a:endCxn id="77" idx="7"/>
                </p:cNvCxnSpPr>
                <p:nvPr/>
              </p:nvCxnSpPr>
              <p:spPr>
                <a:xfrm>
                  <a:off x="7295516" y="3505371"/>
                  <a:ext cx="4566" cy="48862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41E8C9A5-495E-48A3-909F-FE5FACE63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2648" y="4927107"/>
                  <a:ext cx="667108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2B407183-FEFD-40A9-9E11-7696B4316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94062" y="4231189"/>
                  <a:ext cx="301454" cy="69591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AB75AD97-3584-46E4-96E9-00C07E2A8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96014" y="4171897"/>
                  <a:ext cx="794384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0CBE793F-D9E9-484B-8DDC-80871D676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8720" y="4231189"/>
                  <a:ext cx="767894" cy="30530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화살표 연결선 107">
                  <a:extLst>
                    <a:ext uri="{FF2B5EF4-FFF2-40B4-BE49-F238E27FC236}">
                      <a16:creationId xmlns:a16="http://schemas.microsoft.com/office/drawing/2014/main" id="{94E72F18-DB99-418A-8106-4E6F74664C78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 flipH="1" flipV="1">
                  <a:off x="5428719" y="3796251"/>
                  <a:ext cx="622005" cy="29113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56D34B8B-BDC3-40AF-9D3D-3DE21E7FD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9538" y="3796251"/>
                  <a:ext cx="1628577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6F741A27-0399-4974-B4D2-04CEF1B0B4CA}"/>
                    </a:ext>
                  </a:extLst>
                </p:cNvPr>
                <p:cNvCxnSpPr/>
                <p:nvPr/>
              </p:nvCxnSpPr>
              <p:spPr>
                <a:xfrm>
                  <a:off x="5007006" y="4607509"/>
                  <a:ext cx="0" cy="109195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89201BC3-48CC-4B8E-88AE-6892B9734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78916" y="3249363"/>
                  <a:ext cx="679198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B7B90985-E6E2-4133-A355-C859BB7E6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7063" y="3246444"/>
                  <a:ext cx="320721" cy="41335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EFD61B0B-843C-4DF6-80B3-3D9E5AA91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28291" y="4984065"/>
                  <a:ext cx="824807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D6E01F2C-830C-4F4C-9489-E91CC979A393}"/>
                    </a:ext>
                  </a:extLst>
                </p:cNvPr>
                <p:cNvSpPr/>
                <p:nvPr/>
              </p:nvSpPr>
              <p:spPr>
                <a:xfrm>
                  <a:off x="4358115" y="359436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CA63A0DA-D637-4E37-9F84-88250C112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2104" y="4466587"/>
                  <a:ext cx="441312" cy="51747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28EEA30C-81B7-4C7F-91B5-A49780EA3848}"/>
                    </a:ext>
                  </a:extLst>
                </p:cNvPr>
                <p:cNvSpPr/>
                <p:nvPr/>
              </p:nvSpPr>
              <p:spPr>
                <a:xfrm>
                  <a:off x="4358114" y="435235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874FD0-1490-40A9-BAD6-A84CDB43FAAD}"/>
                  </a:ext>
                </a:extLst>
              </p:cNvPr>
              <p:cNvSpPr txBox="1"/>
              <p:nvPr/>
            </p:nvSpPr>
            <p:spPr>
              <a:xfrm>
                <a:off x="7263449" y="2723400"/>
                <a:ext cx="82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  <a:r>
                  <a:rPr lang="en-US" altLang="ko-KR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E0F454-FC58-40F8-9C88-A4FCC90DABF7}"/>
                  </a:ext>
                </a:extLst>
              </p:cNvPr>
              <p:cNvSpPr txBox="1"/>
              <p:nvPr/>
            </p:nvSpPr>
            <p:spPr>
              <a:xfrm>
                <a:off x="4987407" y="5408150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dX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4E7550-4BF8-4908-97DB-2CDF0DB569F0}"/>
                  </a:ext>
                </a:extLst>
              </p:cNvPr>
              <p:cNvSpPr txBox="1"/>
              <p:nvPr/>
            </p:nvSpPr>
            <p:spPr>
              <a:xfrm>
                <a:off x="2633098" y="3809329"/>
                <a:ext cx="820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  <a:r>
                  <a:rPr lang="en-US" altLang="ko-KR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345506-86D6-4AED-9D40-67FEE360B33C}"/>
                  </a:ext>
                </a:extLst>
              </p:cNvPr>
              <p:cNvSpPr txBox="1"/>
              <p:nvPr/>
            </p:nvSpPr>
            <p:spPr>
              <a:xfrm>
                <a:off x="3698913" y="4958985"/>
                <a:ext cx="666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dW</a:t>
                </a:r>
                <a:r>
                  <a:rPr lang="en-US" altLang="ko-KR" b="1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36B61C-9F4A-4771-B5AF-30295A3174A0}"/>
                  </a:ext>
                </a:extLst>
              </p:cNvPr>
              <p:cNvSpPr txBox="1"/>
              <p:nvPr/>
            </p:nvSpPr>
            <p:spPr>
              <a:xfrm>
                <a:off x="3609104" y="3228387"/>
                <a:ext cx="644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dW</a:t>
                </a:r>
                <a:r>
                  <a:rPr lang="en-US" altLang="ko-KR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0C989AE-70E3-4484-8837-9F3C4D493DF3}"/>
                  </a:ext>
                </a:extLst>
              </p:cNvPr>
              <p:cNvSpPr txBox="1"/>
              <p:nvPr/>
            </p:nvSpPr>
            <p:spPr>
              <a:xfrm>
                <a:off x="6326404" y="4946703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db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09DC96-A5D5-4D45-9A63-4AAD5913F0EB}"/>
                </a:ext>
              </a:extLst>
            </p:cNvPr>
            <p:cNvSpPr txBox="1"/>
            <p:nvPr/>
          </p:nvSpPr>
          <p:spPr>
            <a:xfrm>
              <a:off x="7271543" y="3494176"/>
              <a:ext cx="824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dtanh</a:t>
              </a:r>
              <a:endParaRPr lang="ko-KR" altLang="en-US" sz="1600" baseline="-2500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0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7C6A04-ABA5-4A92-A9F4-CF04D42D3613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(2) dtanh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3AEBAD-D662-40BA-A661-34141603437D}"/>
              </a:ext>
            </a:extLst>
          </p:cNvPr>
          <p:cNvGrpSpPr/>
          <p:nvPr/>
        </p:nvGrpSpPr>
        <p:grpSpPr>
          <a:xfrm>
            <a:off x="2728754" y="1760024"/>
            <a:ext cx="6830932" cy="3958267"/>
            <a:chOff x="2728754" y="1760024"/>
            <a:chExt cx="6830932" cy="395826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97997D0-D028-4940-BF2B-7F0EBDCB70CD}"/>
                </a:ext>
              </a:extLst>
            </p:cNvPr>
            <p:cNvGrpSpPr/>
            <p:nvPr/>
          </p:nvGrpSpPr>
          <p:grpSpPr>
            <a:xfrm>
              <a:off x="2728754" y="1760024"/>
              <a:ext cx="6830932" cy="3958267"/>
              <a:chOff x="2729538" y="1817398"/>
              <a:chExt cx="6830932" cy="3958267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F5345DB-8954-431E-ABE8-AE5A2F5D1863}"/>
                  </a:ext>
                </a:extLst>
              </p:cNvPr>
              <p:cNvGrpSpPr/>
              <p:nvPr/>
            </p:nvGrpSpPr>
            <p:grpSpPr>
              <a:xfrm>
                <a:off x="2729538" y="1817398"/>
                <a:ext cx="6830932" cy="3958267"/>
                <a:chOff x="2729538" y="1817398"/>
                <a:chExt cx="6830932" cy="3958267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2E47C964-AF3C-4B52-A351-21CA72CF3DE5}"/>
                    </a:ext>
                  </a:extLst>
                </p:cNvPr>
                <p:cNvSpPr/>
                <p:nvPr/>
              </p:nvSpPr>
              <p:spPr>
                <a:xfrm>
                  <a:off x="3475317" y="2768744"/>
                  <a:ext cx="4588042" cy="2550695"/>
                </a:xfrm>
                <a:prstGeom prst="roundRect">
                  <a:avLst/>
                </a:prstGeom>
                <a:solidFill>
                  <a:srgbClr val="F8CBAD"/>
                </a:solidFill>
                <a:ln>
                  <a:solidFill>
                    <a:srgbClr val="F4B0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FAE44513-892B-42EC-998A-A171B71BD72C}"/>
                    </a:ext>
                  </a:extLst>
                </p:cNvPr>
                <p:cNvSpPr/>
                <p:nvPr/>
              </p:nvSpPr>
              <p:spPr>
                <a:xfrm>
                  <a:off x="6050724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2CC1C9A-1FD8-4B31-A868-FCDFC949AD70}"/>
                    </a:ext>
                  </a:extLst>
                </p:cNvPr>
                <p:cNvSpPr/>
                <p:nvPr/>
              </p:nvSpPr>
              <p:spPr>
                <a:xfrm>
                  <a:off x="7067980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141BC6C-3A76-46E3-9496-F79E6B073298}"/>
                    </a:ext>
                  </a:extLst>
                </p:cNvPr>
                <p:cNvSpPr/>
                <p:nvPr/>
              </p:nvSpPr>
              <p:spPr>
                <a:xfrm>
                  <a:off x="6668639" y="3250217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tan h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BC9DAB54-B339-448D-8568-20F89CDF5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9538" y="3659796"/>
                  <a:ext cx="1628577" cy="177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3E04CD30-4B9C-44DB-842D-3E734BDE9FBB}"/>
                    </a:ext>
                  </a:extLst>
                </p:cNvPr>
                <p:cNvCxnSpPr>
                  <a:cxnSpLocks/>
                  <a:endCxn id="51" idx="1"/>
                </p:cNvCxnSpPr>
                <p:nvPr/>
              </p:nvCxnSpPr>
              <p:spPr>
                <a:xfrm>
                  <a:off x="5428720" y="3659796"/>
                  <a:ext cx="661826" cy="3341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57411885-D9CF-41AE-B3CA-11A3FF585101}"/>
                    </a:ext>
                  </a:extLst>
                </p:cNvPr>
                <p:cNvCxnSpPr>
                  <a:stCxn id="51" idx="6"/>
                  <a:endCxn id="53" idx="2"/>
                </p:cNvCxnSpPr>
                <p:nvPr/>
              </p:nvCxnSpPr>
              <p:spPr>
                <a:xfrm>
                  <a:off x="6322648" y="4087385"/>
                  <a:ext cx="7453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5FCCC1EB-6BC0-4C39-B7CE-1858C498540F}"/>
                    </a:ext>
                  </a:extLst>
                </p:cNvPr>
                <p:cNvCxnSpPr>
                  <a:endCxn id="54" idx="2"/>
                </p:cNvCxnSpPr>
                <p:nvPr/>
              </p:nvCxnSpPr>
              <p:spPr>
                <a:xfrm flipV="1">
                  <a:off x="7203941" y="3505371"/>
                  <a:ext cx="1" cy="44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2283CB7-EA1F-4C15-AFA5-96A5B45F1175}"/>
                    </a:ext>
                  </a:extLst>
                </p:cNvPr>
                <p:cNvCxnSpPr>
                  <a:cxnSpLocks/>
                  <a:endCxn id="51" idx="3"/>
                </p:cNvCxnSpPr>
                <p:nvPr/>
              </p:nvCxnSpPr>
              <p:spPr>
                <a:xfrm flipV="1">
                  <a:off x="5428719" y="4180775"/>
                  <a:ext cx="661827" cy="245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F2674B4-6900-4314-A048-3278F666B313}"/>
                    </a:ext>
                  </a:extLst>
                </p:cNvPr>
                <p:cNvSpPr txBox="1"/>
                <p:nvPr/>
              </p:nvSpPr>
              <p:spPr>
                <a:xfrm>
                  <a:off x="3725407" y="2783841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7188FF8-1348-4D00-8806-19A986348AB3}"/>
                    </a:ext>
                  </a:extLst>
                </p:cNvPr>
                <p:cNvSpPr txBox="1"/>
                <p:nvPr/>
              </p:nvSpPr>
              <p:spPr>
                <a:xfrm>
                  <a:off x="3804986" y="449665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="1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4F3DC62A-1BEC-4C70-BF63-7F88B988DF16}"/>
                    </a:ext>
                  </a:extLst>
                </p:cNvPr>
                <p:cNvCxnSpPr/>
                <p:nvPr/>
              </p:nvCxnSpPr>
              <p:spPr>
                <a:xfrm>
                  <a:off x="3650805" y="3153173"/>
                  <a:ext cx="73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43D09A8-D5D9-4BDE-84C4-D057BB8E3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156" y="4900473"/>
                  <a:ext cx="737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4A3B504C-5692-40CE-B151-004404D30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1258" y="3151408"/>
                  <a:ext cx="380156" cy="442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4987CD83-190D-49EB-9E12-DE092E8BE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7713" y="4579149"/>
                  <a:ext cx="270621" cy="3217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97C239-FCF1-479C-B791-3265352BC937}"/>
                    </a:ext>
                  </a:extLst>
                </p:cNvPr>
                <p:cNvSpPr txBox="1"/>
                <p:nvPr/>
              </p:nvSpPr>
              <p:spPr>
                <a:xfrm>
                  <a:off x="6369979" y="4466585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684B677C-5D53-4006-BC75-548D1B35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9979" y="4816321"/>
                  <a:ext cx="557630" cy="69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EE3E41CD-5954-45F1-8364-E472E99F2685}"/>
                    </a:ext>
                  </a:extLst>
                </p:cNvPr>
                <p:cNvCxnSpPr/>
                <p:nvPr/>
              </p:nvCxnSpPr>
              <p:spPr>
                <a:xfrm flipV="1">
                  <a:off x="6927609" y="4231189"/>
                  <a:ext cx="275444" cy="5851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8038175-C505-4784-80D2-3D27A0CF5228}"/>
                    </a:ext>
                  </a:extLst>
                </p:cNvPr>
                <p:cNvSpPr txBox="1"/>
                <p:nvPr/>
              </p:nvSpPr>
              <p:spPr>
                <a:xfrm>
                  <a:off x="2729538" y="3276196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86C11F60-5CA4-4DDC-87B2-366BE77561FF}"/>
                    </a:ext>
                  </a:extLst>
                </p:cNvPr>
                <p:cNvCxnSpPr/>
                <p:nvPr/>
              </p:nvCxnSpPr>
              <p:spPr>
                <a:xfrm flipV="1">
                  <a:off x="7203053" y="2228296"/>
                  <a:ext cx="0" cy="10219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9EF467B-F686-4C9C-9A3C-FBA17B09B394}"/>
                    </a:ext>
                  </a:extLst>
                </p:cNvPr>
                <p:cNvSpPr txBox="1"/>
                <p:nvPr/>
              </p:nvSpPr>
              <p:spPr>
                <a:xfrm>
                  <a:off x="6927609" y="1817398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FA5867B-2042-48C7-8CE4-BACA9229CE9A}"/>
                    </a:ext>
                  </a:extLst>
                </p:cNvPr>
                <p:cNvSpPr txBox="1"/>
                <p:nvPr/>
              </p:nvSpPr>
              <p:spPr>
                <a:xfrm>
                  <a:off x="8852639" y="3320705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5" name="연결선: 꺾임 74">
                  <a:extLst>
                    <a:ext uri="{FF2B5EF4-FFF2-40B4-BE49-F238E27FC236}">
                      <a16:creationId xmlns:a16="http://schemas.microsoft.com/office/drawing/2014/main" id="{9B32323E-36F1-48EE-A5EC-46D424B7B58E}"/>
                    </a:ext>
                  </a:extLst>
                </p:cNvPr>
                <p:cNvCxnSpPr>
                  <a:endCxn id="74" idx="1"/>
                </p:cNvCxnSpPr>
                <p:nvPr/>
              </p:nvCxnSpPr>
              <p:spPr>
                <a:xfrm>
                  <a:off x="7203053" y="2512381"/>
                  <a:ext cx="1649586" cy="992990"/>
                </a:xfrm>
                <a:prstGeom prst="bentConnector3">
                  <a:avLst>
                    <a:gd name="adj1" fmla="val 6614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4AC7A30E-4BC2-44C4-B814-01FFD04B5D03}"/>
                    </a:ext>
                  </a:extLst>
                </p:cNvPr>
                <p:cNvCxnSpPr>
                  <a:endCxn id="83" idx="2"/>
                </p:cNvCxnSpPr>
                <p:nvPr/>
              </p:nvCxnSpPr>
              <p:spPr>
                <a:xfrm flipV="1">
                  <a:off x="4893416" y="4607509"/>
                  <a:ext cx="1" cy="1091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A5BB9F3-C6AF-448E-AE42-1E781B83343F}"/>
                    </a:ext>
                  </a:extLst>
                </p:cNvPr>
                <p:cNvSpPr txBox="1"/>
                <p:nvPr/>
              </p:nvSpPr>
              <p:spPr>
                <a:xfrm>
                  <a:off x="4452104" y="540633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EA1DDD80-A9DE-4674-9545-CB5F84799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250710"/>
                  <a:ext cx="0" cy="24813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FE90EE75-6E30-4201-8E01-D00305414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533194"/>
                  <a:ext cx="0" cy="713953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연결선: 꺾임 79">
                  <a:extLst>
                    <a:ext uri="{FF2B5EF4-FFF2-40B4-BE49-F238E27FC236}">
                      <a16:creationId xmlns:a16="http://schemas.microsoft.com/office/drawing/2014/main" id="{21138A47-93F6-474E-AFDC-08C29A9AA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295519" y="2681058"/>
                  <a:ext cx="1557121" cy="926726"/>
                </a:xfrm>
                <a:prstGeom prst="bentConnector3">
                  <a:avLst>
                    <a:gd name="adj1" fmla="val 42588"/>
                  </a:avLst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7495F474-A951-482A-9570-DF3890653F2C}"/>
                    </a:ext>
                  </a:extLst>
                </p:cNvPr>
                <p:cNvCxnSpPr>
                  <a:cxnSpLocks/>
                  <a:endCxn id="53" idx="7"/>
                </p:cNvCxnSpPr>
                <p:nvPr/>
              </p:nvCxnSpPr>
              <p:spPr>
                <a:xfrm>
                  <a:off x="7295516" y="3505371"/>
                  <a:ext cx="4566" cy="48862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3992803F-C1B6-401D-B65A-DC4E5C1DCA6C}"/>
                    </a:ext>
                  </a:extLst>
                </p:cNvPr>
                <p:cNvSpPr/>
                <p:nvPr/>
              </p:nvSpPr>
              <p:spPr>
                <a:xfrm>
                  <a:off x="4358115" y="359436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C579C21-CF03-4342-8D8D-9A8CA4E27728}"/>
                    </a:ext>
                  </a:extLst>
                </p:cNvPr>
                <p:cNvSpPr/>
                <p:nvPr/>
              </p:nvSpPr>
              <p:spPr>
                <a:xfrm>
                  <a:off x="4358114" y="435235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9E01EA-D0E9-49BE-ADB7-CB400973DD8A}"/>
                  </a:ext>
                </a:extLst>
              </p:cNvPr>
              <p:cNvSpPr txBox="1"/>
              <p:nvPr/>
            </p:nvSpPr>
            <p:spPr>
              <a:xfrm>
                <a:off x="7263449" y="2723400"/>
                <a:ext cx="82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  <a:r>
                  <a:rPr lang="en-US" altLang="ko-KR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D00412-4BE5-4DED-8F6E-97602A925B58}"/>
                </a:ext>
              </a:extLst>
            </p:cNvPr>
            <p:cNvSpPr txBox="1"/>
            <p:nvPr/>
          </p:nvSpPr>
          <p:spPr>
            <a:xfrm>
              <a:off x="7271543" y="3494176"/>
              <a:ext cx="824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dtanh</a:t>
              </a:r>
              <a:endParaRPr lang="ko-KR" altLang="en-US" sz="1600" baseline="-2500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81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527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36456B-A3D8-44B9-9E45-5EED00A64AA5}"/>
              </a:ext>
            </a:extLst>
          </p:cNvPr>
          <p:cNvSpPr txBox="1"/>
          <p:nvPr/>
        </p:nvSpPr>
        <p:spPr>
          <a:xfrm>
            <a:off x="2743705" y="691740"/>
            <a:ext cx="670458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Network (RNN)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backward 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– (3)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덧셈 노드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588764-B522-490E-BC1C-5DA461150703}"/>
              </a:ext>
            </a:extLst>
          </p:cNvPr>
          <p:cNvGrpSpPr/>
          <p:nvPr/>
        </p:nvGrpSpPr>
        <p:grpSpPr>
          <a:xfrm>
            <a:off x="2729538" y="1817398"/>
            <a:ext cx="6830932" cy="3958267"/>
            <a:chOff x="2729538" y="1817398"/>
            <a:chExt cx="6830932" cy="395826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C9FD8D-7968-466A-BA79-E4CEBBF44ABB}"/>
                </a:ext>
              </a:extLst>
            </p:cNvPr>
            <p:cNvGrpSpPr/>
            <p:nvPr/>
          </p:nvGrpSpPr>
          <p:grpSpPr>
            <a:xfrm>
              <a:off x="2729538" y="1817398"/>
              <a:ext cx="6830932" cy="3958267"/>
              <a:chOff x="2729538" y="1817398"/>
              <a:chExt cx="6830932" cy="395826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E7471D6-61F5-4353-A286-213EE24BACE5}"/>
                  </a:ext>
                </a:extLst>
              </p:cNvPr>
              <p:cNvGrpSpPr/>
              <p:nvPr/>
            </p:nvGrpSpPr>
            <p:grpSpPr>
              <a:xfrm>
                <a:off x="2729538" y="1817398"/>
                <a:ext cx="6830932" cy="3958267"/>
                <a:chOff x="2729538" y="1817398"/>
                <a:chExt cx="6830932" cy="3958267"/>
              </a:xfrm>
            </p:grpSpPr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CC4FF105-259E-4A02-A35B-DB7B5E6EC63B}"/>
                    </a:ext>
                  </a:extLst>
                </p:cNvPr>
                <p:cNvSpPr/>
                <p:nvPr/>
              </p:nvSpPr>
              <p:spPr>
                <a:xfrm>
                  <a:off x="3475317" y="2768744"/>
                  <a:ext cx="4588042" cy="2550695"/>
                </a:xfrm>
                <a:prstGeom prst="roundRect">
                  <a:avLst/>
                </a:prstGeom>
                <a:solidFill>
                  <a:srgbClr val="F8CBAD"/>
                </a:solidFill>
                <a:ln>
                  <a:solidFill>
                    <a:srgbClr val="F4B0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66F3D14-8C83-4E10-B1B0-E8D4F8C38F49}"/>
                    </a:ext>
                  </a:extLst>
                </p:cNvPr>
                <p:cNvSpPr/>
                <p:nvPr/>
              </p:nvSpPr>
              <p:spPr>
                <a:xfrm>
                  <a:off x="6050724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C0DCBDF-44C7-4CE9-B704-74E22ADE93CD}"/>
                    </a:ext>
                  </a:extLst>
                </p:cNvPr>
                <p:cNvSpPr/>
                <p:nvPr/>
              </p:nvSpPr>
              <p:spPr>
                <a:xfrm>
                  <a:off x="7067980" y="3955311"/>
                  <a:ext cx="271924" cy="264148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+</a:t>
                  </a:r>
                  <a:endParaRPr lang="ko-KR" altLang="en-US" b="1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24278458-0A5A-4E55-9F72-C6837719EEB3}"/>
                    </a:ext>
                  </a:extLst>
                </p:cNvPr>
                <p:cNvSpPr/>
                <p:nvPr/>
              </p:nvSpPr>
              <p:spPr>
                <a:xfrm>
                  <a:off x="6668639" y="3250217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tan h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19D40DD6-0973-493D-BA57-EA87B69A9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9538" y="3659796"/>
                  <a:ext cx="1628577" cy="177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81AA0135-D905-4644-B536-F09F90BA167F}"/>
                    </a:ext>
                  </a:extLst>
                </p:cNvPr>
                <p:cNvCxnSpPr>
                  <a:cxnSpLocks/>
                  <a:endCxn id="61" idx="1"/>
                </p:cNvCxnSpPr>
                <p:nvPr/>
              </p:nvCxnSpPr>
              <p:spPr>
                <a:xfrm>
                  <a:off x="5428720" y="3659796"/>
                  <a:ext cx="661826" cy="3341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A05A7304-3752-43C3-8486-1B2AF7FC0626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6322648" y="4087385"/>
                  <a:ext cx="7453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C63F27F0-A1FA-4B74-8AD5-A1077CE51E11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 flipV="1">
                  <a:off x="7203941" y="3505371"/>
                  <a:ext cx="1" cy="4499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845B0BF-1CBE-4D0A-B21C-09BFEB15374F}"/>
                    </a:ext>
                  </a:extLst>
                </p:cNvPr>
                <p:cNvCxnSpPr>
                  <a:cxnSpLocks/>
                  <a:endCxn id="61" idx="3"/>
                </p:cNvCxnSpPr>
                <p:nvPr/>
              </p:nvCxnSpPr>
              <p:spPr>
                <a:xfrm flipV="1">
                  <a:off x="5428719" y="4180775"/>
                  <a:ext cx="661827" cy="245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A8F95D0-65CE-4A56-90D6-FB303D1094EC}"/>
                    </a:ext>
                  </a:extLst>
                </p:cNvPr>
                <p:cNvSpPr txBox="1"/>
                <p:nvPr/>
              </p:nvSpPr>
              <p:spPr>
                <a:xfrm>
                  <a:off x="3725407" y="2783841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A8231D9-30B4-4D6F-9CD8-2FD9E2BA1970}"/>
                    </a:ext>
                  </a:extLst>
                </p:cNvPr>
                <p:cNvSpPr txBox="1"/>
                <p:nvPr/>
              </p:nvSpPr>
              <p:spPr>
                <a:xfrm>
                  <a:off x="3804986" y="449665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</a:t>
                  </a:r>
                  <a:r>
                    <a:rPr lang="en-US" altLang="ko-KR" b="1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D5B32710-DA52-4185-8705-9B7D5B116553}"/>
                    </a:ext>
                  </a:extLst>
                </p:cNvPr>
                <p:cNvCxnSpPr/>
                <p:nvPr/>
              </p:nvCxnSpPr>
              <p:spPr>
                <a:xfrm>
                  <a:off x="3650805" y="3153173"/>
                  <a:ext cx="73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E51164C2-2986-419C-B6EA-68B24B832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156" y="4900473"/>
                  <a:ext cx="737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9C097CDD-4A88-4CC9-838E-EE579D7B7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1258" y="3151408"/>
                  <a:ext cx="380156" cy="442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C11A784F-E08F-49FB-B90A-394A3B85B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7713" y="4579149"/>
                  <a:ext cx="270621" cy="3217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A1B2B38-CF3C-45A1-B2D2-691E4F8A9AA1}"/>
                    </a:ext>
                  </a:extLst>
                </p:cNvPr>
                <p:cNvSpPr txBox="1"/>
                <p:nvPr/>
              </p:nvSpPr>
              <p:spPr>
                <a:xfrm>
                  <a:off x="6369979" y="4466585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F8CE8569-030C-4096-8DCA-BBBDE957B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9979" y="4816321"/>
                  <a:ext cx="557630" cy="69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B0169A42-15C3-49B7-B834-739D6D9CDF58}"/>
                    </a:ext>
                  </a:extLst>
                </p:cNvPr>
                <p:cNvCxnSpPr/>
                <p:nvPr/>
              </p:nvCxnSpPr>
              <p:spPr>
                <a:xfrm flipV="1">
                  <a:off x="6927609" y="4231189"/>
                  <a:ext cx="275444" cy="5851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9F4DB0F-CE0A-45EE-B9DD-E0033ED39E64}"/>
                    </a:ext>
                  </a:extLst>
                </p:cNvPr>
                <p:cNvSpPr txBox="1"/>
                <p:nvPr/>
              </p:nvSpPr>
              <p:spPr>
                <a:xfrm>
                  <a:off x="2729538" y="3276196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prev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0C038F5B-DC4A-427B-BEA7-C997328BA6F9}"/>
                    </a:ext>
                  </a:extLst>
                </p:cNvPr>
                <p:cNvCxnSpPr/>
                <p:nvPr/>
              </p:nvCxnSpPr>
              <p:spPr>
                <a:xfrm flipV="1">
                  <a:off x="7203053" y="2228296"/>
                  <a:ext cx="0" cy="10219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D5F7BBB-1367-4812-BDF1-8F963AED21D0}"/>
                    </a:ext>
                  </a:extLst>
                </p:cNvPr>
                <p:cNvSpPr txBox="1"/>
                <p:nvPr/>
              </p:nvSpPr>
              <p:spPr>
                <a:xfrm>
                  <a:off x="6927609" y="1817398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44C799B-4AF0-4A84-8C4E-121C975BEC8E}"/>
                    </a:ext>
                  </a:extLst>
                </p:cNvPr>
                <p:cNvSpPr txBox="1"/>
                <p:nvPr/>
              </p:nvSpPr>
              <p:spPr>
                <a:xfrm>
                  <a:off x="8852639" y="3320705"/>
                  <a:ext cx="707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US" altLang="ko-KR" baseline="-250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next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2" name="연결선: 꺾임 81">
                  <a:extLst>
                    <a:ext uri="{FF2B5EF4-FFF2-40B4-BE49-F238E27FC236}">
                      <a16:creationId xmlns:a16="http://schemas.microsoft.com/office/drawing/2014/main" id="{79DC6458-B39E-41E5-9B13-C07396B4D380}"/>
                    </a:ext>
                  </a:extLst>
                </p:cNvPr>
                <p:cNvCxnSpPr>
                  <a:endCxn id="81" idx="1"/>
                </p:cNvCxnSpPr>
                <p:nvPr/>
              </p:nvCxnSpPr>
              <p:spPr>
                <a:xfrm>
                  <a:off x="7203053" y="2512381"/>
                  <a:ext cx="1649586" cy="992990"/>
                </a:xfrm>
                <a:prstGeom prst="bentConnector3">
                  <a:avLst>
                    <a:gd name="adj1" fmla="val 6614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E4721622-E1CB-40FF-9DD3-5230AC869FD1}"/>
                    </a:ext>
                  </a:extLst>
                </p:cNvPr>
                <p:cNvCxnSpPr>
                  <a:endCxn id="95" idx="2"/>
                </p:cNvCxnSpPr>
                <p:nvPr/>
              </p:nvCxnSpPr>
              <p:spPr>
                <a:xfrm flipV="1">
                  <a:off x="4893416" y="4607509"/>
                  <a:ext cx="1" cy="1091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AC50B72-FB70-4560-98F3-6B8B8C694186}"/>
                    </a:ext>
                  </a:extLst>
                </p:cNvPr>
                <p:cNvSpPr txBox="1"/>
                <p:nvPr/>
              </p:nvSpPr>
              <p:spPr>
                <a:xfrm>
                  <a:off x="4452104" y="5406333"/>
                  <a:ext cx="53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ko-KR" altLang="en-US" baseline="-25000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F7248A63-E46E-441F-A530-B766170C0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250710"/>
                  <a:ext cx="0" cy="24813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379A9451-690F-4581-BA3C-9CEEA8707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516" y="2533194"/>
                  <a:ext cx="0" cy="713953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연결선: 꺾임 86">
                  <a:extLst>
                    <a:ext uri="{FF2B5EF4-FFF2-40B4-BE49-F238E27FC236}">
                      <a16:creationId xmlns:a16="http://schemas.microsoft.com/office/drawing/2014/main" id="{51483E61-CC9F-4344-B0CD-070305BAF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295519" y="2681058"/>
                  <a:ext cx="1557121" cy="926726"/>
                </a:xfrm>
                <a:prstGeom prst="bentConnector3">
                  <a:avLst>
                    <a:gd name="adj1" fmla="val 42588"/>
                  </a:avLst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4D07655-2587-4BDD-BEC1-5A3298B4F839}"/>
                    </a:ext>
                  </a:extLst>
                </p:cNvPr>
                <p:cNvCxnSpPr>
                  <a:cxnSpLocks/>
                  <a:endCxn id="62" idx="7"/>
                </p:cNvCxnSpPr>
                <p:nvPr/>
              </p:nvCxnSpPr>
              <p:spPr>
                <a:xfrm>
                  <a:off x="7295516" y="3505371"/>
                  <a:ext cx="4566" cy="48862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B210617E-E9AD-482B-8003-5421A7DFB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2648" y="4927107"/>
                  <a:ext cx="667108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17DF7531-4181-4575-9521-E77B12423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94062" y="4231189"/>
                  <a:ext cx="301454" cy="69591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C3D0AB85-5575-45CA-BDCD-B8E59267A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96014" y="4171897"/>
                  <a:ext cx="794384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F66B47BD-45DD-475D-9975-314B7DE6D422}"/>
                    </a:ext>
                  </a:extLst>
                </p:cNvPr>
                <p:cNvCxnSpPr>
                  <a:cxnSpLocks/>
                  <a:stCxn id="61" idx="4"/>
                </p:cNvCxnSpPr>
                <p:nvPr/>
              </p:nvCxnSpPr>
              <p:spPr>
                <a:xfrm flipH="1">
                  <a:off x="5428719" y="4219459"/>
                  <a:ext cx="757967" cy="31703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A3076DC2-5B9C-4D78-89DE-2E6B48A3DB86}"/>
                    </a:ext>
                  </a:extLst>
                </p:cNvPr>
                <p:cNvCxnSpPr>
                  <a:cxnSpLocks/>
                  <a:stCxn id="61" idx="2"/>
                </p:cNvCxnSpPr>
                <p:nvPr/>
              </p:nvCxnSpPr>
              <p:spPr>
                <a:xfrm flipH="1" flipV="1">
                  <a:off x="5428719" y="3796251"/>
                  <a:ext cx="622005" cy="29113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C7CC08E-7D2F-4966-B28A-E27170B17A41}"/>
                    </a:ext>
                  </a:extLst>
                </p:cNvPr>
                <p:cNvSpPr/>
                <p:nvPr/>
              </p:nvSpPr>
              <p:spPr>
                <a:xfrm>
                  <a:off x="4358115" y="359436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1B6176C-1B01-42A8-AB69-07E4F74AACE9}"/>
                    </a:ext>
                  </a:extLst>
                </p:cNvPr>
                <p:cNvSpPr/>
                <p:nvPr/>
              </p:nvSpPr>
              <p:spPr>
                <a:xfrm>
                  <a:off x="4358114" y="4352355"/>
                  <a:ext cx="1070605" cy="255154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</a:rPr>
                    <a:t>MatMul</a:t>
                  </a:r>
                  <a:endParaRPr lang="ko-KR" altLang="en-US" sz="14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A25193-B3B0-47E6-B523-70C1A3414628}"/>
                  </a:ext>
                </a:extLst>
              </p:cNvPr>
              <p:cNvSpPr txBox="1"/>
              <p:nvPr/>
            </p:nvSpPr>
            <p:spPr>
              <a:xfrm>
                <a:off x="7263449" y="2723400"/>
                <a:ext cx="82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  <a:r>
                  <a:rPr lang="en-US" altLang="ko-KR" baseline="-2500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EEC9DA-CE7F-43A9-99F6-28C4D3335FE9}"/>
                  </a:ext>
                </a:extLst>
              </p:cNvPr>
              <p:cNvSpPr txBox="1"/>
              <p:nvPr/>
            </p:nvSpPr>
            <p:spPr>
              <a:xfrm>
                <a:off x="6326404" y="4946703"/>
                <a:ext cx="53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db</a:t>
                </a:r>
                <a:endParaRPr lang="ko-KR" altLang="en-US" baseline="-250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777E19-7098-43D8-9D43-B32289C863F7}"/>
                </a:ext>
              </a:extLst>
            </p:cNvPr>
            <p:cNvSpPr txBox="1"/>
            <p:nvPr/>
          </p:nvSpPr>
          <p:spPr>
            <a:xfrm>
              <a:off x="7271543" y="3494176"/>
              <a:ext cx="824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dtanh</a:t>
              </a:r>
              <a:endParaRPr lang="ko-KR" altLang="en-US" sz="1600" baseline="-2500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94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138045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앞에서까지는 하나의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계층에서의 순전파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역전파에 대해서 살펴봤다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이제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계층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개를 연결한 신경망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완성해보자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이렇게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연결한 신경망을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부를 것이다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6E365-246C-4738-B710-8B090A81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56" y="1516588"/>
            <a:ext cx="8438887" cy="30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6035284" y="3842377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650735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609607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09212"/>
            <a:ext cx="1041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__init__()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메서드는 가중치화 편향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stateful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불리언 값을 인수로 받는다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변수 중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layers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다수의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계층을 리스트로 저장하는 용도이다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인스턴스 변수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forward() 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불렀을 때 마지막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계층의 은닉 상태를 저장하고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backward()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불렀을 때 하나 앞 블록의 은닉 상태의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기울기를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(dh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구현상에서는 필요없으나 이후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seq2seq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사용을 위함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5A74F-A550-41E4-A42B-145D1BE8D9E9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AD5991-E141-44F4-AEB7-1C4CC5C23229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138045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40857C-0787-4E75-B729-C91D5AFF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9" y="1713274"/>
            <a:ext cx="4318357" cy="2836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065220-DF99-4CB6-A698-35F7DD90BB1E}"/>
              </a:ext>
            </a:extLst>
          </p:cNvPr>
          <p:cNvSpPr txBox="1"/>
          <p:nvPr/>
        </p:nvSpPr>
        <p:spPr>
          <a:xfrm>
            <a:off x="6035284" y="4261470"/>
            <a:ext cx="5877521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NOTE_ </a:t>
            </a:r>
            <a:r>
              <a:rPr lang="ko-KR" altLang="en-US" sz="1200">
                <a:latin typeface="+mn-ea"/>
              </a:rPr>
              <a:t>긴 시계열 데이터를 처리할 때는 </a:t>
            </a:r>
            <a:r>
              <a:rPr lang="en-US" altLang="ko-KR" sz="1200">
                <a:latin typeface="+mn-ea"/>
              </a:rPr>
              <a:t>RNN</a:t>
            </a:r>
            <a:r>
              <a:rPr lang="ko-KR" altLang="en-US" sz="1200">
                <a:latin typeface="+mn-ea"/>
              </a:rPr>
              <a:t>의 은닉 상태를 유지해야한다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이처럼 은닉 상태를 유지할지 여부를 많은 딥러닝 프레임워크에서 </a:t>
            </a:r>
            <a:r>
              <a:rPr lang="en-US" altLang="ko-KR" sz="1200">
                <a:latin typeface="+mn-ea"/>
              </a:rPr>
              <a:t>‘stateful’</a:t>
            </a:r>
            <a:r>
              <a:rPr lang="ko-KR" altLang="en-US" sz="1200">
                <a:latin typeface="+mn-ea"/>
              </a:rPr>
              <a:t>이라는 단어로 지정한다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14B3E4-7894-4532-B1EA-3D68920D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71" y="1812418"/>
            <a:ext cx="5672831" cy="1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6035284" y="3842377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650735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609607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09212"/>
            <a:ext cx="1041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set_state() &amp; reset_state()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Hidden State (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 혹은 초기화 시키는 메서드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5A74F-A550-41E4-A42B-145D1BE8D9E9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AD5991-E141-44F4-AEB7-1C4CC5C23229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138045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40857C-0787-4E75-B729-C91D5AFF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9" y="1713274"/>
            <a:ext cx="4318357" cy="28369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3815A0-48FA-4EC5-AB52-B25BB001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71" y="1812418"/>
            <a:ext cx="5672831" cy="1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105560-4A9A-428A-8EA7-0909E7F06F62}"/>
              </a:ext>
            </a:extLst>
          </p:cNvPr>
          <p:cNvSpPr/>
          <p:nvPr/>
        </p:nvSpPr>
        <p:spPr>
          <a:xfrm>
            <a:off x="6535294" y="3243624"/>
            <a:ext cx="4575936" cy="29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924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3356D-5FC4-48F1-A1C8-396F07B8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8" y="3241899"/>
            <a:ext cx="4118113" cy="2749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53E19B-20D0-429B-8FEF-EDF708A38009}"/>
              </a:ext>
            </a:extLst>
          </p:cNvPr>
          <p:cNvSpPr txBox="1"/>
          <p:nvPr/>
        </p:nvSpPr>
        <p:spPr>
          <a:xfrm>
            <a:off x="1350967" y="1425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과학에서 효율적인 접근 및 수정을 가능케 하는 자료의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의미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128E9-BEFD-4B41-964F-0D62D6B1976F}"/>
              </a:ext>
            </a:extLst>
          </p:cNvPr>
          <p:cNvSpPr/>
          <p:nvPr/>
        </p:nvSpPr>
        <p:spPr>
          <a:xfrm>
            <a:off x="2134254" y="2387914"/>
            <a:ext cx="7577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데이터 값의 모임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데이터 간의 관계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그리고 데이터에 적용할 수 있는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함수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나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명령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의미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F59718-934C-4B3B-96D5-EBA2B315515C}"/>
              </a:ext>
            </a:extLst>
          </p:cNvPr>
          <p:cNvCxnSpPr>
            <a:cxnSpLocks/>
          </p:cNvCxnSpPr>
          <p:nvPr/>
        </p:nvCxnSpPr>
        <p:spPr>
          <a:xfrm>
            <a:off x="5965646" y="1869622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AD88BB-6DDA-48A5-AEB5-ADD65B4F9153}"/>
              </a:ext>
            </a:extLst>
          </p:cNvPr>
          <p:cNvSpPr txBox="1"/>
          <p:nvPr/>
        </p:nvSpPr>
        <p:spPr>
          <a:xfrm>
            <a:off x="792184" y="6021310"/>
            <a:ext cx="397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형태의 자료구조</a:t>
            </a:r>
            <a:r>
              <a:rPr lang="en-US" altLang="ko-KR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:array, linked list, graph, tree</a:t>
            </a:r>
            <a:endParaRPr lang="ko-KR" altLang="en-US" sz="12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689BD0-0E3D-49ED-8685-5441632DF885}"/>
              </a:ext>
            </a:extLst>
          </p:cNvPr>
          <p:cNvSpPr/>
          <p:nvPr/>
        </p:nvSpPr>
        <p:spPr>
          <a:xfrm>
            <a:off x="6725685" y="4213667"/>
            <a:ext cx="1579171" cy="740675"/>
          </a:xfrm>
          <a:prstGeom prst="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Program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4A1F44-03E3-43C2-ACEC-1DC44891FD0B}"/>
              </a:ext>
            </a:extLst>
          </p:cNvPr>
          <p:cNvSpPr/>
          <p:nvPr/>
        </p:nvSpPr>
        <p:spPr>
          <a:xfrm>
            <a:off x="9009315" y="3449989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Algorithm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5236EB-FDC1-45D9-AB35-C4343D6E35E3}"/>
              </a:ext>
            </a:extLst>
          </p:cNvPr>
          <p:cNvSpPr/>
          <p:nvPr/>
        </p:nvSpPr>
        <p:spPr>
          <a:xfrm>
            <a:off x="9009315" y="5048164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Structure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87DE4D87-7459-4D59-8352-6CC28C7A2DEE}"/>
              </a:ext>
            </a:extLst>
          </p:cNvPr>
          <p:cNvSpPr/>
          <p:nvPr/>
        </p:nvSpPr>
        <p:spPr>
          <a:xfrm>
            <a:off x="9670842" y="4547606"/>
            <a:ext cx="359971" cy="315439"/>
          </a:xfrm>
          <a:prstGeom prst="mathPlus">
            <a:avLst>
              <a:gd name="adj1" fmla="val 81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같음 기호 21">
            <a:extLst>
              <a:ext uri="{FF2B5EF4-FFF2-40B4-BE49-F238E27FC236}">
                <a16:creationId xmlns:a16="http://schemas.microsoft.com/office/drawing/2014/main" id="{20263D6D-4600-4AC5-B816-E444E37F47A0}"/>
              </a:ext>
            </a:extLst>
          </p:cNvPr>
          <p:cNvSpPr/>
          <p:nvPr/>
        </p:nvSpPr>
        <p:spPr>
          <a:xfrm>
            <a:off x="8451677" y="4160210"/>
            <a:ext cx="557638" cy="928880"/>
          </a:xfrm>
          <a:prstGeom prst="mathEqual">
            <a:avLst>
              <a:gd name="adj1" fmla="val 5560"/>
              <a:gd name="adj2" fmla="val 1176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C14220-5A66-4F39-9532-2B396DDF24F0}"/>
              </a:ext>
            </a:extLst>
          </p:cNvPr>
          <p:cNvSpPr/>
          <p:nvPr/>
        </p:nvSpPr>
        <p:spPr>
          <a:xfrm>
            <a:off x="4659656" y="866507"/>
            <a:ext cx="266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587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6035284" y="3842377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650735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609607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09212"/>
            <a:ext cx="1041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forward()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순전파 메서드인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forward(xs)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아래로부터 입력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xs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받는다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Xs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 분량의 시계열 데이터를 하나로 모은 것이다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미니배치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고려했을 때의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xs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형상은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NxTxD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(N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미니배치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T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 데이터 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D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입력벡터 차원 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은닉상태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처음 호출 시 영행렬로 초기화를 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 데이터의 수만큼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문을 돌면서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Hidden State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업데이트한다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Hidden State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집합임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5A74F-A550-41E4-A42B-145D1BE8D9E9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AD5991-E141-44F4-AEB7-1C4CC5C23229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138045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720A984-1B24-4D27-A2ED-2C8106DF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1" y="1694290"/>
            <a:ext cx="2879431" cy="2854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1DE2C-8586-4445-9ED0-897A4324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71" y="1812418"/>
            <a:ext cx="5672831" cy="1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6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</a:t>
            </a:r>
            <a:endParaRPr lang="ko-KR" altLang="en-US" baseline="-25000">
              <a:latin typeface="Cambria Math" panose="02040503050406030204" pitchFamily="18" charset="0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BC7C8-6632-498E-857E-7792154A92FC}"/>
              </a:ext>
            </a:extLst>
          </p:cNvPr>
          <p:cNvSpPr txBox="1"/>
          <p:nvPr/>
        </p:nvSpPr>
        <p:spPr>
          <a:xfrm>
            <a:off x="6055466" y="2557698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6FC653-F95A-4AC4-B09F-40EDA1AB95EF}"/>
              </a:ext>
            </a:extLst>
          </p:cNvPr>
          <p:cNvCxnSpPr>
            <a:cxnSpLocks/>
          </p:cNvCxnSpPr>
          <p:nvPr/>
        </p:nvCxnSpPr>
        <p:spPr>
          <a:xfrm>
            <a:off x="839569" y="1650735"/>
            <a:ext cx="497377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3D6E6E-570E-47EE-BD88-DEFEFD1C02EE}"/>
              </a:ext>
            </a:extLst>
          </p:cNvPr>
          <p:cNvCxnSpPr>
            <a:cxnSpLocks/>
          </p:cNvCxnSpPr>
          <p:nvPr/>
        </p:nvCxnSpPr>
        <p:spPr>
          <a:xfrm>
            <a:off x="839569" y="4609607"/>
            <a:ext cx="497377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2163F-08C6-40C9-A0AA-9E3A6D44653C}"/>
              </a:ext>
            </a:extLst>
          </p:cNvPr>
          <p:cNvSpPr txBox="1"/>
          <p:nvPr/>
        </p:nvSpPr>
        <p:spPr>
          <a:xfrm>
            <a:off x="1000111" y="4809212"/>
            <a:ext cx="10554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backward()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TimeRNN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순전파시에 출력이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개로 분기된다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순전파 시 분기했을 경우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 역전파에서는 각 기울기가 합산되어 전해진다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역전파 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계층에서는 합산된 기울기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dh</a:t>
            </a:r>
            <a:r>
              <a:rPr lang="en-US" altLang="ko-KR" sz="140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ko-KR" altLang="en-US" sz="1400">
                <a:latin typeface="Cambria Math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+ dh</a:t>
            </a:r>
            <a:r>
              <a:rPr lang="en-US" altLang="ko-KR" sz="140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next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미리 만들어뒀던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backward()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 시각의 기울기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dx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dxs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해당 인덱스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시각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가중치 매개변수에 대해서도 각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계층의 가중치 기울기를 합산하여 최종 결과를 멤버 변수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self.grads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덮어쓴다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5A74F-A550-41E4-A42B-145D1BE8D9E9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Time RNN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 구현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AD5991-E141-44F4-AEB7-1C4CC5C23229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138045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A1AFEF-DE02-413B-9094-B415B44B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73" y="805825"/>
            <a:ext cx="4019793" cy="1733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B34DCF-FED3-47A8-BB45-5E9387E3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673699"/>
            <a:ext cx="3301846" cy="28877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03DB6D-958D-4080-9741-F9CC4A6B6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756" y="2901831"/>
            <a:ext cx="5076825" cy="1571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818710-FF79-4586-97AB-DA35338F7020}"/>
              </a:ext>
            </a:extLst>
          </p:cNvPr>
          <p:cNvSpPr txBox="1"/>
          <p:nvPr/>
        </p:nvSpPr>
        <p:spPr>
          <a:xfrm>
            <a:off x="6118176" y="4560036"/>
            <a:ext cx="592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</a:t>
            </a:r>
            <a:r>
              <a:rPr lang="en-US" altLang="ko-KR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RNN </a:t>
            </a:r>
            <a:r>
              <a:rPr lang="ko-KR" altLang="en-US" sz="120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계층의 역전파</a:t>
            </a:r>
          </a:p>
        </p:txBody>
      </p:sp>
    </p:spTree>
    <p:extLst>
      <p:ext uri="{BB962C8B-B14F-4D97-AF65-F5344CB8AC3E}">
        <p14:creationId xmlns:p14="http://schemas.microsoft.com/office/powerpoint/2010/main" val="6358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 algorithm에 대한 이미지 검색결과">
            <a:extLst>
              <a:ext uri="{FF2B5EF4-FFF2-40B4-BE49-F238E27FC236}">
                <a16:creationId xmlns:a16="http://schemas.microsoft.com/office/drawing/2014/main" id="{3DE12C62-CA5F-4156-B9D1-F994B18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95" y="1629607"/>
            <a:ext cx="3580350" cy="45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27560"/>
            <a:ext cx="67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어떤 문제가 주어졌을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문제를 해결하기 위한 단계적 절차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3165-6313-45D7-94B0-455005968761}"/>
              </a:ext>
            </a:extLst>
          </p:cNvPr>
          <p:cNvSpPr txBox="1"/>
          <p:nvPr/>
        </p:nvSpPr>
        <p:spPr>
          <a:xfrm>
            <a:off x="1353835" y="5837604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발송 알고리즘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99A8BF-58F5-415A-8F1C-2663C8AC3134}"/>
              </a:ext>
            </a:extLst>
          </p:cNvPr>
          <p:cNvCxnSpPr>
            <a:cxnSpLocks/>
          </p:cNvCxnSpPr>
          <p:nvPr/>
        </p:nvCxnSpPr>
        <p:spPr>
          <a:xfrm>
            <a:off x="5755517" y="2553757"/>
            <a:ext cx="45700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4B2542-2F38-4CE7-A40D-5ED56180F90C}"/>
              </a:ext>
            </a:extLst>
          </p:cNvPr>
          <p:cNvSpPr txBox="1"/>
          <p:nvPr/>
        </p:nvSpPr>
        <p:spPr>
          <a:xfrm>
            <a:off x="5589496" y="2114327"/>
            <a:ext cx="481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알고리즘을 기술하는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1308F-2928-48D5-9914-448EE0A11CEB}"/>
              </a:ext>
            </a:extLst>
          </p:cNvPr>
          <p:cNvSpPr txBox="1"/>
          <p:nvPr/>
        </p:nvSpPr>
        <p:spPr>
          <a:xfrm>
            <a:off x="6146848" y="2938962"/>
            <a:ext cx="3883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Pseudo –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Programming language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22A4DB-6AF0-433A-9792-38F3709F7046}"/>
              </a:ext>
            </a:extLst>
          </p:cNvPr>
          <p:cNvSpPr/>
          <p:nvPr/>
        </p:nvSpPr>
        <p:spPr>
          <a:xfrm>
            <a:off x="567681" y="972736"/>
            <a:ext cx="1666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Algorithm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586336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34239"/>
            <a:ext cx="42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여러 종류의 데이터를 식별하는 </a:t>
            </a:r>
            <a:r>
              <a:rPr lang="ko-KR" altLang="en-US" dirty="0">
                <a:solidFill>
                  <a:srgbClr val="C00000"/>
                </a:solidFill>
              </a:rPr>
              <a:t>분류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19CEC-D972-4ACC-A65A-E54D7E0B0B8A}"/>
              </a:ext>
            </a:extLst>
          </p:cNvPr>
          <p:cNvSpPr/>
          <p:nvPr/>
        </p:nvSpPr>
        <p:spPr>
          <a:xfrm>
            <a:off x="567681" y="956550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D2281-827A-439A-BADC-DED5545CFE01}"/>
              </a:ext>
            </a:extLst>
          </p:cNvPr>
          <p:cNvSpPr/>
          <p:nvPr/>
        </p:nvSpPr>
        <p:spPr>
          <a:xfrm>
            <a:off x="567680" y="1819595"/>
            <a:ext cx="10786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넓은 의미로 해당 자료형에 대한 </a:t>
            </a:r>
            <a:r>
              <a:rPr lang="ko-KR" altLang="en-US" dirty="0">
                <a:solidFill>
                  <a:srgbClr val="C00000"/>
                </a:solidFill>
              </a:rPr>
              <a:t>가능한 값</a:t>
            </a:r>
            <a:r>
              <a:rPr lang="en-US" altLang="ko-KR" dirty="0"/>
              <a:t>, </a:t>
            </a:r>
            <a:r>
              <a:rPr lang="ko-KR" altLang="en-US" dirty="0"/>
              <a:t>해당 자료형에서 </a:t>
            </a:r>
            <a:r>
              <a:rPr lang="ko-KR" altLang="en-US" dirty="0">
                <a:solidFill>
                  <a:srgbClr val="C00000"/>
                </a:solidFill>
              </a:rPr>
              <a:t>수행을 마칠 수 있는 명령들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C00000"/>
                </a:solidFill>
              </a:rPr>
              <a:t>의미</a:t>
            </a:r>
            <a:r>
              <a:rPr lang="en-US" altLang="ko-KR" dirty="0"/>
              <a:t>, </a:t>
            </a:r>
            <a:r>
              <a:rPr lang="ko-KR" altLang="en-US" dirty="0"/>
              <a:t>해당 자료형의 </a:t>
            </a:r>
            <a:r>
              <a:rPr lang="ko-KR" altLang="en-US" dirty="0">
                <a:solidFill>
                  <a:srgbClr val="C00000"/>
                </a:solidFill>
              </a:rPr>
              <a:t>값을 저장하는 방식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A0BC5-C21B-4CA2-948D-812B0EB99D1C}"/>
              </a:ext>
            </a:extLst>
          </p:cNvPr>
          <p:cNvSpPr txBox="1"/>
          <p:nvPr/>
        </p:nvSpPr>
        <p:spPr>
          <a:xfrm>
            <a:off x="4468664" y="5841168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자료형</a:t>
            </a:r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(C)</a:t>
            </a:r>
            <a:endParaRPr lang="ko-KR" altLang="en-US" sz="14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6" name="Picture 4" descr="Data types hierarchy in C">
            <a:extLst>
              <a:ext uri="{FF2B5EF4-FFF2-40B4-BE49-F238E27FC236}">
                <a16:creationId xmlns:a16="http://schemas.microsoft.com/office/drawing/2014/main" id="{BA2D8636-6DDD-4FC5-9C83-0886CCD7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545518"/>
            <a:ext cx="67722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7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B58CF-12C1-49FE-9DDB-397E3AEE8E64}"/>
              </a:ext>
            </a:extLst>
          </p:cNvPr>
          <p:cNvSpPr txBox="1"/>
          <p:nvPr/>
        </p:nvSpPr>
        <p:spPr>
          <a:xfrm>
            <a:off x="567681" y="1016194"/>
            <a:ext cx="48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Abstract Data Type(ADT) 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추상 자료형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6145F-581F-4AA7-A97C-77ACF6760602}"/>
              </a:ext>
            </a:extLst>
          </p:cNvPr>
          <p:cNvSpPr txBox="1"/>
          <p:nvPr/>
        </p:nvSpPr>
        <p:spPr>
          <a:xfrm>
            <a:off x="567681" y="1416304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프로그램의 대상이 되는 사물 또는 대상을 추상화 하여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8253E-F2F0-4FBB-A22D-5948A899C020}"/>
              </a:ext>
            </a:extLst>
          </p:cNvPr>
          <p:cNvSpPr txBox="1"/>
          <p:nvPr/>
        </p:nvSpPr>
        <p:spPr>
          <a:xfrm>
            <a:off x="567681" y="2115787"/>
            <a:ext cx="223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ADT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31F8E-7CFB-4F69-9CE1-BF76DBD2A45D}"/>
              </a:ext>
            </a:extLst>
          </p:cNvPr>
          <p:cNvSpPr txBox="1"/>
          <p:nvPr/>
        </p:nvSpPr>
        <p:spPr>
          <a:xfrm>
            <a:off x="567681" y="2520676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설계와 구현의 분리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062D4-38AC-451E-B0CC-824350937AD4}"/>
              </a:ext>
            </a:extLst>
          </p:cNvPr>
          <p:cNvSpPr txBox="1"/>
          <p:nvPr/>
        </p:nvSpPr>
        <p:spPr>
          <a:xfrm>
            <a:off x="580933" y="2961010"/>
            <a:ext cx="729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사용할 때 모든 정보를 다 이해하지 않아도 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정보은닉 기법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(information hiding)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8F217F-882E-45CB-B701-D01043A825C8}"/>
              </a:ext>
            </a:extLst>
          </p:cNvPr>
          <p:cNvSpPr/>
          <p:nvPr/>
        </p:nvSpPr>
        <p:spPr>
          <a:xfrm>
            <a:off x="7871791" y="897218"/>
            <a:ext cx="2609022" cy="2386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Abstract Data Type</a:t>
            </a:r>
            <a:endParaRPr lang="ko-KR" altLang="en-US" sz="2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603581-D018-43C6-9228-1717400D1C43}"/>
              </a:ext>
            </a:extLst>
          </p:cNvPr>
          <p:cNvSpPr/>
          <p:nvPr/>
        </p:nvSpPr>
        <p:spPr>
          <a:xfrm>
            <a:off x="5416641" y="4256524"/>
            <a:ext cx="1665886" cy="1373503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</a:t>
            </a:r>
            <a:endParaRPr lang="ko-KR" altLang="en-US" sz="2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C49411-22C1-4C4C-B11C-9DB74BEA4F20}"/>
              </a:ext>
            </a:extLst>
          </p:cNvPr>
          <p:cNvSpPr/>
          <p:nvPr/>
        </p:nvSpPr>
        <p:spPr>
          <a:xfrm>
            <a:off x="8610600" y="4256523"/>
            <a:ext cx="1665886" cy="137350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</a:t>
            </a:r>
            <a:endParaRPr lang="ko-KR" altLang="en-US" sz="2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6831A9-AF82-4D03-99A0-7CBD72BDC91B}"/>
              </a:ext>
            </a:extLst>
          </p:cNvPr>
          <p:cNvSpPr/>
          <p:nvPr/>
        </p:nvSpPr>
        <p:spPr>
          <a:xfrm>
            <a:off x="1835948" y="4267627"/>
            <a:ext cx="1665886" cy="1373501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dirty="0"/>
              <a:t>Interface</a:t>
            </a:r>
            <a:endParaRPr lang="ko-KR" altLang="en-US" sz="2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737287-E295-4C0B-A766-5A55465F2F08}"/>
              </a:ext>
            </a:extLst>
          </p:cNvPr>
          <p:cNvCxnSpPr>
            <a:cxnSpLocks/>
          </p:cNvCxnSpPr>
          <p:nvPr/>
        </p:nvCxnSpPr>
        <p:spPr>
          <a:xfrm>
            <a:off x="4265870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9B4646-A58A-46A1-8FD9-C5FB2BCDBF09}"/>
              </a:ext>
            </a:extLst>
          </p:cNvPr>
          <p:cNvCxnSpPr>
            <a:cxnSpLocks/>
          </p:cNvCxnSpPr>
          <p:nvPr/>
        </p:nvCxnSpPr>
        <p:spPr>
          <a:xfrm>
            <a:off x="7625296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5453AF-E438-47EB-BE50-F39A54E46FC6}"/>
              </a:ext>
            </a:extLst>
          </p:cNvPr>
          <p:cNvSpPr txBox="1"/>
          <p:nvPr/>
        </p:nvSpPr>
        <p:spPr>
          <a:xfrm>
            <a:off x="4634586" y="5711615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34091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A51411-9F1E-404C-84FA-2F5CB7003C7F}"/>
              </a:ext>
            </a:extLst>
          </p:cNvPr>
          <p:cNvSpPr/>
          <p:nvPr/>
        </p:nvSpPr>
        <p:spPr>
          <a:xfrm>
            <a:off x="5855961" y="1703456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E0550-558C-49B4-B221-B3083E8F34DC}"/>
              </a:ext>
            </a:extLst>
          </p:cNvPr>
          <p:cNvSpPr/>
          <p:nvPr/>
        </p:nvSpPr>
        <p:spPr>
          <a:xfrm>
            <a:off x="820018" y="1723382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3773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/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Time Complexity(</a:t>
                </a:r>
                <a:r>
                  <a:rPr lang="ko-KR" altLang="en-US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시간 복잡도</a:t>
                </a: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알고리즘에 사용되는 연산 횟수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≠</m:t>
                    </m:r>
                  </m:oMath>
                </a14:m>
                <a:r>
                  <a:rPr lang="ko-KR" altLang="en-US" sz="1600" dirty="0"/>
                  <a:t> 실행 시간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blipFill>
                <a:blip r:embed="rId3"/>
                <a:stretch>
                  <a:fillRect l="-495" t="-4717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B10098-74D5-4774-8E07-6C176C7CEDB4}"/>
              </a:ext>
            </a:extLst>
          </p:cNvPr>
          <p:cNvSpPr txBox="1"/>
          <p:nvPr/>
        </p:nvSpPr>
        <p:spPr>
          <a:xfrm>
            <a:off x="567681" y="3391671"/>
            <a:ext cx="110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Space Complexity(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알고리즘에 사용되는 메모리의 총량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9C845-58CC-45CB-A303-AD2A69D2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42" y="1833892"/>
            <a:ext cx="3448432" cy="1154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00FC6-00E3-4492-A182-A02F207A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65" y="1843657"/>
            <a:ext cx="3421072" cy="115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/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4D0909-DE09-40FC-BDFE-D4C5746CC0F7}"/>
              </a:ext>
            </a:extLst>
          </p:cNvPr>
          <p:cNvSpPr/>
          <p:nvPr/>
        </p:nvSpPr>
        <p:spPr>
          <a:xfrm>
            <a:off x="820018" y="4270910"/>
            <a:ext cx="3764280" cy="81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3233A8-82C3-4FC7-93D9-F23CDF9366B5}"/>
              </a:ext>
            </a:extLst>
          </p:cNvPr>
          <p:cNvSpPr/>
          <p:nvPr/>
        </p:nvSpPr>
        <p:spPr>
          <a:xfrm>
            <a:off x="5870679" y="4318931"/>
            <a:ext cx="5071120" cy="718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3C351-0303-4D9E-8BDF-B977A35C3851}"/>
              </a:ext>
            </a:extLst>
          </p:cNvPr>
          <p:cNvSpPr/>
          <p:nvPr/>
        </p:nvSpPr>
        <p:spPr>
          <a:xfrm>
            <a:off x="4616118" y="2059104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69B0DC-B519-4429-985B-E701BB634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942" y="4402293"/>
            <a:ext cx="3448432" cy="564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E9ABD2-02E1-48E2-BEB3-F425BC78F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906" y="4438505"/>
            <a:ext cx="4826666" cy="51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/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364822-A894-41DB-90DE-BE28CB0EFC31}"/>
              </a:ext>
            </a:extLst>
          </p:cNvPr>
          <p:cNvSpPr/>
          <p:nvPr/>
        </p:nvSpPr>
        <p:spPr>
          <a:xfrm>
            <a:off x="2270849" y="4999893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98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g 0에 대한 이미지 검색결과">
            <a:extLst>
              <a:ext uri="{FF2B5EF4-FFF2-40B4-BE49-F238E27FC236}">
                <a16:creationId xmlns:a16="http://schemas.microsoft.com/office/drawing/2014/main" id="{F59F444E-E92D-421F-BDBA-CA58FF56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6" y="4092946"/>
            <a:ext cx="5916264" cy="19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4209765" y="992427"/>
            <a:ext cx="380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 표현 방식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90677-C4FC-4161-8D5F-35F72B906895}"/>
              </a:ext>
            </a:extLst>
          </p:cNvPr>
          <p:cNvSpPr txBox="1"/>
          <p:nvPr/>
        </p:nvSpPr>
        <p:spPr>
          <a:xfrm>
            <a:off x="2707341" y="1401694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 notation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omega notation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theta notation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530E5-FCFC-4096-9A58-15F1536A88D0}"/>
              </a:ext>
            </a:extLst>
          </p:cNvPr>
          <p:cNvSpPr txBox="1"/>
          <p:nvPr/>
        </p:nvSpPr>
        <p:spPr>
          <a:xfrm>
            <a:off x="692075" y="2642146"/>
            <a:ext cx="10838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표기법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함수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주어졌을 때 모든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n&gt;n0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대하여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|f(n)| &lt;= c*|g(n)|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만족하는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상수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존재하면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f(n)=O(g(n))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BFD33-4921-4849-9895-1DFC5670EE56}"/>
              </a:ext>
            </a:extLst>
          </p:cNvPr>
          <p:cNvSpPr txBox="1"/>
          <p:nvPr/>
        </p:nvSpPr>
        <p:spPr>
          <a:xfrm>
            <a:off x="6510291" y="1446225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 표기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하한 표기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상한과 하한 표기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334A5-B397-4F8E-9F75-C6846158ACB3}"/>
              </a:ext>
            </a:extLst>
          </p:cNvPr>
          <p:cNvSpPr/>
          <p:nvPr/>
        </p:nvSpPr>
        <p:spPr>
          <a:xfrm>
            <a:off x="692074" y="3459879"/>
            <a:ext cx="108383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ⁿ)</a:t>
            </a:r>
          </a:p>
        </p:txBody>
      </p:sp>
    </p:spTree>
    <p:extLst>
      <p:ext uri="{BB962C8B-B14F-4D97-AF65-F5344CB8AC3E}">
        <p14:creationId xmlns:p14="http://schemas.microsoft.com/office/powerpoint/2010/main" val="9464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8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CAAE31-031E-44BD-8381-02EFB23B4165}"/>
              </a:ext>
            </a:extLst>
          </p:cNvPr>
          <p:cNvCxnSpPr>
            <a:cxnSpLocks/>
          </p:cNvCxnSpPr>
          <p:nvPr/>
        </p:nvCxnSpPr>
        <p:spPr>
          <a:xfrm>
            <a:off x="3337560" y="1112520"/>
            <a:ext cx="0" cy="502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C3261-044C-4B24-AD09-ACB70C1681B3}"/>
              </a:ext>
            </a:extLst>
          </p:cNvPr>
          <p:cNvSpPr/>
          <p:nvPr/>
        </p:nvSpPr>
        <p:spPr>
          <a:xfrm>
            <a:off x="1637820" y="1964194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92540B-97D6-4C78-A5BF-1DAEBF8D5470}"/>
              </a:ext>
            </a:extLst>
          </p:cNvPr>
          <p:cNvSpPr/>
          <p:nvPr/>
        </p:nvSpPr>
        <p:spPr>
          <a:xfrm>
            <a:off x="1389015" y="2511827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E3B56-00F6-46D5-B731-5380FBB0D96A}"/>
              </a:ext>
            </a:extLst>
          </p:cNvPr>
          <p:cNvSpPr/>
          <p:nvPr/>
        </p:nvSpPr>
        <p:spPr>
          <a:xfrm>
            <a:off x="1245546" y="3227945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74CBB-1CB1-4D3C-8FE4-4AFE0ADCD3AD}"/>
              </a:ext>
            </a:extLst>
          </p:cNvPr>
          <p:cNvSpPr/>
          <p:nvPr/>
        </p:nvSpPr>
        <p:spPr>
          <a:xfrm>
            <a:off x="1553322" y="3988892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DBEE60-2B80-42E3-9B7B-68E7AB76F5E8}"/>
              </a:ext>
            </a:extLst>
          </p:cNvPr>
          <p:cNvSpPr/>
          <p:nvPr/>
        </p:nvSpPr>
        <p:spPr>
          <a:xfrm>
            <a:off x="1552469" y="4637150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9A1B6E-4709-443F-A444-D5EFD44DB54E}"/>
              </a:ext>
            </a:extLst>
          </p:cNvPr>
          <p:cNvSpPr/>
          <p:nvPr/>
        </p:nvSpPr>
        <p:spPr>
          <a:xfrm>
            <a:off x="1551923" y="5328004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1E9A9D-0E45-4CEF-953F-EB41D9B40EA1}"/>
              </a:ext>
            </a:extLst>
          </p:cNvPr>
          <p:cNvSpPr/>
          <p:nvPr/>
        </p:nvSpPr>
        <p:spPr>
          <a:xfrm>
            <a:off x="3933618" y="2006878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단순 </a:t>
            </a:r>
            <a:r>
              <a:rPr lang="ko-KR" altLang="en-US" sz="2400" dirty="0" err="1"/>
              <a:t>출력문</a:t>
            </a:r>
            <a:r>
              <a:rPr lang="ko-KR" altLang="en-US" sz="2400" dirty="0"/>
              <a:t> </a:t>
            </a:r>
            <a:r>
              <a:rPr lang="en-US" altLang="ko-KR" sz="2400" dirty="0"/>
              <a:t>, push, pop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DC86-81DD-48BF-9ED9-89946B9F28A6}"/>
              </a:ext>
            </a:extLst>
          </p:cNvPr>
          <p:cNvSpPr/>
          <p:nvPr/>
        </p:nvSpPr>
        <p:spPr>
          <a:xfrm>
            <a:off x="5564036" y="2556674"/>
            <a:ext cx="754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Tree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C4C78C-67CC-4F77-B14C-866790099276}"/>
              </a:ext>
            </a:extLst>
          </p:cNvPr>
          <p:cNvSpPr/>
          <p:nvPr/>
        </p:nvSpPr>
        <p:spPr>
          <a:xfrm>
            <a:off x="5281833" y="324397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병합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A1A67C-03CC-4397-9258-4958926A7CC3}"/>
              </a:ext>
            </a:extLst>
          </p:cNvPr>
          <p:cNvSpPr/>
          <p:nvPr/>
        </p:nvSpPr>
        <p:spPr>
          <a:xfrm>
            <a:off x="4323750" y="3940366"/>
            <a:ext cx="3440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Nested for, Bubble sort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75EED-700A-4118-9829-BF0477104C60}"/>
              </a:ext>
            </a:extLst>
          </p:cNvPr>
          <p:cNvSpPr/>
          <p:nvPr/>
        </p:nvSpPr>
        <p:spPr>
          <a:xfrm>
            <a:off x="4974056" y="461731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/>
              <a:t>피보나치 수열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83F0FD-54FD-4A7D-92BB-E59310996C70}"/>
              </a:ext>
            </a:extLst>
          </p:cNvPr>
          <p:cNvSpPr/>
          <p:nvPr/>
        </p:nvSpPr>
        <p:spPr>
          <a:xfrm>
            <a:off x="5452049" y="5229702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순열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935E99-1F78-40A0-AD29-894794360702}"/>
              </a:ext>
            </a:extLst>
          </p:cNvPr>
          <p:cNvCxnSpPr>
            <a:cxnSpLocks/>
          </p:cNvCxnSpPr>
          <p:nvPr/>
        </p:nvCxnSpPr>
        <p:spPr>
          <a:xfrm>
            <a:off x="1051560" y="1575735"/>
            <a:ext cx="6713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6903DA-1946-473E-BA0E-04861F998652}"/>
              </a:ext>
            </a:extLst>
          </p:cNvPr>
          <p:cNvSpPr/>
          <p:nvPr/>
        </p:nvSpPr>
        <p:spPr>
          <a:xfrm>
            <a:off x="1455486" y="103448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58799F"/>
                </a:solidFill>
              </a:rPr>
              <a:t>Big - O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E9AEB3-3073-4897-AA9B-19605705F93B}"/>
              </a:ext>
            </a:extLst>
          </p:cNvPr>
          <p:cNvSpPr/>
          <p:nvPr/>
        </p:nvSpPr>
        <p:spPr>
          <a:xfrm>
            <a:off x="5321889" y="1034483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Example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7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1751</Words>
  <Application>Microsoft Office PowerPoint</Application>
  <PresentationFormat>와이드스크린</PresentationFormat>
  <Paragraphs>415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 Bold</vt:lpstr>
      <vt:lpstr>나눔스퀘어 ExtraBold</vt:lpstr>
      <vt:lpstr>맑은 고딕</vt:lpstr>
      <vt:lpstr>배달의민족 도현</vt:lpstr>
      <vt:lpstr>서울남산체 EB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양 근제</cp:lastModifiedBy>
  <cp:revision>83</cp:revision>
  <dcterms:created xsi:type="dcterms:W3CDTF">2019-12-23T11:06:52Z</dcterms:created>
  <dcterms:modified xsi:type="dcterms:W3CDTF">2020-01-03T07:41:16Z</dcterms:modified>
</cp:coreProperties>
</file>