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95" r:id="rId3"/>
    <p:sldId id="265" r:id="rId4"/>
    <p:sldId id="299" r:id="rId5"/>
    <p:sldId id="300" r:id="rId6"/>
    <p:sldId id="297" r:id="rId7"/>
    <p:sldId id="298" r:id="rId8"/>
    <p:sldId id="302" r:id="rId9"/>
    <p:sldId id="304" r:id="rId10"/>
    <p:sldId id="305" r:id="rId11"/>
    <p:sldId id="306" r:id="rId12"/>
    <p:sldId id="30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양 근제" initials="양근" lastIdx="1" clrIdx="0">
    <p:extLst>
      <p:ext uri="{19B8F6BF-5375-455C-9EA6-DF929625EA0E}">
        <p15:presenceInfo xmlns:p15="http://schemas.microsoft.com/office/powerpoint/2012/main" userId="5bdfc8a0114857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28C3C-BB05-4395-B6D9-2FEA77211E79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5E427-D864-467A-AEFC-60DC07963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29768-0C37-4A76-8B2D-264B3BD4B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450877-A12F-44BA-BF5B-981D2AFF0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5B00E-90E9-422F-8386-765565D3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0DF7-9E27-4554-818B-DA2020A3D4C1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AB64A-C1D1-4213-A287-72345FE1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4026E-2674-4B15-9894-BFC1019A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7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987A-0212-46E4-A77A-1C4F29A8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E7842B-6C45-49F6-9982-64784BF04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79F55-3631-43BF-8498-7C002C4B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32C-BC95-43DC-A0FC-7D8CEBC9C149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F6D50-2D10-48CD-AE21-47EA4830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D071B-F447-4129-93FF-D2CF249E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1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949517-3CCA-4DB4-B247-0A90411A2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944AF-6200-4D7B-B79D-BE2148E7D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B497B-F266-4A0A-B3FC-7548036E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86DD-7455-4173-B5DC-F6062E703B7B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75657-CD8D-48D9-9DA3-360E09DB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0160B-55E7-4AA6-A386-84DD992E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5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48957-60C8-471D-94E4-D2115F37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744D6-7A21-491A-ACA7-CD5BBC3E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3EB8B-5DC0-40EF-8A23-F9867B04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990C-E050-4546-B396-5497967FCE39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DF88E-00BF-4527-932D-E5222C1C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0FE48-EECF-454F-875A-13B5053C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9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C032D-D325-4EAB-B25E-A4CDC63A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ACC1E-E332-49E1-B487-7F679C78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61B84-CA03-43B6-9B0E-FC022FE6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B660-77AF-4078-AA49-95C417111B02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11DC2-DD8B-4F08-8852-59A72376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7BA3E-31E6-4C4A-8F8D-C2439FC6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6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F482-8A8B-4086-8590-01C54C72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6D375-A8F8-4F89-BE6F-A0A88BA59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525C7D-7F69-4EFA-A413-A3FF62294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FA44E2-06EF-4C66-AB19-9A6177F5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B02E-5BCD-4489-BF71-2C98DF2F0144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6B425-4BDF-4619-B638-86500C2B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6E7C6-D7D5-45F0-9507-86195E45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2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89128-3A56-4571-BBA2-86986830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E1BA8-822E-4316-AEBF-C50DD04D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C5AE20-8072-4DDB-8D41-DC023053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D4EFE3-D7FE-427A-ABF4-E269A3FB0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4FDE45-26B1-40AE-AC3D-C1BFA9484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689393-6DCF-49AF-8D85-4FD3BD7B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367-8092-40D8-9802-A3CA2BC21AFD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47898-EAFF-4F1E-9DD5-28EEAC5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B26C8B-384B-4742-81D2-087769B1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0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3C5A1-E669-4BF3-8F24-47F6884F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432239-2EB6-426A-848D-AD12FEE0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4F4-D983-4CC3-9326-D9D9F317B585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9D033D-02F4-4AF9-9ACA-115467DF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0A92B-94C0-457B-A1D8-C170C3F5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66657A-EEC9-4F5F-A6FC-BCA4DD8C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479-8CB2-4399-965F-19EC4976963E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6E6CA8-6B8B-4B4A-9705-431C1039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2608FC-9A58-4C2D-B7D4-4FDEB186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5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DF65D-2258-4E1E-A1EB-BB6A3ECC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243A9-F664-40FC-B46F-5B03390D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75864-B08B-4275-99E5-D67C53CE6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47CE9-2FFD-4DEF-99DF-593858EA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426-090F-4527-B8C6-29C9F371EBD8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B0159-1AB7-4AAF-AE58-2FDCBDEA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07869-2CA3-4DFF-B818-BD6E2E6C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A7F64-D8FF-4C20-AEEA-3B8D4C66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82AA35-16B4-4A35-BA99-044569512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76BD48-5CE9-45E4-AAD8-BCE3E82C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8ED24-89C9-4775-B559-FBCF2309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403C-C50D-456C-88D2-06AD021293B3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6A338-7B3A-40F3-BF3C-14C60A60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4BED9-CB73-4DC1-BC60-6C969413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74C071-11D4-41C1-A95F-EAA9B12B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DCE12-CF31-4688-8F2F-63183EFE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89454-AC97-41D2-8A53-55DCB71AD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01C6-2891-43AB-8518-48C17E874AAD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61C5E-91B9-4551-9CCF-9757C6DF9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DBEB4-D2D8-4750-858B-110CF376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EC3FE1-FE94-4551-8EAA-B1B04B72055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C18472-C8D2-431C-B91B-513AB79B3DF7}"/>
              </a:ext>
            </a:extLst>
          </p:cNvPr>
          <p:cNvSpPr txBox="1"/>
          <p:nvPr/>
        </p:nvSpPr>
        <p:spPr>
          <a:xfrm>
            <a:off x="1524000" y="2209071"/>
            <a:ext cx="9144000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lnSpc>
                <a:spcPct val="150000"/>
              </a:lnSpc>
            </a:pP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- Structure - Study(DSS)</a:t>
            </a:r>
          </a:p>
          <a:p>
            <a:pPr algn="ctr" fontAlgn="base" latinLnBrk="0">
              <a:lnSpc>
                <a:spcPct val="150000"/>
              </a:lnSpc>
            </a:pPr>
            <a:r>
              <a:rPr lang="en-US" altLang="ko-KR" sz="2800" dirty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Winter Vacation Soo-lab Study</a:t>
            </a:r>
            <a:endParaRPr lang="en-US" altLang="ko-KR" sz="32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 latinLnBrk="0">
              <a:lnSpc>
                <a:spcPct val="150000"/>
              </a:lnSpc>
            </a:pPr>
            <a:r>
              <a:rPr lang="en-US" altLang="ko-KR" sz="2000" dirty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TEAM </a:t>
            </a:r>
            <a:r>
              <a:rPr lang="en-US" altLang="ko-KR" sz="2000" dirty="0" err="1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Kai.saekies</a:t>
            </a:r>
            <a:endParaRPr lang="en-US" altLang="ko-KR" sz="2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 latinLnBrk="0">
              <a:lnSpc>
                <a:spcPct val="150000"/>
              </a:lnSpc>
            </a:pPr>
            <a:r>
              <a:rPr lang="ko-KR" altLang="en-US" sz="2000" b="1" dirty="0">
                <a:latin typeface="+mj-lt"/>
                <a:ea typeface="나눔스퀘어" panose="020B0600000101010101" pitchFamily="50" charset="-127"/>
              </a:rPr>
              <a:t>발표자 </a:t>
            </a:r>
            <a:r>
              <a:rPr lang="en-US" altLang="ko-KR" sz="2000" b="1" dirty="0">
                <a:latin typeface="+mj-lt"/>
                <a:ea typeface="나눔스퀘어" panose="020B0600000101010101" pitchFamily="50" charset="-127"/>
              </a:rPr>
              <a:t>:</a:t>
            </a:r>
            <a:r>
              <a:rPr lang="ko-KR" altLang="en-US" sz="2000" b="1" dirty="0">
                <a:latin typeface="+mj-lt"/>
                <a:ea typeface="나눔스퀘어" panose="020B0600000101010101" pitchFamily="50" charset="-127"/>
              </a:rPr>
              <a:t> 양근제</a:t>
            </a:r>
            <a:endParaRPr lang="en-US" altLang="ko-KR" sz="2000" b="1" dirty="0">
              <a:latin typeface="+mj-lt"/>
              <a:ea typeface="나눔스퀘어" panose="020B0600000101010101" pitchFamily="50" charset="-127"/>
            </a:endParaRPr>
          </a:p>
          <a:p>
            <a:pPr algn="ctr" fontAlgn="base" latinLnBrk="0">
              <a:lnSpc>
                <a:spcPct val="150000"/>
              </a:lnSpc>
            </a:pPr>
            <a:r>
              <a:rPr lang="en-US" altLang="ko-KR" sz="2000" b="1" dirty="0">
                <a:latin typeface="+mj-lt"/>
                <a:ea typeface="나눔스퀘어" panose="020B0600000101010101" pitchFamily="50" charset="-127"/>
              </a:rPr>
              <a:t>2020.01.03 (FRI)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07DAF6C4-841E-41AE-8928-9E8F817B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45"/>
            <a:ext cx="2743200" cy="365125"/>
          </a:xfrm>
        </p:spPr>
        <p:txBody>
          <a:bodyPr/>
          <a:lstStyle/>
          <a:p>
            <a:fld id="{6E1F7D06-D076-4FB0-8653-AC845A4D867B}" type="slidenum">
              <a:rPr lang="ko-KR" altLang="en-US" smtClean="0"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52D73-B064-4172-A188-DF4D94B90773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서울남산체 EB" panose="02020503020101020101" pitchFamily="18" charset="-127"/>
              </a:rPr>
              <a:t>           주의점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5AA9D-E01F-4F67-A37B-52C6A6E72FC3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정상적인 프로그램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5A8838-0A06-4463-96BF-C6610A83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681" y="2038206"/>
            <a:ext cx="5885518" cy="36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FA3491F-7422-43F2-8244-9503E04B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99" y="2002505"/>
            <a:ext cx="4606203" cy="37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57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서울남산체 EB" panose="02020503020101020101" pitchFamily="18" charset="-127"/>
              </a:rPr>
              <a:t>           주의점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5AA9D-E01F-4F67-A37B-52C6A6E72FC3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반환점이 없는 재귀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A763A6-5812-420B-9E27-A807E04E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470580"/>
            <a:ext cx="6635595" cy="43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79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서울남산체 EB" panose="02020503020101020101" pitchFamily="18" charset="-127"/>
              </a:rPr>
              <a:t>           주의점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5AA9D-E01F-4F67-A37B-52C6A6E72FC3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 오버 플로우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226D2A-48D3-45A3-81D8-11DB613E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47" y="1656677"/>
            <a:ext cx="7802817" cy="43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4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EC3FE1-FE94-4551-8EAA-B1B04B72055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07DAF6C4-841E-41AE-8928-9E8F817B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45"/>
            <a:ext cx="2743200" cy="365125"/>
          </a:xfrm>
        </p:spPr>
        <p:txBody>
          <a:bodyPr/>
          <a:lstStyle/>
          <a:p>
            <a:fld id="{6E1F7D06-D076-4FB0-8653-AC845A4D867B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52D73-B064-4172-A188-DF4D94B90773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C8D89A-0386-4DB8-B275-B0A7152ED390}"/>
              </a:ext>
            </a:extLst>
          </p:cNvPr>
          <p:cNvSpPr txBox="1"/>
          <p:nvPr/>
        </p:nvSpPr>
        <p:spPr>
          <a:xfrm>
            <a:off x="4537870" y="151396"/>
            <a:ext cx="29290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Index</a:t>
            </a:r>
          </a:p>
        </p:txBody>
      </p:sp>
      <p:sp>
        <p:nvSpPr>
          <p:cNvPr id="9" name="1/2 액자 15">
            <a:extLst>
              <a:ext uri="{FF2B5EF4-FFF2-40B4-BE49-F238E27FC236}">
                <a16:creationId xmlns:a16="http://schemas.microsoft.com/office/drawing/2014/main" id="{14D79844-6C08-4328-A689-6E727C93BD2E}"/>
              </a:ext>
            </a:extLst>
          </p:cNvPr>
          <p:cNvSpPr/>
          <p:nvPr/>
        </p:nvSpPr>
        <p:spPr>
          <a:xfrm flipV="1">
            <a:off x="2991401" y="705393"/>
            <a:ext cx="1136467" cy="5542721"/>
          </a:xfrm>
          <a:custGeom>
            <a:avLst/>
            <a:gdLst/>
            <a:ahLst/>
            <a:cxnLst/>
            <a:rect l="l" t="t" r="r" b="b"/>
            <a:pathLst>
              <a:path w="1188721" h="5063032">
                <a:moveTo>
                  <a:pt x="0" y="5063032"/>
                </a:moveTo>
                <a:lnTo>
                  <a:pt x="1188721" y="5063032"/>
                </a:lnTo>
                <a:lnTo>
                  <a:pt x="1141697" y="4862744"/>
                </a:lnTo>
                <a:lnTo>
                  <a:pt x="187247" y="4862744"/>
                </a:lnTo>
                <a:lnTo>
                  <a:pt x="187247" y="4265503"/>
                </a:lnTo>
                <a:lnTo>
                  <a:pt x="187247" y="797529"/>
                </a:lnTo>
                <a:lnTo>
                  <a:pt x="187247" y="200288"/>
                </a:lnTo>
                <a:lnTo>
                  <a:pt x="1141697" y="200288"/>
                </a:lnTo>
                <a:lnTo>
                  <a:pt x="11887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0" name="1/2 액자 15">
            <a:extLst>
              <a:ext uri="{FF2B5EF4-FFF2-40B4-BE49-F238E27FC236}">
                <a16:creationId xmlns:a16="http://schemas.microsoft.com/office/drawing/2014/main" id="{069304D1-749A-4E59-A5A8-C454093A7D33}"/>
              </a:ext>
            </a:extLst>
          </p:cNvPr>
          <p:cNvSpPr/>
          <p:nvPr/>
        </p:nvSpPr>
        <p:spPr>
          <a:xfrm rot="10800000" flipV="1">
            <a:off x="7243356" y="692150"/>
            <a:ext cx="1157694" cy="5535195"/>
          </a:xfrm>
          <a:custGeom>
            <a:avLst/>
            <a:gdLst/>
            <a:ahLst/>
            <a:cxnLst/>
            <a:rect l="l" t="t" r="r" b="b"/>
            <a:pathLst>
              <a:path w="1188721" h="5063032">
                <a:moveTo>
                  <a:pt x="0" y="5063032"/>
                </a:moveTo>
                <a:lnTo>
                  <a:pt x="1188721" y="5063032"/>
                </a:lnTo>
                <a:lnTo>
                  <a:pt x="1141697" y="4862744"/>
                </a:lnTo>
                <a:lnTo>
                  <a:pt x="187247" y="4862744"/>
                </a:lnTo>
                <a:lnTo>
                  <a:pt x="187247" y="4265503"/>
                </a:lnTo>
                <a:lnTo>
                  <a:pt x="187247" y="797529"/>
                </a:lnTo>
                <a:lnTo>
                  <a:pt x="187247" y="200288"/>
                </a:lnTo>
                <a:lnTo>
                  <a:pt x="1141697" y="200288"/>
                </a:lnTo>
                <a:lnTo>
                  <a:pt x="11887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2F3813-9D01-4CE3-AF2A-0797AB410C14}"/>
              </a:ext>
            </a:extLst>
          </p:cNvPr>
          <p:cNvSpPr/>
          <p:nvPr/>
        </p:nvSpPr>
        <p:spPr>
          <a:xfrm>
            <a:off x="8512084" y="730794"/>
            <a:ext cx="198950" cy="55219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BCE2E0-EBA7-4DC6-9C3D-8259171B2E6F}"/>
              </a:ext>
            </a:extLst>
          </p:cNvPr>
          <p:cNvSpPr/>
          <p:nvPr/>
        </p:nvSpPr>
        <p:spPr>
          <a:xfrm>
            <a:off x="2731239" y="726163"/>
            <a:ext cx="127901" cy="55219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BA064-B64F-44E3-A1AE-60849E5DBE6E}"/>
              </a:ext>
            </a:extLst>
          </p:cNvPr>
          <p:cNvSpPr txBox="1"/>
          <p:nvPr/>
        </p:nvSpPr>
        <p:spPr>
          <a:xfrm>
            <a:off x="4104019" y="482025"/>
            <a:ext cx="359512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순환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순환 </a:t>
            </a:r>
            <a:r>
              <a:rPr lang="ko-KR" altLang="en-US" sz="2800" dirty="0"/>
              <a:t>↔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a typeface="서울남산체 EB" panose="02020503020101020101" pitchFamily="18" charset="-127"/>
              </a:rPr>
              <a:t>반복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주의점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71B220E8-132E-4B22-82A8-EA0DDBFF8FAC}"/>
              </a:ext>
            </a:extLst>
          </p:cNvPr>
          <p:cNvSpPr/>
          <p:nvPr/>
        </p:nvSpPr>
        <p:spPr>
          <a:xfrm rot="10800000" flipV="1">
            <a:off x="7254324" y="723489"/>
            <a:ext cx="1136466" cy="5542721"/>
          </a:xfrm>
          <a:custGeom>
            <a:avLst/>
            <a:gdLst/>
            <a:ahLst/>
            <a:cxnLst/>
            <a:rect l="l" t="t" r="r" b="b"/>
            <a:pathLst>
              <a:path w="1188721" h="5063032">
                <a:moveTo>
                  <a:pt x="0" y="5063032"/>
                </a:moveTo>
                <a:lnTo>
                  <a:pt x="1188721" y="5063032"/>
                </a:lnTo>
                <a:lnTo>
                  <a:pt x="1141697" y="4862744"/>
                </a:lnTo>
                <a:lnTo>
                  <a:pt x="187247" y="4862744"/>
                </a:lnTo>
                <a:lnTo>
                  <a:pt x="187247" y="4265503"/>
                </a:lnTo>
                <a:lnTo>
                  <a:pt x="187247" y="797529"/>
                </a:lnTo>
                <a:lnTo>
                  <a:pt x="187247" y="200288"/>
                </a:lnTo>
                <a:lnTo>
                  <a:pt x="1141697" y="200288"/>
                </a:lnTo>
                <a:lnTo>
                  <a:pt x="11887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D79385-2DF8-42B6-9117-CF86304B2EF5}"/>
              </a:ext>
            </a:extLst>
          </p:cNvPr>
          <p:cNvSpPr/>
          <p:nvPr/>
        </p:nvSpPr>
        <p:spPr>
          <a:xfrm>
            <a:off x="8506696" y="703619"/>
            <a:ext cx="198950" cy="55219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9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순환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653954" y="1096162"/>
            <a:ext cx="11088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순환의 정의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E6D4F5A-565E-4119-9205-85D67789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00" y="2481157"/>
            <a:ext cx="4870506" cy="28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마트료시카 이미지 검색결과&quot;">
            <a:extLst>
              <a:ext uri="{FF2B5EF4-FFF2-40B4-BE49-F238E27FC236}">
                <a16:creationId xmlns:a16="http://schemas.microsoft.com/office/drawing/2014/main" id="{C0F4F454-C068-4815-BA84-684643995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86" y="1754920"/>
            <a:ext cx="3808640" cy="380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23A91E-E7AD-439F-85CD-1AF7D035842B}"/>
              </a:ext>
            </a:extLst>
          </p:cNvPr>
          <p:cNvSpPr txBox="1"/>
          <p:nvPr/>
        </p:nvSpPr>
        <p:spPr>
          <a:xfrm>
            <a:off x="830151" y="1754920"/>
            <a:ext cx="6147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자기 자신을 호출하여 문제를 해결하는 알고리즘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9DD1956-1B25-4A62-91F6-CD7C7C8922BA}"/>
              </a:ext>
            </a:extLst>
          </p:cNvPr>
          <p:cNvSpPr/>
          <p:nvPr/>
        </p:nvSpPr>
        <p:spPr>
          <a:xfrm rot="21430329">
            <a:off x="8856226" y="2994233"/>
            <a:ext cx="1227065" cy="1977814"/>
          </a:xfrm>
          <a:custGeom>
            <a:avLst/>
            <a:gdLst>
              <a:gd name="connsiteX0" fmla="*/ 425769 w 1227065"/>
              <a:gd name="connsiteY0" fmla="*/ 1076270 h 1977814"/>
              <a:gd name="connsiteX1" fmla="*/ 740360 w 1227065"/>
              <a:gd name="connsiteY1" fmla="*/ 1199190 h 1977814"/>
              <a:gd name="connsiteX2" fmla="*/ 1040759 w 1227065"/>
              <a:gd name="connsiteY2" fmla="*/ 1214028 h 1977814"/>
              <a:gd name="connsiteX3" fmla="*/ 1012932 w 1227065"/>
              <a:gd name="connsiteY3" fmla="*/ 1777382 h 1977814"/>
              <a:gd name="connsiteX4" fmla="*/ 755964 w 1227065"/>
              <a:gd name="connsiteY4" fmla="*/ 1764689 h 1977814"/>
              <a:gd name="connsiteX5" fmla="*/ 672690 w 1227065"/>
              <a:gd name="connsiteY5" fmla="*/ 1977814 h 1977814"/>
              <a:gd name="connsiteX6" fmla="*/ 152869 w 1227065"/>
              <a:gd name="connsiteY6" fmla="*/ 1774705 h 1977814"/>
              <a:gd name="connsiteX7" fmla="*/ 168128 w 1227065"/>
              <a:gd name="connsiteY7" fmla="*/ 1735653 h 1977814"/>
              <a:gd name="connsiteX8" fmla="*/ 0 w 1227065"/>
              <a:gd name="connsiteY8" fmla="*/ 1727348 h 1977814"/>
              <a:gd name="connsiteX9" fmla="*/ 27827 w 1227065"/>
              <a:gd name="connsiteY9" fmla="*/ 1163994 h 1977814"/>
              <a:gd name="connsiteX10" fmla="*/ 384606 w 1227065"/>
              <a:gd name="connsiteY10" fmla="*/ 1181617 h 1977814"/>
              <a:gd name="connsiteX11" fmla="*/ 741417 w 1227065"/>
              <a:gd name="connsiteY11" fmla="*/ 495045 h 1977814"/>
              <a:gd name="connsiteX12" fmla="*/ 752197 w 1227065"/>
              <a:gd name="connsiteY12" fmla="*/ 620058 h 1977814"/>
              <a:gd name="connsiteX13" fmla="*/ 759458 w 1227065"/>
              <a:gd name="connsiteY13" fmla="*/ 640509 h 1977814"/>
              <a:gd name="connsiteX14" fmla="*/ 1080439 w 1227065"/>
              <a:gd name="connsiteY14" fmla="*/ 640509 h 1977814"/>
              <a:gd name="connsiteX15" fmla="*/ 1080439 w 1227065"/>
              <a:gd name="connsiteY15" fmla="*/ 703524 h 1977814"/>
              <a:gd name="connsiteX16" fmla="*/ 1185096 w 1227065"/>
              <a:gd name="connsiteY16" fmla="*/ 703524 h 1977814"/>
              <a:gd name="connsiteX17" fmla="*/ 1185096 w 1227065"/>
              <a:gd name="connsiteY17" fmla="*/ 919469 h 1977814"/>
              <a:gd name="connsiteX18" fmla="*/ 1146058 w 1227065"/>
              <a:gd name="connsiteY18" fmla="*/ 919469 h 1977814"/>
              <a:gd name="connsiteX19" fmla="*/ 1146057 w 1227065"/>
              <a:gd name="connsiteY19" fmla="*/ 982088 h 1977814"/>
              <a:gd name="connsiteX20" fmla="*/ 717924 w 1227065"/>
              <a:gd name="connsiteY20" fmla="*/ 982088 h 1977814"/>
              <a:gd name="connsiteX21" fmla="*/ 717924 w 1227065"/>
              <a:gd name="connsiteY21" fmla="*/ 907194 h 1977814"/>
              <a:gd name="connsiteX22" fmla="*/ 652306 w 1227065"/>
              <a:gd name="connsiteY22" fmla="*/ 907194 h 1977814"/>
              <a:gd name="connsiteX23" fmla="*/ 652306 w 1227065"/>
              <a:gd name="connsiteY23" fmla="*/ 828388 h 1977814"/>
              <a:gd name="connsiteX24" fmla="*/ 403247 w 1227065"/>
              <a:gd name="connsiteY24" fmla="*/ 916821 h 1977814"/>
              <a:gd name="connsiteX25" fmla="*/ 365418 w 1227065"/>
              <a:gd name="connsiteY25" fmla="*/ 810282 h 1977814"/>
              <a:gd name="connsiteX26" fmla="*/ 339074 w 1227065"/>
              <a:gd name="connsiteY26" fmla="*/ 812553 h 1977814"/>
              <a:gd name="connsiteX27" fmla="*/ 330366 w 1227065"/>
              <a:gd name="connsiteY27" fmla="*/ 711560 h 1977814"/>
              <a:gd name="connsiteX28" fmla="*/ 308966 w 1227065"/>
              <a:gd name="connsiteY28" fmla="*/ 651292 h 1977814"/>
              <a:gd name="connsiteX29" fmla="*/ 324687 w 1227065"/>
              <a:gd name="connsiteY29" fmla="*/ 645710 h 1977814"/>
              <a:gd name="connsiteX30" fmla="*/ 314867 w 1227065"/>
              <a:gd name="connsiteY30" fmla="*/ 531825 h 1977814"/>
              <a:gd name="connsiteX31" fmla="*/ 1225248 w 1227065"/>
              <a:gd name="connsiteY31" fmla="*/ 7422 h 1977814"/>
              <a:gd name="connsiteX32" fmla="*/ 1225249 w 1227065"/>
              <a:gd name="connsiteY32" fmla="*/ 101485 h 1977814"/>
              <a:gd name="connsiteX33" fmla="*/ 1227065 w 1227065"/>
              <a:gd name="connsiteY33" fmla="*/ 101485 h 1977814"/>
              <a:gd name="connsiteX34" fmla="*/ 1227065 w 1227065"/>
              <a:gd name="connsiteY34" fmla="*/ 368170 h 1977814"/>
              <a:gd name="connsiteX35" fmla="*/ 959777 w 1227065"/>
              <a:gd name="connsiteY35" fmla="*/ 368170 h 1977814"/>
              <a:gd name="connsiteX36" fmla="*/ 933758 w 1227065"/>
              <a:gd name="connsiteY36" fmla="*/ 410974 h 1977814"/>
              <a:gd name="connsiteX37" fmla="*/ 863343 w 1227065"/>
              <a:gd name="connsiteY37" fmla="*/ 368170 h 1977814"/>
              <a:gd name="connsiteX38" fmla="*/ 798931 w 1227065"/>
              <a:gd name="connsiteY38" fmla="*/ 368170 h 1977814"/>
              <a:gd name="connsiteX39" fmla="*/ 798931 w 1227065"/>
              <a:gd name="connsiteY39" fmla="*/ 329016 h 1977814"/>
              <a:gd name="connsiteX40" fmla="*/ 761946 w 1227065"/>
              <a:gd name="connsiteY40" fmla="*/ 306534 h 1977814"/>
              <a:gd name="connsiteX41" fmla="*/ 783235 w 1227065"/>
              <a:gd name="connsiteY41" fmla="*/ 271512 h 1977814"/>
              <a:gd name="connsiteX42" fmla="*/ 744566 w 1227065"/>
              <a:gd name="connsiteY42" fmla="*/ 271512 h 1977814"/>
              <a:gd name="connsiteX43" fmla="*/ 744566 w 1227065"/>
              <a:gd name="connsiteY43" fmla="*/ 4827 h 1977814"/>
              <a:gd name="connsiteX44" fmla="*/ 945344 w 1227065"/>
              <a:gd name="connsiteY44" fmla="*/ 4827 h 1977814"/>
              <a:gd name="connsiteX45" fmla="*/ 948279 w 1227065"/>
              <a:gd name="connsiteY45" fmla="*/ 0 h 1977814"/>
              <a:gd name="connsiteX46" fmla="*/ 956221 w 1227065"/>
              <a:gd name="connsiteY46" fmla="*/ 4827 h 1977814"/>
              <a:gd name="connsiteX47" fmla="*/ 1172699 w 1227065"/>
              <a:gd name="connsiteY47" fmla="*/ 4827 h 1977814"/>
              <a:gd name="connsiteX48" fmla="*/ 1172699 w 1227065"/>
              <a:gd name="connsiteY48" fmla="*/ 7422 h 197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27065" h="1977814">
                <a:moveTo>
                  <a:pt x="425769" y="1076270"/>
                </a:moveTo>
                <a:lnTo>
                  <a:pt x="740360" y="1199190"/>
                </a:lnTo>
                <a:lnTo>
                  <a:pt x="1040759" y="1214028"/>
                </a:lnTo>
                <a:lnTo>
                  <a:pt x="1012932" y="1777382"/>
                </a:lnTo>
                <a:lnTo>
                  <a:pt x="755964" y="1764689"/>
                </a:lnTo>
                <a:lnTo>
                  <a:pt x="672690" y="1977814"/>
                </a:lnTo>
                <a:lnTo>
                  <a:pt x="152869" y="1774705"/>
                </a:lnTo>
                <a:lnTo>
                  <a:pt x="168128" y="1735653"/>
                </a:lnTo>
                <a:lnTo>
                  <a:pt x="0" y="1727348"/>
                </a:lnTo>
                <a:lnTo>
                  <a:pt x="27827" y="1163994"/>
                </a:lnTo>
                <a:lnTo>
                  <a:pt x="384606" y="1181617"/>
                </a:lnTo>
                <a:close/>
                <a:moveTo>
                  <a:pt x="741417" y="495045"/>
                </a:moveTo>
                <a:lnTo>
                  <a:pt x="752197" y="620058"/>
                </a:lnTo>
                <a:lnTo>
                  <a:pt x="759458" y="640509"/>
                </a:lnTo>
                <a:lnTo>
                  <a:pt x="1080439" y="640509"/>
                </a:lnTo>
                <a:lnTo>
                  <a:pt x="1080439" y="703524"/>
                </a:lnTo>
                <a:lnTo>
                  <a:pt x="1185096" y="703524"/>
                </a:lnTo>
                <a:lnTo>
                  <a:pt x="1185096" y="919469"/>
                </a:lnTo>
                <a:lnTo>
                  <a:pt x="1146058" y="919469"/>
                </a:lnTo>
                <a:lnTo>
                  <a:pt x="1146057" y="982088"/>
                </a:lnTo>
                <a:lnTo>
                  <a:pt x="717924" y="982088"/>
                </a:lnTo>
                <a:lnTo>
                  <a:pt x="717924" y="907194"/>
                </a:lnTo>
                <a:lnTo>
                  <a:pt x="652306" y="907194"/>
                </a:lnTo>
                <a:lnTo>
                  <a:pt x="652306" y="828388"/>
                </a:lnTo>
                <a:lnTo>
                  <a:pt x="403247" y="916821"/>
                </a:lnTo>
                <a:lnTo>
                  <a:pt x="365418" y="810282"/>
                </a:lnTo>
                <a:lnTo>
                  <a:pt x="339074" y="812553"/>
                </a:lnTo>
                <a:lnTo>
                  <a:pt x="330366" y="711560"/>
                </a:lnTo>
                <a:lnTo>
                  <a:pt x="308966" y="651292"/>
                </a:lnTo>
                <a:lnTo>
                  <a:pt x="324687" y="645710"/>
                </a:lnTo>
                <a:lnTo>
                  <a:pt x="314867" y="531825"/>
                </a:lnTo>
                <a:close/>
                <a:moveTo>
                  <a:pt x="1225248" y="7422"/>
                </a:moveTo>
                <a:lnTo>
                  <a:pt x="1225249" y="101485"/>
                </a:lnTo>
                <a:lnTo>
                  <a:pt x="1227065" y="101485"/>
                </a:lnTo>
                <a:lnTo>
                  <a:pt x="1227065" y="368170"/>
                </a:lnTo>
                <a:lnTo>
                  <a:pt x="959777" y="368170"/>
                </a:lnTo>
                <a:lnTo>
                  <a:pt x="933758" y="410974"/>
                </a:lnTo>
                <a:lnTo>
                  <a:pt x="863343" y="368170"/>
                </a:lnTo>
                <a:lnTo>
                  <a:pt x="798931" y="368170"/>
                </a:lnTo>
                <a:lnTo>
                  <a:pt x="798931" y="329016"/>
                </a:lnTo>
                <a:lnTo>
                  <a:pt x="761946" y="306534"/>
                </a:lnTo>
                <a:lnTo>
                  <a:pt x="783235" y="271512"/>
                </a:lnTo>
                <a:lnTo>
                  <a:pt x="744566" y="271512"/>
                </a:lnTo>
                <a:lnTo>
                  <a:pt x="744566" y="4827"/>
                </a:lnTo>
                <a:lnTo>
                  <a:pt x="945344" y="4827"/>
                </a:lnTo>
                <a:lnTo>
                  <a:pt x="948279" y="0"/>
                </a:lnTo>
                <a:lnTo>
                  <a:pt x="956221" y="4827"/>
                </a:lnTo>
                <a:lnTo>
                  <a:pt x="1172699" y="4827"/>
                </a:lnTo>
                <a:lnTo>
                  <a:pt x="1172699" y="7422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7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순환의 예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653954" y="1096162"/>
            <a:ext cx="11088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Factorial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90FD7-2A24-4270-AC7E-644E53672BF6}"/>
              </a:ext>
            </a:extLst>
          </p:cNvPr>
          <p:cNvSpPr txBox="1"/>
          <p:nvPr/>
        </p:nvSpPr>
        <p:spPr>
          <a:xfrm>
            <a:off x="6212543" y="1559375"/>
            <a:ext cx="51412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Input : 5</a:t>
            </a:r>
          </a:p>
          <a:p>
            <a:endParaRPr lang="en-US" altLang="ko-KR" sz="2800" dirty="0"/>
          </a:p>
          <a:p>
            <a:r>
              <a:rPr lang="en-US" altLang="ko-KR" sz="2800" dirty="0"/>
              <a:t>Result  = 5 * 4!</a:t>
            </a:r>
          </a:p>
          <a:p>
            <a:r>
              <a:rPr lang="en-US" altLang="ko-KR" sz="2800" dirty="0"/>
              <a:t>          = 5 * 4 * 3!</a:t>
            </a:r>
          </a:p>
          <a:p>
            <a:r>
              <a:rPr lang="en-US" altLang="ko-KR" sz="2800" dirty="0"/>
              <a:t>          = 5 * 4 * 3 * 2!</a:t>
            </a:r>
          </a:p>
          <a:p>
            <a:r>
              <a:rPr lang="en-US" altLang="ko-KR" sz="2800" dirty="0"/>
              <a:t>          = 5 * 4 * 3 * 2 * 1!</a:t>
            </a:r>
          </a:p>
          <a:p>
            <a:r>
              <a:rPr lang="en-US" altLang="ko-KR" sz="2800" dirty="0"/>
              <a:t>          = 5 * 4 * 3 * 2 * 1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FC3D03-E40D-4D74-83BB-A0CF2BE9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52" y="3724909"/>
            <a:ext cx="5077948" cy="1897641"/>
          </a:xfrm>
          <a:prstGeom prst="rect">
            <a:avLst/>
          </a:prstGeom>
        </p:spPr>
      </p:pic>
      <p:pic>
        <p:nvPicPr>
          <p:cNvPr id="3078" name="Picture 6" descr="팩토리얼 재귀함수 이미지 검색결과&quot;">
            <a:extLst>
              <a:ext uri="{FF2B5EF4-FFF2-40B4-BE49-F238E27FC236}">
                <a16:creationId xmlns:a16="http://schemas.microsoft.com/office/drawing/2014/main" id="{59837129-A173-406A-8AA8-6896D5CD0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52" y="1682658"/>
            <a:ext cx="39719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16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순환의 예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653954" y="1096162"/>
            <a:ext cx="11088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Factorial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B8CE75-663A-406D-BEA7-F9946FD6C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20" y="1675764"/>
            <a:ext cx="8916760" cy="385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9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     순환 </a:t>
            </a:r>
            <a:r>
              <a:rPr lang="ko-KR" altLang="en-US" sz="2400" b="1" dirty="0"/>
              <a:t>↔ </a:t>
            </a:r>
            <a:r>
              <a:rPr lang="ko-KR" altLang="en-US" sz="2400" b="1" dirty="0">
                <a:ea typeface="서울남산체 EB" panose="02020503020101020101" pitchFamily="18" charset="-127"/>
              </a:rPr>
              <a:t>반복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피보나치 수열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BF412-77FC-4E7B-8E17-6AC98DCDFAEB}"/>
              </a:ext>
            </a:extLst>
          </p:cNvPr>
          <p:cNvSpPr txBox="1"/>
          <p:nvPr/>
        </p:nvSpPr>
        <p:spPr>
          <a:xfrm>
            <a:off x="2389413" y="4990473"/>
            <a:ext cx="235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순환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03764-230E-48EE-9309-1211EE77D326}"/>
              </a:ext>
            </a:extLst>
          </p:cNvPr>
          <p:cNvSpPr txBox="1"/>
          <p:nvPr/>
        </p:nvSpPr>
        <p:spPr>
          <a:xfrm>
            <a:off x="7733497" y="4990474"/>
            <a:ext cx="235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반복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515924-4005-46BD-8E9E-58B4B7FF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63" y="1405861"/>
            <a:ext cx="3632136" cy="34577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566158-62F3-41E9-BFB9-8B2D7B99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60" y="2468114"/>
            <a:ext cx="4105421" cy="16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2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     순환 </a:t>
            </a:r>
            <a:r>
              <a:rPr lang="ko-KR" altLang="en-US" sz="2400" b="1" dirty="0"/>
              <a:t>↔ </a:t>
            </a:r>
            <a:r>
              <a:rPr lang="ko-KR" altLang="en-US" sz="2400" b="1" dirty="0">
                <a:ea typeface="서울남산체 EB" panose="02020503020101020101" pitchFamily="18" charset="-127"/>
              </a:rPr>
              <a:t>반복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7D1044-4159-4744-ACDD-BA0BA98E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3" y="1542438"/>
            <a:ext cx="5143753" cy="43734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55AA9D-E01F-4F67-A37B-52C6A6E72FC3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별 찍기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842F58-43A7-4E63-8BBA-0917D53ED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06" y="1523899"/>
            <a:ext cx="5613689" cy="28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1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서울남산체 EB" panose="02020503020101020101" pitchFamily="18" charset="-127"/>
              </a:rPr>
              <a:t>           주의점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5AA9D-E01F-4F67-A37B-52C6A6E72FC3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반환점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1026" name="Picture 2" descr="재귀함수 이미지 검색결과&quot;">
            <a:extLst>
              <a:ext uri="{FF2B5EF4-FFF2-40B4-BE49-F238E27FC236}">
                <a16:creationId xmlns:a16="http://schemas.microsoft.com/office/drawing/2014/main" id="{E7B962A1-CB27-42EB-84EC-C53B660C8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58735"/>
            <a:ext cx="5466053" cy="35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1F756F-C223-4E86-A14F-CAD2E248A89E}"/>
              </a:ext>
            </a:extLst>
          </p:cNvPr>
          <p:cNvSpPr txBox="1"/>
          <p:nvPr/>
        </p:nvSpPr>
        <p:spPr>
          <a:xfrm>
            <a:off x="1174846" y="178403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재귀 함수가 종료되는 반환점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86AB2C-73CE-4FFA-9234-0EFD303FE36A}"/>
              </a:ext>
            </a:extLst>
          </p:cNvPr>
          <p:cNvCxnSpPr>
            <a:cxnSpLocks/>
          </p:cNvCxnSpPr>
          <p:nvPr/>
        </p:nvCxnSpPr>
        <p:spPr>
          <a:xfrm>
            <a:off x="2852576" y="2403878"/>
            <a:ext cx="0" cy="518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1A674B-D0B7-4A55-B03B-13DD913C1790}"/>
              </a:ext>
            </a:extLst>
          </p:cNvPr>
          <p:cNvSpPr txBox="1"/>
          <p:nvPr/>
        </p:nvSpPr>
        <p:spPr>
          <a:xfrm>
            <a:off x="1945239" y="32864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무한 반복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60B0AA-571F-4299-B4B7-48E3DB4D56AC}"/>
              </a:ext>
            </a:extLst>
          </p:cNvPr>
          <p:cNvCxnSpPr>
            <a:cxnSpLocks/>
          </p:cNvCxnSpPr>
          <p:nvPr/>
        </p:nvCxnSpPr>
        <p:spPr>
          <a:xfrm>
            <a:off x="2852576" y="3902193"/>
            <a:ext cx="0" cy="518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375640-329E-469A-B65E-08242AEFD81D}"/>
              </a:ext>
            </a:extLst>
          </p:cNvPr>
          <p:cNvSpPr txBox="1"/>
          <p:nvPr/>
        </p:nvSpPr>
        <p:spPr>
          <a:xfrm>
            <a:off x="1101045" y="469699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스택 오버 플로우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15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서울남산체 EB" panose="02020503020101020101" pitchFamily="18" charset="-127"/>
              </a:rPr>
              <a:t>           주의점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5AA9D-E01F-4F67-A37B-52C6A6E72FC3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AD0417-B6D8-4561-B1C5-B2B2A787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22" y="1853523"/>
            <a:ext cx="2344525" cy="379974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F044585-A7E3-4FBE-A4AE-D508C6CD34CE}"/>
              </a:ext>
            </a:extLst>
          </p:cNvPr>
          <p:cNvSpPr/>
          <p:nvPr/>
        </p:nvSpPr>
        <p:spPr>
          <a:xfrm>
            <a:off x="6645897" y="1263192"/>
            <a:ext cx="2187018" cy="12537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304ABD-CC1B-46A8-9697-C4D707AF6E12}"/>
              </a:ext>
            </a:extLst>
          </p:cNvPr>
          <p:cNvSpPr/>
          <p:nvPr/>
        </p:nvSpPr>
        <p:spPr>
          <a:xfrm>
            <a:off x="4824415" y="3598488"/>
            <a:ext cx="2187018" cy="12537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82F36A1-5636-4E46-9C9A-6DFD5E41CE9B}"/>
              </a:ext>
            </a:extLst>
          </p:cNvPr>
          <p:cNvSpPr/>
          <p:nvPr/>
        </p:nvSpPr>
        <p:spPr>
          <a:xfrm>
            <a:off x="8658411" y="3598488"/>
            <a:ext cx="2187018" cy="12537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000D1-3E37-45EA-8FFE-9440DB684737}"/>
              </a:ext>
            </a:extLst>
          </p:cNvPr>
          <p:cNvSpPr txBox="1"/>
          <p:nvPr/>
        </p:nvSpPr>
        <p:spPr>
          <a:xfrm>
            <a:off x="7236999" y="1628464"/>
            <a:ext cx="164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Main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4C140E-B1CA-4444-8FC7-C764E3D653AF}"/>
              </a:ext>
            </a:extLst>
          </p:cNvPr>
          <p:cNvSpPr txBox="1"/>
          <p:nvPr/>
        </p:nvSpPr>
        <p:spPr>
          <a:xfrm>
            <a:off x="9198451" y="3963760"/>
            <a:ext cx="164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func2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BFDC26-BEBF-41EC-90A0-FDFD76B0E75F}"/>
              </a:ext>
            </a:extLst>
          </p:cNvPr>
          <p:cNvSpPr txBox="1"/>
          <p:nvPr/>
        </p:nvSpPr>
        <p:spPr>
          <a:xfrm>
            <a:off x="5364455" y="3963760"/>
            <a:ext cx="164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func1</a:t>
            </a:r>
            <a:endParaRPr lang="ko-KR" altLang="en-US" sz="28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4895ABB-AD1A-4D06-A266-37DF7B246BBD}"/>
              </a:ext>
            </a:extLst>
          </p:cNvPr>
          <p:cNvSpPr/>
          <p:nvPr/>
        </p:nvSpPr>
        <p:spPr>
          <a:xfrm rot="7560875">
            <a:off x="5918616" y="2862864"/>
            <a:ext cx="970961" cy="31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A788206-27C7-4976-A90C-6B1EC2879A8C}"/>
              </a:ext>
            </a:extLst>
          </p:cNvPr>
          <p:cNvSpPr/>
          <p:nvPr/>
        </p:nvSpPr>
        <p:spPr>
          <a:xfrm>
            <a:off x="7349441" y="4020553"/>
            <a:ext cx="970961" cy="31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9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168</Words>
  <Application>Microsoft Office PowerPoint</Application>
  <PresentationFormat>와이드스크린</PresentationFormat>
  <Paragraphs>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 ExtraBold</vt:lpstr>
      <vt:lpstr>맑은 고딕</vt:lpstr>
      <vt:lpstr>배달의민족 도현</vt:lpstr>
      <vt:lpstr>서울남산체 EB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SooHwan</dc:creator>
  <cp:lastModifiedBy>양 근제</cp:lastModifiedBy>
  <cp:revision>90</cp:revision>
  <dcterms:created xsi:type="dcterms:W3CDTF">2019-12-23T11:06:52Z</dcterms:created>
  <dcterms:modified xsi:type="dcterms:W3CDTF">2020-01-03T09:14:48Z</dcterms:modified>
</cp:coreProperties>
</file>